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340" r:id="rId2"/>
    <p:sldId id="261" r:id="rId3"/>
    <p:sldId id="292" r:id="rId4"/>
    <p:sldId id="347" r:id="rId5"/>
    <p:sldId id="341" r:id="rId6"/>
    <p:sldId id="348" r:id="rId7"/>
    <p:sldId id="342" r:id="rId8"/>
    <p:sldId id="343" r:id="rId9"/>
    <p:sldId id="344" r:id="rId10"/>
    <p:sldId id="345" r:id="rId11"/>
    <p:sldId id="346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13" r:id="rId23"/>
    <p:sldId id="3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8" d="100"/>
          <a:sy n="68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827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3461657" y="2952206"/>
            <a:ext cx="769402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FACTOR IN PERSUASION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M-6</a:t>
            </a:r>
          </a:p>
        </p:txBody>
      </p:sp>
    </p:spTree>
    <p:extLst>
      <p:ext uri="{BB962C8B-B14F-4D97-AF65-F5344CB8AC3E}">
        <p14:creationId xmlns:p14="http://schemas.microsoft.com/office/powerpoint/2010/main" val="322997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8" y="1842868"/>
            <a:ext cx="10793268" cy="4555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Jay Conger &amp; </a:t>
            </a:r>
            <a:r>
              <a:rPr lang="en-US" sz="2600" b="1" dirty="0" err="1">
                <a:solidFill>
                  <a:schemeClr val="tx1"/>
                </a:solidFill>
              </a:rPr>
              <a:t>Rabrinda</a:t>
            </a:r>
            <a:r>
              <a:rPr lang="en-US" sz="2600" b="1" dirty="0">
                <a:solidFill>
                  <a:schemeClr val="tx1"/>
                </a:solidFill>
              </a:rPr>
              <a:t> Kanungo</a:t>
            </a:r>
            <a:endParaRPr lang="en-US" sz="2600" dirty="0">
              <a:solidFill>
                <a:schemeClr val="tx1"/>
              </a:solidFill>
            </a:endParaRPr>
          </a:p>
          <a:p>
            <a:pPr marL="914400" indent="-290513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 err="1">
                <a:solidFill>
                  <a:schemeClr val="tx1"/>
                </a:solidFill>
              </a:rPr>
              <a:t>Kharisme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didefinisikan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dalam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hal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persepsi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pengikut</a:t>
            </a:r>
            <a:endParaRPr lang="en-US" sz="2600" dirty="0">
              <a:solidFill>
                <a:schemeClr val="tx1"/>
              </a:solidFill>
            </a:endParaRPr>
          </a:p>
          <a:p>
            <a:pPr marL="914400" indent="-339725" algn="just"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Lima </a:t>
            </a:r>
            <a:r>
              <a:rPr lang="en-US" sz="2600" b="1" dirty="0" err="1">
                <a:solidFill>
                  <a:schemeClr val="tx1"/>
                </a:solidFill>
              </a:rPr>
              <a:t>perilaku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mendorong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pengikut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mengaitkan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karakteristik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kharismatik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dengan</a:t>
            </a:r>
            <a:r>
              <a:rPr lang="en-US" sz="2600" b="1" dirty="0">
                <a:solidFill>
                  <a:schemeClr val="tx1"/>
                </a:solidFill>
              </a:rPr>
              <a:t> para </a:t>
            </a:r>
            <a:r>
              <a:rPr lang="en-US" sz="2600" b="1" dirty="0" err="1">
                <a:solidFill>
                  <a:schemeClr val="tx1"/>
                </a:solidFill>
              </a:rPr>
              <a:t>pemimpin</a:t>
            </a:r>
            <a:endParaRPr lang="en-US" sz="2600" b="1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Memiliki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visi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unik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namun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dapat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dicapai</a:t>
            </a:r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Bertindak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dalam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suatu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tindakan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tidak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konvensional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cara</a:t>
            </a:r>
            <a:r>
              <a:rPr lang="en-US" sz="2600" dirty="0">
                <a:solidFill>
                  <a:schemeClr val="tx1"/>
                </a:solidFill>
              </a:rPr>
              <a:t> counter normative</a:t>
            </a: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Menunjukkan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komitmen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pribadi</a:t>
            </a:r>
            <a:r>
              <a:rPr lang="en-US" sz="2600" dirty="0">
                <a:solidFill>
                  <a:schemeClr val="tx1"/>
                </a:solidFill>
              </a:rPr>
              <a:t> dan </a:t>
            </a:r>
            <a:r>
              <a:rPr lang="en-US" sz="2600" dirty="0" err="1">
                <a:solidFill>
                  <a:schemeClr val="tx1"/>
                </a:solidFill>
              </a:rPr>
              <a:t>pengambilan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resiko</a:t>
            </a:r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Menunjukkan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kepercayaan</a:t>
            </a:r>
            <a:r>
              <a:rPr lang="en-US" sz="2600" dirty="0">
                <a:solidFill>
                  <a:schemeClr val="tx1"/>
                </a:solidFill>
              </a:rPr>
              <a:t> dan </a:t>
            </a:r>
            <a:r>
              <a:rPr lang="en-US" sz="2600" dirty="0" err="1">
                <a:solidFill>
                  <a:schemeClr val="tx1"/>
                </a:solidFill>
              </a:rPr>
              <a:t>keahlian</a:t>
            </a:r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Menunjukan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kekuatan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pribadi</a:t>
            </a:r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01B449-1D16-4F99-A69C-84C999D65B57}"/>
              </a:ext>
            </a:extLst>
          </p:cNvPr>
          <p:cNvSpPr/>
          <p:nvPr/>
        </p:nvSpPr>
        <p:spPr>
          <a:xfrm>
            <a:off x="389707" y="310650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ATRIBUSI</a:t>
            </a:r>
          </a:p>
        </p:txBody>
      </p:sp>
    </p:spTree>
    <p:extLst>
      <p:ext uri="{BB962C8B-B14F-4D97-AF65-F5344CB8AC3E}">
        <p14:creationId xmlns:p14="http://schemas.microsoft.com/office/powerpoint/2010/main" val="217104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8" y="1871003"/>
            <a:ext cx="10793268" cy="452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Pemimpin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kharismatik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unggul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dalam</a:t>
            </a:r>
            <a:r>
              <a:rPr lang="en-US" sz="2600" b="1" dirty="0">
                <a:solidFill>
                  <a:schemeClr val="tx1"/>
                </a:solidFill>
              </a:rPr>
              <a:t> 4 </a:t>
            </a:r>
            <a:r>
              <a:rPr lang="en-US" sz="2600" b="1" dirty="0" err="1">
                <a:solidFill>
                  <a:schemeClr val="tx1"/>
                </a:solidFill>
              </a:rPr>
              <a:t>fungsi</a:t>
            </a:r>
            <a:r>
              <a:rPr lang="en-US" sz="2600" b="1" dirty="0">
                <a:solidFill>
                  <a:schemeClr val="tx1"/>
                </a:solidFill>
              </a:rPr>
              <a:t> inti </a:t>
            </a:r>
            <a:r>
              <a:rPr lang="en-US" sz="2600" b="1" dirty="0" err="1">
                <a:solidFill>
                  <a:schemeClr val="tx1"/>
                </a:solidFill>
              </a:rPr>
              <a:t>komunikasi</a:t>
            </a:r>
            <a:r>
              <a:rPr lang="en-US" sz="2600" b="1" dirty="0">
                <a:solidFill>
                  <a:schemeClr val="tx1"/>
                </a:solidFill>
              </a:rPr>
              <a:t> :</a:t>
            </a: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Kharismatik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sebagai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pembangun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hubungan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1023937" indent="-45720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Kharismatik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sebagai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pembangun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kesan</a:t>
            </a:r>
            <a:endParaRPr lang="en-US" sz="2600" dirty="0">
              <a:solidFill>
                <a:schemeClr val="tx1"/>
              </a:solidFill>
            </a:endParaRPr>
          </a:p>
          <a:p>
            <a:pPr marL="566737" algn="just"/>
            <a:r>
              <a:rPr lang="en-US" sz="2600" dirty="0">
                <a:solidFill>
                  <a:schemeClr val="tx1"/>
                </a:solidFill>
              </a:rPr>
              <a:t>	  </a:t>
            </a:r>
            <a:r>
              <a:rPr lang="en-US" sz="2600" dirty="0" err="1">
                <a:solidFill>
                  <a:schemeClr val="tx1"/>
                </a:solidFill>
              </a:rPr>
              <a:t>a.Framing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en-US" sz="2600" dirty="0" err="1">
                <a:solidFill>
                  <a:schemeClr val="tx1"/>
                </a:solidFill>
              </a:rPr>
              <a:t>struktur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pesan</a:t>
            </a:r>
            <a:endParaRPr lang="en-US" sz="2600" dirty="0">
              <a:solidFill>
                <a:schemeClr val="tx1"/>
              </a:solidFill>
            </a:endParaRPr>
          </a:p>
          <a:p>
            <a:pPr marL="566737" algn="just"/>
            <a:r>
              <a:rPr lang="en-US" sz="2600" dirty="0">
                <a:solidFill>
                  <a:schemeClr val="tx1"/>
                </a:solidFill>
              </a:rPr>
              <a:t>      </a:t>
            </a:r>
            <a:r>
              <a:rPr lang="en-US" sz="2600" dirty="0" err="1">
                <a:solidFill>
                  <a:schemeClr val="tx1"/>
                </a:solidFill>
              </a:rPr>
              <a:t>b.Penulisan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en-US" sz="2600" dirty="0" err="1">
                <a:solidFill>
                  <a:schemeClr val="tx1"/>
                </a:solidFill>
              </a:rPr>
              <a:t>isi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pesan</a:t>
            </a:r>
            <a:endParaRPr lang="en-US" sz="2600" dirty="0">
              <a:solidFill>
                <a:schemeClr val="tx1"/>
              </a:solidFill>
            </a:endParaRPr>
          </a:p>
          <a:p>
            <a:pPr marL="566737" algn="just"/>
            <a:r>
              <a:rPr lang="en-US" sz="2600" dirty="0">
                <a:solidFill>
                  <a:schemeClr val="tx1"/>
                </a:solidFill>
              </a:rPr>
              <a:t>      c. </a:t>
            </a:r>
            <a:r>
              <a:rPr lang="en-US" sz="2600" dirty="0" err="1">
                <a:solidFill>
                  <a:schemeClr val="tx1"/>
                </a:solidFill>
              </a:rPr>
              <a:t>Penampilan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en-US" sz="2600" dirty="0" err="1">
                <a:solidFill>
                  <a:schemeClr val="tx1"/>
                </a:solidFill>
              </a:rPr>
              <a:t>pembingkaian</a:t>
            </a:r>
            <a:r>
              <a:rPr lang="en-US" sz="2600" dirty="0">
                <a:solidFill>
                  <a:schemeClr val="tx1"/>
                </a:solidFill>
              </a:rPr>
              <a:t>/ </a:t>
            </a:r>
            <a:r>
              <a:rPr lang="en-US" sz="2600" dirty="0" err="1">
                <a:solidFill>
                  <a:schemeClr val="tx1"/>
                </a:solidFill>
              </a:rPr>
              <a:t>bahasa</a:t>
            </a:r>
            <a:endParaRPr lang="en-US" sz="2600" dirty="0">
              <a:solidFill>
                <a:schemeClr val="tx1"/>
              </a:solidFill>
            </a:endParaRPr>
          </a:p>
          <a:p>
            <a:pPr marL="566737" algn="just"/>
            <a:r>
              <a:rPr lang="en-US" sz="2600" dirty="0">
                <a:solidFill>
                  <a:schemeClr val="tx1"/>
                </a:solidFill>
              </a:rPr>
              <a:t>      d. </a:t>
            </a:r>
            <a:r>
              <a:rPr lang="en-US" sz="2600" dirty="0" err="1">
                <a:solidFill>
                  <a:schemeClr val="tx1"/>
                </a:solidFill>
              </a:rPr>
              <a:t>Pertunjukan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en-US" sz="2600" dirty="0" err="1">
                <a:solidFill>
                  <a:schemeClr val="tx1"/>
                </a:solidFill>
              </a:rPr>
              <a:t>daya</a:t>
            </a:r>
            <a:r>
              <a:rPr lang="en-US" sz="2600" dirty="0">
                <a:solidFill>
                  <a:schemeClr val="tx1"/>
                </a:solidFill>
              </a:rPr>
              <a:t>  Tarik </a:t>
            </a:r>
            <a:r>
              <a:rPr lang="en-US" sz="2600" dirty="0" err="1">
                <a:solidFill>
                  <a:schemeClr val="tx1"/>
                </a:solidFill>
              </a:rPr>
              <a:t>emosional</a:t>
            </a:r>
            <a:endParaRPr lang="en-US" sz="2600" dirty="0">
              <a:solidFill>
                <a:schemeClr val="tx1"/>
              </a:solidFill>
            </a:endParaRPr>
          </a:p>
          <a:p>
            <a:pPr marL="1081087" indent="-514350" algn="just">
              <a:buFont typeface="+mj-lt"/>
              <a:buAutoNum type="arabicPeriod" startAt="3"/>
            </a:pPr>
            <a:r>
              <a:rPr lang="en-US" sz="2600" dirty="0" err="1">
                <a:solidFill>
                  <a:schemeClr val="tx1"/>
                </a:solidFill>
              </a:rPr>
              <a:t>Kharismatik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sebagai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visioner</a:t>
            </a:r>
            <a:endParaRPr lang="en-US" sz="2600" dirty="0">
              <a:solidFill>
                <a:schemeClr val="tx1"/>
              </a:solidFill>
            </a:endParaRPr>
          </a:p>
          <a:p>
            <a:pPr marL="1081087" indent="-514350" algn="just">
              <a:buFont typeface="+mj-lt"/>
              <a:buAutoNum type="arabicPeriod" startAt="3"/>
            </a:pPr>
            <a:r>
              <a:rPr lang="en-US" sz="2600" dirty="0" err="1">
                <a:solidFill>
                  <a:schemeClr val="tx1"/>
                </a:solidFill>
              </a:rPr>
              <a:t>Kharismatik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sebagai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agen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pengaruh</a:t>
            </a:r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C39552-AD38-46F9-B076-48B5F4B82A30}"/>
              </a:ext>
            </a:extLst>
          </p:cNvPr>
          <p:cNvSpPr/>
          <p:nvPr/>
        </p:nvSpPr>
        <p:spPr>
          <a:xfrm>
            <a:off x="389707" y="310650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KOMUNIKASI</a:t>
            </a:r>
          </a:p>
        </p:txBody>
      </p:sp>
    </p:spTree>
    <p:extLst>
      <p:ext uri="{BB962C8B-B14F-4D97-AF65-F5344CB8AC3E}">
        <p14:creationId xmlns:p14="http://schemas.microsoft.com/office/powerpoint/2010/main" val="98905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O M U N I K A T O 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98E57-226B-416D-A2E3-142C13BD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95" y="2073581"/>
            <a:ext cx="5772150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D173C-C823-4231-A357-685CCA87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99" y="3588028"/>
            <a:ext cx="5724525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99CEB-B0CE-4040-B5D4-0EC4F296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90" y="4988567"/>
            <a:ext cx="57626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AUTHORITY/OTORITAS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D6DB556-EFCE-48BA-B9BC-2BDC43BFD9F3}"/>
              </a:ext>
            </a:extLst>
          </p:cNvPr>
          <p:cNvSpPr>
            <a:spLocks noGrp="1"/>
          </p:cNvSpPr>
          <p:nvPr/>
        </p:nvSpPr>
        <p:spPr>
          <a:xfrm>
            <a:off x="806548" y="1740216"/>
            <a:ext cx="10793268" cy="4657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Komunikator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memiliki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otoritas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berarti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komunikator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memiliki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kekuatan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pengaruh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dominasi</a:t>
            </a:r>
            <a:r>
              <a:rPr lang="en-US" sz="2600" b="1" dirty="0">
                <a:solidFill>
                  <a:schemeClr val="tx1"/>
                </a:solidFill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</a:rPr>
              <a:t>kekuasaan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sehingga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dapat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mengarahkan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dengan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tegas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audiens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untuk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patuh</a:t>
            </a:r>
            <a:r>
              <a:rPr lang="en-US" sz="2600" b="1" dirty="0">
                <a:solidFill>
                  <a:schemeClr val="tx1"/>
                </a:solidFill>
              </a:rPr>
              <a:t> pada </a:t>
            </a:r>
            <a:r>
              <a:rPr lang="en-US" sz="2600" b="1" dirty="0" err="1">
                <a:solidFill>
                  <a:schemeClr val="tx1"/>
                </a:solidFill>
              </a:rPr>
              <a:t>pesan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persuasif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disampaikannya</a:t>
            </a:r>
            <a:endParaRPr lang="en-US" sz="2600" b="1" dirty="0">
              <a:solidFill>
                <a:schemeClr val="tx1"/>
              </a:solidFill>
            </a:endParaRPr>
          </a:p>
          <a:p>
            <a:pPr marL="234950" algn="just"/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Otoritas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mempengaruhi</a:t>
            </a:r>
            <a:r>
              <a:rPr lang="en-US" sz="2600" b="1" dirty="0">
                <a:solidFill>
                  <a:schemeClr val="tx1"/>
                </a:solidFill>
              </a:rPr>
              <a:t> orang lain </a:t>
            </a:r>
            <a:r>
              <a:rPr lang="en-US" sz="2600" b="1" dirty="0" err="1">
                <a:solidFill>
                  <a:schemeClr val="tx1"/>
                </a:solidFill>
              </a:rPr>
              <a:t>melalui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kepatuhan</a:t>
            </a: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Individu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mengadopsi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perilaku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ttt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karena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mereka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mengharapkan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mendapat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imbalan</a:t>
            </a:r>
            <a:r>
              <a:rPr lang="en-US" sz="2600" b="1" dirty="0">
                <a:solidFill>
                  <a:schemeClr val="tx1"/>
                </a:solidFill>
              </a:rPr>
              <a:t>/ </a:t>
            </a:r>
            <a:r>
              <a:rPr lang="en-US" sz="2600" b="1" dirty="0" err="1">
                <a:solidFill>
                  <a:schemeClr val="tx1"/>
                </a:solidFill>
              </a:rPr>
              <a:t>persetujuan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ttt</a:t>
            </a:r>
            <a:r>
              <a:rPr lang="en-US" sz="2600" b="1" dirty="0">
                <a:solidFill>
                  <a:schemeClr val="tx1"/>
                </a:solidFill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</a:rPr>
              <a:t>menghindari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hukuman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ttt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dari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ketidaksetujuan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dengan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mengkonfirmasi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penerimaan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pesan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tsb</a:t>
            </a:r>
            <a:endParaRPr lang="en-US" sz="2600" b="1" dirty="0">
              <a:solidFill>
                <a:schemeClr val="tx1"/>
              </a:solidFill>
            </a:endParaRPr>
          </a:p>
          <a:p>
            <a:pPr marL="566737" algn="just"/>
            <a:endParaRPr lang="en-US" sz="26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4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AUTHORITY/OTORITAS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B885C-495E-4408-928B-9EF725A2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99" y="2378558"/>
            <a:ext cx="3305175" cy="3919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AA8E2-1D1E-4F2A-BCA5-67CD84F9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942" y="1970868"/>
            <a:ext cx="4267200" cy="2409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EBAC5-C479-46A3-B3BF-D8C201818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0" y="2226488"/>
            <a:ext cx="3343275" cy="39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CREDIBILITY/KREDIBILITAS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D6DB556-EFCE-48BA-B9BC-2BDC43BFD9F3}"/>
              </a:ext>
            </a:extLst>
          </p:cNvPr>
          <p:cNvSpPr>
            <a:spLocks noGrp="1"/>
          </p:cNvSpPr>
          <p:nvPr/>
        </p:nvSpPr>
        <p:spPr>
          <a:xfrm>
            <a:off x="806548" y="1740216"/>
            <a:ext cx="10793268" cy="4657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</a:rPr>
              <a:t>Sikap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terhadap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komunikasi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diadakan</a:t>
            </a:r>
            <a:r>
              <a:rPr lang="en-US" sz="2400" b="1" dirty="0">
                <a:solidFill>
                  <a:schemeClr val="tx1"/>
                </a:solidFill>
              </a:rPr>
              <a:t> pada </a:t>
            </a:r>
            <a:r>
              <a:rPr lang="en-US" sz="2400" b="1" dirty="0" err="1">
                <a:solidFill>
                  <a:schemeClr val="tx1"/>
                </a:solidFill>
              </a:rPr>
              <a:t>suatu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waktu</a:t>
            </a:r>
            <a:r>
              <a:rPr lang="en-US" sz="2400" b="1" dirty="0">
                <a:solidFill>
                  <a:schemeClr val="tx1"/>
                </a:solidFill>
              </a:rPr>
              <a:t> oleh </a:t>
            </a:r>
            <a:r>
              <a:rPr lang="en-US" sz="2400" b="1" dirty="0" err="1">
                <a:solidFill>
                  <a:schemeClr val="tx1"/>
                </a:solidFill>
              </a:rPr>
              <a:t>seorang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penerima</a:t>
            </a:r>
            <a:endParaRPr lang="en-US" sz="2400" b="1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</a:rPr>
              <a:t>Kredibilitas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berarti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memiliki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reputasi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pengalaman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banyak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bidangnya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masing-masing</a:t>
            </a:r>
            <a:endParaRPr lang="en-US" sz="24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</a:rPr>
              <a:t>Kredibel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mempengaruhi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sikap</a:t>
            </a:r>
            <a:r>
              <a:rPr lang="en-US" sz="2400" b="1" dirty="0">
                <a:solidFill>
                  <a:schemeClr val="tx1"/>
                </a:solidFill>
              </a:rPr>
              <a:t>/ </a:t>
            </a:r>
            <a:r>
              <a:rPr lang="en-US" sz="2400" b="1" dirty="0" err="1">
                <a:solidFill>
                  <a:schemeClr val="tx1"/>
                </a:solidFill>
              </a:rPr>
              <a:t>kepercayaan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audiens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terhadap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disampaikan</a:t>
            </a:r>
            <a:endParaRPr lang="en-US" sz="24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</a:rPr>
              <a:t>Mempengaruhi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sikap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melalui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internalisasi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komunikator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dikatakan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kredibel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menurut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kita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Biasanya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kita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menerima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rekomendasi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dikemukakan</a:t>
            </a:r>
            <a:r>
              <a:rPr lang="en-US" sz="2400" b="1" dirty="0">
                <a:solidFill>
                  <a:schemeClr val="tx1"/>
                </a:solidFill>
              </a:rPr>
              <a:t> oleh </a:t>
            </a:r>
            <a:r>
              <a:rPr lang="en-US" sz="2400" b="1" dirty="0" err="1">
                <a:solidFill>
                  <a:schemeClr val="tx1"/>
                </a:solidFill>
              </a:rPr>
              <a:t>komunikator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kredibel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karena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mereka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kongruen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memiliki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kesamaan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nilai2/ </a:t>
            </a:r>
            <a:r>
              <a:rPr lang="en-US" sz="2400" b="1" dirty="0" err="1">
                <a:solidFill>
                  <a:schemeClr val="tx1"/>
                </a:solidFill>
              </a:rPr>
              <a:t>sikap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kita</a:t>
            </a:r>
            <a:endParaRPr lang="en-US" sz="2400" b="1" dirty="0">
              <a:solidFill>
                <a:schemeClr val="tx1"/>
              </a:solidFill>
            </a:endParaRPr>
          </a:p>
          <a:p>
            <a:pPr marL="566737" algn="just"/>
            <a:endParaRPr lang="en-US" sz="24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725898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 UTAMA KREDIBILITAS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687AA-897E-4A3E-8971-58282EEF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53" y="1740217"/>
            <a:ext cx="5753100" cy="5025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0C2946D-5A63-4731-8CDD-D0C39A3723F2}"/>
              </a:ext>
            </a:extLst>
          </p:cNvPr>
          <p:cNvSpPr>
            <a:spLocks noGrp="1"/>
          </p:cNvSpPr>
          <p:nvPr/>
        </p:nvSpPr>
        <p:spPr>
          <a:xfrm>
            <a:off x="6092316" y="1658853"/>
            <a:ext cx="5704155" cy="1973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1"/>
                </a:solidFill>
              </a:rPr>
              <a:t>Pengetahuan</a:t>
            </a:r>
            <a:r>
              <a:rPr lang="en-US" sz="1600" b="1" dirty="0">
                <a:solidFill>
                  <a:schemeClr val="tx1"/>
                </a:solidFill>
              </a:rPr>
              <a:t>/</a:t>
            </a:r>
            <a:r>
              <a:rPr lang="en-US" sz="1600" b="1" dirty="0" err="1">
                <a:solidFill>
                  <a:schemeClr val="tx1"/>
                </a:solidFill>
              </a:rPr>
              <a:t>kemampuan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komunikator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dikaitkan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dengan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kemampuan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dapat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menyakinkan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audiens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bhw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komuniktor</a:t>
            </a:r>
            <a:r>
              <a:rPr lang="en-US" sz="1600" b="1" dirty="0">
                <a:solidFill>
                  <a:schemeClr val="tx1"/>
                </a:solidFill>
              </a:rPr>
              <a:t> punya </a:t>
            </a:r>
            <a:r>
              <a:rPr lang="en-US" sz="1600" b="1" dirty="0" err="1">
                <a:solidFill>
                  <a:schemeClr val="tx1"/>
                </a:solidFill>
              </a:rPr>
              <a:t>keahlian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khusus</a:t>
            </a:r>
            <a:r>
              <a:rPr lang="en-US" sz="1600" b="1" dirty="0">
                <a:solidFill>
                  <a:schemeClr val="tx1"/>
                </a:solidFill>
              </a:rPr>
              <a:t>/</a:t>
            </a:r>
            <a:r>
              <a:rPr lang="en-US" sz="1600" b="1" dirty="0" err="1">
                <a:solidFill>
                  <a:schemeClr val="tx1"/>
                </a:solidFill>
              </a:rPr>
              <a:t>pengetahuan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mendalam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ttg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topik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ttt</a:t>
            </a:r>
            <a:endParaRPr lang="en-US" sz="1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1"/>
                </a:solidFill>
              </a:rPr>
              <a:t>Keahlian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dikaitkan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dengan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persiapan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segalanya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secara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baik</a:t>
            </a:r>
            <a:r>
              <a:rPr lang="en-US" sz="1600" b="1" dirty="0">
                <a:solidFill>
                  <a:schemeClr val="tx1"/>
                </a:solidFill>
              </a:rPr>
              <a:t> agar </a:t>
            </a:r>
            <a:r>
              <a:rPr lang="en-US" sz="1600" b="1" dirty="0" err="1">
                <a:solidFill>
                  <a:schemeClr val="tx1"/>
                </a:solidFill>
              </a:rPr>
              <a:t>dapat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menunjukkan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pengetahuan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mendalam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ttg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topik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dibicarakan</a:t>
            </a:r>
            <a:endParaRPr lang="en-US" sz="1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1500" b="1" dirty="0">
              <a:solidFill>
                <a:schemeClr val="tx1"/>
              </a:solidFill>
            </a:endParaRPr>
          </a:p>
          <a:p>
            <a:pPr marL="566737" algn="just"/>
            <a:endParaRPr lang="en-US" sz="15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25314-3587-4CE2-BD3A-F8998EF1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" y="3844341"/>
            <a:ext cx="5772150" cy="502576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8272D74D-D933-491E-BE9E-D121CABC51FA}"/>
              </a:ext>
            </a:extLst>
          </p:cNvPr>
          <p:cNvSpPr>
            <a:spLocks noGrp="1"/>
          </p:cNvSpPr>
          <p:nvPr/>
        </p:nvSpPr>
        <p:spPr>
          <a:xfrm>
            <a:off x="6271553" y="3858250"/>
            <a:ext cx="5401993" cy="1009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1600" b="1" dirty="0" err="1">
                <a:solidFill>
                  <a:schemeClr val="tx1"/>
                </a:solidFill>
              </a:rPr>
              <a:t>Untuk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menjadi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persuasif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kita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harus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bisa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dipercaya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Agar </a:t>
            </a:r>
            <a:r>
              <a:rPr lang="en-US" sz="1600" b="1" dirty="0" err="1">
                <a:solidFill>
                  <a:schemeClr val="tx1"/>
                </a:solidFill>
              </a:rPr>
              <a:t>dipercaya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kita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harus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kredibel</a:t>
            </a:r>
            <a:r>
              <a:rPr lang="en-US" sz="1600" b="1" dirty="0">
                <a:solidFill>
                  <a:srgbClr val="FF0000"/>
                </a:solidFill>
              </a:rPr>
              <a:t>. </a:t>
            </a:r>
            <a:r>
              <a:rPr lang="en-US" sz="1600" b="1" dirty="0" err="1">
                <a:solidFill>
                  <a:schemeClr val="tx1"/>
                </a:solidFill>
              </a:rPr>
              <a:t>Untuk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menjadi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kredibel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kita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harus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jujur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(Edward R. Murrow)</a:t>
            </a:r>
          </a:p>
          <a:p>
            <a:pPr marL="234950" algn="just"/>
            <a:endParaRPr lang="en-US" sz="1500" b="1" dirty="0">
              <a:solidFill>
                <a:schemeClr val="tx1"/>
              </a:solidFill>
            </a:endParaRPr>
          </a:p>
          <a:p>
            <a:pPr marL="566737" algn="just"/>
            <a:endParaRPr lang="en-US" sz="15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A6E84-8D6E-4190-9CFB-73146EB4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0" y="5443499"/>
            <a:ext cx="5715000" cy="502576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C0AB1C99-E41C-44C2-99D2-A34D6F850E18}"/>
              </a:ext>
            </a:extLst>
          </p:cNvPr>
          <p:cNvSpPr>
            <a:spLocks noGrp="1"/>
          </p:cNvSpPr>
          <p:nvPr/>
        </p:nvSpPr>
        <p:spPr>
          <a:xfrm>
            <a:off x="6080719" y="5130746"/>
            <a:ext cx="5704155" cy="1303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1"/>
                </a:solidFill>
              </a:rPr>
              <a:t>Komunikator</a:t>
            </a:r>
            <a:r>
              <a:rPr lang="en-US" sz="1600" b="1" dirty="0">
                <a:solidFill>
                  <a:schemeClr val="tx1"/>
                </a:solidFill>
              </a:rPr>
              <a:t> yang punya </a:t>
            </a:r>
            <a:r>
              <a:rPr lang="en-US" sz="1600" b="1" dirty="0" err="1">
                <a:solidFill>
                  <a:schemeClr val="tx1"/>
                </a:solidFill>
              </a:rPr>
              <a:t>minat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terhadap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masalah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audiensnya</a:t>
            </a:r>
            <a:r>
              <a:rPr lang="en-US" sz="1600" b="1" dirty="0">
                <a:solidFill>
                  <a:schemeClr val="tx1"/>
                </a:solidFill>
              </a:rPr>
              <a:t>, dan </a:t>
            </a:r>
            <a:r>
              <a:rPr lang="en-US" sz="1600" b="1" dirty="0" err="1">
                <a:solidFill>
                  <a:schemeClr val="tx1"/>
                </a:solidFill>
              </a:rPr>
              <a:t>memahami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solusi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masalah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audiens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mereka</a:t>
            </a:r>
            <a:endParaRPr lang="en-US" sz="1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</a:rPr>
              <a:t>Orang yang </a:t>
            </a:r>
            <a:r>
              <a:rPr lang="en-US" sz="1600" b="1" dirty="0" err="1">
                <a:solidFill>
                  <a:schemeClr val="tx1"/>
                </a:solidFill>
              </a:rPr>
              <a:t>akan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mendapatkan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kepercayaan</a:t>
            </a:r>
            <a:r>
              <a:rPr lang="en-US" sz="1600" b="1" dirty="0">
                <a:solidFill>
                  <a:schemeClr val="tx1"/>
                </a:solidFill>
              </a:rPr>
              <a:t> dan </a:t>
            </a:r>
            <a:r>
              <a:rPr lang="en-US" sz="1600" b="1" dirty="0" err="1">
                <a:solidFill>
                  <a:schemeClr val="tx1"/>
                </a:solidFill>
              </a:rPr>
              <a:t>menginspirasi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kita</a:t>
            </a:r>
            <a:endParaRPr lang="en-US" sz="1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1500" b="1" dirty="0">
              <a:solidFill>
                <a:schemeClr val="tx1"/>
              </a:solidFill>
            </a:endParaRPr>
          </a:p>
          <a:p>
            <a:pPr marL="566737" algn="just"/>
            <a:endParaRPr lang="en-US" sz="15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CREDIBILITY/KREDIBILITAS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2562B-48B3-433F-83E9-5D34C4E8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6" y="2555069"/>
            <a:ext cx="2103172" cy="2818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576779-42CF-4C54-BC1A-CD6EE92F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72" y="4062045"/>
            <a:ext cx="3105150" cy="204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D8D3D-BD3A-4755-A206-3AF3E5397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784" y="1958362"/>
            <a:ext cx="44577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1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 KONTEKS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D6DB556-EFCE-48BA-B9BC-2BDC43BFD9F3}"/>
              </a:ext>
            </a:extLst>
          </p:cNvPr>
          <p:cNvSpPr>
            <a:spLocks noGrp="1"/>
          </p:cNvSpPr>
          <p:nvPr/>
        </p:nvSpPr>
        <p:spPr>
          <a:xfrm>
            <a:off x="806548" y="1740216"/>
            <a:ext cx="10793268" cy="4657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3500" b="1" dirty="0" err="1">
                <a:solidFill>
                  <a:schemeClr val="tx1"/>
                </a:solidFill>
              </a:rPr>
              <a:t>Faktor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dari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lingkungan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yakni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konteks</a:t>
            </a:r>
            <a:r>
              <a:rPr lang="en-US" sz="3500" b="1" dirty="0">
                <a:solidFill>
                  <a:schemeClr val="tx1"/>
                </a:solidFill>
              </a:rPr>
              <a:t> juga </a:t>
            </a:r>
            <a:r>
              <a:rPr lang="en-US" sz="3500" b="1" dirty="0" err="1">
                <a:solidFill>
                  <a:schemeClr val="tx1"/>
                </a:solidFill>
              </a:rPr>
              <a:t>mempengaruhi</a:t>
            </a:r>
            <a:r>
              <a:rPr lang="en-US" sz="3500" b="1" dirty="0">
                <a:solidFill>
                  <a:schemeClr val="tx1"/>
                </a:solidFill>
              </a:rPr>
              <a:t> proses Persuasi</a:t>
            </a:r>
          </a:p>
          <a:p>
            <a:pPr marL="234950" algn="just"/>
            <a:endParaRPr lang="en-US" sz="3500" b="1" dirty="0">
              <a:solidFill>
                <a:schemeClr val="tx1"/>
              </a:solidFill>
            </a:endParaRPr>
          </a:p>
          <a:p>
            <a:pPr marL="909637" indent="-342900" algn="just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</a:rPr>
              <a:t>	</a:t>
            </a:r>
            <a:r>
              <a:rPr lang="en-US" sz="3000" dirty="0" err="1">
                <a:solidFill>
                  <a:schemeClr val="tx1"/>
                </a:solidFill>
              </a:rPr>
              <a:t>Ukuran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audiens</a:t>
            </a:r>
            <a:endParaRPr lang="en-US" sz="3000" dirty="0">
              <a:solidFill>
                <a:schemeClr val="tx1"/>
              </a:solidFill>
            </a:endParaRPr>
          </a:p>
          <a:p>
            <a:pPr marL="909637" indent="-342900" algn="just">
              <a:buFont typeface="Courier New" panose="02070309020205020404" pitchFamily="49" charset="0"/>
              <a:buChar char="o"/>
            </a:pPr>
            <a:r>
              <a:rPr lang="en-US" sz="3000" dirty="0" err="1">
                <a:solidFill>
                  <a:schemeClr val="tx1"/>
                </a:solidFill>
              </a:rPr>
              <a:t>Peran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komunikator</a:t>
            </a:r>
            <a:endParaRPr lang="en-US" sz="3000" dirty="0">
              <a:solidFill>
                <a:schemeClr val="tx1"/>
              </a:solidFill>
            </a:endParaRPr>
          </a:p>
          <a:p>
            <a:pPr marL="909637" indent="-342900" algn="just">
              <a:buFont typeface="Courier New" panose="02070309020205020404" pitchFamily="49" charset="0"/>
              <a:buChar char="o"/>
            </a:pPr>
            <a:r>
              <a:rPr lang="en-US" sz="3000" dirty="0" err="1">
                <a:solidFill>
                  <a:schemeClr val="tx1"/>
                </a:solidFill>
              </a:rPr>
              <a:t>Budaya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PERSUADER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D6DB556-EFCE-48BA-B9BC-2BDC43BFD9F3}"/>
              </a:ext>
            </a:extLst>
          </p:cNvPr>
          <p:cNvSpPr>
            <a:spLocks noGrp="1"/>
          </p:cNvSpPr>
          <p:nvPr/>
        </p:nvSpPr>
        <p:spPr>
          <a:xfrm>
            <a:off x="5717345" y="1887509"/>
            <a:ext cx="5566117" cy="4657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l"/>
            <a:r>
              <a:rPr lang="en-US" sz="3500" b="1" dirty="0" err="1">
                <a:solidFill>
                  <a:schemeClr val="tx1"/>
                </a:solidFill>
              </a:rPr>
              <a:t>Pemahaman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Audiens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diibaratkan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sebagai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kompas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dlm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kompers</a:t>
            </a:r>
            <a:endParaRPr lang="en-US" sz="3500" b="1" dirty="0">
              <a:solidFill>
                <a:schemeClr val="tx1"/>
              </a:solidFill>
            </a:endParaRPr>
          </a:p>
          <a:p>
            <a:pPr marL="234950" algn="l"/>
            <a:r>
              <a:rPr lang="en-US" sz="3500" b="1" dirty="0" err="1">
                <a:solidFill>
                  <a:schemeClr val="tx1"/>
                </a:solidFill>
              </a:rPr>
              <a:t>krn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mengarahkan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audiens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ke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segmen</a:t>
            </a:r>
            <a:r>
              <a:rPr lang="en-US" sz="3500" b="1" dirty="0">
                <a:solidFill>
                  <a:schemeClr val="tx1"/>
                </a:solidFill>
              </a:rPr>
              <a:t>  yang </a:t>
            </a:r>
            <a:r>
              <a:rPr lang="en-US" sz="3500" b="1" dirty="0" err="1">
                <a:solidFill>
                  <a:schemeClr val="tx1"/>
                </a:solidFill>
              </a:rPr>
              <a:t>tepat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shg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pesan</a:t>
            </a:r>
            <a:r>
              <a:rPr lang="en-US" sz="3500" b="1" dirty="0">
                <a:solidFill>
                  <a:schemeClr val="tx1"/>
                </a:solidFill>
              </a:rPr>
              <a:t> yang </a:t>
            </a:r>
            <a:r>
              <a:rPr lang="en-US" sz="3500" b="1" dirty="0" err="1">
                <a:solidFill>
                  <a:schemeClr val="tx1"/>
                </a:solidFill>
              </a:rPr>
              <a:t>disampaikan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tidak</a:t>
            </a:r>
            <a:r>
              <a:rPr lang="en-US" sz="3500" b="1" dirty="0">
                <a:solidFill>
                  <a:schemeClr val="tx1"/>
                </a:solidFill>
              </a:rPr>
              <a:t> salah </a:t>
            </a:r>
            <a:r>
              <a:rPr lang="en-US" sz="3500" b="1" dirty="0" err="1">
                <a:solidFill>
                  <a:schemeClr val="tx1"/>
                </a:solidFill>
              </a:rPr>
              <a:t>sasaran</a:t>
            </a:r>
            <a:endParaRPr lang="en-US" sz="3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 startAt="3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DD2FD-2604-45D2-A4AA-CDE5AF9B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658409"/>
            <a:ext cx="4808807" cy="46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5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83CF7A-2C23-445B-9B6A-65E756DF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02898"/>
              </p:ext>
            </p:extLst>
          </p:nvPr>
        </p:nvGraphicFramePr>
        <p:xfrm>
          <a:off x="1" y="3"/>
          <a:ext cx="12192000" cy="77567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4740">
                  <a:extLst>
                    <a:ext uri="{9D8B030D-6E8A-4147-A177-3AD203B41FA5}">
                      <a16:colId xmlns:a16="http://schemas.microsoft.com/office/drawing/2014/main" val="2244443952"/>
                    </a:ext>
                  </a:extLst>
                </a:gridCol>
                <a:gridCol w="5985167">
                  <a:extLst>
                    <a:ext uri="{9D8B030D-6E8A-4147-A177-3AD203B41FA5}">
                      <a16:colId xmlns:a16="http://schemas.microsoft.com/office/drawing/2014/main" val="3878465446"/>
                    </a:ext>
                  </a:extLst>
                </a:gridCol>
                <a:gridCol w="3162093">
                  <a:extLst>
                    <a:ext uri="{9D8B030D-6E8A-4147-A177-3AD203B41FA5}">
                      <a16:colId xmlns:a16="http://schemas.microsoft.com/office/drawing/2014/main" val="1466257001"/>
                    </a:ext>
                  </a:extLst>
                </a:gridCol>
              </a:tblGrid>
              <a:tr h="193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WAKTU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97214065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(27-31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Januari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Introduction to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7729796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(3-7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Overview of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329567563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(10-14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Historical  and Ethical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Scholarship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807930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(17-21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Attitudes 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Definition and structure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Functions and Consequences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2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54041411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(24-28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Processing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83077578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(2-6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Source Factors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45544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(9-13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Message Factors 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Fundamental of the message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Emotional Message Appeals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6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6976785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(16-20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8599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(23-27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Media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2715469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(30 Maret-3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Interpersonal Persuasion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 Use of Persuasive in Advertising and IMC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9 dan kel.10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46569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(6-10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Theory of Research Persuasion</a:t>
                      </a: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02274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(13-17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Persuasiveness of Narrative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634163100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(20-24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2437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 April-1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 (2)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Praktik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871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(4-13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Review/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76974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(14-20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5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8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 D I E N 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25631-2856-410F-95EB-5BE18C90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99" y="1906387"/>
            <a:ext cx="33909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0DA98-5374-476E-8537-C4FDEA431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35" y="1906387"/>
            <a:ext cx="3362325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7B4A-506D-4029-899C-24874E657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99" y="4129958"/>
            <a:ext cx="3362325" cy="200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EB938C-1734-4779-9D33-E0E81ACA8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335" y="4201895"/>
            <a:ext cx="33718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0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AUDIENS DALAM MEDIA SOSIAL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2D2782-1A28-43B9-924B-3DC6C415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6" y="1567544"/>
            <a:ext cx="11377748" cy="48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642CE4-6E15-4D16-B6CA-53F4B1F14844}"/>
              </a:ext>
            </a:extLst>
          </p:cNvPr>
          <p:cNvGrpSpPr/>
          <p:nvPr/>
        </p:nvGrpSpPr>
        <p:grpSpPr>
          <a:xfrm>
            <a:off x="184781" y="244793"/>
            <a:ext cx="11977970" cy="6397940"/>
            <a:chOff x="184781" y="244793"/>
            <a:chExt cx="11977970" cy="63979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59EDBF-D078-45C7-B0F6-48C0D853F442}"/>
                </a:ext>
              </a:extLst>
            </p:cNvPr>
            <p:cNvGrpSpPr/>
            <p:nvPr/>
          </p:nvGrpSpPr>
          <p:grpSpPr>
            <a:xfrm>
              <a:off x="184781" y="257177"/>
              <a:ext cx="1799819" cy="6368414"/>
              <a:chOff x="276222" y="126547"/>
              <a:chExt cx="1799819" cy="636841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ED2F21E-BE87-4DF4-BB6A-A20D20F58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22C2B1-3E70-47F2-82D1-8F95CA69C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B886346-C090-4C46-A874-7EDBB8161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317969A-B56C-4DA6-869C-C22C6A5E7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905AB9-3BDF-498E-A781-680ECC84E011}"/>
                </a:ext>
              </a:extLst>
            </p:cNvPr>
            <p:cNvGrpSpPr/>
            <p:nvPr/>
          </p:nvGrpSpPr>
          <p:grpSpPr>
            <a:xfrm>
              <a:off x="1927993" y="257177"/>
              <a:ext cx="1799819" cy="6368414"/>
              <a:chOff x="276222" y="126547"/>
              <a:chExt cx="1799819" cy="63684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8110B91-96B4-46D1-8FCD-86EFFD59E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4034603-1247-4AB6-802B-9829E8365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3E6EA1-EB88-42C9-930D-202FF26E9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DC424A5-2E4A-43CB-BB7B-2E19B1395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4597257-20CE-455E-8442-E137D10F512C}"/>
                </a:ext>
              </a:extLst>
            </p:cNvPr>
            <p:cNvGrpSpPr/>
            <p:nvPr/>
          </p:nvGrpSpPr>
          <p:grpSpPr>
            <a:xfrm>
              <a:off x="3644332" y="257177"/>
              <a:ext cx="1799819" cy="6368414"/>
              <a:chOff x="276222" y="126547"/>
              <a:chExt cx="1799819" cy="63684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D991A9-24DF-4489-B7F6-A5B1D78E0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7DE3D26-2DC9-497F-8662-9D1E1DD7B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4D2BC78-1F70-47D5-94DD-5899F5356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7C01B54-3F6E-47A4-A048-42D4DD275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4099DCE-6BE6-4693-B59B-7C1AADF06231}"/>
                </a:ext>
              </a:extLst>
            </p:cNvPr>
            <p:cNvGrpSpPr/>
            <p:nvPr/>
          </p:nvGrpSpPr>
          <p:grpSpPr>
            <a:xfrm>
              <a:off x="5372782" y="257177"/>
              <a:ext cx="1799819" cy="6368414"/>
              <a:chOff x="276222" y="126547"/>
              <a:chExt cx="1799819" cy="636841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0C4DD32-8165-49A0-8CCB-C69B0AD0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28280DC-C2FA-4283-A8D7-4C79FA985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19C4EF0-E7DA-4540-9402-0C3F1315E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EF69F4F-7213-4841-A8D6-BB1A5A334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3BA4C1-983F-4D9D-B674-B0430911A0D9}"/>
                </a:ext>
              </a:extLst>
            </p:cNvPr>
            <p:cNvGrpSpPr/>
            <p:nvPr/>
          </p:nvGrpSpPr>
          <p:grpSpPr>
            <a:xfrm>
              <a:off x="7077757" y="244793"/>
              <a:ext cx="1799819" cy="6368414"/>
              <a:chOff x="276222" y="126547"/>
              <a:chExt cx="1799819" cy="636841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CD4158C-7046-4BA7-B5D1-F5BFF683F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59CBD1C-E6C6-44B9-A1B6-DA72E71FE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BD4F079-8BE1-44CF-A76C-D6E606876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37F9557-7631-4D05-964E-69796AB3B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4486162-D692-49AF-845E-D5B9CA9B8E91}"/>
                </a:ext>
              </a:extLst>
            </p:cNvPr>
            <p:cNvGrpSpPr/>
            <p:nvPr/>
          </p:nvGrpSpPr>
          <p:grpSpPr>
            <a:xfrm>
              <a:off x="8761711" y="257177"/>
              <a:ext cx="1799819" cy="6368414"/>
              <a:chOff x="276222" y="126547"/>
              <a:chExt cx="1799819" cy="636841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342C488-231A-444B-9719-B70633782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1779B12-E397-4383-AE0B-6717DA459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217DE56-5D18-4733-A0FD-C8CD2C71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2215999-9244-4AF5-85DF-9EDD37EA1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C4DE614-B2E3-4981-AD77-797E43695BAE}"/>
                </a:ext>
              </a:extLst>
            </p:cNvPr>
            <p:cNvGrpSpPr/>
            <p:nvPr/>
          </p:nvGrpSpPr>
          <p:grpSpPr>
            <a:xfrm>
              <a:off x="10362932" y="274319"/>
              <a:ext cx="1799819" cy="6368414"/>
              <a:chOff x="276222" y="126547"/>
              <a:chExt cx="1799819" cy="636841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842C507-ECA3-4DC1-A7E8-C8745D98F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69" y="126547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D1618E7-665D-434B-9336-6171F1FEB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2" y="1687695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EB110D6-B4EA-4F6A-80BB-9309B6D3C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333" y="3277962"/>
                <a:ext cx="1704975" cy="15811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66B71F8-89E3-4FEE-AB3B-D800EC572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066" y="4913811"/>
                <a:ext cx="1704975" cy="1581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272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827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3827417" y="2952206"/>
            <a:ext cx="732826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FACTOR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M-7</a:t>
            </a:r>
          </a:p>
        </p:txBody>
      </p:sp>
    </p:spTree>
    <p:extLst>
      <p:ext uri="{BB962C8B-B14F-4D97-AF65-F5344CB8AC3E}">
        <p14:creationId xmlns:p14="http://schemas.microsoft.com/office/powerpoint/2010/main" val="34173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65EE9F-252F-45F8-A791-3DEC9D85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84243"/>
              </p:ext>
            </p:extLst>
          </p:nvPr>
        </p:nvGraphicFramePr>
        <p:xfrm>
          <a:off x="534572" y="569141"/>
          <a:ext cx="11197884" cy="57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11">
                  <a:extLst>
                    <a:ext uri="{9D8B030D-6E8A-4147-A177-3AD203B41FA5}">
                      <a16:colId xmlns:a16="http://schemas.microsoft.com/office/drawing/2014/main" val="109532110"/>
                    </a:ext>
                  </a:extLst>
                </a:gridCol>
                <a:gridCol w="3972705">
                  <a:extLst>
                    <a:ext uri="{9D8B030D-6E8A-4147-A177-3AD203B41FA5}">
                      <a16:colId xmlns:a16="http://schemas.microsoft.com/office/drawing/2014/main" val="770815667"/>
                    </a:ext>
                  </a:extLst>
                </a:gridCol>
                <a:gridCol w="1961446">
                  <a:extLst>
                    <a:ext uri="{9D8B030D-6E8A-4147-A177-3AD203B41FA5}">
                      <a16:colId xmlns:a16="http://schemas.microsoft.com/office/drawing/2014/main" val="1431795831"/>
                    </a:ext>
                  </a:extLst>
                </a:gridCol>
                <a:gridCol w="1494435">
                  <a:extLst>
                    <a:ext uri="{9D8B030D-6E8A-4147-A177-3AD203B41FA5}">
                      <a16:colId xmlns:a16="http://schemas.microsoft.com/office/drawing/2014/main" val="2009666995"/>
                    </a:ext>
                  </a:extLst>
                </a:gridCol>
                <a:gridCol w="1587838">
                  <a:extLst>
                    <a:ext uri="{9D8B030D-6E8A-4147-A177-3AD203B41FA5}">
                      <a16:colId xmlns:a16="http://schemas.microsoft.com/office/drawing/2014/main" val="3572874678"/>
                    </a:ext>
                  </a:extLst>
                </a:gridCol>
                <a:gridCol w="1582649">
                  <a:extLst>
                    <a:ext uri="{9D8B030D-6E8A-4147-A177-3AD203B41FA5}">
                      <a16:colId xmlns:a16="http://schemas.microsoft.com/office/drawing/2014/main" val="1061989819"/>
                    </a:ext>
                  </a:extLst>
                </a:gridCol>
              </a:tblGrid>
              <a:tr h="643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90087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Historical &amp; Ethical Persuasive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13-14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355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Definition &amp; Structure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090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Functions &amp; Consequences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289396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Processing Persuasive Comm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27-28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278397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 Factor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5-6 Maret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837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Factors :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Fundamental of the message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12-13 Maret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84746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Factors 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Emotional message appeals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12-13 </a:t>
                      </a:r>
                      <a:r>
                        <a:rPr lang="en-US" sz="1200" dirty="0" err="1">
                          <a:effectLst/>
                        </a:rPr>
                        <a:t>Maret</a:t>
                      </a:r>
                      <a:r>
                        <a:rPr lang="en-US" sz="1200" dirty="0">
                          <a:effectLst/>
                        </a:rPr>
                        <a:t> 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 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59542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Media &amp;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Maret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2086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Interpersonal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7581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Use of Persuasive in Adv &amp; IMC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7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KHARISMA PERSUADER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59DA238-6AD8-4FF2-BE27-ACE8601AFF44}"/>
              </a:ext>
            </a:extLst>
          </p:cNvPr>
          <p:cNvSpPr>
            <a:spLocks noGrp="1"/>
          </p:cNvSpPr>
          <p:nvPr/>
        </p:nvSpPr>
        <p:spPr>
          <a:xfrm>
            <a:off x="699365" y="1933303"/>
            <a:ext cx="10793268" cy="4464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Kharisma</a:t>
            </a:r>
            <a:r>
              <a:rPr lang="en-US" sz="2600" b="1" dirty="0">
                <a:solidFill>
                  <a:schemeClr val="tx1"/>
                </a:solidFill>
              </a:rPr>
              <a:t> ???</a:t>
            </a:r>
          </a:p>
          <a:p>
            <a:pPr marL="914400" indent="-339725" algn="just">
              <a:buFont typeface="Courier New" panose="02070309020205020404" pitchFamily="49" charset="0"/>
              <a:buChar char="o"/>
            </a:pPr>
            <a:r>
              <a:rPr lang="en-US" sz="2600" b="1" dirty="0" err="1">
                <a:solidFill>
                  <a:schemeClr val="tx1"/>
                </a:solidFill>
              </a:rPr>
              <a:t>Kualitas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tertentu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dari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kepribadian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individu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berdasarkan</a:t>
            </a:r>
            <a:r>
              <a:rPr lang="en-US" sz="2600" b="1" dirty="0">
                <a:solidFill>
                  <a:schemeClr val="tx1"/>
                </a:solidFill>
              </a:rPr>
              <a:t> mana </a:t>
            </a:r>
            <a:r>
              <a:rPr lang="en-US" sz="2600" b="1" dirty="0" err="1">
                <a:solidFill>
                  <a:schemeClr val="tx1"/>
                </a:solidFill>
              </a:rPr>
              <a:t>dia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dipisahkan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dari</a:t>
            </a:r>
            <a:r>
              <a:rPr lang="en-US" sz="2600" b="1" dirty="0">
                <a:solidFill>
                  <a:schemeClr val="tx1"/>
                </a:solidFill>
              </a:rPr>
              <a:t> orang </a:t>
            </a:r>
            <a:r>
              <a:rPr lang="en-US" sz="2600" b="1" dirty="0" err="1">
                <a:solidFill>
                  <a:schemeClr val="tx1"/>
                </a:solidFill>
              </a:rPr>
              <a:t>biasa</a:t>
            </a:r>
            <a:r>
              <a:rPr lang="en-US" sz="2600" b="1" dirty="0">
                <a:solidFill>
                  <a:schemeClr val="tx1"/>
                </a:solidFill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</a:rPr>
              <a:t>diperlakukan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sebagai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manusia</a:t>
            </a:r>
            <a:r>
              <a:rPr lang="en-US" sz="2600" b="1" dirty="0">
                <a:solidFill>
                  <a:schemeClr val="tx1"/>
                </a:solidFill>
              </a:rPr>
              <a:t> supranatural, </a:t>
            </a:r>
            <a:r>
              <a:rPr lang="en-US" sz="2600" b="1" dirty="0" err="1">
                <a:solidFill>
                  <a:schemeClr val="tx1"/>
                </a:solidFill>
              </a:rPr>
              <a:t>manusia</a:t>
            </a:r>
            <a:r>
              <a:rPr lang="en-US" sz="2600" b="1" dirty="0">
                <a:solidFill>
                  <a:schemeClr val="tx1"/>
                </a:solidFill>
              </a:rPr>
              <a:t> super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paling </a:t>
            </a:r>
            <a:r>
              <a:rPr lang="en-US" sz="2600" b="1" dirty="0" err="1">
                <a:solidFill>
                  <a:schemeClr val="tx1"/>
                </a:solidFill>
              </a:rPr>
              <a:t>tidak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memiliki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kekuatan</a:t>
            </a:r>
            <a:r>
              <a:rPr lang="en-US" sz="2600" b="1" dirty="0">
                <a:solidFill>
                  <a:schemeClr val="tx1"/>
                </a:solidFill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</a:rPr>
              <a:t>kualitas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luar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biasa</a:t>
            </a:r>
            <a:endParaRPr lang="en-US" sz="2600" dirty="0">
              <a:solidFill>
                <a:schemeClr val="tx1"/>
              </a:solidFill>
            </a:endParaRPr>
          </a:p>
          <a:p>
            <a:pPr marL="577850" algn="just"/>
            <a:endParaRPr lang="en-US" sz="26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Kharisma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memiliki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konotasi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positif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namun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digunakan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baik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untuk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tujuan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baik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maupun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buruk</a:t>
            </a:r>
            <a:endParaRPr lang="en-US" sz="2600" b="1" dirty="0">
              <a:solidFill>
                <a:schemeClr val="tx1"/>
              </a:solidFill>
            </a:endParaRPr>
          </a:p>
          <a:p>
            <a:pPr marL="566737" algn="just"/>
            <a:endParaRPr lang="en-US" sz="2400" b="1" dirty="0">
              <a:solidFill>
                <a:schemeClr val="tx1"/>
              </a:solidFill>
            </a:endParaRPr>
          </a:p>
          <a:p>
            <a:pPr marL="577850" indent="-11113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0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81" y="400441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KHARISMA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8" y="1400582"/>
            <a:ext cx="10793268" cy="4997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Kualitas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kepribadian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individu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tertentu</a:t>
            </a:r>
            <a:r>
              <a:rPr lang="en-US" sz="2600" b="1" dirty="0">
                <a:solidFill>
                  <a:schemeClr val="tx1"/>
                </a:solidFill>
              </a:rPr>
              <a:t> (</a:t>
            </a:r>
            <a:r>
              <a:rPr lang="en-US" sz="2600" b="1" dirty="0" err="1">
                <a:solidFill>
                  <a:schemeClr val="tx1"/>
                </a:solidFill>
              </a:rPr>
              <a:t>pria</a:t>
            </a:r>
            <a:r>
              <a:rPr lang="en-US" sz="2600" b="1" dirty="0">
                <a:solidFill>
                  <a:schemeClr val="tx1"/>
                </a:solidFill>
              </a:rPr>
              <a:t> &amp; </a:t>
            </a:r>
            <a:r>
              <a:rPr lang="en-US" sz="2600" b="1" dirty="0" err="1">
                <a:solidFill>
                  <a:schemeClr val="tx1"/>
                </a:solidFill>
              </a:rPr>
              <a:t>wanita</a:t>
            </a:r>
            <a:r>
              <a:rPr lang="en-US" sz="2600" b="1" dirty="0">
                <a:solidFill>
                  <a:schemeClr val="tx1"/>
                </a:solidFill>
              </a:rPr>
              <a:t>) , </a:t>
            </a:r>
            <a:r>
              <a:rPr lang="en-US" sz="2600" b="1" dirty="0" err="1">
                <a:solidFill>
                  <a:schemeClr val="tx1"/>
                </a:solidFill>
              </a:rPr>
              <a:t>diperlakukan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sebagai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sesuatu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pemberian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dengan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kekuatan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gaib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setidaknya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dianggap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sebagai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kekuatan</a:t>
            </a:r>
            <a:r>
              <a:rPr lang="en-US" sz="2600" b="1" dirty="0">
                <a:solidFill>
                  <a:schemeClr val="tx1"/>
                </a:solidFill>
              </a:rPr>
              <a:t>/</a:t>
            </a:r>
            <a:r>
              <a:rPr lang="en-US" sz="2600" b="1" dirty="0" err="1">
                <a:solidFill>
                  <a:schemeClr val="tx1"/>
                </a:solidFill>
              </a:rPr>
              <a:t>kualitas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luar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biasa</a:t>
            </a:r>
            <a:r>
              <a:rPr lang="en-US" sz="2600" b="1" dirty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  <a:p>
            <a:pPr marL="577850" indent="46038" algn="just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>
                <a:solidFill>
                  <a:schemeClr val="tx1"/>
                </a:solidFill>
              </a:rPr>
              <a:t>Berinteraksi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faktor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audiens</a:t>
            </a:r>
            <a:endParaRPr lang="en-US" sz="2600" dirty="0">
              <a:solidFill>
                <a:schemeClr val="tx1"/>
              </a:solidFill>
            </a:endParaRPr>
          </a:p>
          <a:p>
            <a:pPr marL="577850" indent="46038" algn="just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>
                <a:solidFill>
                  <a:schemeClr val="tx1"/>
                </a:solidFill>
              </a:rPr>
              <a:t>Otoritas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en-US" sz="2600" dirty="0" err="1">
                <a:solidFill>
                  <a:schemeClr val="tx1"/>
                </a:solidFill>
              </a:rPr>
              <a:t>sumber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dari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kekuasaan</a:t>
            </a:r>
            <a:endParaRPr lang="en-US" sz="2600" dirty="0">
              <a:solidFill>
                <a:schemeClr val="tx1"/>
              </a:solidFill>
            </a:endParaRPr>
          </a:p>
          <a:p>
            <a:pPr marL="577850" indent="46038" algn="just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>
                <a:solidFill>
                  <a:schemeClr val="tx1"/>
                </a:solidFill>
              </a:rPr>
              <a:t>Kredibilitas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577850" algn="just"/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>
                <a:solidFill>
                  <a:schemeClr val="tx1"/>
                </a:solidFill>
              </a:rPr>
              <a:t>peran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komunikator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577850" algn="just"/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>
                <a:solidFill>
                  <a:schemeClr val="tx1"/>
                </a:solidFill>
              </a:rPr>
              <a:t>budaya</a:t>
            </a:r>
            <a:r>
              <a:rPr lang="en-US" sz="2600" dirty="0">
                <a:solidFill>
                  <a:schemeClr val="tx1"/>
                </a:solidFill>
              </a:rPr>
              <a:t> dan </a:t>
            </a:r>
            <a:r>
              <a:rPr lang="en-US" sz="2600" dirty="0" err="1">
                <a:solidFill>
                  <a:schemeClr val="tx1"/>
                </a:solidFill>
              </a:rPr>
              <a:t>konteks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politik</a:t>
            </a:r>
            <a:endParaRPr lang="en-US" sz="2600" dirty="0">
              <a:solidFill>
                <a:schemeClr val="tx1"/>
              </a:solidFill>
            </a:endParaRPr>
          </a:p>
          <a:p>
            <a:pPr marL="577850" algn="just"/>
            <a:endParaRPr lang="en-US" sz="26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id-ID" sz="2600" b="1" dirty="0">
                <a:solidFill>
                  <a:schemeClr val="tx1"/>
                </a:solidFill>
              </a:rPr>
              <a:t>T</a:t>
            </a:r>
            <a:r>
              <a:rPr lang="en-US" sz="2600" b="1" dirty="0" err="1">
                <a:solidFill>
                  <a:schemeClr val="tx1"/>
                </a:solidFill>
              </a:rPr>
              <a:t>erkendala</a:t>
            </a:r>
            <a:r>
              <a:rPr lang="en-US" sz="2600" b="1" dirty="0">
                <a:solidFill>
                  <a:schemeClr val="tx1"/>
                </a:solidFill>
              </a:rPr>
              <a:t> oleh </a:t>
            </a:r>
            <a:r>
              <a:rPr lang="en-US" sz="2600" b="1" dirty="0" err="1">
                <a:solidFill>
                  <a:schemeClr val="tx1"/>
                </a:solidFill>
              </a:rPr>
              <a:t>faktor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historis</a:t>
            </a:r>
            <a:endParaRPr lang="en-US" sz="2600" b="1" dirty="0">
              <a:solidFill>
                <a:schemeClr val="tx1"/>
              </a:solidFill>
            </a:endParaRPr>
          </a:p>
          <a:p>
            <a:pPr marL="577850" indent="-11113" algn="just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  </a:t>
            </a:r>
            <a:r>
              <a:rPr lang="en-US" sz="2600" dirty="0" err="1">
                <a:solidFill>
                  <a:schemeClr val="tx1"/>
                </a:solidFill>
              </a:rPr>
              <a:t>daya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tarik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sosial</a:t>
            </a:r>
            <a:endParaRPr lang="en-US" sz="2600" dirty="0">
              <a:solidFill>
                <a:schemeClr val="tx1"/>
              </a:solidFill>
            </a:endParaRPr>
          </a:p>
          <a:p>
            <a:pPr marL="566737" algn="just"/>
            <a:endParaRPr lang="en-US" sz="2400" b="1" dirty="0">
              <a:solidFill>
                <a:schemeClr val="tx1"/>
              </a:solidFill>
            </a:endParaRPr>
          </a:p>
          <a:p>
            <a:pPr marL="577850" indent="-11113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" y="1740216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365D34-8670-4CF6-A1A7-37AC4C056607}"/>
              </a:ext>
            </a:extLst>
          </p:cNvPr>
          <p:cNvSpPr/>
          <p:nvPr/>
        </p:nvSpPr>
        <p:spPr>
          <a:xfrm>
            <a:off x="407126" y="391886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KHARISMA…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D26EB-0DC6-4D28-B23C-5BCF0FED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88" y="2105981"/>
            <a:ext cx="2835300" cy="3381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176485-8190-4F4C-B8EA-D3BE82E3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675" y="2105978"/>
            <a:ext cx="28353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4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8" y="1828800"/>
            <a:ext cx="10793268" cy="4569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Pemimpin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kharismatik</a:t>
            </a:r>
            <a:r>
              <a:rPr lang="en-US" sz="2800" b="1" dirty="0">
                <a:solidFill>
                  <a:schemeClr val="tx1"/>
                </a:solidFill>
              </a:rPr>
              <a:t> adalah ‘superstar’ </a:t>
            </a:r>
            <a:r>
              <a:rPr lang="en-US" sz="2800" b="1" dirty="0" err="1">
                <a:solidFill>
                  <a:schemeClr val="tx1"/>
                </a:solidFill>
              </a:rPr>
              <a:t>kepimpinan</a:t>
            </a:r>
            <a:endParaRPr lang="en-US" sz="28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menemukan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bagaimana</a:t>
            </a:r>
            <a:r>
              <a:rPr lang="en-US" sz="2800" b="1" dirty="0">
                <a:solidFill>
                  <a:schemeClr val="tx1"/>
                </a:solidFill>
              </a:rPr>
              <a:t> para </a:t>
            </a:r>
            <a:r>
              <a:rPr lang="en-US" sz="2800" b="1" dirty="0" err="1">
                <a:solidFill>
                  <a:schemeClr val="tx1"/>
                </a:solidFill>
              </a:rPr>
              <a:t>kharismatik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berkomunikasi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kita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dapat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meningkatkan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efektifitas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kita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sebagai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pemimpin</a:t>
            </a:r>
            <a:endParaRPr lang="en-US" sz="28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Terdapat</a:t>
            </a:r>
            <a:r>
              <a:rPr lang="en-US" sz="2800" b="1" dirty="0">
                <a:solidFill>
                  <a:schemeClr val="tx1"/>
                </a:solidFill>
              </a:rPr>
              <a:t> 4 </a:t>
            </a:r>
            <a:r>
              <a:rPr lang="en-US" sz="2800" b="1" dirty="0" err="1">
                <a:solidFill>
                  <a:schemeClr val="tx1"/>
                </a:solidFill>
              </a:rPr>
              <a:t>pendekatan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utama</a:t>
            </a:r>
            <a:r>
              <a:rPr lang="en-US" sz="2800" b="1" dirty="0">
                <a:solidFill>
                  <a:schemeClr val="tx1"/>
                </a:solidFill>
              </a:rPr>
              <a:t> :</a:t>
            </a:r>
            <a:endParaRPr lang="en-US" sz="2800" dirty="0">
              <a:solidFill>
                <a:schemeClr val="tx1"/>
              </a:solidFill>
            </a:endParaRPr>
          </a:p>
          <a:p>
            <a:pPr marL="1092200" indent="-51435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Pendekatan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sosiologis</a:t>
            </a:r>
            <a:endParaRPr lang="en-US" sz="2800" dirty="0">
              <a:solidFill>
                <a:schemeClr val="tx1"/>
              </a:solidFill>
            </a:endParaRPr>
          </a:p>
          <a:p>
            <a:pPr marL="1092200" indent="-51435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Pendekatan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Perilaku</a:t>
            </a:r>
            <a:endParaRPr lang="en-US" sz="2800" dirty="0">
              <a:solidFill>
                <a:schemeClr val="tx1"/>
              </a:solidFill>
            </a:endParaRPr>
          </a:p>
          <a:p>
            <a:pPr marL="1092200" indent="-51435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Pendekatan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atribusi</a:t>
            </a:r>
            <a:endParaRPr lang="en-US" sz="2800" dirty="0">
              <a:solidFill>
                <a:schemeClr val="tx1"/>
              </a:solidFill>
            </a:endParaRPr>
          </a:p>
          <a:p>
            <a:pPr marL="1092200" indent="-51435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Pendekatan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komunikasi</a:t>
            </a:r>
            <a:endParaRPr lang="en-US" sz="2800" dirty="0">
              <a:solidFill>
                <a:schemeClr val="tx1"/>
              </a:solidFill>
            </a:endParaRPr>
          </a:p>
          <a:p>
            <a:pPr marL="566737" algn="just"/>
            <a:endParaRPr lang="en-US" sz="2800" b="1" dirty="0">
              <a:solidFill>
                <a:schemeClr val="tx1"/>
              </a:solidFill>
            </a:endParaRPr>
          </a:p>
          <a:p>
            <a:pPr marL="577850" indent="-11113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D4BC9D-1B32-482A-B112-C860B96486DF}"/>
              </a:ext>
            </a:extLst>
          </p:cNvPr>
          <p:cNvSpPr/>
          <p:nvPr/>
        </p:nvSpPr>
        <p:spPr>
          <a:xfrm>
            <a:off x="389707" y="238619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PERSPEKTIF KHARISMA…</a:t>
            </a:r>
          </a:p>
        </p:txBody>
      </p:sp>
    </p:spTree>
    <p:extLst>
      <p:ext uri="{BB962C8B-B14F-4D97-AF65-F5344CB8AC3E}">
        <p14:creationId xmlns:p14="http://schemas.microsoft.com/office/powerpoint/2010/main" val="156822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699366" y="1571677"/>
            <a:ext cx="10793268" cy="4997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Max Weber</a:t>
            </a:r>
            <a:endParaRPr lang="en-US" sz="2600" dirty="0">
              <a:solidFill>
                <a:schemeClr val="tx1"/>
              </a:solidFill>
            </a:endParaRPr>
          </a:p>
          <a:p>
            <a:pPr marL="914400" indent="-290513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solidFill>
                  <a:schemeClr val="tx1"/>
                </a:solidFill>
              </a:rPr>
              <a:t>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mempertahankan</a:t>
            </a:r>
            <a:r>
              <a:rPr lang="en-US" sz="2000" dirty="0">
                <a:solidFill>
                  <a:schemeClr val="tx1"/>
                </a:solidFill>
              </a:rPr>
              <a:t> status </a:t>
            </a:r>
            <a:r>
              <a:rPr lang="en-US" sz="2000" dirty="0" err="1">
                <a:solidFill>
                  <a:schemeClr val="tx1"/>
                </a:solidFill>
              </a:rPr>
              <a:t>kharismatik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selama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dipandang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kharismatik</a:t>
            </a:r>
            <a:endParaRPr lang="en-US" sz="2000" dirty="0">
              <a:solidFill>
                <a:schemeClr val="tx1"/>
              </a:solidFill>
            </a:endParaRPr>
          </a:p>
          <a:p>
            <a:pPr marL="914400" indent="-290513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solidFill>
                  <a:schemeClr val="tx1"/>
                </a:solidFill>
              </a:rPr>
              <a:t>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kharismatik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berkala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menunjukkan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bakat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luar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mempertahankan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kekuasaan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pengikutnya</a:t>
            </a:r>
            <a:endParaRPr lang="en-US" sz="2000" dirty="0">
              <a:solidFill>
                <a:schemeClr val="tx1"/>
              </a:solidFill>
            </a:endParaRPr>
          </a:p>
          <a:p>
            <a:pPr marL="914400" indent="-339725" algn="just"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Lima </a:t>
            </a:r>
            <a:r>
              <a:rPr lang="en-US" sz="2600" b="1" dirty="0" err="1">
                <a:solidFill>
                  <a:schemeClr val="tx1"/>
                </a:solidFill>
              </a:rPr>
              <a:t>komponen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utama</a:t>
            </a:r>
            <a:endParaRPr lang="en-US" sz="2400" b="1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Talenta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luar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bahkan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ajaib</a:t>
            </a:r>
            <a:endParaRPr lang="en-US" sz="2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Situasi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stabil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krisis</a:t>
            </a:r>
            <a:endParaRPr lang="en-US" sz="2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Visi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radikal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solusi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krisis</a:t>
            </a:r>
            <a:endParaRPr lang="en-US" sz="2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pengikut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tertarik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karena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mereka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percaya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mereka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terhubung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melalui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kekuatan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melebihi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batas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biasa</a:t>
            </a:r>
            <a:endParaRPr lang="en-US" sz="2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Validasi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kekuatan</a:t>
            </a:r>
            <a:r>
              <a:rPr lang="en-US" sz="2000" dirty="0">
                <a:solidFill>
                  <a:schemeClr val="tx1"/>
                </a:solidFill>
              </a:rPr>
              <a:t>  dan </a:t>
            </a:r>
            <a:r>
              <a:rPr lang="en-US" sz="2000" dirty="0" err="1">
                <a:solidFill>
                  <a:schemeClr val="tx1"/>
                </a:solidFill>
              </a:rPr>
              <a:t>bakat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melalui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kesuksesan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berulang</a:t>
            </a:r>
            <a:endParaRPr lang="en-US" sz="2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7B4DF9-51E5-4B92-B7DC-5924863FEC6A}"/>
              </a:ext>
            </a:extLst>
          </p:cNvPr>
          <p:cNvSpPr/>
          <p:nvPr/>
        </p:nvSpPr>
        <p:spPr>
          <a:xfrm>
            <a:off x="389707" y="288702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SOSIOLOGIS</a:t>
            </a:r>
          </a:p>
        </p:txBody>
      </p:sp>
    </p:spTree>
    <p:extLst>
      <p:ext uri="{BB962C8B-B14F-4D97-AF65-F5344CB8AC3E}">
        <p14:creationId xmlns:p14="http://schemas.microsoft.com/office/powerpoint/2010/main" val="260975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8" y="1464359"/>
            <a:ext cx="10793268" cy="4997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Robert House &amp; Bernard Bass</a:t>
            </a:r>
            <a:endParaRPr lang="en-US" sz="26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Tiga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proposisi</a:t>
            </a:r>
            <a:r>
              <a:rPr lang="en-US" sz="2600" b="1" dirty="0">
                <a:solidFill>
                  <a:schemeClr val="tx1"/>
                </a:solidFill>
              </a:rPr>
              <a:t>/ </a:t>
            </a:r>
            <a:r>
              <a:rPr lang="en-US" sz="2600" b="1" dirty="0" err="1">
                <a:solidFill>
                  <a:schemeClr val="tx1"/>
                </a:solidFill>
              </a:rPr>
              <a:t>kesimpulan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utama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ttg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pemimpin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kharismatik</a:t>
            </a:r>
            <a:endParaRPr lang="en-US" sz="2400" b="1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Perilaku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</a:p>
          <a:p>
            <a:pPr marL="1031875" algn="just"/>
            <a:r>
              <a:rPr lang="en-US" sz="2000" dirty="0" err="1">
                <a:solidFill>
                  <a:schemeClr val="tx1"/>
                </a:solidFill>
              </a:rPr>
              <a:t>kekuatan</a:t>
            </a:r>
            <a:r>
              <a:rPr lang="en-US" sz="2000" dirty="0">
                <a:solidFill>
                  <a:schemeClr val="tx1"/>
                </a:solidFill>
              </a:rPr>
              <a:t> ; </a:t>
            </a:r>
            <a:r>
              <a:rPr lang="en-US" sz="2000" dirty="0" err="1">
                <a:solidFill>
                  <a:schemeClr val="tx1"/>
                </a:solidFill>
              </a:rPr>
              <a:t>kepercayaan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tinggi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kompetensi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panutan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harapan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tinggi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argumentasi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efektif</a:t>
            </a:r>
            <a:r>
              <a:rPr lang="en-US" sz="2000" dirty="0">
                <a:solidFill>
                  <a:schemeClr val="tx1"/>
                </a:solidFill>
              </a:rPr>
              <a:t> ; </a:t>
            </a:r>
            <a:r>
              <a:rPr lang="en-US" sz="2000" dirty="0" err="1">
                <a:solidFill>
                  <a:schemeClr val="tx1"/>
                </a:solidFill>
              </a:rPr>
              <a:t>menciptakan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transenden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1031875" algn="just"/>
            <a:endParaRPr lang="en-US" sz="2000" dirty="0">
              <a:solidFill>
                <a:schemeClr val="tx1"/>
              </a:solidFill>
            </a:endParaRPr>
          </a:p>
          <a:p>
            <a:pPr marL="1031875" indent="-466725" algn="just"/>
            <a:r>
              <a:rPr lang="en-US" sz="2000" dirty="0">
                <a:solidFill>
                  <a:schemeClr val="tx1"/>
                </a:solidFill>
              </a:rPr>
              <a:t>2.    </a:t>
            </a:r>
            <a:r>
              <a:rPr lang="en-US" sz="2000" dirty="0" err="1">
                <a:solidFill>
                  <a:schemeClr val="tx1"/>
                </a:solidFill>
              </a:rPr>
              <a:t>Hubungan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pemimpin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pengikut</a:t>
            </a:r>
            <a:r>
              <a:rPr lang="en-US" sz="2000" dirty="0">
                <a:solidFill>
                  <a:schemeClr val="tx1"/>
                </a:solidFill>
              </a:rPr>
              <a:t> –</a:t>
            </a:r>
          </a:p>
          <a:p>
            <a:pPr marL="1031875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       </a:t>
            </a:r>
            <a:r>
              <a:rPr lang="en-US" sz="2000" dirty="0" err="1">
                <a:solidFill>
                  <a:schemeClr val="tx1"/>
                </a:solidFill>
              </a:rPr>
              <a:t>Berfungsi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target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harapan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frustasi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ketakutan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pengikut</a:t>
            </a:r>
            <a:endParaRPr lang="en-US" sz="2000" dirty="0">
              <a:solidFill>
                <a:schemeClr val="tx1"/>
              </a:solidFill>
            </a:endParaRPr>
          </a:p>
          <a:p>
            <a:pPr marL="1031875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       </a:t>
            </a:r>
            <a:r>
              <a:rPr lang="en-US" sz="2000" dirty="0" err="1">
                <a:solidFill>
                  <a:schemeClr val="tx1"/>
                </a:solidFill>
              </a:rPr>
              <a:t>Membuat</a:t>
            </a:r>
            <a:r>
              <a:rPr lang="en-US" sz="2000" dirty="0">
                <a:solidFill>
                  <a:schemeClr val="tx1"/>
                </a:solidFill>
              </a:rPr>
              <a:t>  rasa </a:t>
            </a:r>
            <a:r>
              <a:rPr lang="en-US" sz="2000" dirty="0" err="1">
                <a:solidFill>
                  <a:schemeClr val="tx1"/>
                </a:solidFill>
              </a:rPr>
              <a:t>senang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petualangan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1606550" indent="-574675" algn="just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</a:rPr>
              <a:t>Membangun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daya</a:t>
            </a:r>
            <a:r>
              <a:rPr lang="en-US" sz="2000" dirty="0">
                <a:solidFill>
                  <a:schemeClr val="tx1"/>
                </a:solidFill>
              </a:rPr>
              <a:t> Tarik </a:t>
            </a:r>
            <a:r>
              <a:rPr lang="en-US" sz="2000" dirty="0" err="1">
                <a:solidFill>
                  <a:schemeClr val="tx1"/>
                </a:solidFill>
              </a:rPr>
              <a:t>mereka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para </a:t>
            </a:r>
            <a:r>
              <a:rPr lang="en-US" sz="2000" dirty="0" err="1">
                <a:solidFill>
                  <a:schemeClr val="tx1"/>
                </a:solidFill>
              </a:rPr>
              <a:t>pengikut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kepercayaan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dibagikan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luas</a:t>
            </a:r>
            <a:endParaRPr lang="en-US" sz="2000" dirty="0">
              <a:solidFill>
                <a:schemeClr val="tx1"/>
              </a:solidFill>
            </a:endParaRPr>
          </a:p>
          <a:p>
            <a:pPr marL="1031875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  <a:p>
            <a:pPr marL="1481137" lvl="1" indent="-457200" algn="just">
              <a:buFont typeface="Courier New" panose="02070309020205020404" pitchFamily="49" charset="0"/>
              <a:buChar char="o"/>
            </a:pPr>
            <a:endParaRPr lang="en-US" sz="100" dirty="0">
              <a:solidFill>
                <a:schemeClr val="tx1"/>
              </a:solidFill>
            </a:endParaRPr>
          </a:p>
          <a:p>
            <a:pPr marL="1481137" lvl="1" indent="-457200" algn="just">
              <a:buFont typeface="Courier New" panose="02070309020205020404" pitchFamily="49" charset="0"/>
              <a:buChar char="o"/>
            </a:pPr>
            <a:endParaRPr lang="en-US" sz="100" dirty="0">
              <a:solidFill>
                <a:schemeClr val="tx1"/>
              </a:solidFill>
            </a:endParaRPr>
          </a:p>
          <a:p>
            <a:pPr marL="1023937" indent="-457200" algn="just"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situasi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kharismatik</a:t>
            </a:r>
            <a:r>
              <a:rPr lang="en-US" sz="2000" dirty="0">
                <a:solidFill>
                  <a:schemeClr val="tx1"/>
                </a:solidFill>
              </a:rPr>
              <a:t> –</a:t>
            </a:r>
          </a:p>
          <a:p>
            <a:pPr marL="566737" algn="just"/>
            <a:r>
              <a:rPr lang="en-US" sz="2000" dirty="0">
                <a:solidFill>
                  <a:schemeClr val="tx1"/>
                </a:solidFill>
              </a:rPr>
              <a:t>	  </a:t>
            </a:r>
            <a:r>
              <a:rPr lang="en-US" sz="2000" dirty="0" err="1">
                <a:solidFill>
                  <a:schemeClr val="tx1"/>
                </a:solidFill>
              </a:rPr>
              <a:t>kemungkinan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muncul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ketika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berada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bawah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tekanan</a:t>
            </a:r>
            <a:endParaRPr lang="en-US" sz="2000" dirty="0">
              <a:solidFill>
                <a:schemeClr val="tx1"/>
              </a:solidFill>
            </a:endParaRPr>
          </a:p>
          <a:p>
            <a:pPr marL="566737" algn="just"/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menghasilkan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perasaan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cinta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benci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intens</a:t>
            </a:r>
            <a:endParaRPr lang="en-US" sz="20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1023937" indent="-457200" algn="just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FA3C1D-F577-4541-B76D-C937BF9A94AA}"/>
              </a:ext>
            </a:extLst>
          </p:cNvPr>
          <p:cNvSpPr/>
          <p:nvPr/>
        </p:nvSpPr>
        <p:spPr>
          <a:xfrm>
            <a:off x="389707" y="288702"/>
            <a:ext cx="11377748" cy="11756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PERILAKU</a:t>
            </a:r>
          </a:p>
        </p:txBody>
      </p:sp>
    </p:spTree>
    <p:extLst>
      <p:ext uri="{BB962C8B-B14F-4D97-AF65-F5344CB8AC3E}">
        <p14:creationId xmlns:p14="http://schemas.microsoft.com/office/powerpoint/2010/main" val="179639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1169</Words>
  <Application>Microsoft Office PowerPoint</Application>
  <PresentationFormat>Widescreen</PresentationFormat>
  <Paragraphs>341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Next LT Pro</vt:lpstr>
      <vt:lpstr>Avenir Next LT Pro Light</vt:lpstr>
      <vt:lpstr>Calibri</vt:lpstr>
      <vt:lpstr>Courier New</vt:lpstr>
      <vt:lpstr>Garamond</vt:lpstr>
      <vt:lpstr>Wingdings</vt:lpstr>
      <vt:lpstr>SavonVTI</vt:lpstr>
      <vt:lpstr>PowerPoint Presentation</vt:lpstr>
      <vt:lpstr>PowerPoint Presentation</vt:lpstr>
      <vt:lpstr>PowerPoint Presentation</vt:lpstr>
      <vt:lpstr>PowerPoint Presentation</vt:lpstr>
      <vt:lpstr>KHARISMA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2020-03-05T06:45:46Z</dcterms:modified>
</cp:coreProperties>
</file>