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9"/>
  </p:notesMasterIdLst>
  <p:sldIdLst>
    <p:sldId id="403" r:id="rId2"/>
    <p:sldId id="372" r:id="rId3"/>
    <p:sldId id="261" r:id="rId4"/>
    <p:sldId id="292" r:id="rId5"/>
    <p:sldId id="391" r:id="rId6"/>
    <p:sldId id="373" r:id="rId7"/>
    <p:sldId id="342" r:id="rId8"/>
    <p:sldId id="392" r:id="rId9"/>
    <p:sldId id="375" r:id="rId10"/>
    <p:sldId id="387" r:id="rId11"/>
    <p:sldId id="386" r:id="rId12"/>
    <p:sldId id="388" r:id="rId13"/>
    <p:sldId id="389" r:id="rId14"/>
    <p:sldId id="390" r:id="rId15"/>
    <p:sldId id="396" r:id="rId16"/>
    <p:sldId id="393" r:id="rId17"/>
    <p:sldId id="402" r:id="rId18"/>
    <p:sldId id="399" r:id="rId19"/>
    <p:sldId id="398" r:id="rId20"/>
    <p:sldId id="397" r:id="rId21"/>
    <p:sldId id="394" r:id="rId22"/>
    <p:sldId id="404" r:id="rId23"/>
    <p:sldId id="405" r:id="rId24"/>
    <p:sldId id="289" r:id="rId25"/>
    <p:sldId id="400" r:id="rId26"/>
    <p:sldId id="259" r:id="rId27"/>
    <p:sldId id="401" r:id="rId28"/>
    <p:sldId id="262" r:id="rId29"/>
    <p:sldId id="263" r:id="rId30"/>
    <p:sldId id="264" r:id="rId31"/>
    <p:sldId id="266" r:id="rId32"/>
    <p:sldId id="267" r:id="rId33"/>
    <p:sldId id="268" r:id="rId34"/>
    <p:sldId id="265" r:id="rId35"/>
    <p:sldId id="395" r:id="rId36"/>
    <p:sldId id="313" r:id="rId37"/>
    <p:sldId id="31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FF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73" d="100"/>
          <a:sy n="73" d="100"/>
        </p:scale>
        <p:origin x="2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2-26T12:09:48.66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2" dt="2020-02-26T12:10:03.995" idx="2">
    <p:pos x="4328" y="2205"/>
    <p:text>Norma sosial yang dipercayai luas oleh masyarakat / lingkungan sosial dimana orang tersebut berada.</p:text>
    <p:extLst>
      <p:ext uri="{C676402C-5697-4E1C-873F-D02D1690AC5C}">
        <p15:threadingInfo xmlns:p15="http://schemas.microsoft.com/office/powerpoint/2012/main" timeZoneBias="-420"/>
      </p:ext>
    </p:extLst>
  </p:cm>
  <p:cm authorId="2" dt="2020-02-26T12:12:22.617" idx="3">
    <p:pos x="4312" y="3061"/>
    <p:text>kepercayaan ttg apa yang individu pikirkan tentang perilaku.</p:text>
    <p:extLst>
      <p:ext uri="{C676402C-5697-4E1C-873F-D02D1690AC5C}">
        <p15:threadingInfo xmlns:p15="http://schemas.microsoft.com/office/powerpoint/2012/main" timeZoneBias="-420"/>
      </p:ext>
    </p:extLst>
  </p:cm>
  <p:cm authorId="2" dt="2020-02-26T12:16:26.332" idx="4">
    <p:pos x="4320" y="1407"/>
    <p:text>kepercayaan yang didapat selama hidupnya, berasal dari pengalaman langsung, informasi dari luar dan kesimpulan-kesimpulan dari perkembangan diri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2D59-C8A4-48D4-878D-FFCB14088D48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07A917-2983-4F00-8A94-DA3AAED7C0E0}">
      <dgm:prSet phldrT="[Text]"/>
      <dgm:spPr/>
      <dgm:t>
        <a:bodyPr/>
        <a:lstStyle/>
        <a:p>
          <a:r>
            <a:rPr lang="en-US" dirty="0" err="1"/>
            <a:t>Komunikasi</a:t>
          </a:r>
          <a:endParaRPr lang="en-US" dirty="0"/>
        </a:p>
      </dgm:t>
    </dgm:pt>
    <dgm:pt modelId="{4AE3E108-30F2-41C7-B6E8-1F05A203BE09}" type="parTrans" cxnId="{C9314CA2-C78B-4063-B6C9-EA1214C0E5E7}">
      <dgm:prSet/>
      <dgm:spPr/>
      <dgm:t>
        <a:bodyPr/>
        <a:lstStyle/>
        <a:p>
          <a:endParaRPr lang="en-US"/>
        </a:p>
      </dgm:t>
    </dgm:pt>
    <dgm:pt modelId="{3E2C5C61-2905-479C-A7E6-CB0FD031034F}" type="sibTrans" cxnId="{C9314CA2-C78B-4063-B6C9-EA1214C0E5E7}">
      <dgm:prSet/>
      <dgm:spPr/>
      <dgm:t>
        <a:bodyPr/>
        <a:lstStyle/>
        <a:p>
          <a:endParaRPr lang="en-US"/>
        </a:p>
      </dgm:t>
    </dgm:pt>
    <dgm:pt modelId="{49E452FF-E98D-4B5E-A465-334F111FFDB3}">
      <dgm:prSet phldrT="[Text]"/>
      <dgm:spPr/>
      <dgm:t>
        <a:bodyPr/>
        <a:lstStyle/>
        <a:p>
          <a:r>
            <a:rPr lang="en-US" dirty="0"/>
            <a:t>Proses </a:t>
          </a:r>
          <a:r>
            <a:rPr lang="en-US" dirty="0" err="1"/>
            <a:t>pengiriman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komunikan</a:t>
          </a:r>
          <a:endParaRPr lang="en-US" dirty="0"/>
        </a:p>
      </dgm:t>
    </dgm:pt>
    <dgm:pt modelId="{913EA470-3B2C-4ACC-885F-7167E0DBF7D5}" type="parTrans" cxnId="{FE8529A5-7945-4B5C-9096-2C8095296DAD}">
      <dgm:prSet/>
      <dgm:spPr/>
      <dgm:t>
        <a:bodyPr/>
        <a:lstStyle/>
        <a:p>
          <a:endParaRPr lang="en-US"/>
        </a:p>
      </dgm:t>
    </dgm:pt>
    <dgm:pt modelId="{EB56597F-1827-4FFF-BA4B-58310388B9FF}" type="sibTrans" cxnId="{FE8529A5-7945-4B5C-9096-2C8095296DAD}">
      <dgm:prSet/>
      <dgm:spPr/>
      <dgm:t>
        <a:bodyPr/>
        <a:lstStyle/>
        <a:p>
          <a:endParaRPr lang="en-US"/>
        </a:p>
      </dgm:t>
    </dgm:pt>
    <dgm:pt modelId="{15CA4175-5E53-4B61-A5E8-0981124E2D8A}">
      <dgm:prSet phldrT="[Text]"/>
      <dgm:spPr/>
      <dgm:t>
        <a:bodyPr/>
        <a:lstStyle/>
        <a:p>
          <a:r>
            <a:rPr lang="en-US" dirty="0" err="1"/>
            <a:t>Mempelajari</a:t>
          </a:r>
          <a:r>
            <a:rPr lang="en-US" dirty="0"/>
            <a:t> </a:t>
          </a:r>
          <a:r>
            <a:rPr lang="en-US" dirty="0" err="1"/>
            <a:t>Pesan</a:t>
          </a:r>
          <a:endParaRPr lang="en-US" dirty="0"/>
        </a:p>
      </dgm:t>
    </dgm:pt>
    <dgm:pt modelId="{7587785A-FC91-4474-B69B-7882C8AF8844}" type="parTrans" cxnId="{09D361E6-3434-40A9-9A38-2AFAA6EA0124}">
      <dgm:prSet/>
      <dgm:spPr/>
      <dgm:t>
        <a:bodyPr/>
        <a:lstStyle/>
        <a:p>
          <a:endParaRPr lang="en-US"/>
        </a:p>
      </dgm:t>
    </dgm:pt>
    <dgm:pt modelId="{105ACF6A-6ED5-49DD-9487-22E2A499B872}" type="sibTrans" cxnId="{09D361E6-3434-40A9-9A38-2AFAA6EA0124}">
      <dgm:prSet/>
      <dgm:spPr/>
      <dgm:t>
        <a:bodyPr/>
        <a:lstStyle/>
        <a:p>
          <a:endParaRPr lang="en-US"/>
        </a:p>
      </dgm:t>
    </dgm:pt>
    <dgm:pt modelId="{AF98E231-BA51-4441-A51F-7CBBA94981FD}">
      <dgm:prSet phldrT="[Text]"/>
      <dgm:spPr/>
      <dgm:t>
        <a:bodyPr/>
        <a:lstStyle/>
        <a:p>
          <a:r>
            <a:rPr lang="en-US" dirty="0" err="1"/>
            <a:t>Perhatian</a:t>
          </a:r>
          <a:endParaRPr lang="en-US" dirty="0"/>
        </a:p>
      </dgm:t>
    </dgm:pt>
    <dgm:pt modelId="{9063EB79-1825-4432-8001-9E129590D420}" type="parTrans" cxnId="{69928580-E225-45FA-870F-C40E6484AC36}">
      <dgm:prSet/>
      <dgm:spPr/>
      <dgm:t>
        <a:bodyPr/>
        <a:lstStyle/>
        <a:p>
          <a:endParaRPr lang="en-US"/>
        </a:p>
      </dgm:t>
    </dgm:pt>
    <dgm:pt modelId="{6745C325-B932-46CD-AA1B-E84D7798C982}" type="sibTrans" cxnId="{69928580-E225-45FA-870F-C40E6484AC36}">
      <dgm:prSet/>
      <dgm:spPr/>
      <dgm:t>
        <a:bodyPr/>
        <a:lstStyle/>
        <a:p>
          <a:endParaRPr lang="en-US"/>
        </a:p>
      </dgm:t>
    </dgm:pt>
    <dgm:pt modelId="{18113227-AAF8-428C-B900-30BEBC1A798B}">
      <dgm:prSet phldrT="[Text]"/>
      <dgm:spPr/>
      <dgm:t>
        <a:bodyPr/>
        <a:lstStyle/>
        <a:p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Sikap</a:t>
          </a:r>
          <a:endParaRPr lang="en-US" dirty="0"/>
        </a:p>
      </dgm:t>
    </dgm:pt>
    <dgm:pt modelId="{CA257046-01B8-451E-8FEA-749F856300C1}" type="parTrans" cxnId="{E4CBE8CD-EA45-4E07-982D-CC2F3B565562}">
      <dgm:prSet/>
      <dgm:spPr/>
      <dgm:t>
        <a:bodyPr/>
        <a:lstStyle/>
        <a:p>
          <a:endParaRPr lang="en-US"/>
        </a:p>
      </dgm:t>
    </dgm:pt>
    <dgm:pt modelId="{4DAAEE57-4000-495C-90E4-BDAD8B86079A}" type="sibTrans" cxnId="{E4CBE8CD-EA45-4E07-982D-CC2F3B565562}">
      <dgm:prSet/>
      <dgm:spPr/>
      <dgm:t>
        <a:bodyPr/>
        <a:lstStyle/>
        <a:p>
          <a:endParaRPr lang="en-US"/>
        </a:p>
      </dgm:t>
    </dgm:pt>
    <dgm:pt modelId="{FA95B663-8E6A-4B85-932E-E923A748FB56}">
      <dgm:prSet phldrT="[Text]"/>
      <dgm:spPr/>
      <dgm:t>
        <a:bodyPr/>
        <a:lstStyle/>
        <a:p>
          <a:pPr marL="0" indent="0"/>
          <a:r>
            <a:rPr lang="en-US" dirty="0" err="1"/>
            <a:t>Perubahan</a:t>
          </a:r>
          <a:r>
            <a:rPr lang="en-US" dirty="0"/>
            <a:t> </a:t>
          </a:r>
          <a:r>
            <a:rPr lang="en-US" dirty="0" err="1"/>
            <a:t>sikap</a:t>
          </a:r>
          <a:r>
            <a:rPr lang="en-US" dirty="0"/>
            <a:t> </a:t>
          </a:r>
          <a:r>
            <a:rPr lang="en-US" dirty="0" err="1"/>
            <a:t>haruslah</a:t>
          </a:r>
          <a:r>
            <a:rPr lang="en-US" dirty="0"/>
            <a:t> </a:t>
          </a:r>
          <a:r>
            <a:rPr lang="en-US" dirty="0" err="1"/>
            <a:t>dipahami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respons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persuasif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.</a:t>
          </a:r>
        </a:p>
      </dgm:t>
    </dgm:pt>
    <dgm:pt modelId="{905C4955-3F42-4990-9585-E75E3E43B77E}" type="parTrans" cxnId="{7ED748EB-48EC-4C3B-B403-63A4F711B675}">
      <dgm:prSet/>
      <dgm:spPr/>
      <dgm:t>
        <a:bodyPr/>
        <a:lstStyle/>
        <a:p>
          <a:endParaRPr lang="en-US"/>
        </a:p>
      </dgm:t>
    </dgm:pt>
    <dgm:pt modelId="{0F8E4C9C-3967-40A2-899B-80C5CD73AF4D}" type="sibTrans" cxnId="{7ED748EB-48EC-4C3B-B403-63A4F711B675}">
      <dgm:prSet/>
      <dgm:spPr/>
      <dgm:t>
        <a:bodyPr/>
        <a:lstStyle/>
        <a:p>
          <a:endParaRPr lang="en-US"/>
        </a:p>
      </dgm:t>
    </dgm:pt>
    <dgm:pt modelId="{94EAE90F-E6DC-4DB4-B782-66577784D233}">
      <dgm:prSet/>
      <dgm:spPr/>
      <dgm:t>
        <a:bodyPr/>
        <a:lstStyle/>
        <a:p>
          <a:r>
            <a:rPr lang="en-US"/>
            <a:t>Pemahaman</a:t>
          </a:r>
        </a:p>
      </dgm:t>
    </dgm:pt>
    <dgm:pt modelId="{59054A60-83F4-4CB6-B16F-AD225699802F}" type="parTrans" cxnId="{2F953A64-353B-4735-A3F3-9CDDE5F9AD93}">
      <dgm:prSet/>
      <dgm:spPr/>
      <dgm:t>
        <a:bodyPr/>
        <a:lstStyle/>
        <a:p>
          <a:endParaRPr lang="en-US"/>
        </a:p>
      </dgm:t>
    </dgm:pt>
    <dgm:pt modelId="{59B873F8-5B30-4114-B6BE-0F1A3E6C6AF4}" type="sibTrans" cxnId="{2F953A64-353B-4735-A3F3-9CDDE5F9AD93}">
      <dgm:prSet/>
      <dgm:spPr/>
      <dgm:t>
        <a:bodyPr/>
        <a:lstStyle/>
        <a:p>
          <a:endParaRPr lang="en-US"/>
        </a:p>
      </dgm:t>
    </dgm:pt>
    <dgm:pt modelId="{5CE49A30-13F6-4BA6-9FEE-7F9EFACA6A51}">
      <dgm:prSet/>
      <dgm:spPr/>
      <dgm:t>
        <a:bodyPr/>
        <a:lstStyle/>
        <a:p>
          <a:r>
            <a:rPr lang="en-US"/>
            <a:t>Pembelajaran</a:t>
          </a:r>
        </a:p>
      </dgm:t>
    </dgm:pt>
    <dgm:pt modelId="{AE5E3205-571E-42D5-A68C-DC0336B1677B}" type="parTrans" cxnId="{BB99C3AC-B108-407C-864F-0EB9AD5D59F9}">
      <dgm:prSet/>
      <dgm:spPr/>
      <dgm:t>
        <a:bodyPr/>
        <a:lstStyle/>
        <a:p>
          <a:endParaRPr lang="en-US"/>
        </a:p>
      </dgm:t>
    </dgm:pt>
    <dgm:pt modelId="{CEFD6740-4CBA-4614-9B5C-BDFDB0DF46A8}" type="sibTrans" cxnId="{BB99C3AC-B108-407C-864F-0EB9AD5D59F9}">
      <dgm:prSet/>
      <dgm:spPr/>
      <dgm:t>
        <a:bodyPr/>
        <a:lstStyle/>
        <a:p>
          <a:endParaRPr lang="en-US"/>
        </a:p>
      </dgm:t>
    </dgm:pt>
    <dgm:pt modelId="{561E9A15-9EDB-4A4D-9F0B-480FAC5BFAF0}">
      <dgm:prSet/>
      <dgm:spPr/>
      <dgm:t>
        <a:bodyPr/>
        <a:lstStyle/>
        <a:p>
          <a:r>
            <a:rPr lang="en-US"/>
            <a:t>Penerimaan</a:t>
          </a:r>
        </a:p>
      </dgm:t>
    </dgm:pt>
    <dgm:pt modelId="{BBACCFC1-2B18-4AE7-BE99-BFCC350DE696}" type="parTrans" cxnId="{DBC35228-1CED-4BBA-A501-78CDFB56A02C}">
      <dgm:prSet/>
      <dgm:spPr/>
      <dgm:t>
        <a:bodyPr/>
        <a:lstStyle/>
        <a:p>
          <a:endParaRPr lang="en-US"/>
        </a:p>
      </dgm:t>
    </dgm:pt>
    <dgm:pt modelId="{A3AADC17-6BBB-4460-B2AA-BA14FF73A64E}" type="sibTrans" cxnId="{DBC35228-1CED-4BBA-A501-78CDFB56A02C}">
      <dgm:prSet/>
      <dgm:spPr/>
      <dgm:t>
        <a:bodyPr/>
        <a:lstStyle/>
        <a:p>
          <a:endParaRPr lang="en-US"/>
        </a:p>
      </dgm:t>
    </dgm:pt>
    <dgm:pt modelId="{72880A86-AB9E-4F9C-849E-6FA6B8C4EE6D}">
      <dgm:prSet/>
      <dgm:spPr/>
      <dgm:t>
        <a:bodyPr/>
        <a:lstStyle/>
        <a:p>
          <a:r>
            <a:rPr lang="en-US" dirty="0" err="1"/>
            <a:t>Penyimpanan</a:t>
          </a:r>
          <a:endParaRPr lang="en-US" dirty="0"/>
        </a:p>
      </dgm:t>
    </dgm:pt>
    <dgm:pt modelId="{0ED11FF9-1697-4252-A264-44D21A1BD779}" type="parTrans" cxnId="{66E7D7A3-CE9F-437D-B0E4-E6723708A25F}">
      <dgm:prSet/>
      <dgm:spPr/>
      <dgm:t>
        <a:bodyPr/>
        <a:lstStyle/>
        <a:p>
          <a:endParaRPr lang="en-US"/>
        </a:p>
      </dgm:t>
    </dgm:pt>
    <dgm:pt modelId="{D4432E7F-4BA4-4FEA-B467-582CCF7BD7DB}" type="sibTrans" cxnId="{66E7D7A3-CE9F-437D-B0E4-E6723708A25F}">
      <dgm:prSet/>
      <dgm:spPr/>
      <dgm:t>
        <a:bodyPr/>
        <a:lstStyle/>
        <a:p>
          <a:endParaRPr lang="en-US"/>
        </a:p>
      </dgm:t>
    </dgm:pt>
    <dgm:pt modelId="{00E54CF2-7776-4ECA-B8AF-D84D9AE860EC}" type="pres">
      <dgm:prSet presAssocID="{07DB2D59-C8A4-48D4-878D-FFCB14088D48}" presName="linearFlow" presStyleCnt="0">
        <dgm:presLayoutVars>
          <dgm:dir/>
          <dgm:animLvl val="lvl"/>
          <dgm:resizeHandles val="exact"/>
        </dgm:presLayoutVars>
      </dgm:prSet>
      <dgm:spPr/>
    </dgm:pt>
    <dgm:pt modelId="{4B5CB605-A72F-418F-B2EE-2F9983F69C2F}" type="pres">
      <dgm:prSet presAssocID="{CA07A917-2983-4F00-8A94-DA3AAED7C0E0}" presName="composite" presStyleCnt="0"/>
      <dgm:spPr/>
    </dgm:pt>
    <dgm:pt modelId="{E0A14FD8-E287-4661-A9C9-66D1B9CB4385}" type="pres">
      <dgm:prSet presAssocID="{CA07A917-2983-4F00-8A94-DA3AAED7C0E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7B87E1-B0B5-4D36-901B-3611C9F5E591}" type="pres">
      <dgm:prSet presAssocID="{CA07A917-2983-4F00-8A94-DA3AAED7C0E0}" presName="parSh" presStyleLbl="node1" presStyleIdx="0" presStyleCnt="3"/>
      <dgm:spPr/>
    </dgm:pt>
    <dgm:pt modelId="{8EE1615B-85C3-4C27-963F-AE97ACF89378}" type="pres">
      <dgm:prSet presAssocID="{CA07A917-2983-4F00-8A94-DA3AAED7C0E0}" presName="desTx" presStyleLbl="fgAcc1" presStyleIdx="0" presStyleCnt="3">
        <dgm:presLayoutVars>
          <dgm:bulletEnabled val="1"/>
        </dgm:presLayoutVars>
      </dgm:prSet>
      <dgm:spPr/>
    </dgm:pt>
    <dgm:pt modelId="{B5D69B0C-AEF7-4757-8A3D-08A45C0C5D93}" type="pres">
      <dgm:prSet presAssocID="{3E2C5C61-2905-479C-A7E6-CB0FD031034F}" presName="sibTrans" presStyleLbl="sibTrans2D1" presStyleIdx="0" presStyleCnt="2"/>
      <dgm:spPr/>
    </dgm:pt>
    <dgm:pt modelId="{8A0B94BD-AF45-4B28-8C9D-1544D9B30B7A}" type="pres">
      <dgm:prSet presAssocID="{3E2C5C61-2905-479C-A7E6-CB0FD031034F}" presName="connTx" presStyleLbl="sibTrans2D1" presStyleIdx="0" presStyleCnt="2"/>
      <dgm:spPr/>
    </dgm:pt>
    <dgm:pt modelId="{662D7937-D12F-40AC-8E6B-3D1469082F6C}" type="pres">
      <dgm:prSet presAssocID="{15CA4175-5E53-4B61-A5E8-0981124E2D8A}" presName="composite" presStyleCnt="0"/>
      <dgm:spPr/>
    </dgm:pt>
    <dgm:pt modelId="{9935B33F-E2EE-4B9E-8AD4-D613BCF4B627}" type="pres">
      <dgm:prSet presAssocID="{15CA4175-5E53-4B61-A5E8-0981124E2D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F18E72E-79FA-4F0A-9886-647A584CE497}" type="pres">
      <dgm:prSet presAssocID="{15CA4175-5E53-4B61-A5E8-0981124E2D8A}" presName="parSh" presStyleLbl="node1" presStyleIdx="1" presStyleCnt="3"/>
      <dgm:spPr/>
    </dgm:pt>
    <dgm:pt modelId="{A4B44F1A-6EC3-49F2-ACD7-EF35A9865701}" type="pres">
      <dgm:prSet presAssocID="{15CA4175-5E53-4B61-A5E8-0981124E2D8A}" presName="desTx" presStyleLbl="fgAcc1" presStyleIdx="1" presStyleCnt="3">
        <dgm:presLayoutVars>
          <dgm:bulletEnabled val="1"/>
        </dgm:presLayoutVars>
      </dgm:prSet>
      <dgm:spPr/>
    </dgm:pt>
    <dgm:pt modelId="{418893BD-7506-49D4-95CF-9012E7513C36}" type="pres">
      <dgm:prSet presAssocID="{105ACF6A-6ED5-49DD-9487-22E2A499B872}" presName="sibTrans" presStyleLbl="sibTrans2D1" presStyleIdx="1" presStyleCnt="2"/>
      <dgm:spPr/>
    </dgm:pt>
    <dgm:pt modelId="{AEB18532-6AD7-4816-943B-88F1AB042347}" type="pres">
      <dgm:prSet presAssocID="{105ACF6A-6ED5-49DD-9487-22E2A499B872}" presName="connTx" presStyleLbl="sibTrans2D1" presStyleIdx="1" presStyleCnt="2"/>
      <dgm:spPr/>
    </dgm:pt>
    <dgm:pt modelId="{4DB28A4F-7ADB-4826-98D6-8218DFDE887B}" type="pres">
      <dgm:prSet presAssocID="{18113227-AAF8-428C-B900-30BEBC1A798B}" presName="composite" presStyleCnt="0"/>
      <dgm:spPr/>
    </dgm:pt>
    <dgm:pt modelId="{2C085871-8177-44A2-B532-6A64772250D8}" type="pres">
      <dgm:prSet presAssocID="{18113227-AAF8-428C-B900-30BEBC1A798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9BBCB0-A05B-41A3-8DA4-4CECA01E4E9C}" type="pres">
      <dgm:prSet presAssocID="{18113227-AAF8-428C-B900-30BEBC1A798B}" presName="parSh" presStyleLbl="node1" presStyleIdx="2" presStyleCnt="3"/>
      <dgm:spPr/>
    </dgm:pt>
    <dgm:pt modelId="{3079D566-97D1-44E1-90F8-E302CF0E1134}" type="pres">
      <dgm:prSet presAssocID="{18113227-AAF8-428C-B900-30BEBC1A798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BC35228-1CED-4BBA-A501-78CDFB56A02C}" srcId="{15CA4175-5E53-4B61-A5E8-0981124E2D8A}" destId="{561E9A15-9EDB-4A4D-9F0B-480FAC5BFAF0}" srcOrd="3" destOrd="0" parTransId="{BBACCFC1-2B18-4AE7-BE99-BFCC350DE696}" sibTransId="{A3AADC17-6BBB-4460-B2AA-BA14FF73A64E}"/>
    <dgm:cxn modelId="{97F60E32-DF1A-4867-908E-474022A232B5}" type="presOf" srcId="{94EAE90F-E6DC-4DB4-B782-66577784D233}" destId="{A4B44F1A-6EC3-49F2-ACD7-EF35A9865701}" srcOrd="0" destOrd="1" presId="urn:microsoft.com/office/officeart/2005/8/layout/process3"/>
    <dgm:cxn modelId="{F9214D3B-E181-406C-92D1-9D6A0AD85EE1}" type="presOf" srcId="{72880A86-AB9E-4F9C-849E-6FA6B8C4EE6D}" destId="{A4B44F1A-6EC3-49F2-ACD7-EF35A9865701}" srcOrd="0" destOrd="4" presId="urn:microsoft.com/office/officeart/2005/8/layout/process3"/>
    <dgm:cxn modelId="{A1AD885D-6AFA-4275-BDF5-42B46E4B1FB2}" type="presOf" srcId="{3E2C5C61-2905-479C-A7E6-CB0FD031034F}" destId="{B5D69B0C-AEF7-4757-8A3D-08A45C0C5D93}" srcOrd="0" destOrd="0" presId="urn:microsoft.com/office/officeart/2005/8/layout/process3"/>
    <dgm:cxn modelId="{2F953A64-353B-4735-A3F3-9CDDE5F9AD93}" srcId="{15CA4175-5E53-4B61-A5E8-0981124E2D8A}" destId="{94EAE90F-E6DC-4DB4-B782-66577784D233}" srcOrd="1" destOrd="0" parTransId="{59054A60-83F4-4CB6-B16F-AD225699802F}" sibTransId="{59B873F8-5B30-4114-B6BE-0F1A3E6C6AF4}"/>
    <dgm:cxn modelId="{37880366-A20E-4DC6-9DA3-94C8FADE3D00}" type="presOf" srcId="{FA95B663-8E6A-4B85-932E-E923A748FB56}" destId="{3079D566-97D1-44E1-90F8-E302CF0E1134}" srcOrd="0" destOrd="0" presId="urn:microsoft.com/office/officeart/2005/8/layout/process3"/>
    <dgm:cxn modelId="{AFC2D367-197B-47C5-AD70-2DFA0D8F8F9E}" type="presOf" srcId="{15CA4175-5E53-4B61-A5E8-0981124E2D8A}" destId="{5F18E72E-79FA-4F0A-9886-647A584CE497}" srcOrd="1" destOrd="0" presId="urn:microsoft.com/office/officeart/2005/8/layout/process3"/>
    <dgm:cxn modelId="{3876F54C-B376-4FD5-A590-D2392C99B34E}" type="presOf" srcId="{07DB2D59-C8A4-48D4-878D-FFCB14088D48}" destId="{00E54CF2-7776-4ECA-B8AF-D84D9AE860EC}" srcOrd="0" destOrd="0" presId="urn:microsoft.com/office/officeart/2005/8/layout/process3"/>
    <dgm:cxn modelId="{42D56C6D-9E27-437D-A72A-F14762A00882}" type="presOf" srcId="{5CE49A30-13F6-4BA6-9FEE-7F9EFACA6A51}" destId="{A4B44F1A-6EC3-49F2-ACD7-EF35A9865701}" srcOrd="0" destOrd="2" presId="urn:microsoft.com/office/officeart/2005/8/layout/process3"/>
    <dgm:cxn modelId="{69928580-E225-45FA-870F-C40E6484AC36}" srcId="{15CA4175-5E53-4B61-A5E8-0981124E2D8A}" destId="{AF98E231-BA51-4441-A51F-7CBBA94981FD}" srcOrd="0" destOrd="0" parTransId="{9063EB79-1825-4432-8001-9E129590D420}" sibTransId="{6745C325-B932-46CD-AA1B-E84D7798C982}"/>
    <dgm:cxn modelId="{5F1B1883-FFE6-436C-9945-E274B4D9CCDD}" type="presOf" srcId="{CA07A917-2983-4F00-8A94-DA3AAED7C0E0}" destId="{357B87E1-B0B5-4D36-901B-3611C9F5E591}" srcOrd="1" destOrd="0" presId="urn:microsoft.com/office/officeart/2005/8/layout/process3"/>
    <dgm:cxn modelId="{C9314CA2-C78B-4063-B6C9-EA1214C0E5E7}" srcId="{07DB2D59-C8A4-48D4-878D-FFCB14088D48}" destId="{CA07A917-2983-4F00-8A94-DA3AAED7C0E0}" srcOrd="0" destOrd="0" parTransId="{4AE3E108-30F2-41C7-B6E8-1F05A203BE09}" sibTransId="{3E2C5C61-2905-479C-A7E6-CB0FD031034F}"/>
    <dgm:cxn modelId="{66E7D7A3-CE9F-437D-B0E4-E6723708A25F}" srcId="{15CA4175-5E53-4B61-A5E8-0981124E2D8A}" destId="{72880A86-AB9E-4F9C-849E-6FA6B8C4EE6D}" srcOrd="4" destOrd="0" parTransId="{0ED11FF9-1697-4252-A264-44D21A1BD779}" sibTransId="{D4432E7F-4BA4-4FEA-B467-582CCF7BD7DB}"/>
    <dgm:cxn modelId="{B3C5ECA4-C847-4F80-B35D-728AAA4E2EEC}" type="presOf" srcId="{3E2C5C61-2905-479C-A7E6-CB0FD031034F}" destId="{8A0B94BD-AF45-4B28-8C9D-1544D9B30B7A}" srcOrd="1" destOrd="0" presId="urn:microsoft.com/office/officeart/2005/8/layout/process3"/>
    <dgm:cxn modelId="{FE8529A5-7945-4B5C-9096-2C8095296DAD}" srcId="{CA07A917-2983-4F00-8A94-DA3AAED7C0E0}" destId="{49E452FF-E98D-4B5E-A465-334F111FFDB3}" srcOrd="0" destOrd="0" parTransId="{913EA470-3B2C-4ACC-885F-7167E0DBF7D5}" sibTransId="{EB56597F-1827-4FFF-BA4B-58310388B9FF}"/>
    <dgm:cxn modelId="{EFFA2FA9-16DA-4E77-8774-779941BD41AF}" type="presOf" srcId="{105ACF6A-6ED5-49DD-9487-22E2A499B872}" destId="{418893BD-7506-49D4-95CF-9012E7513C36}" srcOrd="0" destOrd="0" presId="urn:microsoft.com/office/officeart/2005/8/layout/process3"/>
    <dgm:cxn modelId="{BB99C3AC-B108-407C-864F-0EB9AD5D59F9}" srcId="{15CA4175-5E53-4B61-A5E8-0981124E2D8A}" destId="{5CE49A30-13F6-4BA6-9FEE-7F9EFACA6A51}" srcOrd="2" destOrd="0" parTransId="{AE5E3205-571E-42D5-A68C-DC0336B1677B}" sibTransId="{CEFD6740-4CBA-4614-9B5C-BDFDB0DF46A8}"/>
    <dgm:cxn modelId="{5544ADC3-349F-44EB-A3D3-E57741F6B4DF}" type="presOf" srcId="{18113227-AAF8-428C-B900-30BEBC1A798B}" destId="{4A9BBCB0-A05B-41A3-8DA4-4CECA01E4E9C}" srcOrd="1" destOrd="0" presId="urn:microsoft.com/office/officeart/2005/8/layout/process3"/>
    <dgm:cxn modelId="{E4CBE8CD-EA45-4E07-982D-CC2F3B565562}" srcId="{07DB2D59-C8A4-48D4-878D-FFCB14088D48}" destId="{18113227-AAF8-428C-B900-30BEBC1A798B}" srcOrd="2" destOrd="0" parTransId="{CA257046-01B8-451E-8FEA-749F856300C1}" sibTransId="{4DAAEE57-4000-495C-90E4-BDAD8B86079A}"/>
    <dgm:cxn modelId="{CB8613D6-9EFF-4E38-8741-CE90F6161DC8}" type="presOf" srcId="{18113227-AAF8-428C-B900-30BEBC1A798B}" destId="{2C085871-8177-44A2-B532-6A64772250D8}" srcOrd="0" destOrd="0" presId="urn:microsoft.com/office/officeart/2005/8/layout/process3"/>
    <dgm:cxn modelId="{39D15DD7-80C3-45E6-9040-D09BBD234ED1}" type="presOf" srcId="{561E9A15-9EDB-4A4D-9F0B-480FAC5BFAF0}" destId="{A4B44F1A-6EC3-49F2-ACD7-EF35A9865701}" srcOrd="0" destOrd="3" presId="urn:microsoft.com/office/officeart/2005/8/layout/process3"/>
    <dgm:cxn modelId="{7263FEDF-6C70-44E2-B5CC-8A2083343AB0}" type="presOf" srcId="{105ACF6A-6ED5-49DD-9487-22E2A499B872}" destId="{AEB18532-6AD7-4816-943B-88F1AB042347}" srcOrd="1" destOrd="0" presId="urn:microsoft.com/office/officeart/2005/8/layout/process3"/>
    <dgm:cxn modelId="{AD2186E4-8CCE-468A-8C43-F4EAC739B8C7}" type="presOf" srcId="{49E452FF-E98D-4B5E-A465-334F111FFDB3}" destId="{8EE1615B-85C3-4C27-963F-AE97ACF89378}" srcOrd="0" destOrd="0" presId="urn:microsoft.com/office/officeart/2005/8/layout/process3"/>
    <dgm:cxn modelId="{67D975E5-718E-4B77-AF03-EAF121C69DA1}" type="presOf" srcId="{CA07A917-2983-4F00-8A94-DA3AAED7C0E0}" destId="{E0A14FD8-E287-4661-A9C9-66D1B9CB4385}" srcOrd="0" destOrd="0" presId="urn:microsoft.com/office/officeart/2005/8/layout/process3"/>
    <dgm:cxn modelId="{09D361E6-3434-40A9-9A38-2AFAA6EA0124}" srcId="{07DB2D59-C8A4-48D4-878D-FFCB14088D48}" destId="{15CA4175-5E53-4B61-A5E8-0981124E2D8A}" srcOrd="1" destOrd="0" parTransId="{7587785A-FC91-4474-B69B-7882C8AF8844}" sibTransId="{105ACF6A-6ED5-49DD-9487-22E2A499B872}"/>
    <dgm:cxn modelId="{542455E9-331F-4297-84BA-7D72F0AD88C4}" type="presOf" srcId="{15CA4175-5E53-4B61-A5E8-0981124E2D8A}" destId="{9935B33F-E2EE-4B9E-8AD4-D613BCF4B627}" srcOrd="0" destOrd="0" presId="urn:microsoft.com/office/officeart/2005/8/layout/process3"/>
    <dgm:cxn modelId="{7ED748EB-48EC-4C3B-B403-63A4F711B675}" srcId="{18113227-AAF8-428C-B900-30BEBC1A798B}" destId="{FA95B663-8E6A-4B85-932E-E923A748FB56}" srcOrd="0" destOrd="0" parTransId="{905C4955-3F42-4990-9585-E75E3E43B77E}" sibTransId="{0F8E4C9C-3967-40A2-899B-80C5CD73AF4D}"/>
    <dgm:cxn modelId="{EE235CEF-6EA7-49F9-859E-E8EB94AF1EF6}" type="presOf" srcId="{AF98E231-BA51-4441-A51F-7CBBA94981FD}" destId="{A4B44F1A-6EC3-49F2-ACD7-EF35A9865701}" srcOrd="0" destOrd="0" presId="urn:microsoft.com/office/officeart/2005/8/layout/process3"/>
    <dgm:cxn modelId="{6CD7781E-D868-4ED6-A77E-A7B805E5370A}" type="presParOf" srcId="{00E54CF2-7776-4ECA-B8AF-D84D9AE860EC}" destId="{4B5CB605-A72F-418F-B2EE-2F9983F69C2F}" srcOrd="0" destOrd="0" presId="urn:microsoft.com/office/officeart/2005/8/layout/process3"/>
    <dgm:cxn modelId="{C65F73A8-B991-4EF2-A012-6851170791E3}" type="presParOf" srcId="{4B5CB605-A72F-418F-B2EE-2F9983F69C2F}" destId="{E0A14FD8-E287-4661-A9C9-66D1B9CB4385}" srcOrd="0" destOrd="0" presId="urn:microsoft.com/office/officeart/2005/8/layout/process3"/>
    <dgm:cxn modelId="{9601641E-DC21-4054-9D7A-B435C853274C}" type="presParOf" srcId="{4B5CB605-A72F-418F-B2EE-2F9983F69C2F}" destId="{357B87E1-B0B5-4D36-901B-3611C9F5E591}" srcOrd="1" destOrd="0" presId="urn:microsoft.com/office/officeart/2005/8/layout/process3"/>
    <dgm:cxn modelId="{BF672A6F-D541-450E-8C8D-CC1C974D6B5A}" type="presParOf" srcId="{4B5CB605-A72F-418F-B2EE-2F9983F69C2F}" destId="{8EE1615B-85C3-4C27-963F-AE97ACF89378}" srcOrd="2" destOrd="0" presId="urn:microsoft.com/office/officeart/2005/8/layout/process3"/>
    <dgm:cxn modelId="{F9F1A7D9-E185-4FCB-AB1E-3E4DD37DCAE5}" type="presParOf" srcId="{00E54CF2-7776-4ECA-B8AF-D84D9AE860EC}" destId="{B5D69B0C-AEF7-4757-8A3D-08A45C0C5D93}" srcOrd="1" destOrd="0" presId="urn:microsoft.com/office/officeart/2005/8/layout/process3"/>
    <dgm:cxn modelId="{294F4566-E12A-4887-AF25-76135CED7367}" type="presParOf" srcId="{B5D69B0C-AEF7-4757-8A3D-08A45C0C5D93}" destId="{8A0B94BD-AF45-4B28-8C9D-1544D9B30B7A}" srcOrd="0" destOrd="0" presId="urn:microsoft.com/office/officeart/2005/8/layout/process3"/>
    <dgm:cxn modelId="{5EE02649-CF85-4F87-B06A-4CCBF3A99C5B}" type="presParOf" srcId="{00E54CF2-7776-4ECA-B8AF-D84D9AE860EC}" destId="{662D7937-D12F-40AC-8E6B-3D1469082F6C}" srcOrd="2" destOrd="0" presId="urn:microsoft.com/office/officeart/2005/8/layout/process3"/>
    <dgm:cxn modelId="{F80DEF17-B9C3-4CBB-BDC7-7F838543153A}" type="presParOf" srcId="{662D7937-D12F-40AC-8E6B-3D1469082F6C}" destId="{9935B33F-E2EE-4B9E-8AD4-D613BCF4B627}" srcOrd="0" destOrd="0" presId="urn:microsoft.com/office/officeart/2005/8/layout/process3"/>
    <dgm:cxn modelId="{1B11D83B-3E32-467C-82D0-265F01512D6C}" type="presParOf" srcId="{662D7937-D12F-40AC-8E6B-3D1469082F6C}" destId="{5F18E72E-79FA-4F0A-9886-647A584CE497}" srcOrd="1" destOrd="0" presId="urn:microsoft.com/office/officeart/2005/8/layout/process3"/>
    <dgm:cxn modelId="{3E5B6F96-91B4-4BDF-A41B-AECAA6B27F31}" type="presParOf" srcId="{662D7937-D12F-40AC-8E6B-3D1469082F6C}" destId="{A4B44F1A-6EC3-49F2-ACD7-EF35A9865701}" srcOrd="2" destOrd="0" presId="urn:microsoft.com/office/officeart/2005/8/layout/process3"/>
    <dgm:cxn modelId="{4107D209-3CB9-4E92-82E5-D78207EBB61A}" type="presParOf" srcId="{00E54CF2-7776-4ECA-B8AF-D84D9AE860EC}" destId="{418893BD-7506-49D4-95CF-9012E7513C36}" srcOrd="3" destOrd="0" presId="urn:microsoft.com/office/officeart/2005/8/layout/process3"/>
    <dgm:cxn modelId="{B2070257-A572-44A7-974E-6F7095D4670D}" type="presParOf" srcId="{418893BD-7506-49D4-95CF-9012E7513C36}" destId="{AEB18532-6AD7-4816-943B-88F1AB042347}" srcOrd="0" destOrd="0" presId="urn:microsoft.com/office/officeart/2005/8/layout/process3"/>
    <dgm:cxn modelId="{CE4EEF5F-3844-4FAC-8F79-2731F477AEE5}" type="presParOf" srcId="{00E54CF2-7776-4ECA-B8AF-D84D9AE860EC}" destId="{4DB28A4F-7ADB-4826-98D6-8218DFDE887B}" srcOrd="4" destOrd="0" presId="urn:microsoft.com/office/officeart/2005/8/layout/process3"/>
    <dgm:cxn modelId="{3E5B9925-0270-4A54-9F72-ED718AB16244}" type="presParOf" srcId="{4DB28A4F-7ADB-4826-98D6-8218DFDE887B}" destId="{2C085871-8177-44A2-B532-6A64772250D8}" srcOrd="0" destOrd="0" presId="urn:microsoft.com/office/officeart/2005/8/layout/process3"/>
    <dgm:cxn modelId="{8E706711-E887-40A7-811F-F13B43C3932C}" type="presParOf" srcId="{4DB28A4F-7ADB-4826-98D6-8218DFDE887B}" destId="{4A9BBCB0-A05B-41A3-8DA4-4CECA01E4E9C}" srcOrd="1" destOrd="0" presId="urn:microsoft.com/office/officeart/2005/8/layout/process3"/>
    <dgm:cxn modelId="{F36C10EB-DE0D-4FBA-B6E5-F3FFC850FF1A}" type="presParOf" srcId="{4DB28A4F-7ADB-4826-98D6-8218DFDE887B}" destId="{3079D566-97D1-44E1-90F8-E302CF0E113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B87E1-B0B5-4D36-901B-3611C9F5E591}">
      <dsp:nvSpPr>
        <dsp:cNvPr id="0" name=""/>
        <dsp:cNvSpPr/>
      </dsp:nvSpPr>
      <dsp:spPr>
        <a:xfrm>
          <a:off x="4320" y="230964"/>
          <a:ext cx="1964455" cy="1053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Komunikasi</a:t>
          </a:r>
          <a:endParaRPr lang="en-US" sz="1800" kern="1200" dirty="0"/>
        </a:p>
      </dsp:txBody>
      <dsp:txXfrm>
        <a:off x="4320" y="230964"/>
        <a:ext cx="1964455" cy="702225"/>
      </dsp:txXfrm>
    </dsp:sp>
    <dsp:sp modelId="{8EE1615B-85C3-4C27-963F-AE97ACF89378}">
      <dsp:nvSpPr>
        <dsp:cNvPr id="0" name=""/>
        <dsp:cNvSpPr/>
      </dsp:nvSpPr>
      <dsp:spPr>
        <a:xfrm>
          <a:off x="406678" y="933189"/>
          <a:ext cx="1964455" cy="290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Proses </a:t>
          </a:r>
          <a:r>
            <a:rPr lang="en-US" sz="1800" kern="1200" dirty="0" err="1"/>
            <a:t>pengiriman</a:t>
          </a:r>
          <a:r>
            <a:rPr lang="en-US" sz="1800" kern="1200" dirty="0"/>
            <a:t> </a:t>
          </a:r>
          <a:r>
            <a:rPr lang="en-US" sz="1800" kern="1200" dirty="0" err="1"/>
            <a:t>pesan</a:t>
          </a:r>
          <a:r>
            <a:rPr lang="en-US" sz="1800" kern="1200" dirty="0"/>
            <a:t>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komunikan</a:t>
          </a:r>
          <a:endParaRPr lang="en-US" sz="1800" kern="1200" dirty="0"/>
        </a:p>
      </dsp:txBody>
      <dsp:txXfrm>
        <a:off x="464215" y="990726"/>
        <a:ext cx="1849381" cy="2789535"/>
      </dsp:txXfrm>
    </dsp:sp>
    <dsp:sp modelId="{B5D69B0C-AEF7-4757-8A3D-08A45C0C5D93}">
      <dsp:nvSpPr>
        <dsp:cNvPr id="0" name=""/>
        <dsp:cNvSpPr/>
      </dsp:nvSpPr>
      <dsp:spPr>
        <a:xfrm>
          <a:off x="2266580" y="337530"/>
          <a:ext cx="631345" cy="489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66580" y="435348"/>
        <a:ext cx="484617" cy="293456"/>
      </dsp:txXfrm>
    </dsp:sp>
    <dsp:sp modelId="{5F18E72E-79FA-4F0A-9886-647A584CE497}">
      <dsp:nvSpPr>
        <dsp:cNvPr id="0" name=""/>
        <dsp:cNvSpPr/>
      </dsp:nvSpPr>
      <dsp:spPr>
        <a:xfrm>
          <a:off x="3159993" y="230964"/>
          <a:ext cx="1964455" cy="1053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Mempelajari</a:t>
          </a:r>
          <a:r>
            <a:rPr lang="en-US" sz="1800" kern="1200" dirty="0"/>
            <a:t> </a:t>
          </a:r>
          <a:r>
            <a:rPr lang="en-US" sz="1800" kern="1200" dirty="0" err="1"/>
            <a:t>Pesan</a:t>
          </a:r>
          <a:endParaRPr lang="en-US" sz="1800" kern="1200" dirty="0"/>
        </a:p>
      </dsp:txBody>
      <dsp:txXfrm>
        <a:off x="3159993" y="230964"/>
        <a:ext cx="1964455" cy="702225"/>
      </dsp:txXfrm>
    </dsp:sp>
    <dsp:sp modelId="{A4B44F1A-6EC3-49F2-ACD7-EF35A9865701}">
      <dsp:nvSpPr>
        <dsp:cNvPr id="0" name=""/>
        <dsp:cNvSpPr/>
      </dsp:nvSpPr>
      <dsp:spPr>
        <a:xfrm>
          <a:off x="3562351" y="933189"/>
          <a:ext cx="1964455" cy="290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Perhatian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Pemahaman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Pembelajaran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Penerimaan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Penyimpanan</a:t>
          </a:r>
          <a:endParaRPr lang="en-US" sz="1800" kern="1200" dirty="0"/>
        </a:p>
      </dsp:txBody>
      <dsp:txXfrm>
        <a:off x="3619888" y="990726"/>
        <a:ext cx="1849381" cy="2789535"/>
      </dsp:txXfrm>
    </dsp:sp>
    <dsp:sp modelId="{418893BD-7506-49D4-95CF-9012E7513C36}">
      <dsp:nvSpPr>
        <dsp:cNvPr id="0" name=""/>
        <dsp:cNvSpPr/>
      </dsp:nvSpPr>
      <dsp:spPr>
        <a:xfrm>
          <a:off x="5422252" y="337530"/>
          <a:ext cx="631345" cy="489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422252" y="435348"/>
        <a:ext cx="484617" cy="293456"/>
      </dsp:txXfrm>
    </dsp:sp>
    <dsp:sp modelId="{4A9BBCB0-A05B-41A3-8DA4-4CECA01E4E9C}">
      <dsp:nvSpPr>
        <dsp:cNvPr id="0" name=""/>
        <dsp:cNvSpPr/>
      </dsp:nvSpPr>
      <dsp:spPr>
        <a:xfrm>
          <a:off x="6315665" y="230964"/>
          <a:ext cx="1964455" cy="1053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Perubahan</a:t>
          </a:r>
          <a:r>
            <a:rPr lang="en-US" sz="1800" kern="1200" dirty="0"/>
            <a:t> </a:t>
          </a:r>
          <a:r>
            <a:rPr lang="en-US" sz="1800" kern="1200" dirty="0" err="1"/>
            <a:t>Sikap</a:t>
          </a:r>
          <a:endParaRPr lang="en-US" sz="1800" kern="1200" dirty="0"/>
        </a:p>
      </dsp:txBody>
      <dsp:txXfrm>
        <a:off x="6315665" y="230964"/>
        <a:ext cx="1964455" cy="702225"/>
      </dsp:txXfrm>
    </dsp:sp>
    <dsp:sp modelId="{3079D566-97D1-44E1-90F8-E302CF0E1134}">
      <dsp:nvSpPr>
        <dsp:cNvPr id="0" name=""/>
        <dsp:cNvSpPr/>
      </dsp:nvSpPr>
      <dsp:spPr>
        <a:xfrm>
          <a:off x="6718024" y="933189"/>
          <a:ext cx="1964455" cy="2904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Perubahan</a:t>
          </a:r>
          <a:r>
            <a:rPr lang="en-US" sz="1800" kern="1200" dirty="0"/>
            <a:t> </a:t>
          </a:r>
          <a:r>
            <a:rPr lang="en-US" sz="1800" kern="1200" dirty="0" err="1"/>
            <a:t>sikap</a:t>
          </a:r>
          <a:r>
            <a:rPr lang="en-US" sz="1800" kern="1200" dirty="0"/>
            <a:t> </a:t>
          </a:r>
          <a:r>
            <a:rPr lang="en-US" sz="1800" kern="1200" dirty="0" err="1"/>
            <a:t>haruslah</a:t>
          </a:r>
          <a:r>
            <a:rPr lang="en-US" sz="1800" kern="1200" dirty="0"/>
            <a:t> </a:t>
          </a:r>
          <a:r>
            <a:rPr lang="en-US" sz="1800" kern="1200" dirty="0" err="1"/>
            <a:t>dipahami</a:t>
          </a:r>
          <a:r>
            <a:rPr lang="en-US" sz="1800" kern="1200" dirty="0"/>
            <a:t> </a:t>
          </a:r>
          <a:r>
            <a:rPr lang="en-US" sz="1800" kern="1200" dirty="0" err="1"/>
            <a:t>sebagai</a:t>
          </a:r>
          <a:r>
            <a:rPr lang="en-US" sz="1800" kern="1200" dirty="0"/>
            <a:t> </a:t>
          </a:r>
          <a:r>
            <a:rPr lang="en-US" sz="1800" kern="1200" dirty="0" err="1"/>
            <a:t>sebuah</a:t>
          </a:r>
          <a:r>
            <a:rPr lang="en-US" sz="1800" kern="1200" dirty="0"/>
            <a:t> </a:t>
          </a:r>
          <a:r>
            <a:rPr lang="en-US" sz="1800" kern="1200" dirty="0" err="1"/>
            <a:t>respons</a:t>
          </a:r>
          <a:r>
            <a:rPr lang="en-US" sz="1800" kern="1200" dirty="0"/>
            <a:t> </a:t>
          </a:r>
          <a:r>
            <a:rPr lang="en-US" sz="1800" kern="1200" dirty="0" err="1"/>
            <a:t>terhadap</a:t>
          </a:r>
          <a:r>
            <a:rPr lang="en-US" sz="1800" kern="1200" dirty="0"/>
            <a:t> </a:t>
          </a:r>
          <a:r>
            <a:rPr lang="en-US" sz="1800" kern="1200" dirty="0" err="1"/>
            <a:t>komunikasi</a:t>
          </a:r>
          <a:r>
            <a:rPr lang="en-US" sz="1800" kern="1200" dirty="0"/>
            <a:t> </a:t>
          </a:r>
          <a:r>
            <a:rPr lang="en-US" sz="1800" kern="1200" dirty="0" err="1"/>
            <a:t>persuasif</a:t>
          </a:r>
          <a:r>
            <a:rPr lang="en-US" sz="1800" kern="1200" dirty="0"/>
            <a:t> yang </a:t>
          </a:r>
          <a:r>
            <a:rPr lang="en-US" sz="1800" kern="1200" dirty="0" err="1"/>
            <a:t>dilakukan</a:t>
          </a:r>
          <a:r>
            <a:rPr lang="en-US" sz="1800" kern="1200" dirty="0"/>
            <a:t>.</a:t>
          </a:r>
        </a:p>
      </dsp:txBody>
      <dsp:txXfrm>
        <a:off x="6775561" y="990726"/>
        <a:ext cx="1849381" cy="2789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16340-8137-401B-B7A3-637F7658290F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B9408-92F5-49FA-9BF3-DE0C3883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F99EF91F-EBAC-44A0-B8A0-96D869C88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4B3BAB2-2654-42B1-A9F9-1A2CDAD35066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57D33EE-C4C3-4875-88AA-9255A2508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8C22B13-ABF1-4F04-9C53-023E353AF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9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F99EF91F-EBAC-44A0-B8A0-96D869C88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4B3BAB2-2654-42B1-A9F9-1A2CDAD35066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57D33EE-C4C3-4875-88AA-9255A2508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8C22B13-ABF1-4F04-9C53-023E353AF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2/27/2020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7682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PENGUMUMAN PENTING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2" y="1400582"/>
            <a:ext cx="10593977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	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1BD6815-78B9-41D5-8B21-A3C22A02857E}"/>
              </a:ext>
            </a:extLst>
          </p:cNvPr>
          <p:cNvSpPr txBox="1">
            <a:spLocks/>
          </p:cNvSpPr>
          <p:nvPr/>
        </p:nvSpPr>
        <p:spPr>
          <a:xfrm>
            <a:off x="1322540" y="1931404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Mata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Persuasif</a:t>
            </a:r>
            <a:r>
              <a:rPr lang="en-US" sz="2400" dirty="0"/>
              <a:t> Kelas A, B dan C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Kamis</a:t>
            </a:r>
            <a:r>
              <a:rPr lang="en-US" sz="2400" dirty="0"/>
              <a:t> </a:t>
            </a:r>
            <a:r>
              <a:rPr lang="en-US" sz="2400" dirty="0" err="1"/>
              <a:t>tanggal</a:t>
            </a:r>
            <a:r>
              <a:rPr lang="en-US" sz="2400" dirty="0"/>
              <a:t> 5 dan </a:t>
            </a:r>
            <a:r>
              <a:rPr lang="en-US" sz="2400" dirty="0" err="1"/>
              <a:t>Jumat</a:t>
            </a:r>
            <a:r>
              <a:rPr lang="en-US" sz="2400" dirty="0"/>
              <a:t> 6 </a:t>
            </a:r>
            <a:r>
              <a:rPr lang="en-US" sz="2400" dirty="0" err="1"/>
              <a:t>Maret</a:t>
            </a:r>
            <a:r>
              <a:rPr lang="en-US" sz="2400" dirty="0"/>
              <a:t> 2020 </a:t>
            </a:r>
            <a:r>
              <a:rPr lang="en-US" sz="2400" dirty="0" err="1"/>
              <a:t>akan</a:t>
            </a:r>
            <a:r>
              <a:rPr lang="en-US" sz="2400" dirty="0"/>
              <a:t> di </a:t>
            </a:r>
            <a:r>
              <a:rPr lang="en-US" sz="2400" b="1" dirty="0">
                <a:solidFill>
                  <a:srgbClr val="C00000"/>
                </a:solidFill>
              </a:rPr>
              <a:t>ALIHKAN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yang </a:t>
            </a:r>
            <a:r>
              <a:rPr lang="en-US" sz="2400" dirty="0" err="1"/>
              <a:t>diadakan</a:t>
            </a:r>
            <a:r>
              <a:rPr lang="en-US" sz="2400" dirty="0"/>
              <a:t> </a:t>
            </a:r>
            <a:r>
              <a:rPr lang="en-US" sz="2400" dirty="0" err="1"/>
              <a:t>hari</a:t>
            </a:r>
            <a:r>
              <a:rPr lang="en-US" sz="2400" dirty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Garamond" pitchFamily="18" charset="0"/>
              <a:buNone/>
            </a:pPr>
            <a:r>
              <a:rPr lang="en-US" sz="2400" dirty="0"/>
              <a:t>	</a:t>
            </a:r>
            <a:r>
              <a:rPr lang="en-US" sz="2400" b="1" dirty="0" err="1">
                <a:solidFill>
                  <a:srgbClr val="C00000"/>
                </a:solidFill>
              </a:rPr>
              <a:t>Jumat</a:t>
            </a:r>
            <a:r>
              <a:rPr lang="en-US" sz="2400" b="1" dirty="0">
                <a:solidFill>
                  <a:srgbClr val="C00000"/>
                </a:solidFill>
              </a:rPr>
              <a:t>, 6 </a:t>
            </a:r>
            <a:r>
              <a:rPr lang="en-US" sz="2400" b="1" dirty="0" err="1">
                <a:solidFill>
                  <a:srgbClr val="C00000"/>
                </a:solidFill>
              </a:rPr>
              <a:t>Maret</a:t>
            </a:r>
            <a:r>
              <a:rPr lang="en-US" sz="2400" b="1" dirty="0">
                <a:solidFill>
                  <a:srgbClr val="C00000"/>
                </a:solidFill>
              </a:rPr>
              <a:t> 2020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Garamond" pitchFamily="18" charset="0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C00000"/>
                </a:solidFill>
              </a:rPr>
              <a:t>Jam 09.00-11.30</a:t>
            </a:r>
            <a:r>
              <a:rPr lang="en-US" sz="2400" dirty="0"/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Garamond" pitchFamily="18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Ruang</a:t>
            </a:r>
            <a:r>
              <a:rPr lang="en-US" sz="2400" dirty="0"/>
              <a:t> : </a:t>
            </a:r>
            <a:r>
              <a:rPr lang="en-US" sz="2400" dirty="0" err="1"/>
              <a:t>konfirmasi</a:t>
            </a:r>
            <a:r>
              <a:rPr lang="en-US" sz="2400" dirty="0"/>
              <a:t> </a:t>
            </a:r>
            <a:r>
              <a:rPr lang="en-US" sz="2400" dirty="0" err="1"/>
              <a:t>menyusul</a:t>
            </a:r>
            <a:r>
              <a:rPr lang="en-US" sz="2400" dirty="0"/>
              <a:t> (</a:t>
            </a:r>
            <a:r>
              <a:rPr lang="en-US" sz="2400" dirty="0" err="1"/>
              <a:t>lt</a:t>
            </a:r>
            <a:r>
              <a:rPr lang="en-US" sz="2400" dirty="0"/>
              <a:t> 7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lt</a:t>
            </a:r>
            <a:r>
              <a:rPr lang="en-US" sz="2400" dirty="0"/>
              <a:t> 8)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err="1"/>
              <a:t>Presensi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diadakan</a:t>
            </a:r>
            <a:r>
              <a:rPr lang="en-US" sz="2400" dirty="0"/>
              <a:t> 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diadakan</a:t>
            </a:r>
            <a:endParaRPr lang="en-US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wajib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resume</a:t>
            </a:r>
            <a:r>
              <a:rPr lang="en-US" sz="2400" dirty="0"/>
              <a:t> acara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, </a:t>
            </a:r>
            <a:r>
              <a:rPr lang="en-US" sz="2400" dirty="0" err="1"/>
              <a:t>dikumpulkan</a:t>
            </a:r>
            <a:r>
              <a:rPr lang="en-US" sz="2400" dirty="0"/>
              <a:t> </a:t>
            </a:r>
            <a:r>
              <a:rPr lang="en-US" sz="2400" dirty="0" err="1"/>
              <a:t>Jumat</a:t>
            </a:r>
            <a:r>
              <a:rPr lang="en-US" sz="2400" dirty="0"/>
              <a:t>, 13 </a:t>
            </a:r>
            <a:r>
              <a:rPr lang="en-US" sz="2400" dirty="0" err="1"/>
              <a:t>Maret</a:t>
            </a:r>
            <a:r>
              <a:rPr lang="en-US" sz="2400" dirty="0"/>
              <a:t> 2020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Garamond" pitchFamily="18" charset="0"/>
              <a:buNone/>
            </a:pPr>
            <a:endParaRPr lang="en-US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Garamond" pitchFamily="18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0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45" y="434460"/>
            <a:ext cx="10058400" cy="779806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RESPON KOGNITIF GREENWALD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400582"/>
            <a:ext cx="7605018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44786" y="1397488"/>
            <a:ext cx="10502428" cy="48428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Model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menjelaskan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persuasif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diterima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sekadar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mempengaruhi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penerimaan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penerima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tetapi</a:t>
            </a:r>
            <a:r>
              <a:rPr lang="en-US" sz="2400" dirty="0">
                <a:solidFill>
                  <a:schemeClr val="tx1"/>
                </a:solidFill>
              </a:rPr>
              <a:t> juga </a:t>
            </a:r>
            <a:r>
              <a:rPr lang="en-US" sz="2400" dirty="0" err="1">
                <a:solidFill>
                  <a:schemeClr val="tx1"/>
                </a:solidFill>
              </a:rPr>
              <a:t>menggerakkan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pemikirannya</a:t>
            </a:r>
            <a:r>
              <a:rPr lang="en-US" sz="2400" dirty="0">
                <a:solidFill>
                  <a:schemeClr val="tx1"/>
                </a:solidFill>
              </a:rPr>
              <a:t>/ </a:t>
            </a:r>
            <a:r>
              <a:rPr lang="en-US" sz="2400" dirty="0" err="1">
                <a:solidFill>
                  <a:schemeClr val="tx1"/>
                </a:solidFill>
              </a:rPr>
              <a:t>tanggapannya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persuasif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tsb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Pendekatan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Respon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kognitif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menjelaskan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penilaian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tanggapan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kognitif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mereka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pikiran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terjadi</a:t>
            </a:r>
            <a:r>
              <a:rPr lang="en-US" sz="2400" dirty="0">
                <a:solidFill>
                  <a:schemeClr val="tx1"/>
                </a:solidFill>
              </a:rPr>
              <a:t> pada </a:t>
            </a:r>
            <a:r>
              <a:rPr lang="en-US" sz="2400" dirty="0" err="1">
                <a:solidFill>
                  <a:schemeClr val="tx1"/>
                </a:solidFill>
              </a:rPr>
              <a:t>mereka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membaca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melihat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sv-SE" sz="2400" dirty="0">
                <a:solidFill>
                  <a:schemeClr val="tx1"/>
                </a:solidFill>
              </a:rPr>
              <a:t>dan / atau mendengar pesan yang dikomunikasikan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Fokusnya</a:t>
            </a:r>
            <a:r>
              <a:rPr lang="en-US" sz="2400" dirty="0">
                <a:solidFill>
                  <a:schemeClr val="tx1"/>
                </a:solidFill>
              </a:rPr>
              <a:t> adalah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menentukan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jenis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respon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ditimbulkan</a:t>
            </a:r>
            <a:r>
              <a:rPr lang="en-US" sz="2400" dirty="0">
                <a:solidFill>
                  <a:schemeClr val="tx1"/>
                </a:solidFill>
              </a:rPr>
              <a:t> oleh </a:t>
            </a:r>
            <a:r>
              <a:rPr lang="en-US" sz="2400" dirty="0" err="1">
                <a:solidFill>
                  <a:schemeClr val="tx1"/>
                </a:solidFill>
              </a:rPr>
              <a:t>sebuah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bagaimana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respon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berhubungan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merek</a:t>
            </a:r>
            <a:r>
              <a:rPr lang="en-US" sz="2400" dirty="0">
                <a:solidFill>
                  <a:schemeClr val="tx1"/>
                </a:solidFill>
              </a:rPr>
              <a:t>, dan </a:t>
            </a:r>
            <a:r>
              <a:rPr lang="en-US" sz="2400" dirty="0" err="1">
                <a:solidFill>
                  <a:schemeClr val="tx1"/>
                </a:solidFill>
              </a:rPr>
              <a:t>minat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pembelian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5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AAD6C-B165-4A34-887A-9AD05733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418011"/>
            <a:ext cx="11403874" cy="5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9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7682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/ MESSAGE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400582"/>
            <a:ext cx="7605018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44786" y="2036590"/>
            <a:ext cx="10502428" cy="4203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Pada Proses </a:t>
            </a:r>
            <a:r>
              <a:rPr lang="en-US" sz="2400" dirty="0" err="1">
                <a:solidFill>
                  <a:schemeClr val="tx1"/>
                </a:solidFill>
              </a:rPr>
              <a:t>Komunikasi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Persuasif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Pikiran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diarahkan</a:t>
            </a:r>
            <a:r>
              <a:rPr lang="en-US" sz="2400" dirty="0">
                <a:solidFill>
                  <a:schemeClr val="tx1"/>
                </a:solidFill>
              </a:rPr>
              <a:t> pada </a:t>
            </a:r>
            <a:r>
              <a:rPr lang="en-US" sz="2400" dirty="0" err="1">
                <a:solidFill>
                  <a:schemeClr val="tx1"/>
                </a:solidFill>
              </a:rPr>
              <a:t>produk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layanan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persuasif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i-FI" sz="2400" dirty="0">
                <a:solidFill>
                  <a:schemeClr val="tx1"/>
                </a:solidFill>
              </a:rPr>
              <a:t>Fokus pikiran pada tahapan ini yaitu pada dua jenis tanggapan </a:t>
            </a:r>
            <a:r>
              <a:rPr lang="sv-SE" sz="2400" dirty="0">
                <a:solidFill>
                  <a:schemeClr val="tx1"/>
                </a:solidFill>
              </a:rPr>
              <a:t>utama, yaitu </a:t>
            </a:r>
            <a:r>
              <a:rPr lang="sv-SE" sz="2400" b="1" i="1" dirty="0">
                <a:solidFill>
                  <a:schemeClr val="tx1"/>
                </a:solidFill>
              </a:rPr>
              <a:t>counterarguments </a:t>
            </a:r>
            <a:r>
              <a:rPr lang="sv-SE" sz="2400" dirty="0">
                <a:solidFill>
                  <a:schemeClr val="tx1"/>
                </a:solidFill>
              </a:rPr>
              <a:t>( argumen penolakan) dan </a:t>
            </a:r>
            <a:r>
              <a:rPr lang="sv-SE" sz="2400" b="1" i="1" dirty="0">
                <a:solidFill>
                  <a:schemeClr val="tx1"/>
                </a:solidFill>
              </a:rPr>
              <a:t>support </a:t>
            </a:r>
            <a:r>
              <a:rPr lang="de-DE" sz="2400" b="1" i="1" dirty="0">
                <a:solidFill>
                  <a:schemeClr val="tx1"/>
                </a:solidFill>
              </a:rPr>
              <a:t>arguments/ pro arguments </a:t>
            </a:r>
            <a:r>
              <a:rPr lang="de-DE" sz="2400" dirty="0">
                <a:solidFill>
                  <a:schemeClr val="tx1"/>
                </a:solidFill>
              </a:rPr>
              <a:t>(argumen dukungan)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de-DE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Tujuan</a:t>
            </a:r>
            <a:r>
              <a:rPr lang="en-US" sz="2400" dirty="0">
                <a:solidFill>
                  <a:schemeClr val="tx1"/>
                </a:solidFill>
              </a:rPr>
              <a:t> : </a:t>
            </a:r>
            <a:r>
              <a:rPr lang="en-US" sz="2400" dirty="0" err="1">
                <a:solidFill>
                  <a:schemeClr val="tx1"/>
                </a:solidFill>
              </a:rPr>
              <a:t>Kedepannya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pemasar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harus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mengembangkan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promosi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lainnya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meminimalkan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counterarguing </a:t>
            </a:r>
            <a:r>
              <a:rPr lang="en-US" sz="2400" dirty="0">
                <a:solidFill>
                  <a:schemeClr val="tx1"/>
                </a:solidFill>
              </a:rPr>
              <a:t>dan </a:t>
            </a:r>
            <a:r>
              <a:rPr lang="en-US" sz="2400" dirty="0" err="1">
                <a:solidFill>
                  <a:schemeClr val="tx1"/>
                </a:solidFill>
              </a:rPr>
              <a:t>mendorong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support arguments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A70F6-3827-4D53-960B-19090C70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33" y="200467"/>
            <a:ext cx="3328443" cy="13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0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7682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ORIENTED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86" y="1400582"/>
            <a:ext cx="10624402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44786" y="2194560"/>
            <a:ext cx="10502428" cy="4045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" sz="2600" dirty="0" err="1">
                <a:solidFill>
                  <a:schemeClr val="tx1"/>
                </a:solidFill>
              </a:rPr>
              <a:t>Pikiran</a:t>
            </a:r>
            <a:r>
              <a:rPr lang="es-ES" sz="2600" dirty="0">
                <a:solidFill>
                  <a:schemeClr val="tx1"/>
                </a:solidFill>
              </a:rPr>
              <a:t> </a:t>
            </a:r>
            <a:r>
              <a:rPr lang="es-ES" sz="2600" dirty="0" err="1">
                <a:solidFill>
                  <a:schemeClr val="tx1"/>
                </a:solidFill>
              </a:rPr>
              <a:t>atau</a:t>
            </a:r>
            <a:r>
              <a:rPr lang="es-ES" sz="2600" dirty="0">
                <a:solidFill>
                  <a:schemeClr val="tx1"/>
                </a:solidFill>
              </a:rPr>
              <a:t> </a:t>
            </a:r>
            <a:r>
              <a:rPr lang="es-ES" sz="2600" dirty="0" err="1">
                <a:solidFill>
                  <a:schemeClr val="tx1"/>
                </a:solidFill>
              </a:rPr>
              <a:t>respon</a:t>
            </a:r>
            <a:r>
              <a:rPr lang="es-ES" sz="2600" dirty="0">
                <a:solidFill>
                  <a:schemeClr val="tx1"/>
                </a:solidFill>
              </a:rPr>
              <a:t> </a:t>
            </a:r>
            <a:r>
              <a:rPr lang="es-ES" sz="2600" dirty="0" err="1">
                <a:solidFill>
                  <a:schemeClr val="tx1"/>
                </a:solidFill>
              </a:rPr>
              <a:t>kognitif</a:t>
            </a:r>
            <a:r>
              <a:rPr lang="es-ES" sz="2600" dirty="0">
                <a:solidFill>
                  <a:schemeClr val="tx1"/>
                </a:solidFill>
              </a:rPr>
              <a:t> </a:t>
            </a:r>
            <a:r>
              <a:rPr lang="es-ES" sz="2600" dirty="0" err="1">
                <a:solidFill>
                  <a:schemeClr val="tx1"/>
                </a:solidFill>
              </a:rPr>
              <a:t>diarahkan</a:t>
            </a:r>
            <a:r>
              <a:rPr lang="es-ES" sz="2600" dirty="0">
                <a:solidFill>
                  <a:schemeClr val="tx1"/>
                </a:solidFill>
              </a:rPr>
              <a:t> pada </a:t>
            </a:r>
            <a:r>
              <a:rPr lang="es-ES" sz="2600" dirty="0" err="1">
                <a:solidFill>
                  <a:schemeClr val="tx1"/>
                </a:solidFill>
              </a:rPr>
              <a:t>sumber</a:t>
            </a:r>
            <a:r>
              <a:rPr lang="es-ES" sz="2600" dirty="0">
                <a:solidFill>
                  <a:schemeClr val="tx1"/>
                </a:solidFill>
              </a:rPr>
              <a:t> pesan.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s-ES" sz="2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sv-SE" sz="2600" dirty="0">
                <a:solidFill>
                  <a:schemeClr val="tx1"/>
                </a:solidFill>
              </a:rPr>
              <a:t>Ada dua konsep yang dipelajari dalam kategori ini antara lain :</a:t>
            </a:r>
            <a:endParaRPr lang="sv-SE" sz="26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2000" i="1" dirty="0"/>
              <a:t>Source derogations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pikiran</a:t>
            </a:r>
            <a:r>
              <a:rPr lang="en-US" sz="2000" dirty="0"/>
              <a:t> </a:t>
            </a:r>
            <a:r>
              <a:rPr lang="en-US" sz="2000" dirty="0" err="1"/>
              <a:t>negatif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penyampai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fi-FI" sz="2000" dirty="0"/>
              <a:t>atau organisasi tertentu. Jika konsumen menerima pesan dari sumber </a:t>
            </a:r>
            <a:r>
              <a:rPr lang="en-US" sz="2000" dirty="0"/>
              <a:t>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dipercaya</a:t>
            </a:r>
            <a:r>
              <a:rPr lang="en-US" sz="2000" dirty="0"/>
              <a:t>,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dikatakan</a:t>
            </a:r>
            <a:r>
              <a:rPr lang="en-US" sz="2000" dirty="0"/>
              <a:t> oleh </a:t>
            </a:r>
            <a:r>
              <a:rPr lang="en-US" sz="2000" dirty="0" err="1"/>
              <a:t>sumber</a:t>
            </a:r>
            <a:r>
              <a:rPr lang="en-US" sz="2000" dirty="0"/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2000" i="1" dirty="0"/>
              <a:t>Source Bolsters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pikiran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respon</a:t>
            </a:r>
            <a:r>
              <a:rPr lang="en-US" sz="2000" dirty="0"/>
              <a:t> </a:t>
            </a:r>
            <a:r>
              <a:rPr lang="en-US" sz="2000" dirty="0" err="1"/>
              <a:t>kognitif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pada </a:t>
            </a:r>
            <a:r>
              <a:rPr lang="en-US" sz="2000" dirty="0" err="1"/>
              <a:t>sumber</a:t>
            </a:r>
            <a:r>
              <a:rPr lang="en-US" sz="2000" dirty="0"/>
              <a:t>.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pengiklan</a:t>
            </a:r>
            <a:r>
              <a:rPr lang="en-US" sz="2000" dirty="0"/>
              <a:t> </a:t>
            </a:r>
            <a:r>
              <a:rPr lang="en-US" sz="2000" dirty="0" err="1"/>
              <a:t>berusaha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menyewa</a:t>
            </a:r>
            <a:r>
              <a:rPr lang="en-US" sz="2000" dirty="0"/>
              <a:t> </a:t>
            </a:r>
            <a:r>
              <a:rPr lang="en-US" sz="2000" dirty="0" err="1"/>
              <a:t>ambasador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produknya</a:t>
            </a:r>
            <a:r>
              <a:rPr lang="en-US" sz="2000" dirty="0"/>
              <a:t> yang </a:t>
            </a:r>
            <a:r>
              <a:rPr lang="en-US" sz="2000" dirty="0" err="1"/>
              <a:t>disukai</a:t>
            </a:r>
            <a:r>
              <a:rPr lang="en-US" sz="2000" dirty="0"/>
              <a:t> target audience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membawa</a:t>
            </a:r>
            <a:r>
              <a:rPr lang="en-US" sz="2000" dirty="0"/>
              <a:t> </a:t>
            </a:r>
            <a:r>
              <a:rPr lang="en-US" sz="2000" dirty="0" err="1"/>
              <a:t>efek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penerimaan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.</a:t>
            </a: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3A5E6-5D2C-4DFF-BE84-EC4BA0C1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33" y="200467"/>
            <a:ext cx="3328443" cy="13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7682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AD-EXECUTION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400582"/>
            <a:ext cx="7605018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44786" y="2155371"/>
            <a:ext cx="10502428" cy="4084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Banyak </a:t>
            </a:r>
            <a:r>
              <a:rPr lang="en-US" sz="2400" dirty="0" err="1">
                <a:solidFill>
                  <a:schemeClr val="tx1"/>
                </a:solidFill>
              </a:rPr>
              <a:t>pikiran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penerima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membaca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melihat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dinilai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menarik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Pikiran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mungkin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termasuk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reaksi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faktor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eksekusi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sv-SE" sz="2400" dirty="0">
                <a:solidFill>
                  <a:schemeClr val="tx1"/>
                </a:solidFill>
              </a:rPr>
              <a:t>seperti kreativitas iklan, kualitas efek visual, warna, dan nada suara.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Pikiran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berhubungan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eksekusi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menguntungkan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menguntungkan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mempengaruhi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penerimaan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tsb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3BE8-FA57-48CE-A138-47775817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233" y="200467"/>
            <a:ext cx="3328443" cy="13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6204-160F-4578-BF22-F706991F2F5C}"/>
              </a:ext>
            </a:extLst>
          </p:cNvPr>
          <p:cNvSpPr txBox="1">
            <a:spLocks/>
          </p:cNvSpPr>
          <p:nvPr/>
        </p:nvSpPr>
        <p:spPr>
          <a:xfrm>
            <a:off x="496389" y="377517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REASONED ACTION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(TEORI TINDAKAN BERALASAN)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60A4D9E-1DE0-4D2F-B4B9-C22066716EEE}"/>
              </a:ext>
            </a:extLst>
          </p:cNvPr>
          <p:cNvSpPr>
            <a:spLocks noGrp="1"/>
          </p:cNvSpPr>
          <p:nvPr/>
        </p:nvSpPr>
        <p:spPr>
          <a:xfrm>
            <a:off x="496389" y="1747810"/>
            <a:ext cx="10502428" cy="1975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Menjelaskan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bagaimana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mengapa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sikap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mempengaruhi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perilaku</a:t>
            </a:r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Gordon Allport, 1935 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konsep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sikap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perilaku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adalah multidimensional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daripada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unidimensional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Sistem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multidimensional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sikap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tdd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kepercayaan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objek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sikap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perasaan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ttg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objek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sikap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, dan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kecenderungan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terhadap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  <a:sym typeface="Wingdings" pitchFamily="2" charset="2"/>
              </a:rPr>
              <a:t>objek</a:t>
            </a:r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en-US" sz="2400" dirty="0" err="1">
                <a:solidFill>
                  <a:schemeClr val="tx1"/>
                </a:solidFill>
                <a:latin typeface="+mn-lt"/>
              </a:rPr>
              <a:t>Teori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</a:rPr>
              <a:t>ini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</a:rPr>
              <a:t>fokus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pada NIAT (INTENTION)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en-US" sz="2400" dirty="0" err="1">
                <a:solidFill>
                  <a:schemeClr val="tx1"/>
                </a:solidFill>
              </a:rPr>
              <a:t>Ajzen</a:t>
            </a:r>
            <a:r>
              <a:rPr lang="en-US" altLang="en-US" sz="2400" dirty="0">
                <a:solidFill>
                  <a:schemeClr val="tx1"/>
                </a:solidFill>
              </a:rPr>
              <a:t> &amp; Fishbein (1980) 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perilaku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dipengaruhi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oleh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kehendak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niat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dalam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membentuk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perilaku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&amp;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bahwa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kehendak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tersebut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adalah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suatu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fungsi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sikap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pada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perilaku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&amp;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norma</a:t>
            </a:r>
            <a:r>
              <a:rPr lang="en-US" alt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subjektif</a:t>
            </a:r>
            <a:endParaRPr lang="en-US" altLang="en-US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</a:t>
            </a:r>
            <a:r>
              <a:rPr lang="en-US" altLang="en-US" sz="2400" dirty="0" err="1">
                <a:solidFill>
                  <a:schemeClr val="tx1"/>
                </a:solidFill>
              </a:rPr>
              <a:t>erilaku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individu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ditentukan</a:t>
            </a:r>
            <a:r>
              <a:rPr lang="en-US" altLang="en-US" sz="2400" dirty="0">
                <a:solidFill>
                  <a:schemeClr val="tx1"/>
                </a:solidFill>
              </a:rPr>
              <a:t> oleh </a:t>
            </a:r>
            <a:r>
              <a:rPr lang="en-US" altLang="en-US" sz="2400" dirty="0" err="1">
                <a:solidFill>
                  <a:schemeClr val="tx1"/>
                </a:solidFill>
              </a:rPr>
              <a:t>sikap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mereka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terhadap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outcome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perilaku</a:t>
            </a:r>
            <a:r>
              <a:rPr lang="en-US" altLang="en-US" sz="2400" dirty="0">
                <a:solidFill>
                  <a:schemeClr val="tx1"/>
                </a:solidFill>
              </a:rPr>
              <a:t> dan juga oleh </a:t>
            </a:r>
            <a:r>
              <a:rPr lang="en-US" altLang="en-US" sz="2400" dirty="0" err="1">
                <a:solidFill>
                  <a:schemeClr val="tx1"/>
                </a:solidFill>
              </a:rPr>
              <a:t>opini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lingkungan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sosial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masyarakat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/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8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6204-160F-4578-BF22-F706991F2F5C}"/>
              </a:ext>
            </a:extLst>
          </p:cNvPr>
          <p:cNvSpPr txBox="1">
            <a:spLocks/>
          </p:cNvSpPr>
          <p:nvPr/>
        </p:nvSpPr>
        <p:spPr>
          <a:xfrm>
            <a:off x="496389" y="677962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REASONED ACTION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(TEORI TINDAKAN BERALASAN)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B2ED5-4A9E-44E4-9A38-5E56CDE4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3" y="2063930"/>
            <a:ext cx="9326880" cy="4116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62060-37EF-4CD2-AC08-089CD6ACA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989" y="51597"/>
            <a:ext cx="3358107" cy="17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00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6204-160F-4578-BF22-F706991F2F5C}"/>
              </a:ext>
            </a:extLst>
          </p:cNvPr>
          <p:cNvSpPr txBox="1">
            <a:spLocks/>
          </p:cNvSpPr>
          <p:nvPr/>
        </p:nvSpPr>
        <p:spPr>
          <a:xfrm>
            <a:off x="378823" y="259951"/>
            <a:ext cx="8229600" cy="86345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REASONED ACTION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(TEORI TINDAKAN BERALASAN)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60A4D9E-1DE0-4D2F-B4B9-C22066716EEE}"/>
              </a:ext>
            </a:extLst>
          </p:cNvPr>
          <p:cNvSpPr>
            <a:spLocks noGrp="1"/>
          </p:cNvSpPr>
          <p:nvPr/>
        </p:nvSpPr>
        <p:spPr>
          <a:xfrm>
            <a:off x="378823" y="1254034"/>
            <a:ext cx="10502428" cy="24819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Perilaku</a:t>
            </a: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 :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transisi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niat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/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kehendak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ke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dalam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action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atau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tindakan</a:t>
            </a:r>
            <a:endParaRPr lang="en-US" alt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Niat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kehendak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/ intention :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probabilitas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sebagai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dasar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bagi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seseorang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akan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membentuk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perilaku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. 	</a:t>
            </a:r>
          </a:p>
          <a:p>
            <a:pPr algn="just"/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	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Variabel-variabel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tersebut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harus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secara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signifikan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mempengaruhi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sikap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atau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	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komponen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kepercayaan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normatif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bobotnya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Faktor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-	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faktor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tsb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termasuk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	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variabel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demografi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ciri-ciri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kepribadian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en-US" sz="2400" b="1" dirty="0" err="1">
                <a:solidFill>
                  <a:schemeClr val="tx1"/>
                </a:solidFill>
              </a:rPr>
              <a:t>Sikap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merupakan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hasil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pertimbangan</a:t>
            </a:r>
            <a:r>
              <a:rPr lang="en-US" altLang="en-US" sz="2400" b="1" dirty="0">
                <a:solidFill>
                  <a:schemeClr val="tx1"/>
                </a:solidFill>
              </a:rPr>
              <a:t> :</a:t>
            </a:r>
          </a:p>
          <a:p>
            <a:pPr marL="796925" algn="just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Kepercayaan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ttg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untung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rugi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dari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perilaku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tsb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(outcome of the behavior</a:t>
            </a:r>
          </a:p>
          <a:p>
            <a:pPr marL="796925" algn="just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Kepercayaan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konsekuensi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terjadi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en-US" altLang="en-US" sz="2000" i="1" dirty="0">
                <a:solidFill>
                  <a:schemeClr val="tx1"/>
                </a:solidFill>
                <a:latin typeface="+mn-lt"/>
              </a:rPr>
              <a:t>evaluation regarding the outcome)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Norma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Subjektif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dipengaruhi</a:t>
            </a:r>
            <a:r>
              <a:rPr lang="en-US" alt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oleh:</a:t>
            </a:r>
          </a:p>
          <a:p>
            <a:pPr marL="914400" indent="-117475" algn="l">
              <a:buFont typeface="Courier New" panose="02070309020205020404" pitchFamily="49" charset="0"/>
              <a:buChar char="o"/>
            </a:pP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Keyakinan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seseorang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terhadap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bagaimana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&amp;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apa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dipikirkan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orang-orang yang 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dianggap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penting</a:t>
            </a:r>
            <a:endParaRPr lang="en-US" altLang="en-US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96925" algn="l">
              <a:buFont typeface="Courier New" panose="02070309020205020404" pitchFamily="49" charset="0"/>
              <a:buChar char="o"/>
            </a:pP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Motivasi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seseorang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mengikuti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orang yang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dianggap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penting</a:t>
            </a:r>
            <a:r>
              <a:rPr lang="en-US" alt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tersebut</a:t>
            </a:r>
            <a:endParaRPr lang="en-US" alt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Norma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penting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dalam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Kelompok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sosial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juga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diselidiki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menjadi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indikator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penting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terhadap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perilaku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yang </a:t>
            </a:r>
            <a:r>
              <a:rPr lang="en-US" altLang="en-US" sz="2200" dirty="0" err="1">
                <a:solidFill>
                  <a:schemeClr val="tx1"/>
                </a:solidFill>
                <a:latin typeface="+mn-lt"/>
              </a:rPr>
              <a:t>diukur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altLang="en-US" sz="2400" dirty="0">
              <a:solidFill>
                <a:schemeClr val="tx1"/>
              </a:solidFill>
            </a:endParaRPr>
          </a:p>
          <a:p>
            <a:pPr algn="just"/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  <a:sym typeface="Wingdings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0C633-B4DD-43F4-9A3D-4231C398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989" y="51597"/>
            <a:ext cx="3358107" cy="10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6204-160F-4578-BF22-F706991F2F5C}"/>
              </a:ext>
            </a:extLst>
          </p:cNvPr>
          <p:cNvSpPr txBox="1">
            <a:spLocks/>
          </p:cNvSpPr>
          <p:nvPr/>
        </p:nvSpPr>
        <p:spPr>
          <a:xfrm>
            <a:off x="496389" y="677962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B4412-6CE7-4A8D-B1EA-4A0E068E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1666874"/>
            <a:ext cx="9052560" cy="45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2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56204-160F-4578-BF22-F706991F2F5C}"/>
              </a:ext>
            </a:extLst>
          </p:cNvPr>
          <p:cNvSpPr txBox="1">
            <a:spLocks/>
          </p:cNvSpPr>
          <p:nvPr/>
        </p:nvSpPr>
        <p:spPr>
          <a:xfrm>
            <a:off x="496389" y="677962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 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7B678-D173-44E6-B04C-8EA573CB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1" y="1704974"/>
            <a:ext cx="9039496" cy="466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4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827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3827417" y="2952206"/>
            <a:ext cx="732826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PROCESSING 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COMMUNICATION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M-5</a:t>
            </a:r>
          </a:p>
        </p:txBody>
      </p:sp>
    </p:spTree>
    <p:extLst>
      <p:ext uri="{BB962C8B-B14F-4D97-AF65-F5344CB8AC3E}">
        <p14:creationId xmlns:p14="http://schemas.microsoft.com/office/powerpoint/2010/main" val="244834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860A4D9E-1DE0-4D2F-B4B9-C22066716EEE}"/>
              </a:ext>
            </a:extLst>
          </p:cNvPr>
          <p:cNvSpPr>
            <a:spLocks noGrp="1"/>
          </p:cNvSpPr>
          <p:nvPr/>
        </p:nvSpPr>
        <p:spPr>
          <a:xfrm>
            <a:off x="688031" y="1980980"/>
            <a:ext cx="10502428" cy="2525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Teori</a:t>
            </a:r>
            <a:r>
              <a:rPr lang="en-US" sz="2400" dirty="0">
                <a:solidFill>
                  <a:schemeClr val="tx1"/>
                </a:solidFill>
              </a:rPr>
              <a:t> TPB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diusulkan</a:t>
            </a:r>
            <a:r>
              <a:rPr lang="en-US" sz="2400" dirty="0">
                <a:solidFill>
                  <a:schemeClr val="tx1"/>
                </a:solidFill>
              </a:rPr>
              <a:t> oleh </a:t>
            </a:r>
            <a:r>
              <a:rPr lang="en-US" sz="2400" dirty="0" err="1">
                <a:solidFill>
                  <a:schemeClr val="tx1"/>
                </a:solidFill>
              </a:rPr>
              <a:t>Icek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Ajzen</a:t>
            </a:r>
            <a:r>
              <a:rPr lang="en-US" sz="2400" dirty="0">
                <a:solidFill>
                  <a:schemeClr val="tx1"/>
                </a:solidFill>
              </a:rPr>
              <a:t> (1985),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pengembangan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teori</a:t>
            </a:r>
            <a:r>
              <a:rPr lang="en-US" sz="2400" dirty="0">
                <a:solidFill>
                  <a:schemeClr val="tx1"/>
                </a:solidFill>
              </a:rPr>
              <a:t> TRA oleh </a:t>
            </a:r>
            <a:r>
              <a:rPr lang="en-US" sz="2400" dirty="0" err="1">
                <a:solidFill>
                  <a:schemeClr val="tx1"/>
                </a:solidFill>
              </a:rPr>
              <a:t>Ajzen</a:t>
            </a:r>
            <a:r>
              <a:rPr lang="en-US" sz="2400" dirty="0">
                <a:solidFill>
                  <a:schemeClr val="tx1"/>
                </a:solidFill>
              </a:rPr>
              <a:t> dan Fishbein (1975).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Asumsi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dasar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TPB : </a:t>
            </a:r>
            <a:r>
              <a:rPr lang="en-US" sz="2400" dirty="0" err="1">
                <a:solidFill>
                  <a:schemeClr val="tx1"/>
                </a:solidFill>
              </a:rPr>
              <a:t>banyak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perilaku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semuanya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dibawah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kontrol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penuh</a:t>
            </a:r>
            <a:r>
              <a:rPr lang="en-US" sz="2400" dirty="0">
                <a:solidFill>
                  <a:schemeClr val="tx1"/>
                </a:solidFill>
              </a:rPr>
              <a:t> individual,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ditambahkan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konsep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kontrol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perilaku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dipersepsi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Dilakukan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dilakukannya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perilaku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ditentukan</a:t>
            </a:r>
            <a:r>
              <a:rPr lang="en-US" sz="2400" dirty="0">
                <a:solidFill>
                  <a:schemeClr val="tx1"/>
                </a:solidFill>
              </a:rPr>
              <a:t> oleh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norma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subyektif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semata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tetapi</a:t>
            </a:r>
            <a:r>
              <a:rPr lang="en-US" sz="2400" dirty="0">
                <a:solidFill>
                  <a:srgbClr val="FF0000"/>
                </a:solidFill>
              </a:rPr>
              <a:t> juga </a:t>
            </a:r>
            <a:r>
              <a:rPr lang="en-US" sz="2400" dirty="0" err="1">
                <a:solidFill>
                  <a:schemeClr val="tx1"/>
                </a:solidFill>
              </a:rPr>
              <a:t>persepsi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individu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kontrol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dilakukannya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bersumber</a:t>
            </a:r>
            <a:r>
              <a:rPr lang="en-US" sz="2400" dirty="0">
                <a:solidFill>
                  <a:schemeClr val="tx1"/>
                </a:solidFill>
              </a:rPr>
              <a:t> pada </a:t>
            </a:r>
            <a:r>
              <a:rPr lang="en-US" sz="2400" dirty="0" err="1">
                <a:solidFill>
                  <a:schemeClr val="tx1"/>
                </a:solidFill>
              </a:rPr>
              <a:t>keyakinannya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kontrol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(control beliefs)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153C57A-31C2-4E18-855A-A8653169F6E2}"/>
              </a:ext>
            </a:extLst>
          </p:cNvPr>
          <p:cNvSpPr txBox="1">
            <a:spLocks/>
          </p:cNvSpPr>
          <p:nvPr/>
        </p:nvSpPr>
        <p:spPr>
          <a:xfrm>
            <a:off x="444137" y="573459"/>
            <a:ext cx="8229600" cy="758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PLANNED BEHAVIOR</a:t>
            </a: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(TEORI PERILAKU TERENCANA)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12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C009404-24C0-4F03-A195-D171B81DDB3E}"/>
              </a:ext>
            </a:extLst>
          </p:cNvPr>
          <p:cNvSpPr txBox="1">
            <a:spLocks/>
          </p:cNvSpPr>
          <p:nvPr/>
        </p:nvSpPr>
        <p:spPr>
          <a:xfrm>
            <a:off x="444137" y="573459"/>
            <a:ext cx="8229600" cy="758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PLANNED BEHAVIOR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 PERILAKU TERENCANA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26C783B-16E5-4248-9332-FDC5A931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2216468"/>
            <a:ext cx="9274628" cy="40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2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860A4D9E-1DE0-4D2F-B4B9-C22066716EEE}"/>
              </a:ext>
            </a:extLst>
          </p:cNvPr>
          <p:cNvSpPr>
            <a:spLocks noGrp="1"/>
          </p:cNvSpPr>
          <p:nvPr/>
        </p:nvSpPr>
        <p:spPr>
          <a:xfrm>
            <a:off x="688031" y="1980980"/>
            <a:ext cx="10502428" cy="2525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Teori</a:t>
            </a:r>
            <a:r>
              <a:rPr lang="en-US" sz="2400" dirty="0">
                <a:solidFill>
                  <a:schemeClr val="tx1"/>
                </a:solidFill>
              </a:rPr>
              <a:t> TPB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diusulkan</a:t>
            </a:r>
            <a:r>
              <a:rPr lang="en-US" sz="2400" dirty="0">
                <a:solidFill>
                  <a:schemeClr val="tx1"/>
                </a:solidFill>
              </a:rPr>
              <a:t> oleh </a:t>
            </a:r>
            <a:r>
              <a:rPr lang="en-US" sz="2400" dirty="0" err="1">
                <a:solidFill>
                  <a:schemeClr val="tx1"/>
                </a:solidFill>
              </a:rPr>
              <a:t>Icek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Ajzen</a:t>
            </a:r>
            <a:r>
              <a:rPr lang="en-US" sz="2400" dirty="0">
                <a:solidFill>
                  <a:schemeClr val="tx1"/>
                </a:solidFill>
              </a:rPr>
              <a:t> (1985),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pengembangan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teori</a:t>
            </a:r>
            <a:r>
              <a:rPr lang="en-US" sz="2400" dirty="0">
                <a:solidFill>
                  <a:schemeClr val="tx1"/>
                </a:solidFill>
              </a:rPr>
              <a:t> TRA oleh </a:t>
            </a:r>
            <a:r>
              <a:rPr lang="en-US" sz="2400" dirty="0" err="1">
                <a:solidFill>
                  <a:schemeClr val="tx1"/>
                </a:solidFill>
              </a:rPr>
              <a:t>Ajzen</a:t>
            </a:r>
            <a:r>
              <a:rPr lang="en-US" sz="2400" dirty="0">
                <a:solidFill>
                  <a:schemeClr val="tx1"/>
                </a:solidFill>
              </a:rPr>
              <a:t> dan Fishbein (1975).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Asumsi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dasar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TPB : </a:t>
            </a:r>
            <a:r>
              <a:rPr lang="en-US" sz="2400" dirty="0" err="1">
                <a:solidFill>
                  <a:schemeClr val="tx1"/>
                </a:solidFill>
              </a:rPr>
              <a:t>banyak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perilaku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semuanya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dibawah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kontrol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penuh</a:t>
            </a:r>
            <a:r>
              <a:rPr lang="en-US" sz="2400" dirty="0">
                <a:solidFill>
                  <a:schemeClr val="tx1"/>
                </a:solidFill>
              </a:rPr>
              <a:t> individual,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perlu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ditambahkan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konsep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kontrol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perilaku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dipersepsi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Dilakukan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dilakukannya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perilaku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ditentukan</a:t>
            </a:r>
            <a:r>
              <a:rPr lang="en-US" sz="2400" dirty="0">
                <a:solidFill>
                  <a:schemeClr val="tx1"/>
                </a:solidFill>
              </a:rPr>
              <a:t> oleh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dan </a:t>
            </a:r>
            <a:r>
              <a:rPr lang="en-US" sz="2400" dirty="0" err="1">
                <a:solidFill>
                  <a:schemeClr val="tx1"/>
                </a:solidFill>
              </a:rPr>
              <a:t>norma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subyektif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semata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tetapi</a:t>
            </a:r>
            <a:r>
              <a:rPr lang="en-US" sz="2400" dirty="0">
                <a:solidFill>
                  <a:schemeClr val="tx1"/>
                </a:solidFill>
              </a:rPr>
              <a:t> juga </a:t>
            </a:r>
            <a:r>
              <a:rPr lang="en-US" sz="2400" dirty="0" err="1">
                <a:solidFill>
                  <a:schemeClr val="tx1"/>
                </a:solidFill>
              </a:rPr>
              <a:t>persepsi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individu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kontrol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dilakukannya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bersumber</a:t>
            </a:r>
            <a:r>
              <a:rPr lang="en-US" sz="2400" dirty="0">
                <a:solidFill>
                  <a:schemeClr val="tx1"/>
                </a:solidFill>
              </a:rPr>
              <a:t> pada </a:t>
            </a:r>
            <a:r>
              <a:rPr lang="en-US" sz="2400" dirty="0" err="1">
                <a:solidFill>
                  <a:schemeClr val="tx1"/>
                </a:solidFill>
              </a:rPr>
              <a:t>keyakinannya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kontrol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(control beliefs)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sv-SE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234950" algn="just"/>
            <a:endParaRPr lang="en-US" sz="23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153C57A-31C2-4E18-855A-A8653169F6E2}"/>
              </a:ext>
            </a:extLst>
          </p:cNvPr>
          <p:cNvSpPr txBox="1">
            <a:spLocks/>
          </p:cNvSpPr>
          <p:nvPr/>
        </p:nvSpPr>
        <p:spPr>
          <a:xfrm>
            <a:off x="444137" y="573459"/>
            <a:ext cx="8229600" cy="758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PLANNED BEHAVIOR</a:t>
            </a:r>
          </a:p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(TEORI PERILAKU TERENCANA)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658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3BF4A4A5-EA6D-4C8E-9684-549CDDB816D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76102" y="1111564"/>
            <a:ext cx="4323805" cy="1030739"/>
          </a:xfrm>
        </p:spPr>
        <p:txBody>
          <a:bodyPr>
            <a:normAutofit fontScale="62500" lnSpcReduction="20000"/>
          </a:bodyPr>
          <a:lstStyle/>
          <a:p>
            <a:pPr marL="447675" indent="-382588">
              <a:buNone/>
            </a:pPr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altLang="en-US" sz="3200" dirty="0" err="1"/>
              <a:t>Kepercayaan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seorang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individu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tentang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konsekuensi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perilaku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tertentu</a:t>
            </a:r>
            <a:r>
              <a:rPr lang="en-US" altLang="en-US" sz="3200" dirty="0"/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20E7B8-FB3A-48C3-A18C-FCD8C9CC9503}"/>
              </a:ext>
            </a:extLst>
          </p:cNvPr>
          <p:cNvSpPr/>
          <p:nvPr/>
        </p:nvSpPr>
        <p:spPr>
          <a:xfrm>
            <a:off x="753290" y="548636"/>
            <a:ext cx="3814354" cy="6008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Behavior Beliefs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8C7267-C5C4-43F3-A81F-E7C9D2CF89D8}"/>
              </a:ext>
            </a:extLst>
          </p:cNvPr>
          <p:cNvSpPr/>
          <p:nvPr/>
        </p:nvSpPr>
        <p:spPr>
          <a:xfrm>
            <a:off x="779415" y="2373087"/>
            <a:ext cx="3814354" cy="600892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Normative Beliefs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254DDE-FE60-490E-BEFD-6633D6CCEFCC}"/>
              </a:ext>
            </a:extLst>
          </p:cNvPr>
          <p:cNvSpPr/>
          <p:nvPr/>
        </p:nvSpPr>
        <p:spPr>
          <a:xfrm>
            <a:off x="792484" y="4611185"/>
            <a:ext cx="3814354" cy="600892"/>
          </a:xfrm>
          <a:prstGeom prst="roundRect">
            <a:avLst/>
          </a:prstGeom>
          <a:solidFill>
            <a:srgbClr val="92D050">
              <a:alpha val="4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Control Beliefs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5A171F-DDF8-43F7-8768-0759E941CC4D}"/>
              </a:ext>
            </a:extLst>
          </p:cNvPr>
          <p:cNvSpPr/>
          <p:nvPr/>
        </p:nvSpPr>
        <p:spPr>
          <a:xfrm>
            <a:off x="6474821" y="509447"/>
            <a:ext cx="3814354" cy="6008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Attitude Towards Behavior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5765B-67D7-45DB-B2DF-A2D4E7AD63F5}"/>
              </a:ext>
            </a:extLst>
          </p:cNvPr>
          <p:cNvSpPr/>
          <p:nvPr/>
        </p:nvSpPr>
        <p:spPr>
          <a:xfrm>
            <a:off x="6500946" y="2373087"/>
            <a:ext cx="3814354" cy="600892"/>
          </a:xfrm>
          <a:prstGeom prst="roundRect">
            <a:avLst/>
          </a:prstGeom>
          <a:solidFill>
            <a:srgbClr val="FFFF00">
              <a:alpha val="4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Subjective Norms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311C89-2D08-49EC-A081-98A1178ED319}"/>
              </a:ext>
            </a:extLst>
          </p:cNvPr>
          <p:cNvSpPr/>
          <p:nvPr/>
        </p:nvSpPr>
        <p:spPr>
          <a:xfrm>
            <a:off x="6514015" y="4637313"/>
            <a:ext cx="3814354" cy="600892"/>
          </a:xfrm>
          <a:prstGeom prst="roundRect">
            <a:avLst/>
          </a:prstGeom>
          <a:solidFill>
            <a:srgbClr val="92D050">
              <a:alpha val="4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Perceived Behavior Control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1391B-8B2D-4182-B0CA-FA9B552C6E6B}"/>
              </a:ext>
            </a:extLst>
          </p:cNvPr>
          <p:cNvSpPr/>
          <p:nvPr/>
        </p:nvSpPr>
        <p:spPr>
          <a:xfrm>
            <a:off x="7850775" y="1145453"/>
            <a:ext cx="3814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/>
              <a:t>Penilaian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positif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negatif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perilaku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tertentu</a:t>
            </a:r>
            <a:r>
              <a:rPr lang="en-US" altLang="en-US" sz="2000" dirty="0"/>
              <a:t>.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227EC-D5D0-4B55-A640-D01E6A87F1A5}"/>
              </a:ext>
            </a:extLst>
          </p:cNvPr>
          <p:cNvSpPr/>
          <p:nvPr/>
        </p:nvSpPr>
        <p:spPr>
          <a:xfrm>
            <a:off x="1902826" y="5212077"/>
            <a:ext cx="409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dirty="0"/>
              <a:t>Kepercayaan dari seorang individu tentang adanya faktor yang dapat memfasilitasi atau menghalangi kinerja dari perilaku (Ajzen, 2001)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5F45B6-4EA4-4A50-A2FB-1F3E86E6FD8C}"/>
              </a:ext>
            </a:extLst>
          </p:cNvPr>
          <p:cNvSpPr/>
          <p:nvPr/>
        </p:nvSpPr>
        <p:spPr>
          <a:xfrm>
            <a:off x="7352213" y="5223684"/>
            <a:ext cx="4550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11163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Persepsi</a:t>
            </a:r>
            <a:r>
              <a:rPr lang="en-US" altLang="en-US" dirty="0"/>
              <a:t> </a:t>
            </a:r>
            <a:r>
              <a:rPr lang="de-DE" altLang="en-US" dirty="0"/>
              <a:t>Individu yang dianggap memudahkan atau menghambat untuk melakukan perilaku tertentu (Ajzen, 1988)</a:t>
            </a:r>
            <a:endParaRPr lang="en-U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DCCF6C-542A-4B34-98C0-DA490410EB1D}"/>
              </a:ext>
            </a:extLst>
          </p:cNvPr>
          <p:cNvSpPr/>
          <p:nvPr/>
        </p:nvSpPr>
        <p:spPr>
          <a:xfrm>
            <a:off x="1393374" y="3011104"/>
            <a:ext cx="48289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11163">
              <a:lnSpc>
                <a:spcPct val="90000"/>
              </a:lnSpc>
              <a:buNone/>
            </a:pPr>
            <a:r>
              <a:rPr lang="sv-SE" altLang="en-US" dirty="0"/>
              <a:t>	Keputusan individu dapat dipengaruhi oleh</a:t>
            </a:r>
            <a:r>
              <a:rPr lang="en-US" altLang="en-US" dirty="0"/>
              <a:t> </a:t>
            </a:r>
            <a:r>
              <a:rPr lang="sv-SE" altLang="en-US" dirty="0"/>
              <a:t>faktor lingkungan sosial khususnya orang-orang yang berpengaruh bagi kehidupan individu (significant others).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627CF-9623-4687-9F72-8E041069CEAD}"/>
              </a:ext>
            </a:extLst>
          </p:cNvPr>
          <p:cNvSpPr/>
          <p:nvPr/>
        </p:nvSpPr>
        <p:spPr>
          <a:xfrm>
            <a:off x="7363096" y="2981163"/>
            <a:ext cx="4828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11163">
              <a:lnSpc>
                <a:spcPct val="90000"/>
              </a:lnSpc>
              <a:buNone/>
            </a:pPr>
            <a:r>
              <a:rPr lang="de-DE" altLang="en-US" dirty="0"/>
              <a:t>	Fishbein &amp; Ajzen (1975) menggunakan istilah motivation to comply </a:t>
            </a:r>
            <a:r>
              <a:rPr lang="de-DE" altLang="en-US" dirty="0">
                <a:sym typeface="Wingdings" panose="05000000000000000000" pitchFamily="2" charset="2"/>
              </a:rPr>
              <a:t> </a:t>
            </a:r>
            <a:r>
              <a:rPr lang="de-DE" altLang="en-US" dirty="0"/>
              <a:t>apakah individu mematuhi pandangan orang lain yang berpengaruh dalam hidupnya atau tidak.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4914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3BF4A4A5-EA6D-4C8E-9684-549CDDB816D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97234" y="922633"/>
            <a:ext cx="6966857" cy="741179"/>
          </a:xfrm>
        </p:spPr>
        <p:txBody>
          <a:bodyPr>
            <a:normAutofit fontScale="77500" lnSpcReduction="20000"/>
          </a:bodyPr>
          <a:lstStyle/>
          <a:p>
            <a:pPr marL="91440" indent="-9144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Memberikan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indikasi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dari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kesiapan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seorang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individu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untuk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melakukan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suatu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+mj-lt"/>
                <a:cs typeface="Arial" panose="020B0604020202020204" pitchFamily="34" charset="0"/>
              </a:rPr>
              <a:t>perilaku</a:t>
            </a:r>
            <a:r>
              <a:rPr lang="en-US" altLang="en-US" sz="28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20E7B8-FB3A-48C3-A18C-FCD8C9CC9503}"/>
              </a:ext>
            </a:extLst>
          </p:cNvPr>
          <p:cNvSpPr/>
          <p:nvPr/>
        </p:nvSpPr>
        <p:spPr>
          <a:xfrm>
            <a:off x="182880" y="992777"/>
            <a:ext cx="3814354" cy="6008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Intention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8C7267-C5C4-43F3-A81F-E7C9D2CF89D8}"/>
              </a:ext>
            </a:extLst>
          </p:cNvPr>
          <p:cNvSpPr/>
          <p:nvPr/>
        </p:nvSpPr>
        <p:spPr>
          <a:xfrm>
            <a:off x="182880" y="2464526"/>
            <a:ext cx="3814354" cy="6008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Behavior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F4224-8C4F-4082-929D-DC8B6E4F6482}"/>
              </a:ext>
            </a:extLst>
          </p:cNvPr>
          <p:cNvSpPr/>
          <p:nvPr/>
        </p:nvSpPr>
        <p:spPr>
          <a:xfrm>
            <a:off x="4084319" y="2321004"/>
            <a:ext cx="6792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altLang="en-US" sz="2000" b="1" dirty="0">
                <a:latin typeface="+mj-lt"/>
              </a:rPr>
              <a:t>Menurut Ajzen, perilaku adalah fungsi dari niat yang kompatibel dan tanggapan dari perilaku dalam kontrol perilaku yang dipersepsi.</a:t>
            </a:r>
            <a:r>
              <a:rPr lang="en-US" altLang="en-US" sz="2000" b="1" dirty="0">
                <a:latin typeface="+mj-lt"/>
              </a:rPr>
              <a:t> </a:t>
            </a:r>
            <a:endParaRPr lang="en-US" sz="2000" b="1" dirty="0"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254DDE-FE60-490E-BEFD-6633D6CCEFCC}"/>
              </a:ext>
            </a:extLst>
          </p:cNvPr>
          <p:cNvSpPr/>
          <p:nvPr/>
        </p:nvSpPr>
        <p:spPr>
          <a:xfrm>
            <a:off x="182880" y="4262846"/>
            <a:ext cx="3814354" cy="600892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</a:rPr>
              <a:t>Actual Behavior Control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151F7-BABB-4E4B-9EB0-75CC171BF728}"/>
              </a:ext>
            </a:extLst>
          </p:cNvPr>
          <p:cNvSpPr/>
          <p:nvPr/>
        </p:nvSpPr>
        <p:spPr>
          <a:xfrm>
            <a:off x="4173582" y="4160207"/>
            <a:ext cx="6614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Segala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hal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secara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aktual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tersedia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dalam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membentuk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kontrol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perilaku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dan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perilaku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itu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200" b="1" dirty="0" err="1">
                <a:latin typeface="+mj-lt"/>
                <a:cs typeface="Arial" panose="020B0604020202020204" pitchFamily="34" charset="0"/>
              </a:rPr>
              <a:t>sendiri</a:t>
            </a:r>
            <a:r>
              <a:rPr lang="en-US" altLang="en-US" sz="22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153C57A-31C2-4E18-855A-A8653169F6E2}"/>
              </a:ext>
            </a:extLst>
          </p:cNvPr>
          <p:cNvSpPr txBox="1">
            <a:spLocks/>
          </p:cNvSpPr>
          <p:nvPr/>
        </p:nvSpPr>
        <p:spPr>
          <a:xfrm>
            <a:off x="444137" y="573459"/>
            <a:ext cx="8229600" cy="758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3B9968-D968-40E6-B383-CF1C59C07F87}"/>
              </a:ext>
            </a:extLst>
          </p:cNvPr>
          <p:cNvGrpSpPr/>
          <p:nvPr/>
        </p:nvGrpSpPr>
        <p:grpSpPr>
          <a:xfrm>
            <a:off x="900113" y="1285875"/>
            <a:ext cx="10216378" cy="4998666"/>
            <a:chOff x="900113" y="1285875"/>
            <a:chExt cx="10216378" cy="4998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207316-35B2-4379-BBD8-FEEF0E02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113" y="1285875"/>
              <a:ext cx="10216378" cy="49986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A9D50E-B637-48B2-A153-923843309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8013" y="1285875"/>
              <a:ext cx="3936410" cy="628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69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495698"/>
            <a:ext cx="10058400" cy="40687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err="1"/>
              <a:t>Disusun</a:t>
            </a:r>
            <a:r>
              <a:rPr lang="en-US" sz="8000" dirty="0"/>
              <a:t> </a:t>
            </a:r>
            <a:r>
              <a:rPr lang="en-US" sz="8000" dirty="0" err="1"/>
              <a:t>oleh</a:t>
            </a:r>
            <a:r>
              <a:rPr lang="en-US" sz="8000" dirty="0"/>
              <a:t> Richard Petty and John </a:t>
            </a:r>
            <a:r>
              <a:rPr lang="en-US" sz="8000" dirty="0" err="1"/>
              <a:t>Cacioppo</a:t>
            </a:r>
            <a:endParaRPr lang="en-US" sz="8000" dirty="0"/>
          </a:p>
          <a:p>
            <a:endParaRPr lang="en-US" sz="8000" dirty="0"/>
          </a:p>
          <a:p>
            <a:r>
              <a:rPr lang="en-US" sz="8000" dirty="0" err="1"/>
              <a:t>Pada</a:t>
            </a:r>
            <a:r>
              <a:rPr lang="en-US" sz="8000" dirty="0"/>
              <a:t> </a:t>
            </a:r>
            <a:r>
              <a:rPr lang="en-US" sz="8000" dirty="0" err="1"/>
              <a:t>dasarnya</a:t>
            </a:r>
            <a:r>
              <a:rPr lang="en-US" sz="8000" dirty="0"/>
              <a:t>, </a:t>
            </a:r>
            <a:r>
              <a:rPr lang="en-US" sz="8000" dirty="0" err="1"/>
              <a:t>setiap</a:t>
            </a:r>
            <a:r>
              <a:rPr lang="en-US" sz="8000" dirty="0"/>
              <a:t> orang </a:t>
            </a:r>
            <a:r>
              <a:rPr lang="en-US" sz="8000" dirty="0" err="1"/>
              <a:t>akan</a:t>
            </a:r>
            <a:r>
              <a:rPr lang="en-US" sz="8000" dirty="0"/>
              <a:t> </a:t>
            </a:r>
            <a:r>
              <a:rPr lang="en-US" sz="8000" dirty="0" err="1"/>
              <a:t>menilai</a:t>
            </a:r>
            <a:r>
              <a:rPr lang="en-US" sz="8000" dirty="0"/>
              <a:t> </a:t>
            </a:r>
            <a:r>
              <a:rPr lang="en-US" sz="8000" dirty="0" err="1"/>
              <a:t>sebuah</a:t>
            </a:r>
            <a:r>
              <a:rPr lang="en-US" sz="8000" dirty="0"/>
              <a:t> </a:t>
            </a:r>
            <a:r>
              <a:rPr lang="en-US" sz="8000" dirty="0" err="1"/>
              <a:t>pesan</a:t>
            </a:r>
            <a:r>
              <a:rPr lang="en-US" sz="8000" dirty="0"/>
              <a:t> </a:t>
            </a:r>
            <a:r>
              <a:rPr lang="en-US" sz="8000" dirty="0" err="1"/>
              <a:t>secara</a:t>
            </a:r>
            <a:r>
              <a:rPr lang="en-US" sz="8000" dirty="0"/>
              <a:t> </a:t>
            </a:r>
            <a:r>
              <a:rPr lang="en-US" sz="8000" dirty="0" err="1"/>
              <a:t>mendalam</a:t>
            </a:r>
            <a:r>
              <a:rPr lang="en-US" sz="8000" dirty="0"/>
              <a:t>, </a:t>
            </a:r>
            <a:r>
              <a:rPr lang="en-US" sz="8000" dirty="0" err="1"/>
              <a:t>hati-hati</a:t>
            </a:r>
            <a:r>
              <a:rPr lang="en-US" sz="8000" dirty="0"/>
              <a:t> </a:t>
            </a:r>
            <a:r>
              <a:rPr lang="en-US" sz="8000" dirty="0" err="1"/>
              <a:t>dan</a:t>
            </a:r>
            <a:r>
              <a:rPr lang="en-US" sz="8000" dirty="0"/>
              <a:t> </a:t>
            </a:r>
            <a:r>
              <a:rPr lang="en-US" sz="8000" dirty="0" err="1"/>
              <a:t>dengan</a:t>
            </a:r>
            <a:r>
              <a:rPr lang="en-US" sz="8000" dirty="0"/>
              <a:t> </a:t>
            </a:r>
            <a:r>
              <a:rPr lang="en-US" sz="8000" dirty="0" err="1"/>
              <a:t>pemikiran</a:t>
            </a:r>
            <a:r>
              <a:rPr lang="en-US" sz="8000" dirty="0"/>
              <a:t> yang </a:t>
            </a:r>
            <a:r>
              <a:rPr lang="en-US" sz="8000" dirty="0" err="1"/>
              <a:t>kritis</a:t>
            </a:r>
            <a:r>
              <a:rPr lang="en-US" sz="8000" dirty="0"/>
              <a:t>, </a:t>
            </a:r>
            <a:r>
              <a:rPr lang="en-US" sz="8000" dirty="0" err="1"/>
              <a:t>namun</a:t>
            </a:r>
            <a:r>
              <a:rPr lang="en-US" sz="8000" dirty="0"/>
              <a:t> </a:t>
            </a:r>
            <a:r>
              <a:rPr lang="en-US" sz="8000" dirty="0" err="1"/>
              <a:t>pada</a:t>
            </a:r>
            <a:r>
              <a:rPr lang="en-US" sz="8000" dirty="0"/>
              <a:t> </a:t>
            </a:r>
            <a:r>
              <a:rPr lang="fi-FI" sz="8000" dirty="0"/>
              <a:t>situasi lain kita menilai pesan sambil lalu saja tanpa </a:t>
            </a:r>
            <a:r>
              <a:rPr lang="en-US" sz="8000" dirty="0" err="1"/>
              <a:t>mempertimbangkan</a:t>
            </a:r>
            <a:r>
              <a:rPr lang="en-US" sz="8000" dirty="0"/>
              <a:t> argument yang </a:t>
            </a:r>
            <a:r>
              <a:rPr lang="en-US" sz="8000" dirty="0" err="1"/>
              <a:t>mendasari</a:t>
            </a:r>
            <a:r>
              <a:rPr lang="en-US" sz="8000" dirty="0"/>
              <a:t> </a:t>
            </a:r>
            <a:r>
              <a:rPr lang="en-US" sz="8000" dirty="0" err="1"/>
              <a:t>isi</a:t>
            </a:r>
            <a:r>
              <a:rPr lang="en-US" sz="8000" dirty="0"/>
              <a:t> </a:t>
            </a:r>
            <a:r>
              <a:rPr lang="en-US" sz="8000" dirty="0" err="1"/>
              <a:t>pesan</a:t>
            </a:r>
            <a:r>
              <a:rPr lang="en-US" sz="8000" dirty="0"/>
              <a:t> </a:t>
            </a:r>
            <a:r>
              <a:rPr lang="en-US" sz="8000" dirty="0" err="1"/>
              <a:t>tersebut</a:t>
            </a:r>
            <a:endParaRPr lang="en-US" sz="8000" dirty="0"/>
          </a:p>
          <a:p>
            <a:endParaRPr lang="en-US" sz="8000" dirty="0"/>
          </a:p>
          <a:p>
            <a:r>
              <a:rPr lang="en-US" sz="8000" dirty="0"/>
              <a:t>elaboration likelihood model (ELM) </a:t>
            </a:r>
            <a:r>
              <a:rPr lang="en-US" sz="8000" dirty="0" err="1"/>
              <a:t>tentang</a:t>
            </a:r>
            <a:r>
              <a:rPr lang="en-US" sz="8000" dirty="0"/>
              <a:t> </a:t>
            </a:r>
            <a:r>
              <a:rPr lang="en-US" sz="8000" dirty="0" err="1"/>
              <a:t>persuasi</a:t>
            </a:r>
            <a:r>
              <a:rPr lang="en-US" sz="8000" dirty="0"/>
              <a:t> </a:t>
            </a:r>
            <a:r>
              <a:rPr lang="en-US" sz="8000" dirty="0" err="1"/>
              <a:t>adalah</a:t>
            </a:r>
            <a:r>
              <a:rPr lang="en-US" sz="8000" dirty="0"/>
              <a:t> </a:t>
            </a:r>
            <a:r>
              <a:rPr lang="en-US" sz="8000" dirty="0" err="1"/>
              <a:t>teori</a:t>
            </a:r>
            <a:r>
              <a:rPr lang="en-US" sz="8000" dirty="0"/>
              <a:t> </a:t>
            </a:r>
            <a:r>
              <a:rPr lang="en-US" sz="8000" dirty="0" err="1"/>
              <a:t>bagaimana</a:t>
            </a:r>
            <a:r>
              <a:rPr lang="en-US" sz="8000" dirty="0"/>
              <a:t> </a:t>
            </a:r>
            <a:r>
              <a:rPr lang="en-US" sz="8000" dirty="0" err="1"/>
              <a:t>sikap</a:t>
            </a:r>
            <a:r>
              <a:rPr lang="en-US" sz="8000" dirty="0"/>
              <a:t> </a:t>
            </a:r>
            <a:r>
              <a:rPr lang="en-US" sz="8000" dirty="0" err="1"/>
              <a:t>dibentuk</a:t>
            </a:r>
            <a:r>
              <a:rPr lang="en-US" sz="8000" dirty="0"/>
              <a:t> </a:t>
            </a:r>
            <a:r>
              <a:rPr lang="en-US" sz="8000" dirty="0" err="1"/>
              <a:t>dan</a:t>
            </a:r>
            <a:r>
              <a:rPr lang="en-US" sz="8000" dirty="0"/>
              <a:t> </a:t>
            </a:r>
            <a:r>
              <a:rPr lang="en-US" sz="8000" dirty="0" err="1"/>
              <a:t>bagaimana</a:t>
            </a:r>
            <a:r>
              <a:rPr lang="en-US" sz="8000" dirty="0"/>
              <a:t> </a:t>
            </a:r>
            <a:r>
              <a:rPr lang="en-US" sz="8000" dirty="0" err="1"/>
              <a:t>sikap</a:t>
            </a:r>
            <a:r>
              <a:rPr lang="en-US" sz="8000" dirty="0"/>
              <a:t> </a:t>
            </a:r>
            <a:r>
              <a:rPr lang="en-US" sz="8000" dirty="0" err="1"/>
              <a:t>berubah</a:t>
            </a:r>
            <a:r>
              <a:rPr lang="en-US" sz="8000" dirty="0"/>
              <a:t>.</a:t>
            </a:r>
          </a:p>
          <a:p>
            <a:endParaRPr lang="en-US" sz="8000" dirty="0"/>
          </a:p>
          <a:p>
            <a:r>
              <a:rPr lang="en-US" sz="8000" dirty="0" err="1"/>
              <a:t>Teori</a:t>
            </a:r>
            <a:r>
              <a:rPr lang="en-US" sz="8000" dirty="0"/>
              <a:t> </a:t>
            </a:r>
            <a:r>
              <a:rPr lang="en-US" sz="8000" dirty="0" err="1"/>
              <a:t>persuasi</a:t>
            </a:r>
            <a:r>
              <a:rPr lang="en-US" sz="8000" dirty="0"/>
              <a:t> </a:t>
            </a:r>
            <a:r>
              <a:rPr lang="en-US" sz="8000" dirty="0" err="1"/>
              <a:t>ini</a:t>
            </a:r>
            <a:r>
              <a:rPr lang="en-US" sz="8000" dirty="0"/>
              <a:t> </a:t>
            </a:r>
            <a:r>
              <a:rPr lang="en-US" sz="8000" dirty="0" err="1"/>
              <a:t>mencoba</a:t>
            </a:r>
            <a:r>
              <a:rPr lang="en-US" sz="8000" dirty="0"/>
              <a:t> </a:t>
            </a:r>
            <a:r>
              <a:rPr lang="en-US" sz="8000" dirty="0" err="1"/>
              <a:t>untuk</a:t>
            </a:r>
            <a:r>
              <a:rPr lang="en-US" sz="8000" dirty="0"/>
              <a:t> </a:t>
            </a:r>
            <a:r>
              <a:rPr lang="en-US" sz="8000" dirty="0" err="1"/>
              <a:t>memprediksi</a:t>
            </a:r>
            <a:r>
              <a:rPr lang="en-US" sz="8000" dirty="0"/>
              <a:t> </a:t>
            </a:r>
            <a:r>
              <a:rPr lang="en-US" sz="8000" dirty="0" err="1"/>
              <a:t>kapan</a:t>
            </a:r>
            <a:r>
              <a:rPr lang="en-US" sz="8000" dirty="0"/>
              <a:t> </a:t>
            </a:r>
            <a:r>
              <a:rPr lang="en-US" sz="8000" dirty="0" err="1"/>
              <a:t>serta</a:t>
            </a:r>
            <a:r>
              <a:rPr lang="en-US" sz="8000" dirty="0"/>
              <a:t> </a:t>
            </a:r>
            <a:r>
              <a:rPr lang="en-US" sz="8000" dirty="0" err="1"/>
              <a:t>bagaimana</a:t>
            </a:r>
            <a:r>
              <a:rPr lang="en-US" sz="8000" dirty="0"/>
              <a:t> </a:t>
            </a:r>
            <a:r>
              <a:rPr lang="en-US" sz="8000" dirty="0" err="1"/>
              <a:t>individu</a:t>
            </a:r>
            <a:r>
              <a:rPr lang="en-US" sz="8000" dirty="0"/>
              <a:t> </a:t>
            </a:r>
            <a:r>
              <a:rPr lang="en-US" sz="8000" b="1" i="1" dirty="0" err="1"/>
              <a:t>akan</a:t>
            </a:r>
            <a:r>
              <a:rPr lang="en-US" sz="8000" i="1" dirty="0"/>
              <a:t> </a:t>
            </a:r>
            <a:r>
              <a:rPr lang="en-US" sz="8000" i="1" dirty="0" err="1"/>
              <a:t>atau</a:t>
            </a:r>
            <a:r>
              <a:rPr lang="en-US" sz="8000" i="1" dirty="0"/>
              <a:t> </a:t>
            </a:r>
            <a:r>
              <a:rPr lang="en-US" sz="8000" b="1" i="1" dirty="0" err="1"/>
              <a:t>tidak</a:t>
            </a:r>
            <a:r>
              <a:rPr lang="en-US" sz="8000" b="1" i="1" dirty="0"/>
              <a:t> </a:t>
            </a:r>
            <a:r>
              <a:rPr lang="en-US" sz="8000" b="1" i="1" dirty="0" err="1"/>
              <a:t>akan</a:t>
            </a:r>
            <a:r>
              <a:rPr lang="en-US" sz="8000" b="1" i="1" dirty="0"/>
              <a:t> </a:t>
            </a:r>
            <a:r>
              <a:rPr lang="en-US" sz="8000" dirty="0" err="1"/>
              <a:t>terbujuk</a:t>
            </a:r>
            <a:r>
              <a:rPr lang="en-US" sz="8000" dirty="0"/>
              <a:t> </a:t>
            </a:r>
            <a:r>
              <a:rPr lang="en-US" sz="8000" dirty="0" err="1"/>
              <a:t>oleh</a:t>
            </a:r>
            <a:r>
              <a:rPr lang="en-US" sz="8000" dirty="0"/>
              <a:t> </a:t>
            </a:r>
            <a:r>
              <a:rPr lang="en-US" sz="8000" dirty="0" err="1"/>
              <a:t>pesan</a:t>
            </a:r>
            <a:r>
              <a:rPr lang="en-US" sz="8000" dirty="0"/>
              <a:t>.</a:t>
            </a:r>
          </a:p>
          <a:p>
            <a:endParaRPr lang="en-US" sz="8000" dirty="0"/>
          </a:p>
          <a:p>
            <a:r>
              <a:rPr lang="en-US" sz="8000" dirty="0"/>
              <a:t>Elaboration </a:t>
            </a:r>
            <a:r>
              <a:rPr lang="en-US" sz="8000" dirty="0" err="1"/>
              <a:t>Likehood</a:t>
            </a:r>
            <a:r>
              <a:rPr lang="en-US" sz="8000" dirty="0"/>
              <a:t> Theory </a:t>
            </a:r>
            <a:r>
              <a:rPr lang="en-US" sz="8000" dirty="0" err="1"/>
              <a:t>ini</a:t>
            </a:r>
            <a:r>
              <a:rPr lang="en-US" sz="8000" dirty="0"/>
              <a:t>  ( </a:t>
            </a:r>
            <a:r>
              <a:rPr lang="en-US" sz="8000" dirty="0" err="1"/>
              <a:t>menyatakan</a:t>
            </a:r>
            <a:r>
              <a:rPr lang="en-US" sz="8000" dirty="0"/>
              <a:t> </a:t>
            </a:r>
            <a:r>
              <a:rPr lang="en-US" sz="8000" dirty="0" err="1"/>
              <a:t>bahwa</a:t>
            </a:r>
            <a:r>
              <a:rPr lang="en-US" sz="8000" dirty="0"/>
              <a:t> </a:t>
            </a:r>
            <a:r>
              <a:rPr lang="en-US" sz="8000" dirty="0" err="1"/>
              <a:t>ada</a:t>
            </a:r>
            <a:r>
              <a:rPr lang="en-US" sz="8000" dirty="0"/>
              <a:t> </a:t>
            </a:r>
            <a:r>
              <a:rPr lang="en-US" sz="8000" dirty="0" err="1"/>
              <a:t>dua</a:t>
            </a:r>
            <a:r>
              <a:rPr lang="en-US" sz="8000" dirty="0"/>
              <a:t> </a:t>
            </a:r>
            <a:r>
              <a:rPr lang="en-US" sz="8000" dirty="0" err="1"/>
              <a:t>rute</a:t>
            </a:r>
            <a:r>
              <a:rPr lang="en-US" sz="8000" dirty="0"/>
              <a:t> </a:t>
            </a:r>
            <a:r>
              <a:rPr lang="en-US" sz="8000" dirty="0" err="1"/>
              <a:t>melalui</a:t>
            </a:r>
            <a:r>
              <a:rPr lang="en-US" sz="8000" dirty="0"/>
              <a:t> </a:t>
            </a:r>
            <a:r>
              <a:rPr lang="en-US" sz="8000" dirty="0" err="1"/>
              <a:t>mana</a:t>
            </a:r>
            <a:r>
              <a:rPr lang="en-US" sz="8000" dirty="0"/>
              <a:t> </a:t>
            </a:r>
            <a:r>
              <a:rPr lang="en-US" sz="8000" dirty="0" err="1"/>
              <a:t>pesan</a:t>
            </a:r>
            <a:r>
              <a:rPr lang="en-US" sz="8000" dirty="0"/>
              <a:t> </a:t>
            </a:r>
            <a:r>
              <a:rPr lang="en-US" sz="8000" dirty="0" err="1"/>
              <a:t>persuasif</a:t>
            </a:r>
            <a:r>
              <a:rPr lang="en-US" sz="8000" dirty="0"/>
              <a:t> </a:t>
            </a:r>
            <a:r>
              <a:rPr lang="en-US" sz="8000" dirty="0" err="1"/>
              <a:t>diproses</a:t>
            </a:r>
            <a:r>
              <a:rPr lang="en-US" sz="8000" dirty="0"/>
              <a:t>: </a:t>
            </a:r>
            <a:r>
              <a:rPr lang="en-US" sz="8000" dirty="0" err="1"/>
              <a:t>rute</a:t>
            </a:r>
            <a:r>
              <a:rPr lang="en-US" sz="8000" dirty="0"/>
              <a:t> central </a:t>
            </a:r>
            <a:r>
              <a:rPr lang="en-US" sz="8000" dirty="0" err="1"/>
              <a:t>dan</a:t>
            </a:r>
            <a:r>
              <a:rPr lang="en-US" sz="8000" dirty="0"/>
              <a:t> </a:t>
            </a:r>
            <a:r>
              <a:rPr lang="en-US" sz="8000" dirty="0" err="1"/>
              <a:t>periferal</a:t>
            </a:r>
            <a:r>
              <a:rPr lang="en-US" sz="8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44623"/>
            <a:ext cx="10058400" cy="95107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ELABORATION LIKELIHOOD MODEL</a:t>
            </a:r>
          </a:p>
        </p:txBody>
      </p:sp>
    </p:spTree>
    <p:extLst>
      <p:ext uri="{BB962C8B-B14F-4D97-AF65-F5344CB8AC3E}">
        <p14:creationId xmlns:p14="http://schemas.microsoft.com/office/powerpoint/2010/main" val="285067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E9508-3B81-41F5-B727-A390E235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42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6171" y="1691641"/>
            <a:ext cx="10319657" cy="40687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"</a:t>
            </a:r>
            <a:r>
              <a:rPr lang="en-US" sz="2400" dirty="0" err="1"/>
              <a:t>pertimbangan</a:t>
            </a:r>
            <a:r>
              <a:rPr lang="en-US" sz="2400" dirty="0"/>
              <a:t> </a:t>
            </a:r>
            <a:r>
              <a:rPr lang="en-US" sz="2400" dirty="0" err="1"/>
              <a:t>bijaksana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argumen</a:t>
            </a:r>
            <a:r>
              <a:rPr lang="en-US" sz="2400" dirty="0"/>
              <a:t> (ide, </a:t>
            </a:r>
            <a:r>
              <a:rPr lang="en-US" sz="2400" dirty="0" err="1"/>
              <a:t>konten</a:t>
            </a:r>
            <a:r>
              <a:rPr lang="en-US" sz="2400" dirty="0"/>
              <a:t>)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"(Benoit </a:t>
            </a:r>
            <a:r>
              <a:rPr lang="en-US" sz="2400" dirty="0" err="1"/>
              <a:t>dkk</a:t>
            </a:r>
            <a:r>
              <a:rPr lang="en-US" sz="2400" dirty="0"/>
              <a:t>., 2001).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hati-hati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mendalami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subyek</a:t>
            </a:r>
            <a:r>
              <a:rPr lang="en-US" sz="2400" dirty="0"/>
              <a:t> ide.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dikirim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keterlibatan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,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benar-benar</a:t>
            </a:r>
            <a:r>
              <a:rPr lang="en-US" sz="2400" dirty="0"/>
              <a:t> </a:t>
            </a:r>
            <a:r>
              <a:rPr lang="en-US" sz="2400" dirty="0" err="1"/>
              <a:t>peduli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subjek</a:t>
            </a:r>
            <a:r>
              <a:rPr lang="en-US" sz="2400" dirty="0"/>
              <a:t>.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dievaluasi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menyeluruh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dikirim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persuasi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81257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ROUTE / RUTE SENTRAL</a:t>
            </a:r>
          </a:p>
        </p:txBody>
      </p:sp>
    </p:spTree>
    <p:extLst>
      <p:ext uri="{BB962C8B-B14F-4D97-AF65-F5344CB8AC3E}">
        <p14:creationId xmlns:p14="http://schemas.microsoft.com/office/powerpoint/2010/main" val="193016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0080" y="1397725"/>
            <a:ext cx="10911840" cy="4572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 err="1"/>
              <a:t>Pesan</a:t>
            </a:r>
            <a:r>
              <a:rPr lang="en-US" sz="2000" b="1" i="1" dirty="0"/>
              <a:t> </a:t>
            </a:r>
            <a:r>
              <a:rPr lang="en-US" sz="2000" b="1" i="1" dirty="0" err="1"/>
              <a:t>rute</a:t>
            </a:r>
            <a:r>
              <a:rPr lang="en-US" sz="2000" b="1" i="1" dirty="0"/>
              <a:t> Tengah </a:t>
            </a:r>
            <a:r>
              <a:rPr lang="en-US" sz="2000" b="1" i="1" dirty="0" err="1"/>
              <a:t>harus</a:t>
            </a:r>
            <a:r>
              <a:rPr lang="en-US" sz="2000" b="1" i="1" dirty="0"/>
              <a:t> </a:t>
            </a:r>
            <a:r>
              <a:rPr lang="en-US" sz="2000" b="1" i="1" dirty="0" err="1"/>
              <a:t>kuat</a:t>
            </a:r>
            <a:r>
              <a:rPr lang="en-US" sz="2000" b="1" i="1" dirty="0"/>
              <a:t>. 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000" dirty="0" err="1"/>
              <a:t>Misalnya</a:t>
            </a:r>
            <a:r>
              <a:rPr lang="en-US" sz="2000" dirty="0"/>
              <a:t>, </a:t>
            </a:r>
            <a:r>
              <a:rPr lang="en-US" sz="2000" dirty="0" err="1"/>
              <a:t>pengawas</a:t>
            </a:r>
            <a:r>
              <a:rPr lang="en-US" sz="2000" dirty="0"/>
              <a:t> </a:t>
            </a:r>
            <a:r>
              <a:rPr lang="en-US" sz="2000" dirty="0" err="1"/>
              <a:t>lapangan</a:t>
            </a:r>
            <a:r>
              <a:rPr lang="en-US" sz="2000" dirty="0"/>
              <a:t> golf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prihatin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rumput</a:t>
            </a:r>
            <a:r>
              <a:rPr lang="en-US" sz="2000" dirty="0"/>
              <a:t> di </a:t>
            </a:r>
            <a:r>
              <a:rPr lang="en-US" sz="2000" dirty="0" err="1"/>
              <a:t>lapangan</a:t>
            </a:r>
            <a:r>
              <a:rPr lang="en-US" sz="2000" dirty="0"/>
              <a:t> golf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iklan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menyemprot</a:t>
            </a:r>
            <a:r>
              <a:rPr lang="en-US" sz="2000" dirty="0"/>
              <a:t> </a:t>
            </a:r>
            <a:r>
              <a:rPr lang="en-US" sz="2000" dirty="0" err="1"/>
              <a:t>gulma</a:t>
            </a:r>
            <a:r>
              <a:rPr lang="en-US" sz="2000" dirty="0"/>
              <a:t>,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membayar</a:t>
            </a:r>
            <a:r>
              <a:rPr lang="en-US" sz="2000" dirty="0"/>
              <a:t> </a:t>
            </a:r>
            <a:r>
              <a:rPr lang="en-US" sz="2000" dirty="0" err="1"/>
              <a:t>perhatian</a:t>
            </a:r>
            <a:r>
              <a:rPr lang="en-US" sz="2000" dirty="0"/>
              <a:t>,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isi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supaya</a:t>
            </a:r>
            <a:r>
              <a:rPr lang="en-US" sz="2000" dirty="0"/>
              <a:t> </a:t>
            </a:r>
            <a:r>
              <a:rPr lang="en-US" sz="2000" dirty="0" err="1"/>
              <a:t>rumput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. Di </a:t>
            </a:r>
            <a:r>
              <a:rPr lang="en-US" sz="2000" dirty="0" err="1"/>
              <a:t>sisi</a:t>
            </a:r>
            <a:r>
              <a:rPr lang="en-US" sz="2000" dirty="0"/>
              <a:t> lain, </a:t>
            </a:r>
            <a:r>
              <a:rPr lang="en-US" sz="2000" dirty="0" err="1"/>
              <a:t>seorang</a:t>
            </a:r>
            <a:r>
              <a:rPr lang="en-US" sz="2000" dirty="0"/>
              <a:t>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yang </a:t>
            </a:r>
            <a:r>
              <a:rPr lang="en-US" sz="2000" dirty="0" err="1"/>
              <a:t>tinggal</a:t>
            </a:r>
            <a:r>
              <a:rPr lang="en-US" sz="2000" dirty="0"/>
              <a:t> di </a:t>
            </a:r>
            <a:r>
              <a:rPr lang="en-US" sz="2000" dirty="0" err="1"/>
              <a:t>lantai</a:t>
            </a:r>
            <a:r>
              <a:rPr lang="en-US" sz="2000" dirty="0"/>
              <a:t> </a:t>
            </a:r>
            <a:r>
              <a:rPr lang="en-US" sz="2000" dirty="0" err="1"/>
              <a:t>apartemen</a:t>
            </a:r>
            <a:r>
              <a:rPr lang="en-US" sz="2000" dirty="0"/>
              <a:t>  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perhatian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rumput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</a:t>
            </a:r>
            <a:r>
              <a:rPr lang="en-US" sz="2000" dirty="0" err="1"/>
              <a:t>rumput</a:t>
            </a:r>
            <a:r>
              <a:rPr lang="en-US" sz="2000" dirty="0"/>
              <a:t>.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iklan</a:t>
            </a:r>
            <a:r>
              <a:rPr lang="en-US" sz="2000" dirty="0"/>
              <a:t> </a:t>
            </a:r>
            <a:r>
              <a:rPr lang="en-US" sz="2000" dirty="0" err="1"/>
              <a:t>semprotan</a:t>
            </a:r>
            <a:r>
              <a:rPr lang="en-US" sz="2000" dirty="0"/>
              <a:t> </a:t>
            </a:r>
            <a:r>
              <a:rPr lang="en-US" sz="2000" dirty="0" err="1"/>
              <a:t>gulma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baginya</a:t>
            </a:r>
            <a:r>
              <a:rPr lang="en-US" sz="2000" dirty="0"/>
              <a:t>. </a:t>
            </a:r>
          </a:p>
          <a:p>
            <a:pPr algn="just">
              <a:lnSpc>
                <a:spcPct val="120000"/>
              </a:lnSpc>
            </a:pP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000" b="1" dirty="0" err="1"/>
              <a:t>Kelemahan</a:t>
            </a:r>
            <a:r>
              <a:rPr lang="en-US" sz="2000" b="1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mengirim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rute</a:t>
            </a:r>
            <a:r>
              <a:rPr lang="en-US" sz="2000" dirty="0"/>
              <a:t> central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motivasi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.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dipengaruhi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,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menempatkan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 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dipertimbangkan</a:t>
            </a:r>
            <a:r>
              <a:rPr lang="en-US" sz="2000" dirty="0"/>
              <a:t>.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, </a:t>
            </a:r>
            <a:r>
              <a:rPr lang="en-US" sz="2000" dirty="0" err="1"/>
              <a:t>pesan</a:t>
            </a:r>
            <a:r>
              <a:rPr lang="en-US" sz="2000" dirty="0"/>
              <a:t> </a:t>
            </a:r>
            <a:r>
              <a:rPr lang="en-US" sz="2000" dirty="0" err="1"/>
              <a:t>persuasif</a:t>
            </a:r>
            <a:r>
              <a:rPr lang="en-US" sz="2000" dirty="0"/>
              <a:t> </a:t>
            </a:r>
            <a:r>
              <a:rPr lang="en-US" sz="2000" dirty="0" err="1"/>
              <a:t>hilang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orang.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7166" y="569492"/>
            <a:ext cx="10058400" cy="6375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ROUTE..</a:t>
            </a:r>
          </a:p>
        </p:txBody>
      </p:sp>
    </p:spTree>
    <p:extLst>
      <p:ext uri="{BB962C8B-B14F-4D97-AF65-F5344CB8AC3E}">
        <p14:creationId xmlns:p14="http://schemas.microsoft.com/office/powerpoint/2010/main" val="331964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83CF7A-2C23-445B-9B6A-65E756DF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02898"/>
              </p:ext>
            </p:extLst>
          </p:nvPr>
        </p:nvGraphicFramePr>
        <p:xfrm>
          <a:off x="1" y="3"/>
          <a:ext cx="12192000" cy="77567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4740">
                  <a:extLst>
                    <a:ext uri="{9D8B030D-6E8A-4147-A177-3AD203B41FA5}">
                      <a16:colId xmlns:a16="http://schemas.microsoft.com/office/drawing/2014/main" val="2244443952"/>
                    </a:ext>
                  </a:extLst>
                </a:gridCol>
                <a:gridCol w="5985167">
                  <a:extLst>
                    <a:ext uri="{9D8B030D-6E8A-4147-A177-3AD203B41FA5}">
                      <a16:colId xmlns:a16="http://schemas.microsoft.com/office/drawing/2014/main" val="3878465446"/>
                    </a:ext>
                  </a:extLst>
                </a:gridCol>
                <a:gridCol w="3162093">
                  <a:extLst>
                    <a:ext uri="{9D8B030D-6E8A-4147-A177-3AD203B41FA5}">
                      <a16:colId xmlns:a16="http://schemas.microsoft.com/office/drawing/2014/main" val="1466257001"/>
                    </a:ext>
                  </a:extLst>
                </a:gridCol>
              </a:tblGrid>
              <a:tr h="193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WAKTU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MATERI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97214065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(27-31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Januari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Introduction to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7729796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(3-7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Overview of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329567563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(10-14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Historical  and Ethical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Scholarship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807930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(17-21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Attitudes 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Definition and structure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Functions and Consequences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2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54041411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(24-28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Processing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83077578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(2-6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Source Factors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45544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(9-13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Message Factors 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Fundamental of the message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Emotional Message Appeals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6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6976785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(16-20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8599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(23-27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Media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2715469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(30 Maret-3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Interpersonal Persuasion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The Use of Persuasive in Advertising and IMC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9 dan kel.10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46569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(6-10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Theory of Research Persuasion</a:t>
                      </a: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02274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(13-17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Persuasiveness of Narrative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634163100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(20-24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2437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 April-1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 (2)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Praktik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871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(4-13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Review/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76974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(14-20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5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8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8422" y="1900646"/>
            <a:ext cx="10215155" cy="40386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Keuntungannya</a:t>
            </a:r>
            <a:r>
              <a:rPr lang="en-US" sz="2400" b="1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yang </a:t>
            </a:r>
            <a:r>
              <a:rPr lang="en-US" sz="2400" dirty="0" err="1"/>
              <a:t>terlibat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persuasi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 "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bertahan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lama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jalur</a:t>
            </a:r>
            <a:r>
              <a:rPr lang="en-US" sz="2400" dirty="0"/>
              <a:t> peripheral"(Scott, 1996). </a:t>
            </a: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, </a:t>
            </a:r>
            <a:r>
              <a:rPr lang="en-US" sz="2400" dirty="0" err="1"/>
              <a:t>kemungkinan</a:t>
            </a:r>
            <a:r>
              <a:rPr lang="en-US" sz="2400" dirty="0"/>
              <a:t> yang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 </a:t>
            </a:r>
            <a:r>
              <a:rPr lang="en-US" sz="2400" dirty="0" err="1"/>
              <a:t>akan</a:t>
            </a:r>
            <a:r>
              <a:rPr lang="en-US" sz="2400" dirty="0"/>
              <a:t> lama </a:t>
            </a:r>
            <a:r>
              <a:rPr lang="en-US" sz="2400" dirty="0" err="1"/>
              <a:t>menetap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dicapai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persuasi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sentral</a:t>
            </a:r>
            <a:r>
              <a:rPr lang="en-US" sz="2400" dirty="0"/>
              <a:t>  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permanen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peripheral.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A1BCEA4-C57E-4F43-99E8-175FA2B5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762000"/>
            <a:ext cx="10058400" cy="6375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ROUTE…</a:t>
            </a:r>
          </a:p>
        </p:txBody>
      </p:sp>
    </p:spTree>
    <p:extLst>
      <p:ext uri="{BB962C8B-B14F-4D97-AF65-F5344CB8AC3E}">
        <p14:creationId xmlns:p14="http://schemas.microsoft.com/office/powerpoint/2010/main" val="667546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95806"/>
            <a:ext cx="10502537" cy="4419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Rute</a:t>
            </a:r>
            <a:r>
              <a:rPr lang="en-US" sz="2400" dirty="0"/>
              <a:t>  </a:t>
            </a:r>
            <a:r>
              <a:rPr lang="en-US" sz="2400" dirty="0" err="1"/>
              <a:t>persuasi</a:t>
            </a:r>
            <a:r>
              <a:rPr lang="en-US" sz="2400" dirty="0"/>
              <a:t> peripheral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penerima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keterlibatannya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 </a:t>
            </a:r>
            <a:r>
              <a:rPr lang="en-US" sz="2400" dirty="0" err="1"/>
              <a:t>motivasi</a:t>
            </a:r>
            <a:r>
              <a:rPr lang="en-US" sz="2400" dirty="0"/>
              <a:t>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,  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dikirim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peripheral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diproses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. </a:t>
            </a:r>
            <a:r>
              <a:rPr lang="en-US" sz="2400" dirty="0" err="1"/>
              <a:t>Sebaliknya</a:t>
            </a:r>
            <a:r>
              <a:rPr lang="en-US" sz="2400" dirty="0"/>
              <a:t>,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perifer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"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ekstensif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dia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dibujuk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hubungannya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 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sebenarnya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"(Moore, 2001).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pemasaran</a:t>
            </a:r>
            <a:r>
              <a:rPr lang="en-US" sz="2400" dirty="0"/>
              <a:t>, </a:t>
            </a:r>
            <a:r>
              <a:rPr lang="en-US" sz="2400" dirty="0" err="1"/>
              <a:t>periklanan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576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ROUTE / RUTE PERIFERAL</a:t>
            </a:r>
          </a:p>
        </p:txBody>
      </p:sp>
    </p:spTree>
    <p:extLst>
      <p:ext uri="{BB962C8B-B14F-4D97-AF65-F5344CB8AC3E}">
        <p14:creationId xmlns:p14="http://schemas.microsoft.com/office/powerpoint/2010/main" val="126805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1719606"/>
            <a:ext cx="10763795" cy="44958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5100" b="1" i="1" dirty="0" err="1">
                <a:solidFill>
                  <a:schemeClr val="tx1"/>
                </a:solidFill>
              </a:rPr>
              <a:t>Bagaimana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Anda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pergi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membujuk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seseorang</a:t>
            </a:r>
            <a:r>
              <a:rPr lang="en-US" sz="5100" b="1" i="1" dirty="0">
                <a:solidFill>
                  <a:schemeClr val="tx1"/>
                </a:solidFill>
              </a:rPr>
              <a:t> yang </a:t>
            </a:r>
            <a:r>
              <a:rPr lang="en-US" sz="5100" b="1" i="1" dirty="0" err="1">
                <a:solidFill>
                  <a:schemeClr val="tx1"/>
                </a:solidFill>
              </a:rPr>
              <a:t>sama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sekali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tidak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ada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hubungannya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dengan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produk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Anda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atau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layanan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untuk</a:t>
            </a:r>
            <a:r>
              <a:rPr lang="en-US" sz="5100" b="1" i="1" dirty="0">
                <a:solidFill>
                  <a:schemeClr val="tx1"/>
                </a:solidFill>
              </a:rPr>
              <a:t> </a:t>
            </a:r>
            <a:r>
              <a:rPr lang="en-US" sz="5100" b="1" i="1" dirty="0" err="1">
                <a:solidFill>
                  <a:schemeClr val="tx1"/>
                </a:solidFill>
              </a:rPr>
              <a:t>membeli</a:t>
            </a:r>
            <a:r>
              <a:rPr lang="en-US" sz="5100" b="1" i="1" dirty="0">
                <a:solidFill>
                  <a:schemeClr val="tx1"/>
                </a:solidFill>
              </a:rPr>
              <a:t>  </a:t>
            </a:r>
            <a:r>
              <a:rPr lang="en-US" sz="5100" b="1" i="1" dirty="0" err="1">
                <a:solidFill>
                  <a:schemeClr val="tx1"/>
                </a:solidFill>
              </a:rPr>
              <a:t>itu</a:t>
            </a:r>
            <a:r>
              <a:rPr lang="en-US" sz="5100" b="1" i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5100" dirty="0"/>
          </a:p>
          <a:p>
            <a:pPr algn="just"/>
            <a:r>
              <a:rPr lang="en-US" sz="5100" dirty="0" err="1"/>
              <a:t>Lagu</a:t>
            </a:r>
            <a:r>
              <a:rPr lang="en-US" sz="5100" dirty="0"/>
              <a:t> catchy, </a:t>
            </a:r>
            <a:r>
              <a:rPr lang="en-US" sz="5100" dirty="0" err="1"/>
              <a:t>warna-warna</a:t>
            </a:r>
            <a:r>
              <a:rPr lang="en-US" sz="5100" dirty="0"/>
              <a:t> </a:t>
            </a:r>
            <a:r>
              <a:rPr lang="en-US" sz="5100" dirty="0" err="1"/>
              <a:t>cerah</a:t>
            </a:r>
            <a:r>
              <a:rPr lang="en-US" sz="5100" dirty="0"/>
              <a:t>,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dukungan</a:t>
            </a:r>
            <a:r>
              <a:rPr lang="en-US" sz="5100" dirty="0"/>
              <a:t> </a:t>
            </a:r>
            <a:r>
              <a:rPr lang="en-US" sz="5100" dirty="0" err="1"/>
              <a:t>selebriti</a:t>
            </a:r>
            <a:r>
              <a:rPr lang="en-US" sz="5100" dirty="0"/>
              <a:t> </a:t>
            </a:r>
            <a:r>
              <a:rPr lang="en-US" sz="5100" dirty="0" err="1"/>
              <a:t>semua</a:t>
            </a:r>
            <a:r>
              <a:rPr lang="en-US" sz="5100" dirty="0"/>
              <a:t> </a:t>
            </a:r>
            <a:r>
              <a:rPr lang="en-US" sz="5100" dirty="0" err="1"/>
              <a:t>adalah</a:t>
            </a:r>
            <a:r>
              <a:rPr lang="en-US" sz="5100" dirty="0"/>
              <a:t> </a:t>
            </a:r>
            <a:r>
              <a:rPr lang="en-US" sz="5100" dirty="0" err="1"/>
              <a:t>cara</a:t>
            </a:r>
            <a:r>
              <a:rPr lang="en-US" sz="5100" dirty="0"/>
              <a:t>  </a:t>
            </a:r>
            <a:r>
              <a:rPr lang="en-US" sz="5100" dirty="0" err="1"/>
              <a:t>persuasi</a:t>
            </a:r>
            <a:r>
              <a:rPr lang="en-US" sz="5100" dirty="0"/>
              <a:t> peripheral.  </a:t>
            </a:r>
          </a:p>
          <a:p>
            <a:pPr algn="just"/>
            <a:endParaRPr lang="en-US" sz="5100" dirty="0"/>
          </a:p>
          <a:p>
            <a:pPr algn="just"/>
            <a:r>
              <a:rPr lang="en-US" sz="5100" dirty="0"/>
              <a:t>"</a:t>
            </a:r>
            <a:r>
              <a:rPr lang="en-US" sz="5100" dirty="0" err="1"/>
              <a:t>Pesan</a:t>
            </a:r>
            <a:r>
              <a:rPr lang="en-US" sz="5100" dirty="0"/>
              <a:t> </a:t>
            </a:r>
            <a:r>
              <a:rPr lang="en-US" sz="5100" dirty="0" err="1"/>
              <a:t>tersebut</a:t>
            </a:r>
            <a:r>
              <a:rPr lang="en-US" sz="5100" dirty="0"/>
              <a:t> </a:t>
            </a:r>
            <a:r>
              <a:rPr lang="en-US" sz="5100" dirty="0" err="1"/>
              <a:t>akan</a:t>
            </a:r>
            <a:r>
              <a:rPr lang="en-US" sz="5100" dirty="0"/>
              <a:t> </a:t>
            </a:r>
            <a:r>
              <a:rPr lang="en-US" sz="5100" dirty="0" err="1"/>
              <a:t>berusaha</a:t>
            </a:r>
            <a:r>
              <a:rPr lang="en-US" sz="5100" dirty="0"/>
              <a:t> </a:t>
            </a:r>
            <a:r>
              <a:rPr lang="en-US" sz="5100" dirty="0" err="1"/>
              <a:t>untuk</a:t>
            </a:r>
            <a:r>
              <a:rPr lang="en-US" sz="5100" dirty="0"/>
              <a:t> </a:t>
            </a:r>
            <a:r>
              <a:rPr lang="en-US" sz="5100" dirty="0" err="1"/>
              <a:t>menarik</a:t>
            </a:r>
            <a:r>
              <a:rPr lang="en-US" sz="5100" dirty="0"/>
              <a:t> </a:t>
            </a:r>
            <a:r>
              <a:rPr lang="en-US" sz="5100" dirty="0" err="1"/>
              <a:t>perhatian</a:t>
            </a:r>
            <a:r>
              <a:rPr lang="en-US" sz="5100" dirty="0"/>
              <a:t> </a:t>
            </a:r>
            <a:r>
              <a:rPr lang="en-US" sz="5100" dirty="0" err="1"/>
              <a:t>dengan</a:t>
            </a:r>
            <a:r>
              <a:rPr lang="en-US" sz="5100" dirty="0"/>
              <a:t> </a:t>
            </a:r>
            <a:r>
              <a:rPr lang="en-US" sz="5100" dirty="0" err="1"/>
              <a:t>membuat</a:t>
            </a:r>
            <a:r>
              <a:rPr lang="en-US" sz="5100" dirty="0"/>
              <a:t> </a:t>
            </a:r>
            <a:r>
              <a:rPr lang="en-US" sz="5100" dirty="0" err="1"/>
              <a:t>penerima</a:t>
            </a:r>
            <a:r>
              <a:rPr lang="en-US" sz="5100" dirty="0"/>
              <a:t> </a:t>
            </a:r>
            <a:r>
              <a:rPr lang="en-US" sz="5100" dirty="0" err="1"/>
              <a:t>berpikir</a:t>
            </a:r>
            <a:r>
              <a:rPr lang="en-US" sz="5100" dirty="0"/>
              <a:t> </a:t>
            </a:r>
            <a:r>
              <a:rPr lang="en-US" sz="5100" dirty="0" err="1"/>
              <a:t>tentang</a:t>
            </a:r>
            <a:r>
              <a:rPr lang="en-US" sz="5100" dirty="0"/>
              <a:t> </a:t>
            </a:r>
            <a:r>
              <a:rPr lang="en-US" sz="5100" dirty="0" err="1"/>
              <a:t>sesuatu</a:t>
            </a:r>
            <a:r>
              <a:rPr lang="en-US" sz="5100" dirty="0"/>
              <a:t> yang </a:t>
            </a:r>
            <a:r>
              <a:rPr lang="en-US" sz="5100" dirty="0" err="1"/>
              <a:t>dia</a:t>
            </a:r>
            <a:r>
              <a:rPr lang="en-US" sz="5100" dirty="0"/>
              <a:t> </a:t>
            </a:r>
            <a:r>
              <a:rPr lang="en-US" sz="5100" dirty="0" err="1"/>
              <a:t>sudah</a:t>
            </a:r>
            <a:r>
              <a:rPr lang="en-US" sz="5100" dirty="0"/>
              <a:t> </a:t>
            </a:r>
            <a:r>
              <a:rPr lang="en-US" sz="5100" dirty="0" err="1"/>
              <a:t>akrab</a:t>
            </a:r>
            <a:r>
              <a:rPr lang="en-US" sz="5100" dirty="0"/>
              <a:t> </a:t>
            </a:r>
            <a:r>
              <a:rPr lang="en-US" sz="5100" dirty="0" err="1"/>
              <a:t>dengan</a:t>
            </a:r>
            <a:r>
              <a:rPr lang="en-US" sz="5100" dirty="0"/>
              <a:t> </a:t>
            </a:r>
            <a:r>
              <a:rPr lang="en-US" sz="5100" dirty="0" err="1"/>
              <a:t>dan</a:t>
            </a:r>
            <a:r>
              <a:rPr lang="en-US" sz="5100" dirty="0"/>
              <a:t> </a:t>
            </a:r>
            <a:r>
              <a:rPr lang="en-US" sz="5100" dirty="0" err="1"/>
              <a:t>memiliki</a:t>
            </a:r>
            <a:r>
              <a:rPr lang="en-US" sz="5100" dirty="0"/>
              <a:t> </a:t>
            </a:r>
            <a:r>
              <a:rPr lang="en-US" sz="5100" dirty="0" err="1"/>
              <a:t>pikiran</a:t>
            </a:r>
            <a:r>
              <a:rPr lang="en-US" sz="5100" dirty="0"/>
              <a:t> </a:t>
            </a:r>
            <a:r>
              <a:rPr lang="en-US" sz="5100" dirty="0" err="1"/>
              <a:t>positif</a:t>
            </a:r>
            <a:r>
              <a:rPr lang="en-US" sz="5100" dirty="0"/>
              <a:t> </a:t>
            </a:r>
            <a:r>
              <a:rPr lang="en-US" sz="5100" dirty="0" err="1"/>
              <a:t>tentang</a:t>
            </a:r>
            <a:r>
              <a:rPr lang="en-US" sz="5100" dirty="0"/>
              <a:t> “</a:t>
            </a:r>
          </a:p>
          <a:p>
            <a:pPr algn="just"/>
            <a:endParaRPr lang="en-US" sz="5100" dirty="0"/>
          </a:p>
          <a:p>
            <a:pPr algn="just"/>
            <a:r>
              <a:rPr lang="en-US" sz="5100" dirty="0" err="1"/>
              <a:t>Sebagai</a:t>
            </a:r>
            <a:r>
              <a:rPr lang="en-US" sz="5100" dirty="0"/>
              <a:t> </a:t>
            </a:r>
            <a:r>
              <a:rPr lang="en-US" sz="5100" dirty="0" err="1"/>
              <a:t>contoh</a:t>
            </a:r>
            <a:r>
              <a:rPr lang="en-US" sz="5100" dirty="0"/>
              <a:t>, </a:t>
            </a:r>
            <a:r>
              <a:rPr lang="en-US" sz="5100" dirty="0" err="1"/>
              <a:t>Melihat</a:t>
            </a:r>
            <a:r>
              <a:rPr lang="en-US" sz="5100" dirty="0"/>
              <a:t> Ronaldo </a:t>
            </a:r>
            <a:r>
              <a:rPr lang="en-US" sz="5100" dirty="0" err="1"/>
              <a:t>dalam</a:t>
            </a:r>
            <a:r>
              <a:rPr lang="en-US" sz="5100" dirty="0"/>
              <a:t> </a:t>
            </a:r>
            <a:r>
              <a:rPr lang="en-US" sz="5100" dirty="0" err="1"/>
              <a:t>iklan</a:t>
            </a:r>
            <a:r>
              <a:rPr lang="en-US" sz="5100" dirty="0"/>
              <a:t>, </a:t>
            </a:r>
            <a:r>
              <a:rPr lang="en-US" sz="5100" dirty="0" err="1"/>
              <a:t>seseorang</a:t>
            </a:r>
            <a:r>
              <a:rPr lang="en-US" sz="5100" dirty="0"/>
              <a:t> </a:t>
            </a:r>
            <a:r>
              <a:rPr lang="en-US" sz="5100" dirty="0" err="1"/>
              <a:t>akan</a:t>
            </a:r>
            <a:r>
              <a:rPr lang="en-US" sz="5100" dirty="0"/>
              <a:t> </a:t>
            </a:r>
            <a:r>
              <a:rPr lang="en-US" sz="5100" dirty="0" err="1"/>
              <a:t>berpikir</a:t>
            </a:r>
            <a:r>
              <a:rPr lang="en-US" sz="5100" dirty="0"/>
              <a:t>, "Wah, </a:t>
            </a:r>
            <a:r>
              <a:rPr lang="en-US" sz="5100" dirty="0" err="1"/>
              <a:t>dia</a:t>
            </a:r>
            <a:r>
              <a:rPr lang="en-US" sz="5100" dirty="0"/>
              <a:t> </a:t>
            </a:r>
            <a:r>
              <a:rPr lang="en-US" sz="5100" dirty="0" err="1"/>
              <a:t>seorang</a:t>
            </a:r>
            <a:r>
              <a:rPr lang="en-US" sz="5100" dirty="0"/>
              <a:t> </a:t>
            </a:r>
            <a:r>
              <a:rPr lang="en-US" sz="5100" dirty="0" err="1"/>
              <a:t>atlet</a:t>
            </a:r>
            <a:r>
              <a:rPr lang="en-US" sz="5100" dirty="0"/>
              <a:t> </a:t>
            </a:r>
            <a:r>
              <a:rPr lang="en-US" sz="5100" dirty="0" err="1"/>
              <a:t>hebat</a:t>
            </a:r>
            <a:r>
              <a:rPr lang="en-US" sz="5100" dirty="0"/>
              <a:t>,." </a:t>
            </a:r>
            <a:r>
              <a:rPr lang="en-US" sz="5100" dirty="0" err="1"/>
              <a:t>Dia</a:t>
            </a:r>
            <a:r>
              <a:rPr lang="en-US" sz="5100" dirty="0"/>
              <a:t>  </a:t>
            </a:r>
            <a:r>
              <a:rPr lang="en-US" sz="5100" dirty="0" err="1"/>
              <a:t>tidak</a:t>
            </a:r>
            <a:r>
              <a:rPr lang="en-US" sz="5100" dirty="0"/>
              <a:t> </a:t>
            </a:r>
            <a:r>
              <a:rPr lang="en-US" sz="5100" dirty="0" err="1"/>
              <a:t>perlu</a:t>
            </a:r>
            <a:r>
              <a:rPr lang="en-US" sz="5100" dirty="0"/>
              <a:t> repot-repot </a:t>
            </a:r>
            <a:r>
              <a:rPr lang="en-US" sz="5100" dirty="0" err="1"/>
              <a:t>untuk</a:t>
            </a:r>
            <a:r>
              <a:rPr lang="en-US" sz="5100" dirty="0"/>
              <a:t> </a:t>
            </a:r>
            <a:r>
              <a:rPr lang="en-US" sz="5100" dirty="0" err="1"/>
              <a:t>memeriksa</a:t>
            </a:r>
            <a:r>
              <a:rPr lang="en-US" sz="5100" dirty="0"/>
              <a:t> </a:t>
            </a:r>
            <a:r>
              <a:rPr lang="en-US" sz="5100" dirty="0" err="1"/>
              <a:t>isi</a:t>
            </a:r>
            <a:r>
              <a:rPr lang="en-US" sz="5100" dirty="0"/>
              <a:t> </a:t>
            </a:r>
            <a:r>
              <a:rPr lang="en-US" sz="5100" dirty="0" err="1"/>
              <a:t>dari</a:t>
            </a:r>
            <a:r>
              <a:rPr lang="en-US" sz="5100" dirty="0"/>
              <a:t> </a:t>
            </a:r>
            <a:r>
              <a:rPr lang="en-US" sz="5100" dirty="0" err="1"/>
              <a:t>iklan</a:t>
            </a:r>
            <a:r>
              <a:rPr lang="en-US" sz="5100" dirty="0"/>
              <a:t>; </a:t>
            </a:r>
            <a:r>
              <a:rPr lang="en-US" sz="5100" dirty="0" err="1"/>
              <a:t>dia</a:t>
            </a:r>
            <a:r>
              <a:rPr lang="en-US" sz="5100" dirty="0"/>
              <a:t> </a:t>
            </a:r>
            <a:r>
              <a:rPr lang="en-US" sz="5100" dirty="0" err="1"/>
              <a:t>akan</a:t>
            </a:r>
            <a:r>
              <a:rPr lang="en-US" sz="5100" dirty="0"/>
              <a:t> </a:t>
            </a:r>
            <a:r>
              <a:rPr lang="en-US" sz="5100" dirty="0" err="1"/>
              <a:t>membuat</a:t>
            </a:r>
            <a:r>
              <a:rPr lang="en-US" sz="5100" dirty="0"/>
              <a:t> </a:t>
            </a:r>
            <a:r>
              <a:rPr lang="en-US" sz="5100" dirty="0" err="1"/>
              <a:t>keputusan</a:t>
            </a:r>
            <a:r>
              <a:rPr lang="en-US" sz="5100" dirty="0"/>
              <a:t> yang </a:t>
            </a:r>
            <a:r>
              <a:rPr lang="en-US" sz="5100" dirty="0" err="1"/>
              <a:t>didasarkan</a:t>
            </a:r>
            <a:r>
              <a:rPr lang="en-US" sz="5100" dirty="0"/>
              <a:t> pada </a:t>
            </a:r>
            <a:r>
              <a:rPr lang="en-US" sz="5100" dirty="0" err="1"/>
              <a:t>isyarat</a:t>
            </a:r>
            <a:r>
              <a:rPr lang="en-US" sz="5100" dirty="0"/>
              <a:t> peripheral</a:t>
            </a:r>
          </a:p>
          <a:p>
            <a:pPr algn="just"/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8C9F64A-2BCE-4379-ACEF-B4F6ADAB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576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RUTE PERIFERAL..</a:t>
            </a:r>
          </a:p>
        </p:txBody>
      </p:sp>
    </p:spTree>
    <p:extLst>
      <p:ext uri="{BB962C8B-B14F-4D97-AF65-F5344CB8AC3E}">
        <p14:creationId xmlns:p14="http://schemas.microsoft.com/office/powerpoint/2010/main" val="74628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3960" y="1750422"/>
            <a:ext cx="10160725" cy="427373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Peripheral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isyarat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kelangkaan</a:t>
            </a:r>
            <a:r>
              <a:rPr lang="en-US" sz="2400" dirty="0"/>
              <a:t> (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!)!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yang </a:t>
            </a:r>
            <a:r>
              <a:rPr lang="en-US" sz="2400" dirty="0" err="1"/>
              <a:t>mendasar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 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persuasi</a:t>
            </a:r>
            <a:r>
              <a:rPr lang="en-US" sz="2400" dirty="0"/>
              <a:t> peripheral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sekuat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lama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persuasi</a:t>
            </a:r>
            <a:r>
              <a:rPr lang="en-US" sz="2400" dirty="0"/>
              <a:t> </a:t>
            </a:r>
            <a:r>
              <a:rPr lang="en-US" sz="2400" dirty="0" err="1"/>
              <a:t>sentral</a:t>
            </a:r>
            <a:r>
              <a:rPr lang="en-US" sz="24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Meskipun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, "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tahan</a:t>
            </a:r>
            <a:r>
              <a:rPr lang="en-US" sz="2400" dirty="0"/>
              <a:t> lama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diulang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"  (Moore, 2001).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8E4D862-A1C3-4B77-B22E-235BD9E7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576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RUTE PERIFERAL..</a:t>
            </a:r>
          </a:p>
        </p:txBody>
      </p:sp>
    </p:spTree>
    <p:extLst>
      <p:ext uri="{BB962C8B-B14F-4D97-AF65-F5344CB8AC3E}">
        <p14:creationId xmlns:p14="http://schemas.microsoft.com/office/powerpoint/2010/main" val="944831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304800"/>
            <a:ext cx="11338560" cy="6200503"/>
          </a:xfrm>
        </p:spPr>
      </p:pic>
    </p:spTree>
    <p:extLst>
      <p:ext uri="{BB962C8B-B14F-4D97-AF65-F5344CB8AC3E}">
        <p14:creationId xmlns:p14="http://schemas.microsoft.com/office/powerpoint/2010/main" val="45418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CB0171-D017-4A00-A195-AD512AD6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4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CEE7A9-7F88-43C1-8634-DD615F32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4" y="404949"/>
            <a:ext cx="11443062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9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827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3827417" y="2952206"/>
            <a:ext cx="7328261" cy="2063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FACTOR</a:t>
            </a:r>
          </a:p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M-6</a:t>
            </a:r>
          </a:p>
        </p:txBody>
      </p:sp>
    </p:spTree>
    <p:extLst>
      <p:ext uri="{BB962C8B-B14F-4D97-AF65-F5344CB8AC3E}">
        <p14:creationId xmlns:p14="http://schemas.microsoft.com/office/powerpoint/2010/main" val="341739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65EE9F-252F-45F8-A791-3DEC9D85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917746"/>
              </p:ext>
            </p:extLst>
          </p:nvPr>
        </p:nvGraphicFramePr>
        <p:xfrm>
          <a:off x="534572" y="569141"/>
          <a:ext cx="11197884" cy="570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11">
                  <a:extLst>
                    <a:ext uri="{9D8B030D-6E8A-4147-A177-3AD203B41FA5}">
                      <a16:colId xmlns:a16="http://schemas.microsoft.com/office/drawing/2014/main" val="109532110"/>
                    </a:ext>
                  </a:extLst>
                </a:gridCol>
                <a:gridCol w="3972705">
                  <a:extLst>
                    <a:ext uri="{9D8B030D-6E8A-4147-A177-3AD203B41FA5}">
                      <a16:colId xmlns:a16="http://schemas.microsoft.com/office/drawing/2014/main" val="770815667"/>
                    </a:ext>
                  </a:extLst>
                </a:gridCol>
                <a:gridCol w="1961446">
                  <a:extLst>
                    <a:ext uri="{9D8B030D-6E8A-4147-A177-3AD203B41FA5}">
                      <a16:colId xmlns:a16="http://schemas.microsoft.com/office/drawing/2014/main" val="1431795831"/>
                    </a:ext>
                  </a:extLst>
                </a:gridCol>
                <a:gridCol w="1494435">
                  <a:extLst>
                    <a:ext uri="{9D8B030D-6E8A-4147-A177-3AD203B41FA5}">
                      <a16:colId xmlns:a16="http://schemas.microsoft.com/office/drawing/2014/main" val="2009666995"/>
                    </a:ext>
                  </a:extLst>
                </a:gridCol>
                <a:gridCol w="1587838">
                  <a:extLst>
                    <a:ext uri="{9D8B030D-6E8A-4147-A177-3AD203B41FA5}">
                      <a16:colId xmlns:a16="http://schemas.microsoft.com/office/drawing/2014/main" val="3572874678"/>
                    </a:ext>
                  </a:extLst>
                </a:gridCol>
                <a:gridCol w="1582649">
                  <a:extLst>
                    <a:ext uri="{9D8B030D-6E8A-4147-A177-3AD203B41FA5}">
                      <a16:colId xmlns:a16="http://schemas.microsoft.com/office/drawing/2014/main" val="1061989819"/>
                    </a:ext>
                  </a:extLst>
                </a:gridCol>
              </a:tblGrid>
              <a:tr h="643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WAKTU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90087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Historical &amp; Ethical Persuasive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13-14 Feb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 8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4355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Definition &amp; Structure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2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3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6090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Attitudes : 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Functions &amp; Consequences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20-21 Feb 20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4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Kel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. 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289396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Processing Persuasive Comm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27-28 Feb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278397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 Factor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5-6 Maret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9837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Factors :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Fundamental of the message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12-13 Maret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84746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Factors 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Emotional message appeals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12-13 </a:t>
                      </a:r>
                      <a:r>
                        <a:rPr lang="en-US" sz="1200" dirty="0" err="1">
                          <a:effectLst/>
                        </a:rPr>
                        <a:t>Maret</a:t>
                      </a:r>
                      <a:r>
                        <a:rPr lang="en-US" sz="1200" dirty="0">
                          <a:effectLst/>
                        </a:rPr>
                        <a:t> 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 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559542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Media &amp;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Maret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72086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Interpersonal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47581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Use of Persuasive in Adv &amp; IMC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7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7682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KOMUNIKASI PERSUASI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400582"/>
            <a:ext cx="7605018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59A5A-2A9F-4087-9515-21E2263C1CDE}"/>
              </a:ext>
            </a:extLst>
          </p:cNvPr>
          <p:cNvGrpSpPr/>
          <p:nvPr/>
        </p:nvGrpSpPr>
        <p:grpSpPr>
          <a:xfrm>
            <a:off x="1792802" y="2362478"/>
            <a:ext cx="1870955" cy="748382"/>
            <a:chOff x="2102" y="641808"/>
            <a:chExt cx="1870955" cy="748382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3306A0A6-25FF-4E6A-A489-5BFDC064550A}"/>
                </a:ext>
              </a:extLst>
            </p:cNvPr>
            <p:cNvSpPr/>
            <p:nvPr/>
          </p:nvSpPr>
          <p:spPr>
            <a:xfrm>
              <a:off x="2102" y="641808"/>
              <a:ext cx="1870955" cy="74838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rrow: Chevron 4">
              <a:extLst>
                <a:ext uri="{FF2B5EF4-FFF2-40B4-BE49-F238E27FC236}">
                  <a16:creationId xmlns:a16="http://schemas.microsoft.com/office/drawing/2014/main" id="{152F8392-9F7F-41FA-986C-F705A71281A7}"/>
                </a:ext>
              </a:extLst>
            </p:cNvPr>
            <p:cNvSpPr txBox="1"/>
            <p:nvPr/>
          </p:nvSpPr>
          <p:spPr>
            <a:xfrm>
              <a:off x="376293" y="641808"/>
              <a:ext cx="1122573" cy="74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Komunikator</a:t>
              </a:r>
              <a:endParaRPr lang="en-US" sz="14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46B1EA5-9EE1-4F07-8C7F-E8B0F92F5704}"/>
              </a:ext>
            </a:extLst>
          </p:cNvPr>
          <p:cNvGrpSpPr/>
          <p:nvPr/>
        </p:nvGrpSpPr>
        <p:grpSpPr>
          <a:xfrm>
            <a:off x="3476662" y="2362478"/>
            <a:ext cx="1870955" cy="748382"/>
            <a:chOff x="1685962" y="641808"/>
            <a:chExt cx="1870955" cy="748382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E9FF755F-00CC-4708-949B-00852BE6C7C3}"/>
                </a:ext>
              </a:extLst>
            </p:cNvPr>
            <p:cNvSpPr/>
            <p:nvPr/>
          </p:nvSpPr>
          <p:spPr>
            <a:xfrm>
              <a:off x="1685962" y="641808"/>
              <a:ext cx="1870955" cy="74838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334529"/>
                <a:satOff val="-18455"/>
                <a:lumOff val="20116"/>
                <a:alphaOff val="0"/>
              </a:schemeClr>
            </a:fillRef>
            <a:effectRef idx="0">
              <a:schemeClr val="accent5">
                <a:shade val="50000"/>
                <a:hueOff val="334529"/>
                <a:satOff val="-18455"/>
                <a:lumOff val="201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Chevron 6">
              <a:extLst>
                <a:ext uri="{FF2B5EF4-FFF2-40B4-BE49-F238E27FC236}">
                  <a16:creationId xmlns:a16="http://schemas.microsoft.com/office/drawing/2014/main" id="{8FD9470A-89C6-4BE3-8560-C6F2B3C5CB0C}"/>
                </a:ext>
              </a:extLst>
            </p:cNvPr>
            <p:cNvSpPr txBox="1"/>
            <p:nvPr/>
          </p:nvSpPr>
          <p:spPr>
            <a:xfrm>
              <a:off x="2060153" y="641808"/>
              <a:ext cx="1122573" cy="74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Pesan</a:t>
              </a:r>
              <a:endParaRPr lang="en-US" sz="14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421A1C9-F27D-4F55-9173-A21D097CADE5}"/>
              </a:ext>
            </a:extLst>
          </p:cNvPr>
          <p:cNvGrpSpPr/>
          <p:nvPr/>
        </p:nvGrpSpPr>
        <p:grpSpPr>
          <a:xfrm>
            <a:off x="5160522" y="2362478"/>
            <a:ext cx="1870955" cy="748382"/>
            <a:chOff x="3369822" y="641808"/>
            <a:chExt cx="1870955" cy="748382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BB1ED274-758A-4950-8DEC-A9232774F6A2}"/>
                </a:ext>
              </a:extLst>
            </p:cNvPr>
            <p:cNvSpPr/>
            <p:nvPr/>
          </p:nvSpPr>
          <p:spPr>
            <a:xfrm>
              <a:off x="3369822" y="641808"/>
              <a:ext cx="1870955" cy="74838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669057"/>
                <a:satOff val="-36910"/>
                <a:lumOff val="40232"/>
                <a:alphaOff val="0"/>
              </a:schemeClr>
            </a:fillRef>
            <a:effectRef idx="0">
              <a:schemeClr val="accent5">
                <a:shade val="50000"/>
                <a:hueOff val="669057"/>
                <a:satOff val="-36910"/>
                <a:lumOff val="402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Arrow: Chevron 8">
              <a:extLst>
                <a:ext uri="{FF2B5EF4-FFF2-40B4-BE49-F238E27FC236}">
                  <a16:creationId xmlns:a16="http://schemas.microsoft.com/office/drawing/2014/main" id="{CE4B8CE8-87FF-454E-A329-9AF779063364}"/>
                </a:ext>
              </a:extLst>
            </p:cNvPr>
            <p:cNvSpPr txBox="1"/>
            <p:nvPr/>
          </p:nvSpPr>
          <p:spPr>
            <a:xfrm>
              <a:off x="3744013" y="641808"/>
              <a:ext cx="1122573" cy="74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Channel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AD0E7E-256C-417E-B031-31E870254578}"/>
              </a:ext>
            </a:extLst>
          </p:cNvPr>
          <p:cNvGrpSpPr/>
          <p:nvPr/>
        </p:nvGrpSpPr>
        <p:grpSpPr>
          <a:xfrm>
            <a:off x="6844382" y="2362478"/>
            <a:ext cx="1870955" cy="748382"/>
            <a:chOff x="5053682" y="641808"/>
            <a:chExt cx="1870955" cy="74838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E2075289-59FA-4A76-B920-F7CAB456BFC5}"/>
                </a:ext>
              </a:extLst>
            </p:cNvPr>
            <p:cNvSpPr/>
            <p:nvPr/>
          </p:nvSpPr>
          <p:spPr>
            <a:xfrm>
              <a:off x="5053682" y="641808"/>
              <a:ext cx="1870955" cy="74838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669057"/>
                <a:satOff val="-36910"/>
                <a:lumOff val="40232"/>
                <a:alphaOff val="0"/>
              </a:schemeClr>
            </a:fillRef>
            <a:effectRef idx="0">
              <a:schemeClr val="accent5">
                <a:shade val="50000"/>
                <a:hueOff val="669057"/>
                <a:satOff val="-36910"/>
                <a:lumOff val="402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10">
              <a:extLst>
                <a:ext uri="{FF2B5EF4-FFF2-40B4-BE49-F238E27FC236}">
                  <a16:creationId xmlns:a16="http://schemas.microsoft.com/office/drawing/2014/main" id="{5FCEA7F4-5B30-4683-AB43-74B5280DE0F1}"/>
                </a:ext>
              </a:extLst>
            </p:cNvPr>
            <p:cNvSpPr txBox="1"/>
            <p:nvPr/>
          </p:nvSpPr>
          <p:spPr>
            <a:xfrm>
              <a:off x="5427873" y="641808"/>
              <a:ext cx="1122573" cy="74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Komunikan</a:t>
              </a:r>
              <a:endParaRPr lang="en-US" sz="14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018C87-17CC-4A12-83E1-017702AA1552}"/>
              </a:ext>
            </a:extLst>
          </p:cNvPr>
          <p:cNvGrpSpPr/>
          <p:nvPr/>
        </p:nvGrpSpPr>
        <p:grpSpPr>
          <a:xfrm>
            <a:off x="8528242" y="2362478"/>
            <a:ext cx="1870955" cy="748382"/>
            <a:chOff x="6737542" y="641808"/>
            <a:chExt cx="1870955" cy="74838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553FBC77-055B-48DA-8CFA-33A6B5212A5B}"/>
                </a:ext>
              </a:extLst>
            </p:cNvPr>
            <p:cNvSpPr/>
            <p:nvPr/>
          </p:nvSpPr>
          <p:spPr>
            <a:xfrm>
              <a:off x="6737542" y="641808"/>
              <a:ext cx="1870955" cy="74838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334529"/>
                <a:satOff val="-18455"/>
                <a:lumOff val="20116"/>
                <a:alphaOff val="0"/>
              </a:schemeClr>
            </a:fillRef>
            <a:effectRef idx="0">
              <a:schemeClr val="accent5">
                <a:shade val="50000"/>
                <a:hueOff val="334529"/>
                <a:satOff val="-18455"/>
                <a:lumOff val="201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12">
              <a:extLst>
                <a:ext uri="{FF2B5EF4-FFF2-40B4-BE49-F238E27FC236}">
                  <a16:creationId xmlns:a16="http://schemas.microsoft.com/office/drawing/2014/main" id="{134AB71C-2831-4F85-9231-F7AFA98598ED}"/>
                </a:ext>
              </a:extLst>
            </p:cNvPr>
            <p:cNvSpPr txBox="1"/>
            <p:nvPr/>
          </p:nvSpPr>
          <p:spPr>
            <a:xfrm>
              <a:off x="7111733" y="641808"/>
              <a:ext cx="1122573" cy="748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Perubahan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Sikap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Perilaku</a:t>
              </a:r>
              <a:endParaRPr lang="en-US" sz="1400" kern="1200" dirty="0"/>
            </a:p>
          </p:txBody>
        </p:sp>
      </p:grp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24C0C881-88FF-4FFA-AD2E-57B293B2E897}"/>
              </a:ext>
            </a:extLst>
          </p:cNvPr>
          <p:cNvSpPr txBox="1">
            <a:spLocks/>
          </p:cNvSpPr>
          <p:nvPr/>
        </p:nvSpPr>
        <p:spPr>
          <a:xfrm>
            <a:off x="1792802" y="3747141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Garamond" pitchFamily="18" charset="0"/>
              <a:buNone/>
            </a:pPr>
            <a:r>
              <a:rPr lang="fi-FI" sz="2400" dirty="0"/>
              <a:t>Proses Komunikasi Persuasif menggambarkan alur kerja/ tahapan </a:t>
            </a:r>
            <a:r>
              <a:rPr lang="sv-SE" sz="2400" dirty="0"/>
              <a:t>pesan persuasif dikirimkan dari komuniktor hingga diterima dan diolah </a:t>
            </a:r>
            <a:r>
              <a:rPr lang="en-US" sz="2400" dirty="0"/>
              <a:t>oleh </a:t>
            </a:r>
            <a:r>
              <a:rPr lang="en-US" sz="2400" dirty="0" err="1"/>
              <a:t>komunikan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21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7682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LATAR BELAKANG SEJARAH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400582"/>
            <a:ext cx="7605018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8" y="1400581"/>
            <a:ext cx="6992746" cy="5056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Pendekatan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YALE</a:t>
            </a:r>
          </a:p>
          <a:p>
            <a:pPr marL="966788" indent="-392113" algn="just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tx1"/>
                </a:solidFill>
              </a:rPr>
              <a:t>Unik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memberikan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fakta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efek</a:t>
            </a:r>
            <a:r>
              <a:rPr lang="en-US" sz="2400" dirty="0">
                <a:solidFill>
                  <a:schemeClr val="tx1"/>
                </a:solidFill>
              </a:rPr>
              <a:t> pada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kredibilitas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komunikator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tarik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, dan </a:t>
            </a:r>
            <a:r>
              <a:rPr lang="en-US" sz="2400" dirty="0" err="1">
                <a:solidFill>
                  <a:schemeClr val="tx1"/>
                </a:solidFill>
              </a:rPr>
              <a:t>ciri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ciri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kepribadian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audiens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577850" algn="just"/>
            <a:endParaRPr lang="id-ID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Perang</a:t>
            </a:r>
            <a:r>
              <a:rPr lang="en-US" sz="2400" dirty="0">
                <a:solidFill>
                  <a:schemeClr val="tx1"/>
                </a:solidFill>
              </a:rPr>
              <a:t> Dunia II – </a:t>
            </a:r>
            <a:r>
              <a:rPr lang="en-US" sz="2400" dirty="0" err="1">
                <a:solidFill>
                  <a:schemeClr val="tx1"/>
                </a:solidFill>
              </a:rPr>
              <a:t>siapa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kepada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siapa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efek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Tertarik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memahami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mengubah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sikap</a:t>
            </a:r>
            <a:endParaRPr lang="en-US" sz="24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5EC56-1D57-41A7-90CE-4D9EFC716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988" y="1492625"/>
            <a:ext cx="3122664" cy="38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2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7682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KOMUNIKASI PERSUASIF CARL HOVLAND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400582"/>
            <a:ext cx="7605018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44786" y="1528116"/>
            <a:ext cx="10502428" cy="4454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Carl </a:t>
            </a:r>
            <a:r>
              <a:rPr lang="en-US" sz="2200" dirty="0" err="1">
                <a:solidFill>
                  <a:schemeClr val="tx1"/>
                </a:solidFill>
              </a:rPr>
              <a:t>Hovland</a:t>
            </a:r>
            <a:endParaRPr lang="en-US" sz="2200" dirty="0">
              <a:solidFill>
                <a:schemeClr val="tx1"/>
              </a:solidFill>
            </a:endParaRPr>
          </a:p>
          <a:p>
            <a:pPr marL="966788" indent="-392113" algn="just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Persuasi </a:t>
            </a:r>
            <a:r>
              <a:rPr lang="en-US" sz="2200" dirty="0" err="1">
                <a:solidFill>
                  <a:schemeClr val="tx1"/>
                </a:solidFill>
              </a:rPr>
              <a:t>memerlukan</a:t>
            </a:r>
            <a:r>
              <a:rPr lang="en-US" sz="2200" dirty="0">
                <a:solidFill>
                  <a:schemeClr val="tx1"/>
                </a:solidFill>
              </a:rPr>
              <a:t> argument </a:t>
            </a:r>
            <a:r>
              <a:rPr lang="en-US" sz="2200" dirty="0" err="1">
                <a:solidFill>
                  <a:schemeClr val="tx1"/>
                </a:solidFill>
              </a:rPr>
              <a:t>pesan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pembelajaran</a:t>
            </a:r>
            <a:endParaRPr lang="en-US" sz="2200" dirty="0">
              <a:solidFill>
                <a:schemeClr val="tx1"/>
              </a:solidFill>
            </a:endParaRPr>
          </a:p>
          <a:p>
            <a:pPr marL="966788" indent="-392113" algn="just"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tx1"/>
                </a:solidFill>
              </a:rPr>
              <a:t>Perubahan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sikap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terjadi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dalam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serangkaian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langkah</a:t>
            </a:r>
            <a:endParaRPr lang="en-US" sz="2200" dirty="0">
              <a:solidFill>
                <a:schemeClr val="tx1"/>
              </a:solidFill>
            </a:endParaRPr>
          </a:p>
          <a:p>
            <a:pPr marL="577850" algn="just"/>
            <a:endParaRPr lang="id-ID" sz="22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chemeClr val="tx1"/>
                </a:solidFill>
              </a:rPr>
              <a:t>Untuk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dibujuk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individu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harus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hadir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memahami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belajar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menerima</a:t>
            </a:r>
            <a:r>
              <a:rPr lang="en-US" sz="2200" dirty="0">
                <a:solidFill>
                  <a:schemeClr val="tx1"/>
                </a:solidFill>
              </a:rPr>
              <a:t> dan </a:t>
            </a:r>
            <a:r>
              <a:rPr lang="en-US" sz="2200" dirty="0" err="1">
                <a:solidFill>
                  <a:schemeClr val="tx1"/>
                </a:solidFill>
              </a:rPr>
              <a:t>mempertahankan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pesan</a:t>
            </a:r>
            <a:endParaRPr lang="en-US" sz="2200" dirty="0">
              <a:solidFill>
                <a:schemeClr val="tx1"/>
              </a:solidFill>
            </a:endParaRPr>
          </a:p>
          <a:p>
            <a:pPr marL="968375" indent="-390525" algn="just">
              <a:buFont typeface="Courier New" panose="02070309020205020404" pitchFamily="49" charset="0"/>
              <a:buChar char="o"/>
            </a:pPr>
            <a:r>
              <a:rPr lang="en-US" sz="2200" dirty="0" err="1">
                <a:solidFill>
                  <a:schemeClr val="tx1"/>
                </a:solidFill>
              </a:rPr>
              <a:t>Belajar</a:t>
            </a:r>
            <a:r>
              <a:rPr lang="en-US" sz="2200" dirty="0">
                <a:solidFill>
                  <a:schemeClr val="tx1"/>
                </a:solidFill>
              </a:rPr>
              <a:t> adalah </a:t>
            </a:r>
            <a:r>
              <a:rPr lang="en-US" sz="2200" dirty="0" err="1">
                <a:solidFill>
                  <a:schemeClr val="tx1"/>
                </a:solidFill>
              </a:rPr>
              <a:t>komponen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persuasi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semakin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anda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mempelajari</a:t>
            </a:r>
            <a:r>
              <a:rPr lang="en-US" sz="2200" dirty="0">
                <a:solidFill>
                  <a:schemeClr val="tx1"/>
                </a:solidFill>
              </a:rPr>
              <a:t> dan </a:t>
            </a:r>
            <a:r>
              <a:rPr lang="en-US" sz="2200" dirty="0" err="1">
                <a:solidFill>
                  <a:schemeClr val="tx1"/>
                </a:solidFill>
              </a:rPr>
              <a:t>memahami</a:t>
            </a:r>
            <a:r>
              <a:rPr lang="en-US" sz="2200" dirty="0">
                <a:solidFill>
                  <a:schemeClr val="tx1"/>
                </a:solidFill>
              </a:rPr>
              <a:t> argument </a:t>
            </a:r>
            <a:r>
              <a:rPr lang="en-US" sz="2200" dirty="0" err="1">
                <a:solidFill>
                  <a:schemeClr val="tx1"/>
                </a:solidFill>
              </a:rPr>
              <a:t>pesan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semakin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besar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kemungkinan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anda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menerima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posisi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dianjurkan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chemeClr val="tx1"/>
                </a:solidFill>
              </a:rPr>
              <a:t>Kritik</a:t>
            </a:r>
            <a:r>
              <a:rPr lang="en-US" sz="2200" dirty="0">
                <a:solidFill>
                  <a:schemeClr val="tx1"/>
                </a:solidFill>
              </a:rPr>
              <a:t>  - </a:t>
            </a:r>
            <a:r>
              <a:rPr lang="en-US" sz="2200" dirty="0" err="1">
                <a:solidFill>
                  <a:schemeClr val="tx1"/>
                </a:solidFill>
              </a:rPr>
              <a:t>teori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mengasumsikan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bahwa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manusia</a:t>
            </a:r>
            <a:r>
              <a:rPr lang="en-US" sz="2200" dirty="0">
                <a:solidFill>
                  <a:schemeClr val="tx1"/>
                </a:solidFill>
              </a:rPr>
              <a:t> adalah </a:t>
            </a:r>
            <a:r>
              <a:rPr lang="en-US" sz="2200" dirty="0" err="1">
                <a:solidFill>
                  <a:schemeClr val="tx1"/>
                </a:solidFill>
              </a:rPr>
              <a:t>makhluk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seperti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spons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segera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pasif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mengambil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informasi</a:t>
            </a:r>
            <a:r>
              <a:rPr lang="en-US" sz="2200" dirty="0">
                <a:solidFill>
                  <a:schemeClr val="tx1"/>
                </a:solidFill>
              </a:rPr>
              <a:t> yang </a:t>
            </a:r>
            <a:r>
              <a:rPr lang="en-US" sz="2200" dirty="0" err="1">
                <a:solidFill>
                  <a:schemeClr val="tx1"/>
                </a:solidFill>
              </a:rPr>
              <a:t>mereka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terima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Karena </a:t>
            </a:r>
            <a:r>
              <a:rPr lang="en-US" sz="2200" dirty="0" err="1">
                <a:solidFill>
                  <a:schemeClr val="tx1"/>
                </a:solidFill>
              </a:rPr>
              <a:t>teori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berkembang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pendekatan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respon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kognitif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terhadap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persuasi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234950" algn="just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8" y="1400582"/>
            <a:ext cx="7605018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E111AC4-FBE7-4AD4-9DCF-70697BCD32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423929"/>
              </p:ext>
            </p:extLst>
          </p:nvPr>
        </p:nvGraphicFramePr>
        <p:xfrm>
          <a:off x="1752600" y="2030642"/>
          <a:ext cx="86868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C8CE04A-2128-4DB8-A048-37BA7122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58595"/>
            <a:ext cx="10058400" cy="779806"/>
          </a:xfrm>
        </p:spPr>
        <p:txBody>
          <a:bodyPr>
            <a:no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KOMUNIKASI PERSUASIF CARL HOVLAND </a:t>
            </a:r>
          </a:p>
        </p:txBody>
      </p:sp>
    </p:spTree>
    <p:extLst>
      <p:ext uri="{BB962C8B-B14F-4D97-AF65-F5344CB8AC3E}">
        <p14:creationId xmlns:p14="http://schemas.microsoft.com/office/powerpoint/2010/main" val="161920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4F778-8601-4CBE-A04F-C2657208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449704"/>
            <a:ext cx="11317574" cy="59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8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2287</Words>
  <Application>Microsoft Office PowerPoint</Application>
  <PresentationFormat>Widescreen</PresentationFormat>
  <Paragraphs>402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Avenir Next LT Pro</vt:lpstr>
      <vt:lpstr>Avenir Next LT Pro Light</vt:lpstr>
      <vt:lpstr>Calibri</vt:lpstr>
      <vt:lpstr>Comic Sans MS</vt:lpstr>
      <vt:lpstr>Courier New</vt:lpstr>
      <vt:lpstr>Garamond</vt:lpstr>
      <vt:lpstr>Trebuchet MS</vt:lpstr>
      <vt:lpstr>Wingdings</vt:lpstr>
      <vt:lpstr>SavonVTI</vt:lpstr>
      <vt:lpstr>PENGUMUMAN PENTING !!!</vt:lpstr>
      <vt:lpstr>PowerPoint Presentation</vt:lpstr>
      <vt:lpstr>PowerPoint Presentation</vt:lpstr>
      <vt:lpstr>PowerPoint Presentation</vt:lpstr>
      <vt:lpstr>PROSES KOMUNIKASI PERSUASI</vt:lpstr>
      <vt:lpstr>LATAR BELAKANG SEJARAH</vt:lpstr>
      <vt:lpstr>PROSES KOMUNIKASI PERSUASIF CARL HOVLAND </vt:lpstr>
      <vt:lpstr>PROSES KOMUNIKASI PERSUASIF CARL HOVLAND </vt:lpstr>
      <vt:lpstr>PowerPoint Presentation</vt:lpstr>
      <vt:lpstr>MODEL RESPON KOGNITIF GREENWALD</vt:lpstr>
      <vt:lpstr>PowerPoint Presentation</vt:lpstr>
      <vt:lpstr>PRODUCT / MESSAGE THOUGHT</vt:lpstr>
      <vt:lpstr>SOURCE ORIENTED THOUGHTS</vt:lpstr>
      <vt:lpstr>AD-EXECUTION THOUGHTS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ELABORATION LIKELIHOOD MODEL</vt:lpstr>
      <vt:lpstr>PowerPoint Presentation</vt:lpstr>
      <vt:lpstr>CENTRAL ROUTE / RUTE SENTRAL</vt:lpstr>
      <vt:lpstr>CENTRAL ROUTE..</vt:lpstr>
      <vt:lpstr>CENTRAL ROUTE…</vt:lpstr>
      <vt:lpstr>PERIPHERAL ROUTE / RUTE PERIFERAL</vt:lpstr>
      <vt:lpstr>RUTE PERIFERAL..</vt:lpstr>
      <vt:lpstr>RUTE PERIFERAL..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2020-02-27T05:34:02Z</dcterms:modified>
</cp:coreProperties>
</file>