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340" r:id="rId2"/>
    <p:sldId id="261" r:id="rId3"/>
    <p:sldId id="292" r:id="rId4"/>
    <p:sldId id="351" r:id="rId5"/>
    <p:sldId id="352" r:id="rId6"/>
    <p:sldId id="353" r:id="rId7"/>
    <p:sldId id="354" r:id="rId8"/>
    <p:sldId id="355" r:id="rId9"/>
    <p:sldId id="350" r:id="rId10"/>
    <p:sldId id="356" r:id="rId11"/>
    <p:sldId id="357" r:id="rId12"/>
    <p:sldId id="358" r:id="rId13"/>
    <p:sldId id="359" r:id="rId14"/>
    <p:sldId id="360" r:id="rId15"/>
    <p:sldId id="364" r:id="rId16"/>
    <p:sldId id="372" r:id="rId17"/>
    <p:sldId id="263" r:id="rId18"/>
    <p:sldId id="264" r:id="rId19"/>
    <p:sldId id="369" r:id="rId20"/>
    <p:sldId id="363" r:id="rId21"/>
    <p:sldId id="362" r:id="rId22"/>
    <p:sldId id="367" r:id="rId23"/>
    <p:sldId id="374" r:id="rId24"/>
    <p:sldId id="361" r:id="rId25"/>
    <p:sldId id="276" r:id="rId26"/>
    <p:sldId id="265" r:id="rId27"/>
    <p:sldId id="266" r:id="rId28"/>
    <p:sldId id="375" r:id="rId29"/>
    <p:sldId id="378" r:id="rId30"/>
    <p:sldId id="368" r:id="rId31"/>
    <p:sldId id="268" r:id="rId32"/>
    <p:sldId id="269" r:id="rId33"/>
    <p:sldId id="270" r:id="rId34"/>
    <p:sldId id="370" r:id="rId35"/>
    <p:sldId id="371" r:id="rId36"/>
    <p:sldId id="377" r:id="rId37"/>
    <p:sldId id="313" r:id="rId38"/>
    <p:sldId id="31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73" d="100"/>
          <a:sy n="73" d="100"/>
        </p:scale>
        <p:origin x="2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7DAE7-1F1A-42C3-B1D9-7F7903BD5F9B}"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EC0E041F-38AE-46F6-945E-B029E708C957}">
      <dgm:prSet phldrT="[Text]"/>
      <dgm:spPr>
        <a:xfrm>
          <a:off x="191054" y="2284446"/>
          <a:ext cx="1719919" cy="1507610"/>
        </a:xfrm>
        <a:prstGeom prst="rect">
          <a:avLst/>
        </a:prstGeom>
        <a:noFill/>
        <a:ln>
          <a:noFill/>
        </a:ln>
        <a:effectLst/>
      </dgm:spPr>
      <dgm:t>
        <a:bodyPr/>
        <a:lstStyle/>
        <a:p>
          <a:r>
            <a:rPr lang="en-US" dirty="0" err="1">
              <a:solidFill>
                <a:sysClr val="windowText" lastClr="000000">
                  <a:hueOff val="0"/>
                  <a:satOff val="0"/>
                  <a:lumOff val="0"/>
                  <a:alphaOff val="0"/>
                </a:sysClr>
              </a:solidFill>
              <a:latin typeface="Corbel"/>
              <a:ea typeface="+mn-ea"/>
              <a:cs typeface="+mn-cs"/>
            </a:rPr>
            <a:t>Tidak</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ada</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sikap</a:t>
          </a:r>
          <a:endParaRPr lang="en-US" dirty="0">
            <a:solidFill>
              <a:sysClr val="windowText" lastClr="000000">
                <a:hueOff val="0"/>
                <a:satOff val="0"/>
                <a:lumOff val="0"/>
                <a:alphaOff val="0"/>
              </a:sysClr>
            </a:solidFill>
            <a:latin typeface="Corbel"/>
            <a:ea typeface="+mn-ea"/>
            <a:cs typeface="+mn-cs"/>
          </a:endParaRPr>
        </a:p>
      </dgm:t>
    </dgm:pt>
    <dgm:pt modelId="{B3EDB2DD-D714-4D68-93CC-907735226EF2}" type="parTrans" cxnId="{60AB8984-4532-460D-AA68-CDB2F1D98568}">
      <dgm:prSet/>
      <dgm:spPr/>
      <dgm:t>
        <a:bodyPr/>
        <a:lstStyle/>
        <a:p>
          <a:endParaRPr lang="en-US"/>
        </a:p>
      </dgm:t>
    </dgm:pt>
    <dgm:pt modelId="{5A78C84A-7347-4717-8E8B-F13CE5D5ACEF}" type="sibTrans" cxnId="{60AB8984-4532-460D-AA68-CDB2F1D98568}">
      <dgm:prSet/>
      <dgm:spPr/>
      <dgm:t>
        <a:bodyPr/>
        <a:lstStyle/>
        <a:p>
          <a:endParaRPr lang="en-US"/>
        </a:p>
      </dgm:t>
    </dgm:pt>
    <dgm:pt modelId="{1229F0D5-03F6-40C3-93E7-379C2C37D199}">
      <dgm:prSet phldrT="[Text]"/>
      <dgm:spPr>
        <a:xfrm>
          <a:off x="2296572" y="1763434"/>
          <a:ext cx="1719919" cy="1507610"/>
        </a:xfrm>
        <a:prstGeom prst="rect">
          <a:avLst/>
        </a:prstGeom>
        <a:noFill/>
        <a:ln>
          <a:noFill/>
        </a:ln>
        <a:effectLst/>
      </dgm:spPr>
      <dgm:t>
        <a:bodyPr/>
        <a:lstStyle/>
        <a:p>
          <a:r>
            <a:rPr lang="en-US" dirty="0" err="1">
              <a:solidFill>
                <a:sysClr val="windowText" lastClr="000000">
                  <a:hueOff val="0"/>
                  <a:satOff val="0"/>
                  <a:lumOff val="0"/>
                  <a:alphaOff val="0"/>
                </a:sysClr>
              </a:solidFill>
              <a:latin typeface="Corbel"/>
              <a:ea typeface="+mn-ea"/>
              <a:cs typeface="+mn-cs"/>
            </a:rPr>
            <a:t>Terpaan</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Informasi</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Persuasif</a:t>
          </a:r>
          <a:endParaRPr lang="en-US" dirty="0">
            <a:solidFill>
              <a:sysClr val="windowText" lastClr="000000">
                <a:hueOff val="0"/>
                <a:satOff val="0"/>
                <a:lumOff val="0"/>
                <a:alphaOff val="0"/>
              </a:sysClr>
            </a:solidFill>
            <a:latin typeface="Corbel"/>
            <a:ea typeface="+mn-ea"/>
            <a:cs typeface="+mn-cs"/>
          </a:endParaRPr>
        </a:p>
      </dgm:t>
    </dgm:pt>
    <dgm:pt modelId="{B1F8ADEA-5B86-4C07-B63F-7E98BC5FE305}" type="parTrans" cxnId="{C36C7C48-90DE-4341-AFD0-8F1756C1ABF2}">
      <dgm:prSet/>
      <dgm:spPr/>
      <dgm:t>
        <a:bodyPr/>
        <a:lstStyle/>
        <a:p>
          <a:endParaRPr lang="en-US"/>
        </a:p>
      </dgm:t>
    </dgm:pt>
    <dgm:pt modelId="{2B8C890A-9733-44D0-8607-0163929E0052}" type="sibTrans" cxnId="{C36C7C48-90DE-4341-AFD0-8F1756C1ABF2}">
      <dgm:prSet/>
      <dgm:spPr/>
      <dgm:t>
        <a:bodyPr/>
        <a:lstStyle/>
        <a:p>
          <a:endParaRPr lang="en-US"/>
        </a:p>
      </dgm:t>
    </dgm:pt>
    <dgm:pt modelId="{D6FED032-01CB-4F25-A15F-F1D2E09033D6}">
      <dgm:prSet phldrT="[Text]"/>
      <dgm:spPr>
        <a:xfrm>
          <a:off x="4402089" y="1242421"/>
          <a:ext cx="1719919" cy="1507610"/>
        </a:xfrm>
        <a:prstGeom prst="rect">
          <a:avLst/>
        </a:prstGeom>
        <a:noFill/>
        <a:ln>
          <a:noFill/>
        </a:ln>
        <a:effectLst/>
      </dgm:spPr>
      <dgm:t>
        <a:bodyPr/>
        <a:lstStyle/>
        <a:p>
          <a:r>
            <a:rPr lang="en-US" dirty="0" err="1">
              <a:solidFill>
                <a:sysClr val="windowText" lastClr="000000">
                  <a:hueOff val="0"/>
                  <a:satOff val="0"/>
                  <a:lumOff val="0"/>
                  <a:alphaOff val="0"/>
                </a:sysClr>
              </a:solidFill>
              <a:latin typeface="Corbel"/>
              <a:ea typeface="+mn-ea"/>
              <a:cs typeface="+mn-cs"/>
            </a:rPr>
            <a:t>Sikap</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positif</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atau</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negatif</a:t>
          </a:r>
          <a:endParaRPr lang="en-US" dirty="0">
            <a:solidFill>
              <a:sysClr val="windowText" lastClr="000000">
                <a:hueOff val="0"/>
                <a:satOff val="0"/>
                <a:lumOff val="0"/>
                <a:alphaOff val="0"/>
              </a:sysClr>
            </a:solidFill>
            <a:latin typeface="Corbel"/>
            <a:ea typeface="+mn-ea"/>
            <a:cs typeface="+mn-cs"/>
          </a:endParaRPr>
        </a:p>
      </dgm:t>
    </dgm:pt>
    <dgm:pt modelId="{BB75E275-8A38-4E6E-AAA8-ABED6D2B18AE}" type="parTrans" cxnId="{B4374176-8E09-4B4D-98BB-4E525979C1BD}">
      <dgm:prSet/>
      <dgm:spPr/>
      <dgm:t>
        <a:bodyPr/>
        <a:lstStyle/>
        <a:p>
          <a:endParaRPr lang="en-US"/>
        </a:p>
      </dgm:t>
    </dgm:pt>
    <dgm:pt modelId="{D9AC7165-0098-4C93-9058-0D3964DC4EE6}" type="sibTrans" cxnId="{B4374176-8E09-4B4D-98BB-4E525979C1BD}">
      <dgm:prSet/>
      <dgm:spPr/>
      <dgm:t>
        <a:bodyPr/>
        <a:lstStyle/>
        <a:p>
          <a:endParaRPr lang="en-US"/>
        </a:p>
      </dgm:t>
    </dgm:pt>
    <dgm:pt modelId="{F40030E8-0A41-45B2-9595-4D7A2AA2D73F}">
      <dgm:prSet phldrT="[Text]"/>
      <dgm:spPr>
        <a:xfrm>
          <a:off x="6507607" y="721409"/>
          <a:ext cx="1719919" cy="1507610"/>
        </a:xfrm>
        <a:prstGeom prst="rect">
          <a:avLst/>
        </a:prstGeom>
        <a:noFill/>
        <a:ln>
          <a:noFill/>
        </a:ln>
        <a:effectLst/>
      </dgm:spPr>
      <dgm:t>
        <a:bodyPr/>
        <a:lstStyle/>
        <a:p>
          <a:r>
            <a:rPr lang="en-US" dirty="0" err="1">
              <a:solidFill>
                <a:sysClr val="windowText" lastClr="000000">
                  <a:hueOff val="0"/>
                  <a:satOff val="0"/>
                  <a:lumOff val="0"/>
                  <a:alphaOff val="0"/>
                </a:sysClr>
              </a:solidFill>
              <a:latin typeface="Corbel"/>
              <a:ea typeface="+mn-ea"/>
              <a:cs typeface="+mn-cs"/>
            </a:rPr>
            <a:t>Konsistensi</a:t>
          </a:r>
          <a:r>
            <a:rPr lang="en-US" dirty="0">
              <a:solidFill>
                <a:sysClr val="windowText" lastClr="000000">
                  <a:hueOff val="0"/>
                  <a:satOff val="0"/>
                  <a:lumOff val="0"/>
                  <a:alphaOff val="0"/>
                </a:sysClr>
              </a:solidFill>
              <a:latin typeface="Corbel"/>
              <a:ea typeface="+mn-ea"/>
              <a:cs typeface="+mn-cs"/>
            </a:rPr>
            <a:t> </a:t>
          </a:r>
          <a:r>
            <a:rPr lang="en-US" dirty="0" err="1">
              <a:solidFill>
                <a:sysClr val="windowText" lastClr="000000">
                  <a:hueOff val="0"/>
                  <a:satOff val="0"/>
                  <a:lumOff val="0"/>
                  <a:alphaOff val="0"/>
                </a:sysClr>
              </a:solidFill>
              <a:latin typeface="Corbel"/>
              <a:ea typeface="+mn-ea"/>
              <a:cs typeface="+mn-cs"/>
            </a:rPr>
            <a:t>Sikap</a:t>
          </a:r>
          <a:endParaRPr lang="en-US" dirty="0">
            <a:solidFill>
              <a:sysClr val="windowText" lastClr="000000">
                <a:hueOff val="0"/>
                <a:satOff val="0"/>
                <a:lumOff val="0"/>
                <a:alphaOff val="0"/>
              </a:sysClr>
            </a:solidFill>
            <a:latin typeface="Corbel"/>
            <a:ea typeface="+mn-ea"/>
            <a:cs typeface="+mn-cs"/>
          </a:endParaRPr>
        </a:p>
      </dgm:t>
    </dgm:pt>
    <dgm:pt modelId="{A0450FC0-49D9-4D92-BC7B-1AF61BE19013}" type="parTrans" cxnId="{E588EA4B-AEBF-48D6-9361-0B6AFF3449C3}">
      <dgm:prSet/>
      <dgm:spPr/>
      <dgm:t>
        <a:bodyPr/>
        <a:lstStyle/>
        <a:p>
          <a:endParaRPr lang="en-US"/>
        </a:p>
      </dgm:t>
    </dgm:pt>
    <dgm:pt modelId="{59746769-F892-4DAB-9DD3-432FA97A5C57}" type="sibTrans" cxnId="{E588EA4B-AEBF-48D6-9361-0B6AFF3449C3}">
      <dgm:prSet/>
      <dgm:spPr/>
      <dgm:t>
        <a:bodyPr/>
        <a:lstStyle/>
        <a:p>
          <a:endParaRPr lang="en-US"/>
        </a:p>
      </dgm:t>
    </dgm:pt>
    <dgm:pt modelId="{5E45DEA0-69B8-47CB-BA5B-7DDFEB65EC07}" type="pres">
      <dgm:prSet presAssocID="{AB47DAE7-1F1A-42C3-B1D9-7F7903BD5F9B}" presName="rootnode" presStyleCnt="0">
        <dgm:presLayoutVars>
          <dgm:chMax/>
          <dgm:chPref/>
          <dgm:dir/>
          <dgm:animLvl val="lvl"/>
        </dgm:presLayoutVars>
      </dgm:prSet>
      <dgm:spPr/>
    </dgm:pt>
    <dgm:pt modelId="{BE47C816-7FA3-442A-8CE1-3BF0C190E218}" type="pres">
      <dgm:prSet presAssocID="{EC0E041F-38AE-46F6-945E-B029E708C957}" presName="composite" presStyleCnt="0"/>
      <dgm:spPr/>
    </dgm:pt>
    <dgm:pt modelId="{01F58BB1-641A-4626-A054-717C8AF5ADAA}" type="pres">
      <dgm:prSet presAssocID="{EC0E041F-38AE-46F6-945E-B029E708C957}" presName="LShape" presStyleLbl="alignNode1" presStyleIdx="0" presStyleCnt="7"/>
      <dgm:spPr>
        <a:xfrm rot="5400000">
          <a:off x="382166" y="1715237"/>
          <a:ext cx="1144897" cy="1905082"/>
        </a:xfrm>
        <a:prstGeom prst="corner">
          <a:avLst>
            <a:gd name="adj1" fmla="val 16120"/>
            <a:gd name="adj2" fmla="val 16110"/>
          </a:avLst>
        </a:prstGeom>
        <a:solidFill>
          <a:srgbClr val="D64A3B">
            <a:hueOff val="0"/>
            <a:satOff val="0"/>
            <a:lumOff val="0"/>
            <a:alphaOff val="0"/>
          </a:srgbClr>
        </a:solidFill>
        <a:ln w="15875" cap="rnd" cmpd="sng" algn="ctr">
          <a:solidFill>
            <a:srgbClr val="D64A3B">
              <a:hueOff val="0"/>
              <a:satOff val="0"/>
              <a:lumOff val="0"/>
              <a:alphaOff val="0"/>
            </a:srgbClr>
          </a:solidFill>
          <a:prstDash val="solid"/>
        </a:ln>
        <a:effectLst/>
      </dgm:spPr>
    </dgm:pt>
    <dgm:pt modelId="{B5DBCB38-B1AB-4702-AF95-3DA8469C9113}" type="pres">
      <dgm:prSet presAssocID="{EC0E041F-38AE-46F6-945E-B029E708C957}" presName="ParentText" presStyleLbl="revTx" presStyleIdx="0" presStyleCnt="4">
        <dgm:presLayoutVars>
          <dgm:chMax val="0"/>
          <dgm:chPref val="0"/>
          <dgm:bulletEnabled val="1"/>
        </dgm:presLayoutVars>
      </dgm:prSet>
      <dgm:spPr/>
    </dgm:pt>
    <dgm:pt modelId="{3D833074-6A35-4D0A-B90C-A7E183B647F7}" type="pres">
      <dgm:prSet presAssocID="{EC0E041F-38AE-46F6-945E-B029E708C957}" presName="Triangle" presStyleLbl="alignNode1" presStyleIdx="1" presStyleCnt="7"/>
      <dgm:spPr>
        <a:xfrm>
          <a:off x="1586461" y="1574982"/>
          <a:ext cx="324513" cy="324513"/>
        </a:xfrm>
        <a:prstGeom prst="triangle">
          <a:avLst>
            <a:gd name="adj" fmla="val 100000"/>
          </a:avLst>
        </a:prstGeom>
        <a:solidFill>
          <a:srgbClr val="D64A3B">
            <a:hueOff val="3273413"/>
            <a:satOff val="-307"/>
            <a:lumOff val="392"/>
            <a:alphaOff val="0"/>
          </a:srgbClr>
        </a:solidFill>
        <a:ln w="15875" cap="rnd" cmpd="sng" algn="ctr">
          <a:solidFill>
            <a:srgbClr val="D64A3B">
              <a:hueOff val="3273413"/>
              <a:satOff val="-307"/>
              <a:lumOff val="392"/>
              <a:alphaOff val="0"/>
            </a:srgbClr>
          </a:solidFill>
          <a:prstDash val="solid"/>
        </a:ln>
        <a:effectLst/>
      </dgm:spPr>
    </dgm:pt>
    <dgm:pt modelId="{E0A2DA6E-6F9B-4627-898D-12E3848A7490}" type="pres">
      <dgm:prSet presAssocID="{5A78C84A-7347-4717-8E8B-F13CE5D5ACEF}" presName="sibTrans" presStyleCnt="0"/>
      <dgm:spPr/>
    </dgm:pt>
    <dgm:pt modelId="{19681939-294B-4F87-B1AE-29C9E3DD1D1C}" type="pres">
      <dgm:prSet presAssocID="{5A78C84A-7347-4717-8E8B-F13CE5D5ACEF}" presName="space" presStyleCnt="0"/>
      <dgm:spPr/>
    </dgm:pt>
    <dgm:pt modelId="{228A034E-7521-4381-A6DF-2685456801AD}" type="pres">
      <dgm:prSet presAssocID="{1229F0D5-03F6-40C3-93E7-379C2C37D199}" presName="composite" presStyleCnt="0"/>
      <dgm:spPr/>
    </dgm:pt>
    <dgm:pt modelId="{2ED9B8A7-64CD-4331-BB04-50490579BE38}" type="pres">
      <dgm:prSet presAssocID="{1229F0D5-03F6-40C3-93E7-379C2C37D199}" presName="LShape" presStyleLbl="alignNode1" presStyleIdx="2" presStyleCnt="7"/>
      <dgm:spPr>
        <a:xfrm rot="5400000">
          <a:off x="2487683" y="1194224"/>
          <a:ext cx="1144897" cy="1905082"/>
        </a:xfrm>
        <a:prstGeom prst="corner">
          <a:avLst>
            <a:gd name="adj1" fmla="val 16120"/>
            <a:gd name="adj2" fmla="val 16110"/>
          </a:avLst>
        </a:prstGeom>
        <a:solidFill>
          <a:srgbClr val="D64A3B">
            <a:hueOff val="6546825"/>
            <a:satOff val="-615"/>
            <a:lumOff val="784"/>
            <a:alphaOff val="0"/>
          </a:srgbClr>
        </a:solidFill>
        <a:ln w="15875" cap="rnd" cmpd="sng" algn="ctr">
          <a:solidFill>
            <a:srgbClr val="D64A3B">
              <a:hueOff val="6546825"/>
              <a:satOff val="-615"/>
              <a:lumOff val="784"/>
              <a:alphaOff val="0"/>
            </a:srgbClr>
          </a:solidFill>
          <a:prstDash val="solid"/>
        </a:ln>
        <a:effectLst/>
      </dgm:spPr>
    </dgm:pt>
    <dgm:pt modelId="{D45280DC-E9AD-469A-889F-1B43AECEF0FB}" type="pres">
      <dgm:prSet presAssocID="{1229F0D5-03F6-40C3-93E7-379C2C37D199}" presName="ParentText" presStyleLbl="revTx" presStyleIdx="1" presStyleCnt="4">
        <dgm:presLayoutVars>
          <dgm:chMax val="0"/>
          <dgm:chPref val="0"/>
          <dgm:bulletEnabled val="1"/>
        </dgm:presLayoutVars>
      </dgm:prSet>
      <dgm:spPr/>
    </dgm:pt>
    <dgm:pt modelId="{C4AE6A7A-2069-4438-BD94-6B1BA25D0F8E}" type="pres">
      <dgm:prSet presAssocID="{1229F0D5-03F6-40C3-93E7-379C2C37D199}" presName="Triangle" presStyleLbl="alignNode1" presStyleIdx="3" presStyleCnt="7"/>
      <dgm:spPr>
        <a:xfrm>
          <a:off x="3691978" y="1053970"/>
          <a:ext cx="324513" cy="324513"/>
        </a:xfrm>
        <a:prstGeom prst="triangle">
          <a:avLst>
            <a:gd name="adj" fmla="val 100000"/>
          </a:avLst>
        </a:prstGeom>
        <a:solidFill>
          <a:srgbClr val="D64A3B">
            <a:hueOff val="9820237"/>
            <a:satOff val="-922"/>
            <a:lumOff val="1176"/>
            <a:alphaOff val="0"/>
          </a:srgbClr>
        </a:solidFill>
        <a:ln w="15875" cap="rnd" cmpd="sng" algn="ctr">
          <a:solidFill>
            <a:srgbClr val="D64A3B">
              <a:hueOff val="9820237"/>
              <a:satOff val="-922"/>
              <a:lumOff val="1176"/>
              <a:alphaOff val="0"/>
            </a:srgbClr>
          </a:solidFill>
          <a:prstDash val="solid"/>
        </a:ln>
        <a:effectLst/>
      </dgm:spPr>
    </dgm:pt>
    <dgm:pt modelId="{5DF1B92F-D9BE-4A1C-AD67-4F2702566C7B}" type="pres">
      <dgm:prSet presAssocID="{2B8C890A-9733-44D0-8607-0163929E0052}" presName="sibTrans" presStyleCnt="0"/>
      <dgm:spPr/>
    </dgm:pt>
    <dgm:pt modelId="{DEAF01CA-BC0E-4824-941C-153C86E875D2}" type="pres">
      <dgm:prSet presAssocID="{2B8C890A-9733-44D0-8607-0163929E0052}" presName="space" presStyleCnt="0"/>
      <dgm:spPr/>
    </dgm:pt>
    <dgm:pt modelId="{DD4A08CA-6BEC-41CF-8436-78DDF7EF7236}" type="pres">
      <dgm:prSet presAssocID="{D6FED032-01CB-4F25-A15F-F1D2E09033D6}" presName="composite" presStyleCnt="0"/>
      <dgm:spPr/>
    </dgm:pt>
    <dgm:pt modelId="{3F6124F7-387F-461B-ABA4-414B9C298A8E}" type="pres">
      <dgm:prSet presAssocID="{D6FED032-01CB-4F25-A15F-F1D2E09033D6}" presName="LShape" presStyleLbl="alignNode1" presStyleIdx="4" presStyleCnt="7"/>
      <dgm:spPr>
        <a:xfrm rot="5400000">
          <a:off x="4593201" y="673212"/>
          <a:ext cx="1144897" cy="1905082"/>
        </a:xfrm>
        <a:prstGeom prst="corner">
          <a:avLst>
            <a:gd name="adj1" fmla="val 16120"/>
            <a:gd name="adj2" fmla="val 16110"/>
          </a:avLst>
        </a:prstGeom>
        <a:solidFill>
          <a:srgbClr val="D64A3B">
            <a:hueOff val="13093651"/>
            <a:satOff val="-1230"/>
            <a:lumOff val="1568"/>
            <a:alphaOff val="0"/>
          </a:srgbClr>
        </a:solidFill>
        <a:ln w="15875" cap="rnd" cmpd="sng" algn="ctr">
          <a:solidFill>
            <a:srgbClr val="D64A3B">
              <a:hueOff val="13093651"/>
              <a:satOff val="-1230"/>
              <a:lumOff val="1568"/>
              <a:alphaOff val="0"/>
            </a:srgbClr>
          </a:solidFill>
          <a:prstDash val="solid"/>
        </a:ln>
        <a:effectLst/>
      </dgm:spPr>
    </dgm:pt>
    <dgm:pt modelId="{9E3DCACA-86EB-42E7-AEE4-105079E9E83D}" type="pres">
      <dgm:prSet presAssocID="{D6FED032-01CB-4F25-A15F-F1D2E09033D6}" presName="ParentText" presStyleLbl="revTx" presStyleIdx="2" presStyleCnt="4">
        <dgm:presLayoutVars>
          <dgm:chMax val="0"/>
          <dgm:chPref val="0"/>
          <dgm:bulletEnabled val="1"/>
        </dgm:presLayoutVars>
      </dgm:prSet>
      <dgm:spPr/>
    </dgm:pt>
    <dgm:pt modelId="{9086F7C8-3BE5-4E2F-94D0-919657EE2B05}" type="pres">
      <dgm:prSet presAssocID="{D6FED032-01CB-4F25-A15F-F1D2E09033D6}" presName="Triangle" presStyleLbl="alignNode1" presStyleIdx="5" presStyleCnt="7"/>
      <dgm:spPr>
        <a:xfrm>
          <a:off x="5797495" y="532958"/>
          <a:ext cx="324513" cy="324513"/>
        </a:xfrm>
        <a:prstGeom prst="triangle">
          <a:avLst>
            <a:gd name="adj" fmla="val 100000"/>
          </a:avLst>
        </a:prstGeom>
        <a:solidFill>
          <a:srgbClr val="D64A3B">
            <a:hueOff val="16367062"/>
            <a:satOff val="-1537"/>
            <a:lumOff val="1960"/>
            <a:alphaOff val="0"/>
          </a:srgbClr>
        </a:solidFill>
        <a:ln w="15875" cap="rnd" cmpd="sng" algn="ctr">
          <a:solidFill>
            <a:srgbClr val="D64A3B">
              <a:hueOff val="16367062"/>
              <a:satOff val="-1537"/>
              <a:lumOff val="1960"/>
              <a:alphaOff val="0"/>
            </a:srgbClr>
          </a:solidFill>
          <a:prstDash val="solid"/>
        </a:ln>
        <a:effectLst/>
      </dgm:spPr>
    </dgm:pt>
    <dgm:pt modelId="{C8464562-CFDE-440D-B467-4E21E2ABFCAF}" type="pres">
      <dgm:prSet presAssocID="{D9AC7165-0098-4C93-9058-0D3964DC4EE6}" presName="sibTrans" presStyleCnt="0"/>
      <dgm:spPr/>
    </dgm:pt>
    <dgm:pt modelId="{4F3ED9B1-EFCA-4825-8672-1E966A00BA58}" type="pres">
      <dgm:prSet presAssocID="{D9AC7165-0098-4C93-9058-0D3964DC4EE6}" presName="space" presStyleCnt="0"/>
      <dgm:spPr/>
    </dgm:pt>
    <dgm:pt modelId="{050ED448-B063-421B-8158-0BACB6299003}" type="pres">
      <dgm:prSet presAssocID="{F40030E8-0A41-45B2-9595-4D7A2AA2D73F}" presName="composite" presStyleCnt="0"/>
      <dgm:spPr/>
    </dgm:pt>
    <dgm:pt modelId="{46196946-6DAE-4B46-A6EF-D5F352A71BE8}" type="pres">
      <dgm:prSet presAssocID="{F40030E8-0A41-45B2-9595-4D7A2AA2D73F}" presName="LShape" presStyleLbl="alignNode1" presStyleIdx="6" presStyleCnt="7"/>
      <dgm:spPr>
        <a:xfrm rot="5400000">
          <a:off x="6698718" y="152200"/>
          <a:ext cx="1144897" cy="1905082"/>
        </a:xfrm>
        <a:prstGeom prst="corner">
          <a:avLst>
            <a:gd name="adj1" fmla="val 16120"/>
            <a:gd name="adj2" fmla="val 16110"/>
          </a:avLst>
        </a:prstGeom>
        <a:solidFill>
          <a:srgbClr val="D64A3B">
            <a:hueOff val="19640475"/>
            <a:satOff val="-1845"/>
            <a:lumOff val="2352"/>
            <a:alphaOff val="0"/>
          </a:srgbClr>
        </a:solidFill>
        <a:ln w="15875" cap="rnd" cmpd="sng" algn="ctr">
          <a:solidFill>
            <a:srgbClr val="D64A3B">
              <a:hueOff val="19640475"/>
              <a:satOff val="-1845"/>
              <a:lumOff val="2352"/>
              <a:alphaOff val="0"/>
            </a:srgbClr>
          </a:solidFill>
          <a:prstDash val="solid"/>
        </a:ln>
        <a:effectLst/>
      </dgm:spPr>
    </dgm:pt>
    <dgm:pt modelId="{21336C34-653C-4A24-906D-0A6EDA2B002F}" type="pres">
      <dgm:prSet presAssocID="{F40030E8-0A41-45B2-9595-4D7A2AA2D73F}" presName="ParentText" presStyleLbl="revTx" presStyleIdx="3" presStyleCnt="4">
        <dgm:presLayoutVars>
          <dgm:chMax val="0"/>
          <dgm:chPref val="0"/>
          <dgm:bulletEnabled val="1"/>
        </dgm:presLayoutVars>
      </dgm:prSet>
      <dgm:spPr/>
    </dgm:pt>
  </dgm:ptLst>
  <dgm:cxnLst>
    <dgm:cxn modelId="{EECA7B39-BB76-4572-B86D-562B5337B339}" type="presOf" srcId="{EC0E041F-38AE-46F6-945E-B029E708C957}" destId="{B5DBCB38-B1AB-4702-AF95-3DA8469C9113}" srcOrd="0" destOrd="0" presId="urn:microsoft.com/office/officeart/2009/3/layout/StepUpProcess"/>
    <dgm:cxn modelId="{22CF115F-06AE-48DF-8D05-017C00CBB2DC}" type="presOf" srcId="{D6FED032-01CB-4F25-A15F-F1D2E09033D6}" destId="{9E3DCACA-86EB-42E7-AEE4-105079E9E83D}" srcOrd="0" destOrd="0" presId="urn:microsoft.com/office/officeart/2009/3/layout/StepUpProcess"/>
    <dgm:cxn modelId="{C36C7C48-90DE-4341-AFD0-8F1756C1ABF2}" srcId="{AB47DAE7-1F1A-42C3-B1D9-7F7903BD5F9B}" destId="{1229F0D5-03F6-40C3-93E7-379C2C37D199}" srcOrd="1" destOrd="0" parTransId="{B1F8ADEA-5B86-4C07-B63F-7E98BC5FE305}" sibTransId="{2B8C890A-9733-44D0-8607-0163929E0052}"/>
    <dgm:cxn modelId="{E588EA4B-AEBF-48D6-9361-0B6AFF3449C3}" srcId="{AB47DAE7-1F1A-42C3-B1D9-7F7903BD5F9B}" destId="{F40030E8-0A41-45B2-9595-4D7A2AA2D73F}" srcOrd="3" destOrd="0" parTransId="{A0450FC0-49D9-4D92-BC7B-1AF61BE19013}" sibTransId="{59746769-F892-4DAB-9DD3-432FA97A5C57}"/>
    <dgm:cxn modelId="{B4374176-8E09-4B4D-98BB-4E525979C1BD}" srcId="{AB47DAE7-1F1A-42C3-B1D9-7F7903BD5F9B}" destId="{D6FED032-01CB-4F25-A15F-F1D2E09033D6}" srcOrd="2" destOrd="0" parTransId="{BB75E275-8A38-4E6E-AAA8-ABED6D2B18AE}" sibTransId="{D9AC7165-0098-4C93-9058-0D3964DC4EE6}"/>
    <dgm:cxn modelId="{60AB8984-4532-460D-AA68-CDB2F1D98568}" srcId="{AB47DAE7-1F1A-42C3-B1D9-7F7903BD5F9B}" destId="{EC0E041F-38AE-46F6-945E-B029E708C957}" srcOrd="0" destOrd="0" parTransId="{B3EDB2DD-D714-4D68-93CC-907735226EF2}" sibTransId="{5A78C84A-7347-4717-8E8B-F13CE5D5ACEF}"/>
    <dgm:cxn modelId="{1C7FA3A3-F4D5-4F0F-86C4-51E483843C7C}" type="presOf" srcId="{F40030E8-0A41-45B2-9595-4D7A2AA2D73F}" destId="{21336C34-653C-4A24-906D-0A6EDA2B002F}" srcOrd="0" destOrd="0" presId="urn:microsoft.com/office/officeart/2009/3/layout/StepUpProcess"/>
    <dgm:cxn modelId="{9CE82EA4-8AE5-4061-A314-C4ECCD6813E7}" type="presOf" srcId="{1229F0D5-03F6-40C3-93E7-379C2C37D199}" destId="{D45280DC-E9AD-469A-889F-1B43AECEF0FB}" srcOrd="0" destOrd="0" presId="urn:microsoft.com/office/officeart/2009/3/layout/StepUpProcess"/>
    <dgm:cxn modelId="{F24B20ED-BE45-4607-90B7-2B72FEC4290F}" type="presOf" srcId="{AB47DAE7-1F1A-42C3-B1D9-7F7903BD5F9B}" destId="{5E45DEA0-69B8-47CB-BA5B-7DDFEB65EC07}" srcOrd="0" destOrd="0" presId="urn:microsoft.com/office/officeart/2009/3/layout/StepUpProcess"/>
    <dgm:cxn modelId="{7A786702-239C-4959-9DB5-09D5F5B7D108}" type="presParOf" srcId="{5E45DEA0-69B8-47CB-BA5B-7DDFEB65EC07}" destId="{BE47C816-7FA3-442A-8CE1-3BF0C190E218}" srcOrd="0" destOrd="0" presId="urn:microsoft.com/office/officeart/2009/3/layout/StepUpProcess"/>
    <dgm:cxn modelId="{84763205-8B84-4A55-8431-5566236664DA}" type="presParOf" srcId="{BE47C816-7FA3-442A-8CE1-3BF0C190E218}" destId="{01F58BB1-641A-4626-A054-717C8AF5ADAA}" srcOrd="0" destOrd="0" presId="urn:microsoft.com/office/officeart/2009/3/layout/StepUpProcess"/>
    <dgm:cxn modelId="{0327217D-0C01-4A6D-8B74-018597EEFAC8}" type="presParOf" srcId="{BE47C816-7FA3-442A-8CE1-3BF0C190E218}" destId="{B5DBCB38-B1AB-4702-AF95-3DA8469C9113}" srcOrd="1" destOrd="0" presId="urn:microsoft.com/office/officeart/2009/3/layout/StepUpProcess"/>
    <dgm:cxn modelId="{B7D7B6A7-4168-46F1-947A-4F98A9B504FE}" type="presParOf" srcId="{BE47C816-7FA3-442A-8CE1-3BF0C190E218}" destId="{3D833074-6A35-4D0A-B90C-A7E183B647F7}" srcOrd="2" destOrd="0" presId="urn:microsoft.com/office/officeart/2009/3/layout/StepUpProcess"/>
    <dgm:cxn modelId="{AF2B2A25-04A1-4489-80DC-ED7E15308053}" type="presParOf" srcId="{5E45DEA0-69B8-47CB-BA5B-7DDFEB65EC07}" destId="{E0A2DA6E-6F9B-4627-898D-12E3848A7490}" srcOrd="1" destOrd="0" presId="urn:microsoft.com/office/officeart/2009/3/layout/StepUpProcess"/>
    <dgm:cxn modelId="{7B976828-D93C-4B95-90B5-6106F4AA3A3D}" type="presParOf" srcId="{E0A2DA6E-6F9B-4627-898D-12E3848A7490}" destId="{19681939-294B-4F87-B1AE-29C9E3DD1D1C}" srcOrd="0" destOrd="0" presId="urn:microsoft.com/office/officeart/2009/3/layout/StepUpProcess"/>
    <dgm:cxn modelId="{198CD4C2-3B00-4A7D-8A6C-69FDB6107191}" type="presParOf" srcId="{5E45DEA0-69B8-47CB-BA5B-7DDFEB65EC07}" destId="{228A034E-7521-4381-A6DF-2685456801AD}" srcOrd="2" destOrd="0" presId="urn:microsoft.com/office/officeart/2009/3/layout/StepUpProcess"/>
    <dgm:cxn modelId="{4BF0CAF9-CEEA-49F4-979D-D56D6DCD2EAF}" type="presParOf" srcId="{228A034E-7521-4381-A6DF-2685456801AD}" destId="{2ED9B8A7-64CD-4331-BB04-50490579BE38}" srcOrd="0" destOrd="0" presId="urn:microsoft.com/office/officeart/2009/3/layout/StepUpProcess"/>
    <dgm:cxn modelId="{49D699EB-EDD6-4B18-84C1-1AE923F6350D}" type="presParOf" srcId="{228A034E-7521-4381-A6DF-2685456801AD}" destId="{D45280DC-E9AD-469A-889F-1B43AECEF0FB}" srcOrd="1" destOrd="0" presId="urn:microsoft.com/office/officeart/2009/3/layout/StepUpProcess"/>
    <dgm:cxn modelId="{8F40225E-D109-4499-8CFC-B41EC9236511}" type="presParOf" srcId="{228A034E-7521-4381-A6DF-2685456801AD}" destId="{C4AE6A7A-2069-4438-BD94-6B1BA25D0F8E}" srcOrd="2" destOrd="0" presId="urn:microsoft.com/office/officeart/2009/3/layout/StepUpProcess"/>
    <dgm:cxn modelId="{4EEE6BF4-CF8D-4C69-9673-4F53154F6B33}" type="presParOf" srcId="{5E45DEA0-69B8-47CB-BA5B-7DDFEB65EC07}" destId="{5DF1B92F-D9BE-4A1C-AD67-4F2702566C7B}" srcOrd="3" destOrd="0" presId="urn:microsoft.com/office/officeart/2009/3/layout/StepUpProcess"/>
    <dgm:cxn modelId="{84451A4D-4AB9-449E-AD3B-6A32071BA54C}" type="presParOf" srcId="{5DF1B92F-D9BE-4A1C-AD67-4F2702566C7B}" destId="{DEAF01CA-BC0E-4824-941C-153C86E875D2}" srcOrd="0" destOrd="0" presId="urn:microsoft.com/office/officeart/2009/3/layout/StepUpProcess"/>
    <dgm:cxn modelId="{B5E71B02-9F36-4E80-967F-A4E5E448DAEE}" type="presParOf" srcId="{5E45DEA0-69B8-47CB-BA5B-7DDFEB65EC07}" destId="{DD4A08CA-6BEC-41CF-8436-78DDF7EF7236}" srcOrd="4" destOrd="0" presId="urn:microsoft.com/office/officeart/2009/3/layout/StepUpProcess"/>
    <dgm:cxn modelId="{866CB973-0D8D-406A-8964-2F2ACF9CD0BA}" type="presParOf" srcId="{DD4A08CA-6BEC-41CF-8436-78DDF7EF7236}" destId="{3F6124F7-387F-461B-ABA4-414B9C298A8E}" srcOrd="0" destOrd="0" presId="urn:microsoft.com/office/officeart/2009/3/layout/StepUpProcess"/>
    <dgm:cxn modelId="{730999AC-0DA7-4E23-8DC6-83932A917343}" type="presParOf" srcId="{DD4A08CA-6BEC-41CF-8436-78DDF7EF7236}" destId="{9E3DCACA-86EB-42E7-AEE4-105079E9E83D}" srcOrd="1" destOrd="0" presId="urn:microsoft.com/office/officeart/2009/3/layout/StepUpProcess"/>
    <dgm:cxn modelId="{581F3F14-A333-4137-BAB3-D199712FBC0D}" type="presParOf" srcId="{DD4A08CA-6BEC-41CF-8436-78DDF7EF7236}" destId="{9086F7C8-3BE5-4E2F-94D0-919657EE2B05}" srcOrd="2" destOrd="0" presId="urn:microsoft.com/office/officeart/2009/3/layout/StepUpProcess"/>
    <dgm:cxn modelId="{6207D289-B52B-443B-9888-48E1480B23E3}" type="presParOf" srcId="{5E45DEA0-69B8-47CB-BA5B-7DDFEB65EC07}" destId="{C8464562-CFDE-440D-B467-4E21E2ABFCAF}" srcOrd="5" destOrd="0" presId="urn:microsoft.com/office/officeart/2009/3/layout/StepUpProcess"/>
    <dgm:cxn modelId="{527E8DBB-D753-4E56-8BCE-D057A1F7E20E}" type="presParOf" srcId="{C8464562-CFDE-440D-B467-4E21E2ABFCAF}" destId="{4F3ED9B1-EFCA-4825-8672-1E966A00BA58}" srcOrd="0" destOrd="0" presId="urn:microsoft.com/office/officeart/2009/3/layout/StepUpProcess"/>
    <dgm:cxn modelId="{B042F4B4-5EBE-4008-8C73-9ED6D35A962B}" type="presParOf" srcId="{5E45DEA0-69B8-47CB-BA5B-7DDFEB65EC07}" destId="{050ED448-B063-421B-8158-0BACB6299003}" srcOrd="6" destOrd="0" presId="urn:microsoft.com/office/officeart/2009/3/layout/StepUpProcess"/>
    <dgm:cxn modelId="{0451511B-BAF8-4FD7-802B-D98DB86F45F0}" type="presParOf" srcId="{050ED448-B063-421B-8158-0BACB6299003}" destId="{46196946-6DAE-4B46-A6EF-D5F352A71BE8}" srcOrd="0" destOrd="0" presId="urn:microsoft.com/office/officeart/2009/3/layout/StepUpProcess"/>
    <dgm:cxn modelId="{5E5344CD-DCDA-4EDC-BE96-26DA42D8D86F}" type="presParOf" srcId="{050ED448-B063-421B-8158-0BACB6299003}" destId="{21336C34-653C-4A24-906D-0A6EDA2B00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37172C-48EE-4D1D-9927-D3E9E75FC7B4}"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US"/>
        </a:p>
      </dgm:t>
    </dgm:pt>
    <dgm:pt modelId="{BA62C00F-59F0-4E3D-9F1C-3A7233B11A86}">
      <dgm:prSet/>
      <dgm:spPr>
        <a:xfrm>
          <a:off x="2162175" y="0"/>
          <a:ext cx="6067425" cy="4324350"/>
        </a:xfrm>
        <a:prstGeom prst="rect">
          <a:avLst/>
        </a:prstGeom>
      </dgm:spPr>
      <dgm:t>
        <a:bodyPr/>
        <a:lstStyle/>
        <a:p>
          <a:pPr rtl="0"/>
          <a:r>
            <a:rPr lang="id-ID" i="1">
              <a:latin typeface="Corbel"/>
              <a:ea typeface="+mn-ea"/>
              <a:cs typeface="+mn-cs"/>
            </a:rPr>
            <a:t>a)      Adopsi</a:t>
          </a:r>
          <a:r>
            <a:rPr lang="en-US">
              <a:latin typeface="Corbel"/>
              <a:ea typeface="+mn-ea"/>
              <a:cs typeface="+mn-cs"/>
            </a:rPr>
            <a:t>. </a:t>
          </a:r>
          <a:r>
            <a:rPr lang="id-ID">
              <a:latin typeface="Corbel"/>
              <a:ea typeface="+mn-ea"/>
              <a:cs typeface="+mn-cs"/>
            </a:rPr>
            <a:t>Kejadian- kejadian dan peristiwa-peristiwa yang terjadi berulang-ulang dan terus menerus, lama kelamaan secara bertahap diserap kedalam diri individu dan memengaruhi terbentuknya suatu sikap.</a:t>
          </a:r>
          <a:endParaRPr lang="en-US">
            <a:latin typeface="Corbel"/>
            <a:ea typeface="+mn-ea"/>
            <a:cs typeface="+mn-cs"/>
          </a:endParaRPr>
        </a:p>
      </dgm:t>
    </dgm:pt>
    <dgm:pt modelId="{C84332ED-92FC-4CA7-80C6-FBC88BFA5C31}" type="parTrans" cxnId="{2A3791AE-52DA-4E7A-9EE0-7BFBA3ADFDF5}">
      <dgm:prSet/>
      <dgm:spPr/>
      <dgm:t>
        <a:bodyPr/>
        <a:lstStyle/>
        <a:p>
          <a:endParaRPr lang="en-US"/>
        </a:p>
      </dgm:t>
    </dgm:pt>
    <dgm:pt modelId="{C407B699-252F-4379-A0F9-DE23E70664D5}" type="sibTrans" cxnId="{2A3791AE-52DA-4E7A-9EE0-7BFBA3ADFDF5}">
      <dgm:prSet/>
      <dgm:spPr/>
      <dgm:t>
        <a:bodyPr/>
        <a:lstStyle/>
        <a:p>
          <a:endParaRPr lang="en-US"/>
        </a:p>
      </dgm:t>
    </dgm:pt>
    <dgm:pt modelId="{061D935D-CB7F-430A-A2E0-C04ED25CC195}">
      <dgm:prSet/>
      <dgm:spPr>
        <a:xfrm>
          <a:off x="2162175" y="918924"/>
          <a:ext cx="6067425" cy="3189208"/>
        </a:xfrm>
        <a:prstGeom prst="rect">
          <a:avLst/>
        </a:prstGeom>
      </dgm:spPr>
      <dgm:t>
        <a:bodyPr/>
        <a:lstStyle/>
        <a:p>
          <a:pPr rtl="0"/>
          <a:r>
            <a:rPr lang="id-ID" i="1">
              <a:latin typeface="Corbel"/>
              <a:ea typeface="+mn-ea"/>
              <a:cs typeface="+mn-cs"/>
            </a:rPr>
            <a:t>b)      Diferensiasi</a:t>
          </a:r>
          <a:r>
            <a:rPr lang="en-US">
              <a:latin typeface="Corbel"/>
              <a:ea typeface="+mn-ea"/>
              <a:cs typeface="+mn-cs"/>
            </a:rPr>
            <a:t>. </a:t>
          </a:r>
          <a:r>
            <a:rPr lang="id-ID">
              <a:latin typeface="Corbel"/>
              <a:ea typeface="+mn-ea"/>
              <a:cs typeface="+mn-cs"/>
            </a:rPr>
            <a:t>Dengan berkem bangnya intelegensi, bertambahnya pengalaman, sejalan dengan bertambahnya usia, maka ada hal-hal yang tadinya dianggap sejenis, sekarang dipandang tersendiri lepas dari jenisnya. Terhadap objek tersebut dapat terbentuk sikap tersendiri pula.</a:t>
          </a:r>
          <a:endParaRPr lang="en-US" dirty="0">
            <a:latin typeface="Corbel"/>
            <a:ea typeface="+mn-ea"/>
            <a:cs typeface="+mn-cs"/>
          </a:endParaRPr>
        </a:p>
      </dgm:t>
    </dgm:pt>
    <dgm:pt modelId="{F93ADF42-3DEF-41F7-90A4-01DA3B400F30}" type="parTrans" cxnId="{A70B1F61-07EA-4271-8282-84FB99F05560}">
      <dgm:prSet/>
      <dgm:spPr/>
      <dgm:t>
        <a:bodyPr/>
        <a:lstStyle/>
        <a:p>
          <a:endParaRPr lang="en-US"/>
        </a:p>
      </dgm:t>
    </dgm:pt>
    <dgm:pt modelId="{7FB4992F-1C8F-43A8-BB88-DC067F790D3C}" type="sibTrans" cxnId="{A70B1F61-07EA-4271-8282-84FB99F05560}">
      <dgm:prSet/>
      <dgm:spPr/>
      <dgm:t>
        <a:bodyPr/>
        <a:lstStyle/>
        <a:p>
          <a:endParaRPr lang="en-US"/>
        </a:p>
      </dgm:t>
    </dgm:pt>
    <dgm:pt modelId="{DDCE92AC-5B9A-4D20-A696-A52AF08188B4}">
      <dgm:prSet/>
      <dgm:spPr>
        <a:xfrm>
          <a:off x="2162175" y="1837848"/>
          <a:ext cx="6067425" cy="2054066"/>
        </a:xfrm>
        <a:prstGeom prst="rect">
          <a:avLst/>
        </a:prstGeom>
      </dgm:spPr>
      <dgm:t>
        <a:bodyPr/>
        <a:lstStyle/>
        <a:p>
          <a:pPr rtl="0"/>
          <a:r>
            <a:rPr lang="id-ID" i="1" dirty="0">
              <a:latin typeface="Corbel"/>
              <a:ea typeface="+mn-ea"/>
              <a:cs typeface="+mn-cs"/>
            </a:rPr>
            <a:t>c)      Integrasi</a:t>
          </a:r>
          <a:r>
            <a:rPr lang="en-US" dirty="0">
              <a:latin typeface="Corbel"/>
              <a:ea typeface="+mn-ea"/>
              <a:cs typeface="+mn-cs"/>
            </a:rPr>
            <a:t>. </a:t>
          </a:r>
          <a:r>
            <a:rPr lang="id-ID" dirty="0">
              <a:latin typeface="Corbel"/>
              <a:ea typeface="+mn-ea"/>
              <a:cs typeface="+mn-cs"/>
            </a:rPr>
            <a:t>Pembentukan sikap disini terjadi secara bertahap, dimulai dengan berbagai pengalaman yang berhubungan dengan satu hal tentu sehingga akhirnya terbentuk sikap mengena</a:t>
          </a:r>
          <a:r>
            <a:rPr lang="en-US" dirty="0">
              <a:latin typeface="Corbel"/>
              <a:ea typeface="+mn-ea"/>
              <a:cs typeface="+mn-cs"/>
            </a:rPr>
            <a:t>i</a:t>
          </a:r>
          <a:r>
            <a:rPr lang="id-ID" dirty="0">
              <a:latin typeface="Corbel"/>
              <a:ea typeface="+mn-ea"/>
              <a:cs typeface="+mn-cs"/>
            </a:rPr>
            <a:t> hal tersebut.</a:t>
          </a:r>
          <a:endParaRPr lang="en-US" dirty="0">
            <a:latin typeface="Corbel"/>
            <a:ea typeface="+mn-ea"/>
            <a:cs typeface="+mn-cs"/>
          </a:endParaRPr>
        </a:p>
      </dgm:t>
    </dgm:pt>
    <dgm:pt modelId="{087C7355-7966-4122-999C-37F8A4F30180}" type="parTrans" cxnId="{8B2DC9A0-7298-4F22-86FC-ADE64C0F42C3}">
      <dgm:prSet/>
      <dgm:spPr/>
      <dgm:t>
        <a:bodyPr/>
        <a:lstStyle/>
        <a:p>
          <a:endParaRPr lang="en-US"/>
        </a:p>
      </dgm:t>
    </dgm:pt>
    <dgm:pt modelId="{6B39B07B-E138-4E68-800D-3D39C39A2A45}" type="sibTrans" cxnId="{8B2DC9A0-7298-4F22-86FC-ADE64C0F42C3}">
      <dgm:prSet/>
      <dgm:spPr/>
      <dgm:t>
        <a:bodyPr/>
        <a:lstStyle/>
        <a:p>
          <a:endParaRPr lang="en-US"/>
        </a:p>
      </dgm:t>
    </dgm:pt>
    <dgm:pt modelId="{8AB25D65-A56B-4EC2-962A-D6454A8451CA}">
      <dgm:prSet/>
      <dgm:spPr>
        <a:xfrm>
          <a:off x="2162175" y="2756773"/>
          <a:ext cx="6067425" cy="918924"/>
        </a:xfrm>
        <a:prstGeom prst="rect">
          <a:avLst/>
        </a:prstGeom>
      </dgm:spPr>
      <dgm:t>
        <a:bodyPr/>
        <a:lstStyle/>
        <a:p>
          <a:pPr rtl="0"/>
          <a:r>
            <a:rPr lang="id-ID" i="1">
              <a:latin typeface="Corbel"/>
              <a:ea typeface="+mn-ea"/>
              <a:cs typeface="+mn-cs"/>
            </a:rPr>
            <a:t>d)     Trauma</a:t>
          </a:r>
          <a:r>
            <a:rPr lang="en-US">
              <a:latin typeface="Corbel"/>
              <a:ea typeface="+mn-ea"/>
              <a:cs typeface="+mn-cs"/>
            </a:rPr>
            <a:t>. </a:t>
          </a:r>
          <a:r>
            <a:rPr lang="id-ID">
              <a:latin typeface="Corbel"/>
              <a:ea typeface="+mn-ea"/>
              <a:cs typeface="+mn-cs"/>
            </a:rPr>
            <a:t>Trauma adalah pengalaman yang tiba-tiba, mengejutkan, yang meninggalkan kesan mendalam pada jiwa orang yang bersangkutan. Pengalaman –pengalaman yang traumatis dapat juga menyebabkan terbentuknya sikap</a:t>
          </a:r>
          <a:endParaRPr lang="en-US" dirty="0">
            <a:latin typeface="Corbel"/>
            <a:ea typeface="+mn-ea"/>
            <a:cs typeface="+mn-cs"/>
          </a:endParaRPr>
        </a:p>
      </dgm:t>
    </dgm:pt>
    <dgm:pt modelId="{3E0AC8D7-4C04-4174-A091-A39E2FAEFAB1}" type="parTrans" cxnId="{C23C0D64-CEA3-4838-85AD-33FDA088AEC2}">
      <dgm:prSet/>
      <dgm:spPr/>
      <dgm:t>
        <a:bodyPr/>
        <a:lstStyle/>
        <a:p>
          <a:endParaRPr lang="en-US"/>
        </a:p>
      </dgm:t>
    </dgm:pt>
    <dgm:pt modelId="{03230319-2863-42C6-9151-A97ACB416422}" type="sibTrans" cxnId="{C23C0D64-CEA3-4838-85AD-33FDA088AEC2}">
      <dgm:prSet/>
      <dgm:spPr/>
      <dgm:t>
        <a:bodyPr/>
        <a:lstStyle/>
        <a:p>
          <a:endParaRPr lang="en-US"/>
        </a:p>
      </dgm:t>
    </dgm:pt>
    <dgm:pt modelId="{3DB14DB0-AA90-42DA-8F1E-B939AD8213AE}" type="pres">
      <dgm:prSet presAssocID="{1737172C-48EE-4D1D-9927-D3E9E75FC7B4}" presName="Name0" presStyleCnt="0">
        <dgm:presLayoutVars>
          <dgm:chMax val="7"/>
          <dgm:dir/>
          <dgm:animLvl val="lvl"/>
          <dgm:resizeHandles val="exact"/>
        </dgm:presLayoutVars>
      </dgm:prSet>
      <dgm:spPr/>
    </dgm:pt>
    <dgm:pt modelId="{1743FD9F-C591-4A5D-B6CE-E99ECD259BD3}" type="pres">
      <dgm:prSet presAssocID="{BA62C00F-59F0-4E3D-9F1C-3A7233B11A86}" presName="circle1" presStyleLbl="node1" presStyleIdx="0" presStyleCnt="4"/>
      <dgm:spPr>
        <a:xfrm>
          <a:off x="0" y="0"/>
          <a:ext cx="4324350" cy="4324350"/>
        </a:xfrm>
        <a:prstGeom prst="pie">
          <a:avLst>
            <a:gd name="adj1" fmla="val 5400000"/>
            <a:gd name="adj2" fmla="val 16200000"/>
          </a:avLst>
        </a:prstGeom>
      </dgm:spPr>
    </dgm:pt>
    <dgm:pt modelId="{0982F2D5-01EB-4C38-B7E5-0E0D1D656172}" type="pres">
      <dgm:prSet presAssocID="{BA62C00F-59F0-4E3D-9F1C-3A7233B11A86}" presName="space" presStyleCnt="0"/>
      <dgm:spPr/>
    </dgm:pt>
    <dgm:pt modelId="{719F91B5-7A89-43BF-B869-DF03D3DDF0B0}" type="pres">
      <dgm:prSet presAssocID="{BA62C00F-59F0-4E3D-9F1C-3A7233B11A86}" presName="rect1" presStyleLbl="alignAcc1" presStyleIdx="0" presStyleCnt="4"/>
      <dgm:spPr/>
    </dgm:pt>
    <dgm:pt modelId="{0073ED08-1997-470D-908A-42F8BD889E7D}" type="pres">
      <dgm:prSet presAssocID="{061D935D-CB7F-430A-A2E0-C04ED25CC195}" presName="vertSpace2" presStyleLbl="node1" presStyleIdx="0" presStyleCnt="4"/>
      <dgm:spPr/>
    </dgm:pt>
    <dgm:pt modelId="{D6CEC64F-B538-48F3-9AA7-5BF500BFDB87}" type="pres">
      <dgm:prSet presAssocID="{061D935D-CB7F-430A-A2E0-C04ED25CC195}" presName="circle2" presStyleLbl="node1" presStyleIdx="1" presStyleCnt="4"/>
      <dgm:spPr>
        <a:xfrm>
          <a:off x="567570" y="918924"/>
          <a:ext cx="3189208" cy="3189208"/>
        </a:xfrm>
        <a:prstGeom prst="pie">
          <a:avLst>
            <a:gd name="adj1" fmla="val 5400000"/>
            <a:gd name="adj2" fmla="val 16200000"/>
          </a:avLst>
        </a:prstGeom>
      </dgm:spPr>
    </dgm:pt>
    <dgm:pt modelId="{5B07E6F5-B739-47F5-B16B-368394D0695C}" type="pres">
      <dgm:prSet presAssocID="{061D935D-CB7F-430A-A2E0-C04ED25CC195}" presName="rect2" presStyleLbl="alignAcc1" presStyleIdx="1" presStyleCnt="4"/>
      <dgm:spPr/>
    </dgm:pt>
    <dgm:pt modelId="{11D20153-199A-4265-A44F-1C2E40FBE2D3}" type="pres">
      <dgm:prSet presAssocID="{DDCE92AC-5B9A-4D20-A696-A52AF08188B4}" presName="vertSpace3" presStyleLbl="node1" presStyleIdx="1" presStyleCnt="4"/>
      <dgm:spPr/>
    </dgm:pt>
    <dgm:pt modelId="{67DE8207-A382-4F5A-8D5C-DCAAE75BAB89}" type="pres">
      <dgm:prSet presAssocID="{DDCE92AC-5B9A-4D20-A696-A52AF08188B4}" presName="circle3" presStyleLbl="node1" presStyleIdx="2" presStyleCnt="4"/>
      <dgm:spPr>
        <a:xfrm>
          <a:off x="1135141" y="1837848"/>
          <a:ext cx="2054066" cy="2054066"/>
        </a:xfrm>
        <a:prstGeom prst="pie">
          <a:avLst>
            <a:gd name="adj1" fmla="val 5400000"/>
            <a:gd name="adj2" fmla="val 16200000"/>
          </a:avLst>
        </a:prstGeom>
      </dgm:spPr>
    </dgm:pt>
    <dgm:pt modelId="{D06D8F95-7265-4182-838B-D8D4B8182A84}" type="pres">
      <dgm:prSet presAssocID="{DDCE92AC-5B9A-4D20-A696-A52AF08188B4}" presName="rect3" presStyleLbl="alignAcc1" presStyleIdx="2" presStyleCnt="4"/>
      <dgm:spPr/>
    </dgm:pt>
    <dgm:pt modelId="{79945520-436C-4F76-9AB8-F013F32D020E}" type="pres">
      <dgm:prSet presAssocID="{8AB25D65-A56B-4EC2-962A-D6454A8451CA}" presName="vertSpace4" presStyleLbl="node1" presStyleIdx="2" presStyleCnt="4"/>
      <dgm:spPr/>
    </dgm:pt>
    <dgm:pt modelId="{B94F8496-90AA-4DF4-8A1A-176D502495C1}" type="pres">
      <dgm:prSet presAssocID="{8AB25D65-A56B-4EC2-962A-D6454A8451CA}" presName="circle4" presStyleLbl="node1" presStyleIdx="3" presStyleCnt="4"/>
      <dgm:spPr>
        <a:xfrm>
          <a:off x="1702712" y="2756773"/>
          <a:ext cx="918924" cy="918924"/>
        </a:xfrm>
        <a:prstGeom prst="pie">
          <a:avLst>
            <a:gd name="adj1" fmla="val 5400000"/>
            <a:gd name="adj2" fmla="val 16200000"/>
          </a:avLst>
        </a:prstGeom>
      </dgm:spPr>
    </dgm:pt>
    <dgm:pt modelId="{02C3FA26-D6E2-4373-AEC2-B8341EA74DD7}" type="pres">
      <dgm:prSet presAssocID="{8AB25D65-A56B-4EC2-962A-D6454A8451CA}" presName="rect4" presStyleLbl="alignAcc1" presStyleIdx="3" presStyleCnt="4"/>
      <dgm:spPr/>
    </dgm:pt>
    <dgm:pt modelId="{19AEC1B3-2E12-4577-BCAE-12B99B01A7AA}" type="pres">
      <dgm:prSet presAssocID="{BA62C00F-59F0-4E3D-9F1C-3A7233B11A86}" presName="rect1ParTxNoCh" presStyleLbl="alignAcc1" presStyleIdx="3" presStyleCnt="4">
        <dgm:presLayoutVars>
          <dgm:chMax val="1"/>
          <dgm:bulletEnabled val="1"/>
        </dgm:presLayoutVars>
      </dgm:prSet>
      <dgm:spPr/>
    </dgm:pt>
    <dgm:pt modelId="{4B51A3BF-BFE9-4B5C-83E4-D73B992282F1}" type="pres">
      <dgm:prSet presAssocID="{061D935D-CB7F-430A-A2E0-C04ED25CC195}" presName="rect2ParTxNoCh" presStyleLbl="alignAcc1" presStyleIdx="3" presStyleCnt="4">
        <dgm:presLayoutVars>
          <dgm:chMax val="1"/>
          <dgm:bulletEnabled val="1"/>
        </dgm:presLayoutVars>
      </dgm:prSet>
      <dgm:spPr/>
    </dgm:pt>
    <dgm:pt modelId="{8E433A97-60EA-4826-930B-9EB1EE22DD8A}" type="pres">
      <dgm:prSet presAssocID="{DDCE92AC-5B9A-4D20-A696-A52AF08188B4}" presName="rect3ParTxNoCh" presStyleLbl="alignAcc1" presStyleIdx="3" presStyleCnt="4">
        <dgm:presLayoutVars>
          <dgm:chMax val="1"/>
          <dgm:bulletEnabled val="1"/>
        </dgm:presLayoutVars>
      </dgm:prSet>
      <dgm:spPr/>
    </dgm:pt>
    <dgm:pt modelId="{580E49B5-DC7A-49E4-92C3-E330BD43F105}" type="pres">
      <dgm:prSet presAssocID="{8AB25D65-A56B-4EC2-962A-D6454A8451CA}" presName="rect4ParTxNoCh" presStyleLbl="alignAcc1" presStyleIdx="3" presStyleCnt="4">
        <dgm:presLayoutVars>
          <dgm:chMax val="1"/>
          <dgm:bulletEnabled val="1"/>
        </dgm:presLayoutVars>
      </dgm:prSet>
      <dgm:spPr/>
    </dgm:pt>
  </dgm:ptLst>
  <dgm:cxnLst>
    <dgm:cxn modelId="{338CD504-AEED-4826-8415-EBD70162D9CA}" type="presOf" srcId="{BA62C00F-59F0-4E3D-9F1C-3A7233B11A86}" destId="{19AEC1B3-2E12-4577-BCAE-12B99B01A7AA}" srcOrd="1" destOrd="0" presId="urn:microsoft.com/office/officeart/2005/8/layout/target3"/>
    <dgm:cxn modelId="{510F0B0A-6EFB-4B5A-A900-2F13D3E88312}" type="presOf" srcId="{1737172C-48EE-4D1D-9927-D3E9E75FC7B4}" destId="{3DB14DB0-AA90-42DA-8F1E-B939AD8213AE}" srcOrd="0" destOrd="0" presId="urn:microsoft.com/office/officeart/2005/8/layout/target3"/>
    <dgm:cxn modelId="{6E586012-4D58-4FD7-8EC3-E643DD635E42}" type="presOf" srcId="{8AB25D65-A56B-4EC2-962A-D6454A8451CA}" destId="{580E49B5-DC7A-49E4-92C3-E330BD43F105}" srcOrd="1" destOrd="0" presId="urn:microsoft.com/office/officeart/2005/8/layout/target3"/>
    <dgm:cxn modelId="{F5B9815D-4572-4C42-9A60-BB2235DA4B71}" type="presOf" srcId="{061D935D-CB7F-430A-A2E0-C04ED25CC195}" destId="{4B51A3BF-BFE9-4B5C-83E4-D73B992282F1}" srcOrd="1" destOrd="0" presId="urn:microsoft.com/office/officeart/2005/8/layout/target3"/>
    <dgm:cxn modelId="{A70B1F61-07EA-4271-8282-84FB99F05560}" srcId="{1737172C-48EE-4D1D-9927-D3E9E75FC7B4}" destId="{061D935D-CB7F-430A-A2E0-C04ED25CC195}" srcOrd="1" destOrd="0" parTransId="{F93ADF42-3DEF-41F7-90A4-01DA3B400F30}" sibTransId="{7FB4992F-1C8F-43A8-BB88-DC067F790D3C}"/>
    <dgm:cxn modelId="{C23C0D64-CEA3-4838-85AD-33FDA088AEC2}" srcId="{1737172C-48EE-4D1D-9927-D3E9E75FC7B4}" destId="{8AB25D65-A56B-4EC2-962A-D6454A8451CA}" srcOrd="3" destOrd="0" parTransId="{3E0AC8D7-4C04-4174-A091-A39E2FAEFAB1}" sibTransId="{03230319-2863-42C6-9151-A97ACB416422}"/>
    <dgm:cxn modelId="{2CFA9C58-361D-4E7A-80F8-702D3152E942}" type="presOf" srcId="{BA62C00F-59F0-4E3D-9F1C-3A7233B11A86}" destId="{719F91B5-7A89-43BF-B869-DF03D3DDF0B0}" srcOrd="0" destOrd="0" presId="urn:microsoft.com/office/officeart/2005/8/layout/target3"/>
    <dgm:cxn modelId="{837A128A-238D-4698-810C-CF82C7B4711F}" type="presOf" srcId="{8AB25D65-A56B-4EC2-962A-D6454A8451CA}" destId="{02C3FA26-D6E2-4373-AEC2-B8341EA74DD7}" srcOrd="0" destOrd="0" presId="urn:microsoft.com/office/officeart/2005/8/layout/target3"/>
    <dgm:cxn modelId="{9D87C090-DD2E-43AF-8EE0-AC726E37135E}" type="presOf" srcId="{DDCE92AC-5B9A-4D20-A696-A52AF08188B4}" destId="{D06D8F95-7265-4182-838B-D8D4B8182A84}" srcOrd="0" destOrd="0" presId="urn:microsoft.com/office/officeart/2005/8/layout/target3"/>
    <dgm:cxn modelId="{3CDA0C9A-950C-4B33-9524-F04FD5C1F1EB}" type="presOf" srcId="{DDCE92AC-5B9A-4D20-A696-A52AF08188B4}" destId="{8E433A97-60EA-4826-930B-9EB1EE22DD8A}" srcOrd="1" destOrd="0" presId="urn:microsoft.com/office/officeart/2005/8/layout/target3"/>
    <dgm:cxn modelId="{C38E5E9E-ED05-487B-BB6A-51852FE3803A}" type="presOf" srcId="{061D935D-CB7F-430A-A2E0-C04ED25CC195}" destId="{5B07E6F5-B739-47F5-B16B-368394D0695C}" srcOrd="0" destOrd="0" presId="urn:microsoft.com/office/officeart/2005/8/layout/target3"/>
    <dgm:cxn modelId="{8B2DC9A0-7298-4F22-86FC-ADE64C0F42C3}" srcId="{1737172C-48EE-4D1D-9927-D3E9E75FC7B4}" destId="{DDCE92AC-5B9A-4D20-A696-A52AF08188B4}" srcOrd="2" destOrd="0" parTransId="{087C7355-7966-4122-999C-37F8A4F30180}" sibTransId="{6B39B07B-E138-4E68-800D-3D39C39A2A45}"/>
    <dgm:cxn modelId="{2A3791AE-52DA-4E7A-9EE0-7BFBA3ADFDF5}" srcId="{1737172C-48EE-4D1D-9927-D3E9E75FC7B4}" destId="{BA62C00F-59F0-4E3D-9F1C-3A7233B11A86}" srcOrd="0" destOrd="0" parTransId="{C84332ED-92FC-4CA7-80C6-FBC88BFA5C31}" sibTransId="{C407B699-252F-4379-A0F9-DE23E70664D5}"/>
    <dgm:cxn modelId="{8488751B-5AFF-4FCC-9B26-9B76C70AEECF}" type="presParOf" srcId="{3DB14DB0-AA90-42DA-8F1E-B939AD8213AE}" destId="{1743FD9F-C591-4A5D-B6CE-E99ECD259BD3}" srcOrd="0" destOrd="0" presId="urn:microsoft.com/office/officeart/2005/8/layout/target3"/>
    <dgm:cxn modelId="{4C8DD77A-105D-47E2-B8A3-D34E2B5F0D29}" type="presParOf" srcId="{3DB14DB0-AA90-42DA-8F1E-B939AD8213AE}" destId="{0982F2D5-01EB-4C38-B7E5-0E0D1D656172}" srcOrd="1" destOrd="0" presId="urn:microsoft.com/office/officeart/2005/8/layout/target3"/>
    <dgm:cxn modelId="{F4CC1336-1B19-4FE9-B4E3-CBAFDF21EF6C}" type="presParOf" srcId="{3DB14DB0-AA90-42DA-8F1E-B939AD8213AE}" destId="{719F91B5-7A89-43BF-B869-DF03D3DDF0B0}" srcOrd="2" destOrd="0" presId="urn:microsoft.com/office/officeart/2005/8/layout/target3"/>
    <dgm:cxn modelId="{5B57005B-37E6-4AD6-A99A-773581C4E121}" type="presParOf" srcId="{3DB14DB0-AA90-42DA-8F1E-B939AD8213AE}" destId="{0073ED08-1997-470D-908A-42F8BD889E7D}" srcOrd="3" destOrd="0" presId="urn:microsoft.com/office/officeart/2005/8/layout/target3"/>
    <dgm:cxn modelId="{6899D5F5-22A5-4EC6-A1E5-3390B9623660}" type="presParOf" srcId="{3DB14DB0-AA90-42DA-8F1E-B939AD8213AE}" destId="{D6CEC64F-B538-48F3-9AA7-5BF500BFDB87}" srcOrd="4" destOrd="0" presId="urn:microsoft.com/office/officeart/2005/8/layout/target3"/>
    <dgm:cxn modelId="{5820E218-C580-4C06-8F77-7D5DCB004E21}" type="presParOf" srcId="{3DB14DB0-AA90-42DA-8F1E-B939AD8213AE}" destId="{5B07E6F5-B739-47F5-B16B-368394D0695C}" srcOrd="5" destOrd="0" presId="urn:microsoft.com/office/officeart/2005/8/layout/target3"/>
    <dgm:cxn modelId="{9A664573-8577-4A8A-9F73-8328B5B9E4F9}" type="presParOf" srcId="{3DB14DB0-AA90-42DA-8F1E-B939AD8213AE}" destId="{11D20153-199A-4265-A44F-1C2E40FBE2D3}" srcOrd="6" destOrd="0" presId="urn:microsoft.com/office/officeart/2005/8/layout/target3"/>
    <dgm:cxn modelId="{3A591E81-5D0C-4D95-BB77-5D293970D2A9}" type="presParOf" srcId="{3DB14DB0-AA90-42DA-8F1E-B939AD8213AE}" destId="{67DE8207-A382-4F5A-8D5C-DCAAE75BAB89}" srcOrd="7" destOrd="0" presId="urn:microsoft.com/office/officeart/2005/8/layout/target3"/>
    <dgm:cxn modelId="{BAAE1A20-9F4C-4CAF-96BD-0E14A52508F1}" type="presParOf" srcId="{3DB14DB0-AA90-42DA-8F1E-B939AD8213AE}" destId="{D06D8F95-7265-4182-838B-D8D4B8182A84}" srcOrd="8" destOrd="0" presId="urn:microsoft.com/office/officeart/2005/8/layout/target3"/>
    <dgm:cxn modelId="{C79ECB58-7D56-48E0-BC49-F59653D0378F}" type="presParOf" srcId="{3DB14DB0-AA90-42DA-8F1E-B939AD8213AE}" destId="{79945520-436C-4F76-9AB8-F013F32D020E}" srcOrd="9" destOrd="0" presId="urn:microsoft.com/office/officeart/2005/8/layout/target3"/>
    <dgm:cxn modelId="{0A9D944B-D73C-44BE-B4F8-61FA74D8A95E}" type="presParOf" srcId="{3DB14DB0-AA90-42DA-8F1E-B939AD8213AE}" destId="{B94F8496-90AA-4DF4-8A1A-176D502495C1}" srcOrd="10" destOrd="0" presId="urn:microsoft.com/office/officeart/2005/8/layout/target3"/>
    <dgm:cxn modelId="{700848D8-16DD-461D-97C9-B3374AE77A30}" type="presParOf" srcId="{3DB14DB0-AA90-42DA-8F1E-B939AD8213AE}" destId="{02C3FA26-D6E2-4373-AEC2-B8341EA74DD7}" srcOrd="11" destOrd="0" presId="urn:microsoft.com/office/officeart/2005/8/layout/target3"/>
    <dgm:cxn modelId="{599D212B-646E-4949-A893-C64FA0DDEE20}" type="presParOf" srcId="{3DB14DB0-AA90-42DA-8F1E-B939AD8213AE}" destId="{19AEC1B3-2E12-4577-BCAE-12B99B01A7AA}" srcOrd="12" destOrd="0" presId="urn:microsoft.com/office/officeart/2005/8/layout/target3"/>
    <dgm:cxn modelId="{C09B3404-BEA0-4CB0-BA7B-D2C228ED4F9B}" type="presParOf" srcId="{3DB14DB0-AA90-42DA-8F1E-B939AD8213AE}" destId="{4B51A3BF-BFE9-4B5C-83E4-D73B992282F1}" srcOrd="13" destOrd="0" presId="urn:microsoft.com/office/officeart/2005/8/layout/target3"/>
    <dgm:cxn modelId="{3409311D-882A-4B6B-9FD2-B7B5B19A4B7A}" type="presParOf" srcId="{3DB14DB0-AA90-42DA-8F1E-B939AD8213AE}" destId="{8E433A97-60EA-4826-930B-9EB1EE22DD8A}" srcOrd="14" destOrd="0" presId="urn:microsoft.com/office/officeart/2005/8/layout/target3"/>
    <dgm:cxn modelId="{FDF70A9A-0585-4ED2-8411-B25B5D9FC175}" type="presParOf" srcId="{3DB14DB0-AA90-42DA-8F1E-B939AD8213AE}" destId="{580E49B5-DC7A-49E4-92C3-E330BD43F10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3BF2B-3D7A-4F35-A524-8559E4D5B74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03CA2AA-0162-46F0-B161-F334C528822F}">
      <dgm:prSet phldrT="[Text]"/>
      <dgm:spPr/>
      <dgm:t>
        <a:bodyPr/>
        <a:lstStyle/>
        <a:p>
          <a:r>
            <a:rPr lang="en-US" dirty="0" err="1"/>
            <a:t>Asosiasi</a:t>
          </a:r>
          <a:r>
            <a:rPr lang="en-US" dirty="0"/>
            <a:t> </a:t>
          </a:r>
          <a:r>
            <a:rPr lang="en-US" dirty="0" err="1"/>
            <a:t>Merek</a:t>
          </a:r>
          <a:endParaRPr lang="en-US" dirty="0"/>
        </a:p>
      </dgm:t>
    </dgm:pt>
    <dgm:pt modelId="{193EC6F5-8C66-4BA1-8CAC-57BFBBD10BD9}" type="parTrans" cxnId="{070B85BF-EDC9-4A53-BBB7-6AC91CCE37D2}">
      <dgm:prSet/>
      <dgm:spPr/>
      <dgm:t>
        <a:bodyPr/>
        <a:lstStyle/>
        <a:p>
          <a:endParaRPr lang="en-US"/>
        </a:p>
      </dgm:t>
    </dgm:pt>
    <dgm:pt modelId="{480B92A2-9703-4736-9EB0-B9B81090C3EA}" type="sibTrans" cxnId="{070B85BF-EDC9-4A53-BBB7-6AC91CCE37D2}">
      <dgm:prSet/>
      <dgm:spPr/>
      <dgm:t>
        <a:bodyPr/>
        <a:lstStyle/>
        <a:p>
          <a:endParaRPr lang="en-US"/>
        </a:p>
      </dgm:t>
    </dgm:pt>
    <dgm:pt modelId="{88247E26-90E6-41C8-8508-75FFDA8263B0}">
      <dgm:prSet phldrT="[Text]" custT="1"/>
      <dgm:spPr/>
      <dgm:t>
        <a:bodyPr/>
        <a:lstStyle/>
        <a:p>
          <a:r>
            <a:rPr lang="en-US" altLang="en-US" sz="2000" dirty="0" err="1">
              <a:latin typeface="Calibri" pitchFamily="34" charset="0"/>
              <a:cs typeface="Calibri" pitchFamily="34" charset="0"/>
            </a:rPr>
            <a:t>Konsumen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sering</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membeli</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produk</a:t>
          </a:r>
          <a:r>
            <a:rPr lang="en-US" altLang="en-US" sz="2000" dirty="0">
              <a:latin typeface="Calibri" pitchFamily="34" charset="0"/>
              <a:cs typeface="Calibri" pitchFamily="34" charset="0"/>
            </a:rPr>
            <a:t> yang </a:t>
          </a:r>
          <a:r>
            <a:rPr lang="en-US" altLang="en-US" sz="2000" dirty="0" err="1">
              <a:latin typeface="Calibri" pitchFamily="34" charset="0"/>
              <a:cs typeface="Calibri" pitchFamily="34" charset="0"/>
            </a:rPr>
            <a:t>diasosiasikan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dengan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merek</a:t>
          </a:r>
          <a:r>
            <a:rPr lang="en-US" altLang="en-US" sz="2000" dirty="0">
              <a:latin typeface="Calibri" pitchFamily="34" charset="0"/>
              <a:cs typeface="Calibri" pitchFamily="34" charset="0"/>
            </a:rPr>
            <a:t> yang </a:t>
          </a:r>
          <a:r>
            <a:rPr lang="en-US" altLang="en-US" sz="2000" dirty="0" err="1">
              <a:latin typeface="Calibri" pitchFamily="34" charset="0"/>
              <a:cs typeface="Calibri" pitchFamily="34" charset="0"/>
            </a:rPr>
            <a:t>disukai</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Sikap</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suka</a:t>
          </a:r>
          <a:r>
            <a:rPr lang="en-US" altLang="en-US" sz="2000" dirty="0">
              <a:latin typeface="Calibri" pitchFamily="34" charset="0"/>
              <a:cs typeface="Calibri" pitchFamily="34" charset="0"/>
            </a:rPr>
            <a:t> = </a:t>
          </a:r>
          <a:r>
            <a:rPr lang="en-US" altLang="en-US" sz="2000" dirty="0" err="1">
              <a:latin typeface="Calibri" pitchFamily="34" charset="0"/>
              <a:cs typeface="Calibri" pitchFamily="34" charset="0"/>
            </a:rPr>
            <a:t>kepuasan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berulang</a:t>
          </a:r>
          <a:r>
            <a:rPr lang="en-US" altLang="en-US" sz="2000" dirty="0">
              <a:latin typeface="Calibri" pitchFamily="34" charset="0"/>
              <a:cs typeface="Calibri" pitchFamily="34" charset="0"/>
            </a:rPr>
            <a:t>.</a:t>
          </a:r>
          <a:endParaRPr lang="en-US" sz="2000" dirty="0">
            <a:latin typeface="Calibri" pitchFamily="34" charset="0"/>
            <a:cs typeface="Calibri" pitchFamily="34" charset="0"/>
          </a:endParaRPr>
        </a:p>
      </dgm:t>
    </dgm:pt>
    <dgm:pt modelId="{85D3B263-ADC6-4689-A36E-EB6E103D87F1}" type="parTrans" cxnId="{6DA1723A-C3E7-4BFD-8CAB-0CDCB8B7D9A1}">
      <dgm:prSet/>
      <dgm:spPr/>
      <dgm:t>
        <a:bodyPr/>
        <a:lstStyle/>
        <a:p>
          <a:endParaRPr lang="en-US"/>
        </a:p>
      </dgm:t>
    </dgm:pt>
    <dgm:pt modelId="{67F1A70C-A604-4169-9F2B-FBBA2D80CEA9}" type="sibTrans" cxnId="{6DA1723A-C3E7-4BFD-8CAB-0CDCB8B7D9A1}">
      <dgm:prSet/>
      <dgm:spPr/>
      <dgm:t>
        <a:bodyPr/>
        <a:lstStyle/>
        <a:p>
          <a:endParaRPr lang="en-US"/>
        </a:p>
      </dgm:t>
    </dgm:pt>
    <dgm:pt modelId="{4A8AF8FD-6396-4CB1-BFB2-BC9FE30EB88E}">
      <dgm:prSet phldrT="[Text]"/>
      <dgm:spPr/>
      <dgm:t>
        <a:bodyPr/>
        <a:lstStyle/>
        <a:p>
          <a:r>
            <a:rPr lang="en-US" dirty="0" err="1"/>
            <a:t>Pembelian</a:t>
          </a:r>
          <a:endParaRPr lang="en-US" dirty="0"/>
        </a:p>
      </dgm:t>
    </dgm:pt>
    <dgm:pt modelId="{C625998B-6E49-4041-BAE0-06EF01F2AFD3}" type="parTrans" cxnId="{927193C5-1528-46F0-8394-029BC5F3E0CD}">
      <dgm:prSet/>
      <dgm:spPr/>
      <dgm:t>
        <a:bodyPr/>
        <a:lstStyle/>
        <a:p>
          <a:endParaRPr lang="en-US"/>
        </a:p>
      </dgm:t>
    </dgm:pt>
    <dgm:pt modelId="{CF0DFCEE-2D24-493D-A816-7C5F5B4F8B3B}" type="sibTrans" cxnId="{927193C5-1528-46F0-8394-029BC5F3E0CD}">
      <dgm:prSet/>
      <dgm:spPr/>
      <dgm:t>
        <a:bodyPr/>
        <a:lstStyle/>
        <a:p>
          <a:endParaRPr lang="en-US"/>
        </a:p>
      </dgm:t>
    </dgm:pt>
    <dgm:pt modelId="{23A7596E-4D57-44DC-B443-A857BE8177C1}">
      <dgm:prSet phldrT="[Text]" custT="1"/>
      <dgm:spPr/>
      <dgm:t>
        <a:bodyPr/>
        <a:lstStyle/>
        <a:p>
          <a:r>
            <a:rPr lang="en-US" altLang="en-US" sz="1800" dirty="0" err="1">
              <a:latin typeface="Calibri" pitchFamily="34" charset="0"/>
              <a:cs typeface="Calibri" pitchFamily="34" charset="0"/>
            </a:rPr>
            <a:t>sikap</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mengikuti</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pembelian</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dan</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konsumsi</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produk</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Contohnya</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Konsumen</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juga</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membeli</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produk</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dengan</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sifat</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coba-coba</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produk</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memuaskan</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maka</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sikap</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positif</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terhadap</a:t>
          </a:r>
          <a:r>
            <a:rPr lang="en-US" altLang="en-US" sz="1800" dirty="0">
              <a:latin typeface="Calibri" pitchFamily="34" charset="0"/>
              <a:cs typeface="Calibri" pitchFamily="34" charset="0"/>
            </a:rPr>
            <a:t> </a:t>
          </a:r>
          <a:r>
            <a:rPr lang="en-US" altLang="en-US" sz="1800" dirty="0" err="1">
              <a:latin typeface="Calibri" pitchFamily="34" charset="0"/>
              <a:cs typeface="Calibri" pitchFamily="34" charset="0"/>
            </a:rPr>
            <a:t>produk</a:t>
          </a:r>
          <a:r>
            <a:rPr lang="en-US" altLang="en-US" sz="1800" dirty="0">
              <a:latin typeface="Calibri" pitchFamily="34" charset="0"/>
              <a:cs typeface="Calibri" pitchFamily="34" charset="0"/>
            </a:rPr>
            <a:t> </a:t>
          </a:r>
          <a:endParaRPr lang="en-US" sz="1800" dirty="0">
            <a:latin typeface="Calibri" pitchFamily="34" charset="0"/>
            <a:cs typeface="Calibri" pitchFamily="34" charset="0"/>
          </a:endParaRPr>
        </a:p>
      </dgm:t>
    </dgm:pt>
    <dgm:pt modelId="{1B48A23E-0136-4F0A-BC25-DF5668BDE8A8}" type="parTrans" cxnId="{0F4903F9-922E-4438-8524-2504ECAA8DED}">
      <dgm:prSet/>
      <dgm:spPr/>
      <dgm:t>
        <a:bodyPr/>
        <a:lstStyle/>
        <a:p>
          <a:endParaRPr lang="en-US"/>
        </a:p>
      </dgm:t>
    </dgm:pt>
    <dgm:pt modelId="{A766B786-D3C8-4CC1-A767-11CABE0CEA06}" type="sibTrans" cxnId="{0F4903F9-922E-4438-8524-2504ECAA8DED}">
      <dgm:prSet/>
      <dgm:spPr/>
      <dgm:t>
        <a:bodyPr/>
        <a:lstStyle/>
        <a:p>
          <a:endParaRPr lang="en-US"/>
        </a:p>
      </dgm:t>
    </dgm:pt>
    <dgm:pt modelId="{503752A1-07F5-4CB6-AFC8-E4BDE453E1BE}">
      <dgm:prSet phldrT="[Text]"/>
      <dgm:spPr/>
      <dgm:t>
        <a:bodyPr/>
        <a:lstStyle/>
        <a:p>
          <a:r>
            <a:rPr lang="en-US" dirty="0" err="1"/>
            <a:t>Pemecahan</a:t>
          </a:r>
          <a:r>
            <a:rPr lang="en-US" dirty="0"/>
            <a:t> </a:t>
          </a:r>
          <a:r>
            <a:rPr lang="en-US" dirty="0" err="1"/>
            <a:t>Masalah</a:t>
          </a:r>
          <a:endParaRPr lang="en-US" dirty="0"/>
        </a:p>
      </dgm:t>
    </dgm:pt>
    <dgm:pt modelId="{1D3AB097-0910-4BE8-9C4E-EA1EEE38DF8D}" type="parTrans" cxnId="{0E4F815A-8E28-4EFE-8929-FCA162D7DA12}">
      <dgm:prSet/>
      <dgm:spPr/>
      <dgm:t>
        <a:bodyPr/>
        <a:lstStyle/>
        <a:p>
          <a:endParaRPr lang="en-US"/>
        </a:p>
      </dgm:t>
    </dgm:pt>
    <dgm:pt modelId="{034D50B7-E75F-4739-A5A4-F9009BD69048}" type="sibTrans" cxnId="{0E4F815A-8E28-4EFE-8929-FCA162D7DA12}">
      <dgm:prSet/>
      <dgm:spPr/>
      <dgm:t>
        <a:bodyPr/>
        <a:lstStyle/>
        <a:p>
          <a:endParaRPr lang="en-US"/>
        </a:p>
      </dgm:t>
    </dgm:pt>
    <dgm:pt modelId="{7378DA69-AC9B-4B7C-A09D-134E821834F7}">
      <dgm:prSet phldrT="[Text]"/>
      <dgm:spPr/>
      <dgm:t>
        <a:bodyPr/>
        <a:lstStyle/>
        <a:p>
          <a:r>
            <a:rPr lang="en-US" altLang="en-US" dirty="0" err="1">
              <a:latin typeface="Calibri" pitchFamily="34" charset="0"/>
              <a:cs typeface="Calibri" pitchFamily="34" charset="0"/>
            </a:rPr>
            <a:t>pemecahan</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masalah</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membentuk</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sikap</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positif</a:t>
          </a:r>
          <a:r>
            <a:rPr lang="en-US" altLang="en-US" dirty="0">
              <a:latin typeface="Calibri" pitchFamily="34" charset="0"/>
              <a:cs typeface="Calibri" pitchFamily="34" charset="0"/>
            </a:rPr>
            <a:t>/</a:t>
          </a:r>
          <a:r>
            <a:rPr lang="en-US" altLang="en-US" dirty="0" err="1">
              <a:latin typeface="Calibri" pitchFamily="34" charset="0"/>
              <a:cs typeface="Calibri" pitchFamily="34" charset="0"/>
            </a:rPr>
            <a:t>negatif</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tentang</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produk</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didasarkan</a:t>
          </a:r>
          <a:r>
            <a:rPr lang="en-US" altLang="en-US" dirty="0">
              <a:latin typeface="Calibri" pitchFamily="34" charset="0"/>
              <a:cs typeface="Calibri" pitchFamily="34" charset="0"/>
            </a:rPr>
            <a:t> </a:t>
          </a:r>
          <a:r>
            <a:rPr lang="en-US" altLang="en-US" i="1" dirty="0" err="1">
              <a:latin typeface="Calibri" pitchFamily="34" charset="0"/>
              <a:cs typeface="Calibri" pitchFamily="34" charset="0"/>
            </a:rPr>
            <a:t>kepada</a:t>
          </a:r>
          <a:r>
            <a:rPr lang="en-US" altLang="en-US" i="1" dirty="0">
              <a:latin typeface="Calibri" pitchFamily="34" charset="0"/>
              <a:cs typeface="Calibri" pitchFamily="34" charset="0"/>
            </a:rPr>
            <a:t> information exposure </a:t>
          </a:r>
          <a:r>
            <a:rPr lang="en-US" altLang="en-US" dirty="0" err="1">
              <a:latin typeface="Calibri" pitchFamily="34" charset="0"/>
              <a:cs typeface="Calibri" pitchFamily="34" charset="0"/>
            </a:rPr>
            <a:t>dan</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kognisi</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mereka</a:t>
          </a:r>
          <a:r>
            <a:rPr lang="en-US" altLang="en-US" dirty="0">
              <a:latin typeface="Calibri" pitchFamily="34" charset="0"/>
              <a:cs typeface="Calibri" pitchFamily="34" charset="0"/>
            </a:rPr>
            <a:t>. </a:t>
          </a:r>
          <a:endParaRPr lang="en-US" dirty="0">
            <a:latin typeface="Calibri" pitchFamily="34" charset="0"/>
            <a:cs typeface="Calibri" pitchFamily="34" charset="0"/>
          </a:endParaRPr>
        </a:p>
      </dgm:t>
    </dgm:pt>
    <dgm:pt modelId="{23F249FA-B416-47C8-BEB0-3FBC616F4F24}" type="parTrans" cxnId="{C9882210-8978-4B4D-9502-20C776FB7053}">
      <dgm:prSet/>
      <dgm:spPr/>
      <dgm:t>
        <a:bodyPr/>
        <a:lstStyle/>
        <a:p>
          <a:endParaRPr lang="en-US"/>
        </a:p>
      </dgm:t>
    </dgm:pt>
    <dgm:pt modelId="{EC4EDED2-385C-4C99-9650-1AAA2392DAB5}" type="sibTrans" cxnId="{C9882210-8978-4B4D-9502-20C776FB7053}">
      <dgm:prSet/>
      <dgm:spPr/>
      <dgm:t>
        <a:bodyPr/>
        <a:lstStyle/>
        <a:p>
          <a:endParaRPr lang="en-US"/>
        </a:p>
      </dgm:t>
    </dgm:pt>
    <dgm:pt modelId="{F0C62529-6B0E-4E26-AFEF-B18287E9A222}">
      <dgm:prSet phldrT="[Text]"/>
      <dgm:spPr/>
      <dgm:t>
        <a:bodyPr/>
        <a:lstStyle/>
        <a:p>
          <a:r>
            <a:rPr lang="en-US" altLang="en-US" dirty="0" err="1">
              <a:latin typeface="Calibri" pitchFamily="34" charset="0"/>
              <a:cs typeface="Calibri" pitchFamily="34" charset="0"/>
            </a:rPr>
            <a:t>Semakin</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banyak</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informasi</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tentang</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produk</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dan</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jasa</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semakin</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mereka</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membentuk</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sikap</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baik</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positif</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atau</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negatif</a:t>
          </a:r>
          <a:r>
            <a:rPr lang="en-US" altLang="en-US" dirty="0">
              <a:latin typeface="Calibri" pitchFamily="34" charset="0"/>
              <a:cs typeface="Calibri" pitchFamily="34" charset="0"/>
            </a:rPr>
            <a:t>.</a:t>
          </a:r>
          <a:endParaRPr lang="en-US" dirty="0">
            <a:latin typeface="Calibri" pitchFamily="34" charset="0"/>
            <a:cs typeface="Calibri" pitchFamily="34" charset="0"/>
          </a:endParaRPr>
        </a:p>
      </dgm:t>
    </dgm:pt>
    <dgm:pt modelId="{FCE0E33D-8FA2-49FC-826A-164E35B49B5A}" type="parTrans" cxnId="{D431C081-9C95-4CFF-BB7E-3A522F4B5338}">
      <dgm:prSet/>
      <dgm:spPr/>
      <dgm:t>
        <a:bodyPr/>
        <a:lstStyle/>
        <a:p>
          <a:endParaRPr lang="en-US"/>
        </a:p>
      </dgm:t>
    </dgm:pt>
    <dgm:pt modelId="{B645CD90-2D18-4EC2-8437-D1D063B4B444}" type="sibTrans" cxnId="{D431C081-9C95-4CFF-BB7E-3A522F4B5338}">
      <dgm:prSet/>
      <dgm:spPr/>
      <dgm:t>
        <a:bodyPr/>
        <a:lstStyle/>
        <a:p>
          <a:endParaRPr lang="en-US"/>
        </a:p>
      </dgm:t>
    </dgm:pt>
    <dgm:pt modelId="{A1864F0F-2031-40FA-992B-C492DE21A676}" type="pres">
      <dgm:prSet presAssocID="{4BF3BF2B-3D7A-4F35-A524-8559E4D5B74B}" presName="Name0" presStyleCnt="0">
        <dgm:presLayoutVars>
          <dgm:dir/>
          <dgm:animLvl val="lvl"/>
          <dgm:resizeHandles val="exact"/>
        </dgm:presLayoutVars>
      </dgm:prSet>
      <dgm:spPr/>
    </dgm:pt>
    <dgm:pt modelId="{CD17D765-91EC-4003-A443-0DAEA73997F5}" type="pres">
      <dgm:prSet presAssocID="{203CA2AA-0162-46F0-B161-F334C528822F}" presName="linNode" presStyleCnt="0"/>
      <dgm:spPr/>
    </dgm:pt>
    <dgm:pt modelId="{6FF21B26-2059-4904-A349-045E37A4C2A2}" type="pres">
      <dgm:prSet presAssocID="{203CA2AA-0162-46F0-B161-F334C528822F}" presName="parentText" presStyleLbl="node1" presStyleIdx="0" presStyleCnt="3" custScaleX="74897">
        <dgm:presLayoutVars>
          <dgm:chMax val="1"/>
          <dgm:bulletEnabled val="1"/>
        </dgm:presLayoutVars>
      </dgm:prSet>
      <dgm:spPr/>
    </dgm:pt>
    <dgm:pt modelId="{B199B1D1-6B43-44EB-BE6B-27D145002841}" type="pres">
      <dgm:prSet presAssocID="{203CA2AA-0162-46F0-B161-F334C528822F}" presName="descendantText" presStyleLbl="alignAccFollowNode1" presStyleIdx="0" presStyleCnt="3" custScaleX="111227">
        <dgm:presLayoutVars>
          <dgm:bulletEnabled val="1"/>
        </dgm:presLayoutVars>
      </dgm:prSet>
      <dgm:spPr/>
    </dgm:pt>
    <dgm:pt modelId="{DA3BB0A9-7BE4-41FE-A433-467690293DA7}" type="pres">
      <dgm:prSet presAssocID="{480B92A2-9703-4736-9EB0-B9B81090C3EA}" presName="sp" presStyleCnt="0"/>
      <dgm:spPr/>
    </dgm:pt>
    <dgm:pt modelId="{EF63B20A-7DC7-4990-9ADA-2722CC8E9B38}" type="pres">
      <dgm:prSet presAssocID="{4A8AF8FD-6396-4CB1-BFB2-BC9FE30EB88E}" presName="linNode" presStyleCnt="0"/>
      <dgm:spPr/>
    </dgm:pt>
    <dgm:pt modelId="{156484B4-225C-4547-8F9C-FA703B73B3EE}" type="pres">
      <dgm:prSet presAssocID="{4A8AF8FD-6396-4CB1-BFB2-BC9FE30EB88E}" presName="parentText" presStyleLbl="node1" presStyleIdx="1" presStyleCnt="3" custScaleX="74897">
        <dgm:presLayoutVars>
          <dgm:chMax val="1"/>
          <dgm:bulletEnabled val="1"/>
        </dgm:presLayoutVars>
      </dgm:prSet>
      <dgm:spPr/>
    </dgm:pt>
    <dgm:pt modelId="{1923E932-A82B-4AB3-8AE5-15DEDFE2AAEF}" type="pres">
      <dgm:prSet presAssocID="{4A8AF8FD-6396-4CB1-BFB2-BC9FE30EB88E}" presName="descendantText" presStyleLbl="alignAccFollowNode1" presStyleIdx="1" presStyleCnt="3" custScaleX="111227">
        <dgm:presLayoutVars>
          <dgm:bulletEnabled val="1"/>
        </dgm:presLayoutVars>
      </dgm:prSet>
      <dgm:spPr/>
    </dgm:pt>
    <dgm:pt modelId="{66A32AC2-D6FD-4F60-884E-8B0283CE99C7}" type="pres">
      <dgm:prSet presAssocID="{CF0DFCEE-2D24-493D-A816-7C5F5B4F8B3B}" presName="sp" presStyleCnt="0"/>
      <dgm:spPr/>
    </dgm:pt>
    <dgm:pt modelId="{FA811C13-4191-4A05-933B-D4DE2FDB4C38}" type="pres">
      <dgm:prSet presAssocID="{503752A1-07F5-4CB6-AFC8-E4BDE453E1BE}" presName="linNode" presStyleCnt="0"/>
      <dgm:spPr/>
    </dgm:pt>
    <dgm:pt modelId="{356DD0C4-7E1D-4223-B1A2-C480C45DC6F0}" type="pres">
      <dgm:prSet presAssocID="{503752A1-07F5-4CB6-AFC8-E4BDE453E1BE}" presName="parentText" presStyleLbl="node1" presStyleIdx="2" presStyleCnt="3" custScaleX="74897">
        <dgm:presLayoutVars>
          <dgm:chMax val="1"/>
          <dgm:bulletEnabled val="1"/>
        </dgm:presLayoutVars>
      </dgm:prSet>
      <dgm:spPr/>
    </dgm:pt>
    <dgm:pt modelId="{D57439C2-E2A9-4F33-BC4D-F90707E7ECF5}" type="pres">
      <dgm:prSet presAssocID="{503752A1-07F5-4CB6-AFC8-E4BDE453E1BE}" presName="descendantText" presStyleLbl="alignAccFollowNode1" presStyleIdx="2" presStyleCnt="3" custScaleX="110880">
        <dgm:presLayoutVars>
          <dgm:bulletEnabled val="1"/>
        </dgm:presLayoutVars>
      </dgm:prSet>
      <dgm:spPr/>
    </dgm:pt>
  </dgm:ptLst>
  <dgm:cxnLst>
    <dgm:cxn modelId="{6F177C06-3FD6-488A-BD36-CCFD68EFB078}" type="presOf" srcId="{203CA2AA-0162-46F0-B161-F334C528822F}" destId="{6FF21B26-2059-4904-A349-045E37A4C2A2}" srcOrd="0" destOrd="0" presId="urn:microsoft.com/office/officeart/2005/8/layout/vList5"/>
    <dgm:cxn modelId="{C9882210-8978-4B4D-9502-20C776FB7053}" srcId="{503752A1-07F5-4CB6-AFC8-E4BDE453E1BE}" destId="{7378DA69-AC9B-4B7C-A09D-134E821834F7}" srcOrd="0" destOrd="0" parTransId="{23F249FA-B416-47C8-BEB0-3FBC616F4F24}" sibTransId="{EC4EDED2-385C-4C99-9650-1AAA2392DAB5}"/>
    <dgm:cxn modelId="{9B463810-274C-4B64-A83B-D609138BD9E5}" type="presOf" srcId="{4A8AF8FD-6396-4CB1-BFB2-BC9FE30EB88E}" destId="{156484B4-225C-4547-8F9C-FA703B73B3EE}" srcOrd="0" destOrd="0" presId="urn:microsoft.com/office/officeart/2005/8/layout/vList5"/>
    <dgm:cxn modelId="{0A307C20-380D-4E15-ADF0-3536FE7EF341}" type="presOf" srcId="{503752A1-07F5-4CB6-AFC8-E4BDE453E1BE}" destId="{356DD0C4-7E1D-4223-B1A2-C480C45DC6F0}" srcOrd="0" destOrd="0" presId="urn:microsoft.com/office/officeart/2005/8/layout/vList5"/>
    <dgm:cxn modelId="{6CAA8B34-FF35-42FF-AFAD-F9800088A45C}" type="presOf" srcId="{4BF3BF2B-3D7A-4F35-A524-8559E4D5B74B}" destId="{A1864F0F-2031-40FA-992B-C492DE21A676}" srcOrd="0" destOrd="0" presId="urn:microsoft.com/office/officeart/2005/8/layout/vList5"/>
    <dgm:cxn modelId="{6DA1723A-C3E7-4BFD-8CAB-0CDCB8B7D9A1}" srcId="{203CA2AA-0162-46F0-B161-F334C528822F}" destId="{88247E26-90E6-41C8-8508-75FFDA8263B0}" srcOrd="0" destOrd="0" parTransId="{85D3B263-ADC6-4689-A36E-EB6E103D87F1}" sibTransId="{67F1A70C-A604-4169-9F2B-FBBA2D80CEA9}"/>
    <dgm:cxn modelId="{0E4F815A-8E28-4EFE-8929-FCA162D7DA12}" srcId="{4BF3BF2B-3D7A-4F35-A524-8559E4D5B74B}" destId="{503752A1-07F5-4CB6-AFC8-E4BDE453E1BE}" srcOrd="2" destOrd="0" parTransId="{1D3AB097-0910-4BE8-9C4E-EA1EEE38DF8D}" sibTransId="{034D50B7-E75F-4739-A5A4-F9009BD69048}"/>
    <dgm:cxn modelId="{D431C081-9C95-4CFF-BB7E-3A522F4B5338}" srcId="{503752A1-07F5-4CB6-AFC8-E4BDE453E1BE}" destId="{F0C62529-6B0E-4E26-AFEF-B18287E9A222}" srcOrd="1" destOrd="0" parTransId="{FCE0E33D-8FA2-49FC-826A-164E35B49B5A}" sibTransId="{B645CD90-2D18-4EC2-8437-D1D063B4B444}"/>
    <dgm:cxn modelId="{0E337486-68CD-4472-8A10-CA7F9D39FD8B}" type="presOf" srcId="{88247E26-90E6-41C8-8508-75FFDA8263B0}" destId="{B199B1D1-6B43-44EB-BE6B-27D145002841}" srcOrd="0" destOrd="0" presId="urn:microsoft.com/office/officeart/2005/8/layout/vList5"/>
    <dgm:cxn modelId="{070B85BF-EDC9-4A53-BBB7-6AC91CCE37D2}" srcId="{4BF3BF2B-3D7A-4F35-A524-8559E4D5B74B}" destId="{203CA2AA-0162-46F0-B161-F334C528822F}" srcOrd="0" destOrd="0" parTransId="{193EC6F5-8C66-4BA1-8CAC-57BFBBD10BD9}" sibTransId="{480B92A2-9703-4736-9EB0-B9B81090C3EA}"/>
    <dgm:cxn modelId="{927193C5-1528-46F0-8394-029BC5F3E0CD}" srcId="{4BF3BF2B-3D7A-4F35-A524-8559E4D5B74B}" destId="{4A8AF8FD-6396-4CB1-BFB2-BC9FE30EB88E}" srcOrd="1" destOrd="0" parTransId="{C625998B-6E49-4041-BAE0-06EF01F2AFD3}" sibTransId="{CF0DFCEE-2D24-493D-A816-7C5F5B4F8B3B}"/>
    <dgm:cxn modelId="{B1C99AC7-4CFC-4646-9CF4-5C858F36F100}" type="presOf" srcId="{F0C62529-6B0E-4E26-AFEF-B18287E9A222}" destId="{D57439C2-E2A9-4F33-BC4D-F90707E7ECF5}" srcOrd="0" destOrd="1" presId="urn:microsoft.com/office/officeart/2005/8/layout/vList5"/>
    <dgm:cxn modelId="{5FF29FDB-972E-4362-A58B-65D9A08CE1BF}" type="presOf" srcId="{23A7596E-4D57-44DC-B443-A857BE8177C1}" destId="{1923E932-A82B-4AB3-8AE5-15DEDFE2AAEF}" srcOrd="0" destOrd="0" presId="urn:microsoft.com/office/officeart/2005/8/layout/vList5"/>
    <dgm:cxn modelId="{0F4903F9-922E-4438-8524-2504ECAA8DED}" srcId="{4A8AF8FD-6396-4CB1-BFB2-BC9FE30EB88E}" destId="{23A7596E-4D57-44DC-B443-A857BE8177C1}" srcOrd="0" destOrd="0" parTransId="{1B48A23E-0136-4F0A-BC25-DF5668BDE8A8}" sibTransId="{A766B786-D3C8-4CC1-A767-11CABE0CEA06}"/>
    <dgm:cxn modelId="{540BF3FB-43F4-4A3D-AC39-00581C17DF23}" type="presOf" srcId="{7378DA69-AC9B-4B7C-A09D-134E821834F7}" destId="{D57439C2-E2A9-4F33-BC4D-F90707E7ECF5}" srcOrd="0" destOrd="0" presId="urn:microsoft.com/office/officeart/2005/8/layout/vList5"/>
    <dgm:cxn modelId="{C5CFECDB-855D-43A1-903D-6843BA63A6E2}" type="presParOf" srcId="{A1864F0F-2031-40FA-992B-C492DE21A676}" destId="{CD17D765-91EC-4003-A443-0DAEA73997F5}" srcOrd="0" destOrd="0" presId="urn:microsoft.com/office/officeart/2005/8/layout/vList5"/>
    <dgm:cxn modelId="{BCEA309F-F047-4882-81FD-C40A681F11D1}" type="presParOf" srcId="{CD17D765-91EC-4003-A443-0DAEA73997F5}" destId="{6FF21B26-2059-4904-A349-045E37A4C2A2}" srcOrd="0" destOrd="0" presId="urn:microsoft.com/office/officeart/2005/8/layout/vList5"/>
    <dgm:cxn modelId="{CAB177C5-DD60-44B1-800B-B4618B698C35}" type="presParOf" srcId="{CD17D765-91EC-4003-A443-0DAEA73997F5}" destId="{B199B1D1-6B43-44EB-BE6B-27D145002841}" srcOrd="1" destOrd="0" presId="urn:microsoft.com/office/officeart/2005/8/layout/vList5"/>
    <dgm:cxn modelId="{27FFD57A-B912-4897-BB15-B9226207BD50}" type="presParOf" srcId="{A1864F0F-2031-40FA-992B-C492DE21A676}" destId="{DA3BB0A9-7BE4-41FE-A433-467690293DA7}" srcOrd="1" destOrd="0" presId="urn:microsoft.com/office/officeart/2005/8/layout/vList5"/>
    <dgm:cxn modelId="{4F02BC4D-2B44-42AE-833D-AB36B68117CE}" type="presParOf" srcId="{A1864F0F-2031-40FA-992B-C492DE21A676}" destId="{EF63B20A-7DC7-4990-9ADA-2722CC8E9B38}" srcOrd="2" destOrd="0" presId="urn:microsoft.com/office/officeart/2005/8/layout/vList5"/>
    <dgm:cxn modelId="{ADAAA620-D8B6-4CED-9095-FB60092C3B21}" type="presParOf" srcId="{EF63B20A-7DC7-4990-9ADA-2722CC8E9B38}" destId="{156484B4-225C-4547-8F9C-FA703B73B3EE}" srcOrd="0" destOrd="0" presId="urn:microsoft.com/office/officeart/2005/8/layout/vList5"/>
    <dgm:cxn modelId="{8ABE7796-100F-4819-8A59-832AC74E6FAA}" type="presParOf" srcId="{EF63B20A-7DC7-4990-9ADA-2722CC8E9B38}" destId="{1923E932-A82B-4AB3-8AE5-15DEDFE2AAEF}" srcOrd="1" destOrd="0" presId="urn:microsoft.com/office/officeart/2005/8/layout/vList5"/>
    <dgm:cxn modelId="{2B3F6313-769B-48F6-976A-1B1ACE4D96F5}" type="presParOf" srcId="{A1864F0F-2031-40FA-992B-C492DE21A676}" destId="{66A32AC2-D6FD-4F60-884E-8B0283CE99C7}" srcOrd="3" destOrd="0" presId="urn:microsoft.com/office/officeart/2005/8/layout/vList5"/>
    <dgm:cxn modelId="{132F61D5-F44B-4E68-AC35-E410E18FBAD0}" type="presParOf" srcId="{A1864F0F-2031-40FA-992B-C492DE21A676}" destId="{FA811C13-4191-4A05-933B-D4DE2FDB4C38}" srcOrd="4" destOrd="0" presId="urn:microsoft.com/office/officeart/2005/8/layout/vList5"/>
    <dgm:cxn modelId="{4BB14593-1E70-4730-BDE3-4EAB768AD2C7}" type="presParOf" srcId="{FA811C13-4191-4A05-933B-D4DE2FDB4C38}" destId="{356DD0C4-7E1D-4223-B1A2-C480C45DC6F0}" srcOrd="0" destOrd="0" presId="urn:microsoft.com/office/officeart/2005/8/layout/vList5"/>
    <dgm:cxn modelId="{35E0138D-C7FD-4C87-9670-55BCA809B3B4}" type="presParOf" srcId="{FA811C13-4191-4A05-933B-D4DE2FDB4C38}" destId="{D57439C2-E2A9-4F33-BC4D-F90707E7EC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36C85-8F28-4ADE-8393-424ED92E828A}"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645116F-6F71-47E3-9DB4-F0BD75BD4378}">
      <dgm:prSet phldrT="[Text]" custT="1"/>
      <dgm:spPr>
        <a:xfrm>
          <a:off x="0" y="2111"/>
          <a:ext cx="2962656" cy="1393589"/>
        </a:xfrm>
        <a:prstGeom prst="roundRect">
          <a:avLst/>
        </a:prstGeom>
        <a:solidFill>
          <a:srgbClr val="D64A3B">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en-US" altLang="en-US" sz="3200" dirty="0">
              <a:solidFill>
                <a:sysClr val="window" lastClr="FFFFFF"/>
              </a:solidFill>
              <a:latin typeface="Corbel"/>
              <a:ea typeface="+mn-ea"/>
              <a:cs typeface="+mn-cs"/>
            </a:rPr>
            <a:t>Direct marketing</a:t>
          </a:r>
          <a:endParaRPr lang="en-US" sz="3200" dirty="0">
            <a:solidFill>
              <a:sysClr val="window" lastClr="FFFFFF"/>
            </a:solidFill>
            <a:latin typeface="Corbel"/>
            <a:ea typeface="+mn-ea"/>
            <a:cs typeface="+mn-cs"/>
          </a:endParaRPr>
        </a:p>
      </dgm:t>
    </dgm:pt>
    <dgm:pt modelId="{098A3B73-4D7D-4CA5-AB5B-A5D84DC47DC6}" type="parTrans" cxnId="{1E9BDC48-5E53-480F-B2C2-E53782D2680F}">
      <dgm:prSet/>
      <dgm:spPr/>
      <dgm:t>
        <a:bodyPr/>
        <a:lstStyle/>
        <a:p>
          <a:endParaRPr lang="en-US"/>
        </a:p>
      </dgm:t>
    </dgm:pt>
    <dgm:pt modelId="{15C2B7D8-F068-488A-A77E-62C2E773905B}" type="sibTrans" cxnId="{1E9BDC48-5E53-480F-B2C2-E53782D2680F}">
      <dgm:prSet/>
      <dgm:spPr/>
      <dgm:t>
        <a:bodyPr/>
        <a:lstStyle/>
        <a:p>
          <a:endParaRPr lang="en-US"/>
        </a:p>
      </dgm:t>
    </dgm:pt>
    <dgm:pt modelId="{5DE55F72-B4DA-45C7-A4DC-CBFD560E75B6}">
      <dgm:prSet phldrT="[Text]"/>
      <dgm:spPr>
        <a:xfrm rot="5400000">
          <a:off x="5038692" y="-1934565"/>
          <a:ext cx="1114871" cy="5266944"/>
        </a:xfrm>
        <a:prstGeom prst="round2SameRect">
          <a:avLst/>
        </a:prstGeom>
        <a:solidFill>
          <a:srgbClr val="D64A3B">
            <a:tint val="40000"/>
            <a:alpha val="90000"/>
            <a:hueOff val="0"/>
            <a:satOff val="0"/>
            <a:lumOff val="0"/>
            <a:alphaOff val="0"/>
          </a:srgbClr>
        </a:solidFill>
        <a:ln w="15875" cap="rnd" cmpd="sng" algn="ctr">
          <a:solidFill>
            <a:srgbClr val="D64A3B">
              <a:tint val="40000"/>
              <a:alpha val="90000"/>
              <a:hueOff val="0"/>
              <a:satOff val="0"/>
              <a:lumOff val="0"/>
              <a:alphaOff val="0"/>
            </a:srgbClr>
          </a:solidFill>
          <a:prstDash val="solid"/>
        </a:ln>
        <a:effectLst/>
      </dgm:spPr>
      <dgm:t>
        <a:bodyPr/>
        <a:lstStyle/>
        <a:p>
          <a:r>
            <a:rPr lang="en-US" altLang="en-US" dirty="0" err="1">
              <a:solidFill>
                <a:sysClr val="windowText" lastClr="000000">
                  <a:hueOff val="0"/>
                  <a:satOff val="0"/>
                  <a:lumOff val="0"/>
                  <a:alphaOff val="0"/>
                </a:sysClr>
              </a:solidFill>
              <a:latin typeface="Corbel"/>
              <a:ea typeface="+mn-ea"/>
              <a:cs typeface="+mn-cs"/>
            </a:rPr>
            <a:t>minat</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dan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gaya</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hidup</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dipilih</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konsumen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berdasarkan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demografik</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psikografik</a:t>
          </a:r>
          <a:r>
            <a:rPr lang="en-US" altLang="en-US" dirty="0">
              <a:solidFill>
                <a:sysClr val="windowText" lastClr="000000">
                  <a:hueOff val="0"/>
                  <a:satOff val="0"/>
                  <a:lumOff val="0"/>
                  <a:alphaOff val="0"/>
                </a:sysClr>
              </a:solidFill>
              <a:latin typeface="Corbel"/>
              <a:ea typeface="+mn-ea"/>
              <a:cs typeface="+mn-cs"/>
            </a:rPr>
            <a:t>, geo-</a:t>
          </a:r>
          <a:r>
            <a:rPr lang="en-US" altLang="en-US" dirty="0" err="1">
              <a:solidFill>
                <a:sysClr val="windowText" lastClr="000000">
                  <a:hueOff val="0"/>
                  <a:satOff val="0"/>
                  <a:lumOff val="0"/>
                  <a:alphaOff val="0"/>
                </a:sysClr>
              </a:solidFill>
              <a:latin typeface="Corbel"/>
              <a:ea typeface="+mn-ea"/>
              <a:cs typeface="+mn-cs"/>
            </a:rPr>
            <a:t>demografik</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profil</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dengan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penawaran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produk</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dan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pesan</a:t>
          </a:r>
          <a:r>
            <a:rPr lang="en-US" altLang="en-US" dirty="0">
              <a:solidFill>
                <a:sysClr val="windowText" lastClr="000000">
                  <a:hueOff val="0"/>
                  <a:satOff val="0"/>
                  <a:lumOff val="0"/>
                  <a:alphaOff val="0"/>
                </a:sysClr>
              </a:solidFill>
              <a:latin typeface="Corbel"/>
              <a:ea typeface="+mn-ea"/>
              <a:cs typeface="+mn-cs"/>
            </a:rPr>
            <a:t> yang </a:t>
          </a:r>
          <a:r>
            <a:rPr lang="en-US" altLang="en-US" dirty="0" err="1">
              <a:solidFill>
                <a:sysClr val="windowText" lastClr="000000">
                  <a:hueOff val="0"/>
                  <a:satOff val="0"/>
                  <a:lumOff val="0"/>
                  <a:alphaOff val="0"/>
                </a:sysClr>
              </a:solidFill>
              <a:latin typeface="Corbel"/>
              <a:ea typeface="+mn-ea"/>
              <a:cs typeface="+mn-cs"/>
            </a:rPr>
            <a:t>sangat</a:t>
          </a:r>
          <a:r>
            <a:rPr lang="en-US" altLang="en-US" dirty="0">
              <a:solidFill>
                <a:sysClr val="windowText" lastClr="000000">
                  <a:hueOff val="0"/>
                  <a:satOff val="0"/>
                  <a:lumOff val="0"/>
                  <a:alphaOff val="0"/>
                </a:sysClr>
              </a:solidFill>
              <a:latin typeface="Corbel"/>
              <a:ea typeface="+mn-ea"/>
              <a:cs typeface="+mn-cs"/>
            </a:rPr>
            <a:t> personalized; </a:t>
          </a:r>
          <a:endParaRPr lang="en-US" dirty="0">
            <a:solidFill>
              <a:sysClr val="windowText" lastClr="000000">
                <a:hueOff val="0"/>
                <a:satOff val="0"/>
                <a:lumOff val="0"/>
                <a:alphaOff val="0"/>
              </a:sysClr>
            </a:solidFill>
            <a:latin typeface="Corbel"/>
            <a:ea typeface="+mn-ea"/>
            <a:cs typeface="+mn-cs"/>
          </a:endParaRPr>
        </a:p>
      </dgm:t>
    </dgm:pt>
    <dgm:pt modelId="{9008FFD4-5E07-4F49-AB11-23D4BE1586AE}" type="parTrans" cxnId="{C9A55BBA-B846-4515-B1D5-E74F885CD24F}">
      <dgm:prSet/>
      <dgm:spPr/>
      <dgm:t>
        <a:bodyPr/>
        <a:lstStyle/>
        <a:p>
          <a:endParaRPr lang="en-US"/>
        </a:p>
      </dgm:t>
    </dgm:pt>
    <dgm:pt modelId="{07F5B774-1626-4CDE-BE62-7F4E39E64CEE}" type="sibTrans" cxnId="{C9A55BBA-B846-4515-B1D5-E74F885CD24F}">
      <dgm:prSet/>
      <dgm:spPr/>
      <dgm:t>
        <a:bodyPr/>
        <a:lstStyle/>
        <a:p>
          <a:endParaRPr lang="en-US"/>
        </a:p>
      </dgm:t>
    </dgm:pt>
    <dgm:pt modelId="{72827CCD-B6CE-42D4-AD09-B2CC3D21532F}">
      <dgm:prSet phldrT="[Text]" custT="1"/>
      <dgm:spPr>
        <a:xfrm>
          <a:off x="0" y="1465380"/>
          <a:ext cx="2962656" cy="1393589"/>
        </a:xfrm>
        <a:prstGeom prst="roundRect">
          <a:avLst/>
        </a:prstGeom>
        <a:solidFill>
          <a:srgbClr val="D64A3B">
            <a:hueOff val="9820237"/>
            <a:satOff val="-922"/>
            <a:lumOff val="1176"/>
            <a:alphaOff val="0"/>
          </a:srgbClr>
        </a:solidFill>
        <a:ln w="15875" cap="rnd" cmpd="sng" algn="ctr">
          <a:solidFill>
            <a:sysClr val="window" lastClr="FFFFFF">
              <a:hueOff val="0"/>
              <a:satOff val="0"/>
              <a:lumOff val="0"/>
              <a:alphaOff val="0"/>
            </a:sysClr>
          </a:solidFill>
          <a:prstDash val="solid"/>
        </a:ln>
        <a:effectLst/>
      </dgm:spPr>
      <dgm:t>
        <a:bodyPr/>
        <a:lstStyle/>
        <a:p>
          <a:r>
            <a:rPr lang="it-IT" altLang="en-US" sz="3200" dirty="0">
              <a:solidFill>
                <a:sysClr val="window" lastClr="FFFFFF"/>
              </a:solidFill>
              <a:latin typeface="Corbel"/>
              <a:ea typeface="+mn-ea"/>
              <a:cs typeface="+mn-cs"/>
            </a:rPr>
            <a:t>Komunikasi media massa </a:t>
          </a:r>
          <a:endParaRPr lang="en-US" sz="3200" dirty="0">
            <a:solidFill>
              <a:sysClr val="window" lastClr="FFFFFF"/>
            </a:solidFill>
            <a:latin typeface="Corbel"/>
            <a:ea typeface="+mn-ea"/>
            <a:cs typeface="+mn-cs"/>
          </a:endParaRPr>
        </a:p>
      </dgm:t>
    </dgm:pt>
    <dgm:pt modelId="{261A75A4-91A0-4647-BE61-C803B136EE58}" type="parTrans" cxnId="{CE06FC4C-E6D5-40B4-A615-2C247C9B971A}">
      <dgm:prSet/>
      <dgm:spPr/>
      <dgm:t>
        <a:bodyPr/>
        <a:lstStyle/>
        <a:p>
          <a:endParaRPr lang="en-US"/>
        </a:p>
      </dgm:t>
    </dgm:pt>
    <dgm:pt modelId="{3BD7D528-602D-485E-AC65-CA708124D4B5}" type="sibTrans" cxnId="{CE06FC4C-E6D5-40B4-A615-2C247C9B971A}">
      <dgm:prSet/>
      <dgm:spPr/>
      <dgm:t>
        <a:bodyPr/>
        <a:lstStyle/>
        <a:p>
          <a:endParaRPr lang="en-US"/>
        </a:p>
      </dgm:t>
    </dgm:pt>
    <dgm:pt modelId="{0F22DA56-0117-4A62-ACB1-155EDD1EA223}">
      <dgm:prSet phldrT="[Text]"/>
      <dgm:spPr>
        <a:xfrm rot="5400000">
          <a:off x="5038692" y="-471297"/>
          <a:ext cx="1114871" cy="5266944"/>
        </a:xfrm>
        <a:prstGeom prst="round2SameRect">
          <a:avLst/>
        </a:prstGeom>
        <a:solidFill>
          <a:srgbClr val="D64A3B">
            <a:tint val="40000"/>
            <a:alpha val="90000"/>
            <a:hueOff val="10155278"/>
            <a:satOff val="-430"/>
            <a:lumOff val="111"/>
            <a:alphaOff val="0"/>
          </a:srgbClr>
        </a:solidFill>
        <a:ln w="15875" cap="rnd" cmpd="sng" algn="ctr">
          <a:solidFill>
            <a:srgbClr val="D64A3B">
              <a:tint val="40000"/>
              <a:alpha val="90000"/>
              <a:hueOff val="10155278"/>
              <a:satOff val="-430"/>
              <a:lumOff val="111"/>
              <a:alphaOff val="0"/>
            </a:srgbClr>
          </a:solidFill>
          <a:prstDash val="solid"/>
        </a:ln>
        <a:effectLst/>
      </dgm:spPr>
      <dgm:t>
        <a:bodyPr/>
        <a:lstStyle/>
        <a:p>
          <a:r>
            <a:rPr lang="it-IT" altLang="en-US" dirty="0">
              <a:solidFill>
                <a:sysClr val="windowText" lastClr="000000">
                  <a:hueOff val="0"/>
                  <a:satOff val="0"/>
                  <a:lumOff val="0"/>
                  <a:alphaOff val="0"/>
                </a:sysClr>
              </a:solidFill>
              <a:latin typeface="Corbel"/>
              <a:ea typeface="+mn-ea"/>
              <a:cs typeface="+mn-cs"/>
            </a:rPr>
            <a:t>mempengaruhi informasi sikap konsumen. Konsumen yang kurang memiliki pengalaman, iklan yang pendekatan emosional maka bersikap mengarah produk. </a:t>
          </a:r>
          <a:endParaRPr lang="en-US" dirty="0">
            <a:solidFill>
              <a:sysClr val="windowText" lastClr="000000">
                <a:hueOff val="0"/>
                <a:satOff val="0"/>
                <a:lumOff val="0"/>
                <a:alphaOff val="0"/>
              </a:sysClr>
            </a:solidFill>
            <a:latin typeface="Corbel"/>
            <a:ea typeface="+mn-ea"/>
            <a:cs typeface="+mn-cs"/>
          </a:endParaRPr>
        </a:p>
      </dgm:t>
    </dgm:pt>
    <dgm:pt modelId="{8CA21A4A-0C36-4EF2-AC95-85838ADEA416}" type="parTrans" cxnId="{5B722150-E322-45AA-8B6B-62A4A135DFBF}">
      <dgm:prSet/>
      <dgm:spPr/>
      <dgm:t>
        <a:bodyPr/>
        <a:lstStyle/>
        <a:p>
          <a:endParaRPr lang="en-US"/>
        </a:p>
      </dgm:t>
    </dgm:pt>
    <dgm:pt modelId="{1F6741D6-19B7-4227-99C5-34BC537D9A7D}" type="sibTrans" cxnId="{5B722150-E322-45AA-8B6B-62A4A135DFBF}">
      <dgm:prSet/>
      <dgm:spPr/>
      <dgm:t>
        <a:bodyPr/>
        <a:lstStyle/>
        <a:p>
          <a:endParaRPr lang="en-US"/>
        </a:p>
      </dgm:t>
    </dgm:pt>
    <dgm:pt modelId="{9B0B9FDB-4AD3-4338-A3CD-91C7DFEC7734}">
      <dgm:prSet phldrT="[Text]" custT="1"/>
      <dgm:spPr>
        <a:xfrm>
          <a:off x="0" y="2928649"/>
          <a:ext cx="2962656" cy="1393589"/>
        </a:xfrm>
        <a:prstGeom prst="roundRect">
          <a:avLst/>
        </a:prstGeom>
        <a:solidFill>
          <a:srgbClr val="D64A3B">
            <a:hueOff val="19640475"/>
            <a:satOff val="-1845"/>
            <a:lumOff val="2352"/>
            <a:alphaOff val="0"/>
          </a:srgbClr>
        </a:solidFill>
        <a:ln w="15875" cap="rnd" cmpd="sng" algn="ctr">
          <a:solidFill>
            <a:sysClr val="window" lastClr="FFFFFF">
              <a:hueOff val="0"/>
              <a:satOff val="0"/>
              <a:lumOff val="0"/>
              <a:alphaOff val="0"/>
            </a:sysClr>
          </a:solidFill>
          <a:prstDash val="solid"/>
        </a:ln>
        <a:effectLst/>
      </dgm:spPr>
      <dgm:t>
        <a:bodyPr/>
        <a:lstStyle/>
        <a:p>
          <a:r>
            <a:rPr lang="en-US" altLang="en-US" sz="3200" dirty="0">
              <a:solidFill>
                <a:sysClr val="window" lastClr="FFFFFF"/>
              </a:solidFill>
              <a:latin typeface="Corbel"/>
              <a:ea typeface="+mn-ea"/>
              <a:cs typeface="+mn-cs"/>
            </a:rPr>
            <a:t>Experience</a:t>
          </a:r>
          <a:endParaRPr lang="en-US" sz="3200" dirty="0">
            <a:solidFill>
              <a:sysClr val="window" lastClr="FFFFFF"/>
            </a:solidFill>
            <a:latin typeface="Corbel"/>
            <a:ea typeface="+mn-ea"/>
            <a:cs typeface="+mn-cs"/>
          </a:endParaRPr>
        </a:p>
      </dgm:t>
    </dgm:pt>
    <dgm:pt modelId="{6584B5AB-E472-4FE2-B5E3-A7ED4CE8E93D}" type="parTrans" cxnId="{6410E6E8-6D5D-4808-B721-D11CA0011B4A}">
      <dgm:prSet/>
      <dgm:spPr/>
      <dgm:t>
        <a:bodyPr/>
        <a:lstStyle/>
        <a:p>
          <a:endParaRPr lang="en-US"/>
        </a:p>
      </dgm:t>
    </dgm:pt>
    <dgm:pt modelId="{EC6ADDF9-8341-4E0E-A2BC-30F705856F78}" type="sibTrans" cxnId="{6410E6E8-6D5D-4808-B721-D11CA0011B4A}">
      <dgm:prSet/>
      <dgm:spPr/>
      <dgm:t>
        <a:bodyPr/>
        <a:lstStyle/>
        <a:p>
          <a:endParaRPr lang="en-US"/>
        </a:p>
      </dgm:t>
    </dgm:pt>
    <dgm:pt modelId="{2C82B7EA-DE59-4A1E-9CAF-A5B30FBDE1F8}">
      <dgm:prSet phldrT="[Text]"/>
      <dgm:spPr>
        <a:xfrm rot="5400000">
          <a:off x="5038692" y="991971"/>
          <a:ext cx="1114871" cy="5266944"/>
        </a:xfrm>
        <a:prstGeom prst="round2SameRect">
          <a:avLst/>
        </a:prstGeom>
        <a:solidFill>
          <a:srgbClr val="D64A3B">
            <a:tint val="40000"/>
            <a:alpha val="90000"/>
            <a:hueOff val="20310557"/>
            <a:satOff val="-860"/>
            <a:lumOff val="223"/>
            <a:alphaOff val="0"/>
          </a:srgbClr>
        </a:solidFill>
        <a:ln w="15875" cap="rnd" cmpd="sng" algn="ctr">
          <a:solidFill>
            <a:srgbClr val="D64A3B">
              <a:tint val="40000"/>
              <a:alpha val="90000"/>
              <a:hueOff val="20310557"/>
              <a:satOff val="-860"/>
              <a:lumOff val="223"/>
              <a:alphaOff val="0"/>
            </a:srgbClr>
          </a:solidFill>
          <a:prstDash val="solid"/>
        </a:ln>
        <a:effectLst/>
      </dgm:spPr>
      <dgm:t>
        <a:bodyPr/>
        <a:lstStyle/>
        <a:p>
          <a:r>
            <a:rPr lang="en-US" altLang="en-US" dirty="0">
              <a:solidFill>
                <a:sysClr val="windowText" lastClr="000000">
                  <a:hueOff val="0"/>
                  <a:satOff val="0"/>
                  <a:lumOff val="0"/>
                  <a:alphaOff val="0"/>
                </a:sysClr>
              </a:solidFill>
              <a:latin typeface="Corbel"/>
              <a:ea typeface="+mn-ea"/>
              <a:cs typeface="+mn-cs"/>
            </a:rPr>
            <a:t>direct experience (</a:t>
          </a:r>
          <a:r>
            <a:rPr lang="en-US" altLang="en-US" dirty="0" err="1">
              <a:solidFill>
                <a:sysClr val="windowText" lastClr="000000">
                  <a:hueOff val="0"/>
                  <a:satOff val="0"/>
                  <a:lumOff val="0"/>
                  <a:alphaOff val="0"/>
                </a:sysClr>
              </a:solidFill>
              <a:latin typeface="Corbel"/>
              <a:ea typeface="+mn-ea"/>
              <a:cs typeface="+mn-cs"/>
            </a:rPr>
            <a:t>penggunaan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produk</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tahan</a:t>
          </a:r>
          <a:r>
            <a:rPr lang="en-US" altLang="en-US" dirty="0">
              <a:solidFill>
                <a:sysClr val="windowText" lastClr="000000">
                  <a:hueOff val="0"/>
                  <a:satOff val="0"/>
                  <a:lumOff val="0"/>
                  <a:alphaOff val="0"/>
                </a:sysClr>
              </a:solidFill>
              <a:latin typeface="Corbel"/>
              <a:ea typeface="+mn-ea"/>
              <a:cs typeface="+mn-cs"/>
            </a:rPr>
            <a:t> lama, </a:t>
          </a:r>
          <a:r>
            <a:rPr lang="en-US" altLang="en-US" dirty="0" err="1">
              <a:solidFill>
                <a:sysClr val="windowText" lastClr="000000">
                  <a:hueOff val="0"/>
                  <a:satOff val="0"/>
                  <a:lumOff val="0"/>
                  <a:alphaOff val="0"/>
                </a:sysClr>
              </a:solidFill>
              <a:latin typeface="Corbel"/>
              <a:ea typeface="+mn-ea"/>
              <a:cs typeface="+mn-cs"/>
            </a:rPr>
            <a:t>dan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lebih</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kebal</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daripada</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pengembangan</a:t>
          </a:r>
          <a:r>
            <a:rPr lang="en-US" altLang="en-US" dirty="0">
              <a:solidFill>
                <a:sysClr val="windowText" lastClr="000000">
                  <a:hueOff val="0"/>
                  <a:satOff val="0"/>
                  <a:lumOff val="0"/>
                  <a:alphaOff val="0"/>
                </a:sysClr>
              </a:solidFill>
              <a:latin typeface="Corbel"/>
              <a:ea typeface="+mn-ea"/>
              <a:cs typeface="+mn-cs"/>
            </a:rPr>
            <a:t> indirect experience (</a:t>
          </a:r>
          <a:r>
            <a:rPr lang="en-US" altLang="en-US" dirty="0" err="1">
              <a:solidFill>
                <a:sysClr val="windowText" lastClr="000000">
                  <a:hueOff val="0"/>
                  <a:satOff val="0"/>
                  <a:lumOff val="0"/>
                  <a:alphaOff val="0"/>
                </a:sysClr>
              </a:solidFill>
              <a:latin typeface="Corbel"/>
              <a:ea typeface="+mn-ea"/>
              <a:cs typeface="+mn-cs"/>
            </a:rPr>
            <a:t>membaca</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iklan</a:t>
          </a:r>
          <a:r>
            <a:rPr lang="en-US" altLang="en-US" dirty="0">
              <a:solidFill>
                <a:sysClr val="windowText" lastClr="000000">
                  <a:hueOff val="0"/>
                  <a:satOff val="0"/>
                  <a:lumOff val="0"/>
                  <a:alphaOff val="0"/>
                </a:sysClr>
              </a:solidFill>
              <a:latin typeface="Corbel"/>
              <a:ea typeface="+mn-ea"/>
              <a:cs typeface="+mn-cs"/>
            </a:rPr>
            <a:t> </a:t>
          </a:r>
          <a:r>
            <a:rPr lang="en-US" altLang="en-US" dirty="0" err="1">
              <a:solidFill>
                <a:sysClr val="windowText" lastClr="000000">
                  <a:hueOff val="0"/>
                  <a:satOff val="0"/>
                  <a:lumOff val="0"/>
                  <a:alphaOff val="0"/>
                </a:sysClr>
              </a:solidFill>
              <a:latin typeface="Corbel"/>
              <a:ea typeface="+mn-ea"/>
              <a:cs typeface="+mn-cs"/>
            </a:rPr>
            <a:t>cetak</a:t>
          </a:r>
          <a:r>
            <a:rPr lang="en-US" altLang="en-US" dirty="0">
              <a:solidFill>
                <a:sysClr val="windowText" lastClr="000000">
                  <a:hueOff val="0"/>
                  <a:satOff val="0"/>
                  <a:lumOff val="0"/>
                  <a:alphaOff val="0"/>
                </a:sysClr>
              </a:solidFill>
              <a:latin typeface="Corbel"/>
              <a:ea typeface="+mn-ea"/>
              <a:cs typeface="+mn-cs"/>
            </a:rPr>
            <a:t>). </a:t>
          </a:r>
          <a:endParaRPr lang="en-US" dirty="0">
            <a:solidFill>
              <a:sysClr val="windowText" lastClr="000000">
                <a:hueOff val="0"/>
                <a:satOff val="0"/>
                <a:lumOff val="0"/>
                <a:alphaOff val="0"/>
              </a:sysClr>
            </a:solidFill>
            <a:latin typeface="Corbel"/>
            <a:ea typeface="+mn-ea"/>
            <a:cs typeface="+mn-cs"/>
          </a:endParaRPr>
        </a:p>
      </dgm:t>
    </dgm:pt>
    <dgm:pt modelId="{335E5A90-AF4B-4B14-A2A7-7E583F70F7FE}" type="parTrans" cxnId="{8FC96D12-DCF9-4947-A7AE-64A91C8138DA}">
      <dgm:prSet/>
      <dgm:spPr/>
      <dgm:t>
        <a:bodyPr/>
        <a:lstStyle/>
        <a:p>
          <a:endParaRPr lang="en-US"/>
        </a:p>
      </dgm:t>
    </dgm:pt>
    <dgm:pt modelId="{2C888BF2-DACF-4168-BD76-BC9E8F659761}" type="sibTrans" cxnId="{8FC96D12-DCF9-4947-A7AE-64A91C8138DA}">
      <dgm:prSet/>
      <dgm:spPr/>
      <dgm:t>
        <a:bodyPr/>
        <a:lstStyle/>
        <a:p>
          <a:endParaRPr lang="en-US"/>
        </a:p>
      </dgm:t>
    </dgm:pt>
    <dgm:pt modelId="{363A510C-E001-485C-AB04-2DBE95482B08}" type="pres">
      <dgm:prSet presAssocID="{D2536C85-8F28-4ADE-8393-424ED92E828A}" presName="Name0" presStyleCnt="0">
        <dgm:presLayoutVars>
          <dgm:dir/>
          <dgm:animLvl val="lvl"/>
          <dgm:resizeHandles val="exact"/>
        </dgm:presLayoutVars>
      </dgm:prSet>
      <dgm:spPr/>
    </dgm:pt>
    <dgm:pt modelId="{7F10BC5D-82BB-428A-952C-2381FE8BF6EA}" type="pres">
      <dgm:prSet presAssocID="{1645116F-6F71-47E3-9DB4-F0BD75BD4378}" presName="linNode" presStyleCnt="0"/>
      <dgm:spPr/>
    </dgm:pt>
    <dgm:pt modelId="{4130B3F7-D6B6-465F-8F02-3E563897C801}" type="pres">
      <dgm:prSet presAssocID="{1645116F-6F71-47E3-9DB4-F0BD75BD4378}" presName="parentText" presStyleLbl="node1" presStyleIdx="0" presStyleCnt="3">
        <dgm:presLayoutVars>
          <dgm:chMax val="1"/>
          <dgm:bulletEnabled val="1"/>
        </dgm:presLayoutVars>
      </dgm:prSet>
      <dgm:spPr/>
    </dgm:pt>
    <dgm:pt modelId="{3F8FFBE6-C43D-47D1-BB94-3BD87E23FB59}" type="pres">
      <dgm:prSet presAssocID="{1645116F-6F71-47E3-9DB4-F0BD75BD4378}" presName="descendantText" presStyleLbl="alignAccFollowNode1" presStyleIdx="0" presStyleCnt="3">
        <dgm:presLayoutVars>
          <dgm:bulletEnabled val="1"/>
        </dgm:presLayoutVars>
      </dgm:prSet>
      <dgm:spPr/>
    </dgm:pt>
    <dgm:pt modelId="{ECF2DEA2-80BD-4FE8-AA31-9AE66783460A}" type="pres">
      <dgm:prSet presAssocID="{15C2B7D8-F068-488A-A77E-62C2E773905B}" presName="sp" presStyleCnt="0"/>
      <dgm:spPr/>
    </dgm:pt>
    <dgm:pt modelId="{1AA1F85D-3711-4E78-8D33-4E419360734D}" type="pres">
      <dgm:prSet presAssocID="{72827CCD-B6CE-42D4-AD09-B2CC3D21532F}" presName="linNode" presStyleCnt="0"/>
      <dgm:spPr/>
    </dgm:pt>
    <dgm:pt modelId="{3C4B5FFA-85B7-4BA9-A40E-6280A2DE6B66}" type="pres">
      <dgm:prSet presAssocID="{72827CCD-B6CE-42D4-AD09-B2CC3D21532F}" presName="parentText" presStyleLbl="node1" presStyleIdx="1" presStyleCnt="3">
        <dgm:presLayoutVars>
          <dgm:chMax val="1"/>
          <dgm:bulletEnabled val="1"/>
        </dgm:presLayoutVars>
      </dgm:prSet>
      <dgm:spPr/>
    </dgm:pt>
    <dgm:pt modelId="{2C2445FA-0FC3-4E3E-8E1E-8050B0835FFB}" type="pres">
      <dgm:prSet presAssocID="{72827CCD-B6CE-42D4-AD09-B2CC3D21532F}" presName="descendantText" presStyleLbl="alignAccFollowNode1" presStyleIdx="1" presStyleCnt="3">
        <dgm:presLayoutVars>
          <dgm:bulletEnabled val="1"/>
        </dgm:presLayoutVars>
      </dgm:prSet>
      <dgm:spPr/>
    </dgm:pt>
    <dgm:pt modelId="{AE596D0D-D128-43BE-970B-EAF214D9923E}" type="pres">
      <dgm:prSet presAssocID="{3BD7D528-602D-485E-AC65-CA708124D4B5}" presName="sp" presStyleCnt="0"/>
      <dgm:spPr/>
    </dgm:pt>
    <dgm:pt modelId="{0452040A-B4F2-485E-ADE9-5751B0F6CBB9}" type="pres">
      <dgm:prSet presAssocID="{9B0B9FDB-4AD3-4338-A3CD-91C7DFEC7734}" presName="linNode" presStyleCnt="0"/>
      <dgm:spPr/>
    </dgm:pt>
    <dgm:pt modelId="{2909799A-AE9E-473B-9237-168D7E4738CB}" type="pres">
      <dgm:prSet presAssocID="{9B0B9FDB-4AD3-4338-A3CD-91C7DFEC7734}" presName="parentText" presStyleLbl="node1" presStyleIdx="2" presStyleCnt="3">
        <dgm:presLayoutVars>
          <dgm:chMax val="1"/>
          <dgm:bulletEnabled val="1"/>
        </dgm:presLayoutVars>
      </dgm:prSet>
      <dgm:spPr/>
    </dgm:pt>
    <dgm:pt modelId="{A954769A-E3D3-46AC-8473-E69CF56A1FD8}" type="pres">
      <dgm:prSet presAssocID="{9B0B9FDB-4AD3-4338-A3CD-91C7DFEC7734}" presName="descendantText" presStyleLbl="alignAccFollowNode1" presStyleIdx="2" presStyleCnt="3">
        <dgm:presLayoutVars>
          <dgm:bulletEnabled val="1"/>
        </dgm:presLayoutVars>
      </dgm:prSet>
      <dgm:spPr/>
    </dgm:pt>
  </dgm:ptLst>
  <dgm:cxnLst>
    <dgm:cxn modelId="{803F2E03-AC80-47A0-87C0-89C2487DB6AB}" type="presOf" srcId="{72827CCD-B6CE-42D4-AD09-B2CC3D21532F}" destId="{3C4B5FFA-85B7-4BA9-A40E-6280A2DE6B66}" srcOrd="0" destOrd="0" presId="urn:microsoft.com/office/officeart/2005/8/layout/vList5"/>
    <dgm:cxn modelId="{8FC96D12-DCF9-4947-A7AE-64A91C8138DA}" srcId="{9B0B9FDB-4AD3-4338-A3CD-91C7DFEC7734}" destId="{2C82B7EA-DE59-4A1E-9CAF-A5B30FBDE1F8}" srcOrd="0" destOrd="0" parTransId="{335E5A90-AF4B-4B14-A2A7-7E583F70F7FE}" sibTransId="{2C888BF2-DACF-4168-BD76-BC9E8F659761}"/>
    <dgm:cxn modelId="{202D8021-1204-4D5C-9731-2F591A80838D}" type="presOf" srcId="{D2536C85-8F28-4ADE-8393-424ED92E828A}" destId="{363A510C-E001-485C-AB04-2DBE95482B08}" srcOrd="0" destOrd="0" presId="urn:microsoft.com/office/officeart/2005/8/layout/vList5"/>
    <dgm:cxn modelId="{DDE6E963-681C-48AB-B59A-50FB26791B08}" type="presOf" srcId="{9B0B9FDB-4AD3-4338-A3CD-91C7DFEC7734}" destId="{2909799A-AE9E-473B-9237-168D7E4738CB}" srcOrd="0" destOrd="0" presId="urn:microsoft.com/office/officeart/2005/8/layout/vList5"/>
    <dgm:cxn modelId="{1E9BDC48-5E53-480F-B2C2-E53782D2680F}" srcId="{D2536C85-8F28-4ADE-8393-424ED92E828A}" destId="{1645116F-6F71-47E3-9DB4-F0BD75BD4378}" srcOrd="0" destOrd="0" parTransId="{098A3B73-4D7D-4CA5-AB5B-A5D84DC47DC6}" sibTransId="{15C2B7D8-F068-488A-A77E-62C2E773905B}"/>
    <dgm:cxn modelId="{CE06FC4C-E6D5-40B4-A615-2C247C9B971A}" srcId="{D2536C85-8F28-4ADE-8393-424ED92E828A}" destId="{72827CCD-B6CE-42D4-AD09-B2CC3D21532F}" srcOrd="1" destOrd="0" parTransId="{261A75A4-91A0-4647-BE61-C803B136EE58}" sibTransId="{3BD7D528-602D-485E-AC65-CA708124D4B5}"/>
    <dgm:cxn modelId="{5B722150-E322-45AA-8B6B-62A4A135DFBF}" srcId="{72827CCD-B6CE-42D4-AD09-B2CC3D21532F}" destId="{0F22DA56-0117-4A62-ACB1-155EDD1EA223}" srcOrd="0" destOrd="0" parTransId="{8CA21A4A-0C36-4EF2-AC95-85838ADEA416}" sibTransId="{1F6741D6-19B7-4227-99C5-34BC537D9A7D}"/>
    <dgm:cxn modelId="{5B36A050-E8FD-45C5-97C6-038B7A5BAACD}" type="presOf" srcId="{2C82B7EA-DE59-4A1E-9CAF-A5B30FBDE1F8}" destId="{A954769A-E3D3-46AC-8473-E69CF56A1FD8}" srcOrd="0" destOrd="0" presId="urn:microsoft.com/office/officeart/2005/8/layout/vList5"/>
    <dgm:cxn modelId="{3E56D89A-4790-4614-938B-8E387152EDBE}" type="presOf" srcId="{0F22DA56-0117-4A62-ACB1-155EDD1EA223}" destId="{2C2445FA-0FC3-4E3E-8E1E-8050B0835FFB}" srcOrd="0" destOrd="0" presId="urn:microsoft.com/office/officeart/2005/8/layout/vList5"/>
    <dgm:cxn modelId="{3D8D3EAB-F3F5-427B-9F66-C40E80DE8A42}" type="presOf" srcId="{5DE55F72-B4DA-45C7-A4DC-CBFD560E75B6}" destId="{3F8FFBE6-C43D-47D1-BB94-3BD87E23FB59}" srcOrd="0" destOrd="0" presId="urn:microsoft.com/office/officeart/2005/8/layout/vList5"/>
    <dgm:cxn modelId="{C9A55BBA-B846-4515-B1D5-E74F885CD24F}" srcId="{1645116F-6F71-47E3-9DB4-F0BD75BD4378}" destId="{5DE55F72-B4DA-45C7-A4DC-CBFD560E75B6}" srcOrd="0" destOrd="0" parTransId="{9008FFD4-5E07-4F49-AB11-23D4BE1586AE}" sibTransId="{07F5B774-1626-4CDE-BE62-7F4E39E64CEE}"/>
    <dgm:cxn modelId="{DFE8BCE2-3C17-4E2E-A96B-3CE4674D85A2}" type="presOf" srcId="{1645116F-6F71-47E3-9DB4-F0BD75BD4378}" destId="{4130B3F7-D6B6-465F-8F02-3E563897C801}" srcOrd="0" destOrd="0" presId="urn:microsoft.com/office/officeart/2005/8/layout/vList5"/>
    <dgm:cxn modelId="{6410E6E8-6D5D-4808-B721-D11CA0011B4A}" srcId="{D2536C85-8F28-4ADE-8393-424ED92E828A}" destId="{9B0B9FDB-4AD3-4338-A3CD-91C7DFEC7734}" srcOrd="2" destOrd="0" parTransId="{6584B5AB-E472-4FE2-B5E3-A7ED4CE8E93D}" sibTransId="{EC6ADDF9-8341-4E0E-A2BC-30F705856F78}"/>
    <dgm:cxn modelId="{0E2437B5-A5F9-43D2-B459-00F5665D9A5C}" type="presParOf" srcId="{363A510C-E001-485C-AB04-2DBE95482B08}" destId="{7F10BC5D-82BB-428A-952C-2381FE8BF6EA}" srcOrd="0" destOrd="0" presId="urn:microsoft.com/office/officeart/2005/8/layout/vList5"/>
    <dgm:cxn modelId="{01B53705-CE9D-42EB-8E7B-8A3B8CFB3F55}" type="presParOf" srcId="{7F10BC5D-82BB-428A-952C-2381FE8BF6EA}" destId="{4130B3F7-D6B6-465F-8F02-3E563897C801}" srcOrd="0" destOrd="0" presId="urn:microsoft.com/office/officeart/2005/8/layout/vList5"/>
    <dgm:cxn modelId="{FDDCF99E-C685-457F-98E2-62EDC5F88229}" type="presParOf" srcId="{7F10BC5D-82BB-428A-952C-2381FE8BF6EA}" destId="{3F8FFBE6-C43D-47D1-BB94-3BD87E23FB59}" srcOrd="1" destOrd="0" presId="urn:microsoft.com/office/officeart/2005/8/layout/vList5"/>
    <dgm:cxn modelId="{959B6B5D-4D17-474F-909D-F17E0C407497}" type="presParOf" srcId="{363A510C-E001-485C-AB04-2DBE95482B08}" destId="{ECF2DEA2-80BD-4FE8-AA31-9AE66783460A}" srcOrd="1" destOrd="0" presId="urn:microsoft.com/office/officeart/2005/8/layout/vList5"/>
    <dgm:cxn modelId="{27F182D6-F205-408C-88A6-96225E685C1F}" type="presParOf" srcId="{363A510C-E001-485C-AB04-2DBE95482B08}" destId="{1AA1F85D-3711-4E78-8D33-4E419360734D}" srcOrd="2" destOrd="0" presId="urn:microsoft.com/office/officeart/2005/8/layout/vList5"/>
    <dgm:cxn modelId="{731C625E-44AC-4377-AA86-C0BD1A1489C8}" type="presParOf" srcId="{1AA1F85D-3711-4E78-8D33-4E419360734D}" destId="{3C4B5FFA-85B7-4BA9-A40E-6280A2DE6B66}" srcOrd="0" destOrd="0" presId="urn:microsoft.com/office/officeart/2005/8/layout/vList5"/>
    <dgm:cxn modelId="{6003C1E1-6FF7-4444-AEAC-AEEA915DDC58}" type="presParOf" srcId="{1AA1F85D-3711-4E78-8D33-4E419360734D}" destId="{2C2445FA-0FC3-4E3E-8E1E-8050B0835FFB}" srcOrd="1" destOrd="0" presId="urn:microsoft.com/office/officeart/2005/8/layout/vList5"/>
    <dgm:cxn modelId="{9D1BFFC7-3407-4495-BD23-3E7C91CF48E5}" type="presParOf" srcId="{363A510C-E001-485C-AB04-2DBE95482B08}" destId="{AE596D0D-D128-43BE-970B-EAF214D9923E}" srcOrd="3" destOrd="0" presId="urn:microsoft.com/office/officeart/2005/8/layout/vList5"/>
    <dgm:cxn modelId="{2402BC72-920B-4A43-B328-16DF057D4F44}" type="presParOf" srcId="{363A510C-E001-485C-AB04-2DBE95482B08}" destId="{0452040A-B4F2-485E-ADE9-5751B0F6CBB9}" srcOrd="4" destOrd="0" presId="urn:microsoft.com/office/officeart/2005/8/layout/vList5"/>
    <dgm:cxn modelId="{ED66B4E6-FD68-4417-8B29-0573171E5B58}" type="presParOf" srcId="{0452040A-B4F2-485E-ADE9-5751B0F6CBB9}" destId="{2909799A-AE9E-473B-9237-168D7E4738CB}" srcOrd="0" destOrd="0" presId="urn:microsoft.com/office/officeart/2005/8/layout/vList5"/>
    <dgm:cxn modelId="{67F2B615-B021-4941-B029-F6C9DD3A9899}" type="presParOf" srcId="{0452040A-B4F2-485E-ADE9-5751B0F6CBB9}" destId="{A954769A-E3D3-46AC-8473-E69CF56A1F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186633-932A-4457-BC8C-CC1302D6C4D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954FC472-E1B9-49F9-815C-2586636E0B51}">
      <dgm:prSet phldrT="[Text]" custT="1"/>
      <dgm:spPr/>
      <dgm:t>
        <a:bodyPr/>
        <a:lstStyle/>
        <a:p>
          <a:r>
            <a:rPr lang="it-IT" altLang="en-US" sz="2000" dirty="0">
              <a:latin typeface="Calibri" pitchFamily="34" charset="0"/>
              <a:cs typeface="Calibri" pitchFamily="34" charset="0"/>
            </a:rPr>
            <a:t>Merubah fungsi dasar motivasi konsumen</a:t>
          </a:r>
          <a:endParaRPr lang="en-US" sz="2000" dirty="0">
            <a:latin typeface="Calibri" pitchFamily="34" charset="0"/>
            <a:cs typeface="Calibri" pitchFamily="34" charset="0"/>
          </a:endParaRPr>
        </a:p>
      </dgm:t>
    </dgm:pt>
    <dgm:pt modelId="{57BC86DD-3178-4A2F-92AA-3C8DDE2F4ED0}" type="parTrans" cxnId="{733F0F0E-51D9-407F-97D2-1A900F2594C8}">
      <dgm:prSet/>
      <dgm:spPr/>
      <dgm:t>
        <a:bodyPr/>
        <a:lstStyle/>
        <a:p>
          <a:endParaRPr lang="en-US">
            <a:latin typeface="Calibri" pitchFamily="34" charset="0"/>
            <a:cs typeface="Calibri" pitchFamily="34" charset="0"/>
          </a:endParaRPr>
        </a:p>
      </dgm:t>
    </dgm:pt>
    <dgm:pt modelId="{8D03EAFA-5359-45BA-B10E-18D84CCCA4AC}" type="sibTrans" cxnId="{733F0F0E-51D9-407F-97D2-1A900F2594C8}">
      <dgm:prSet/>
      <dgm:spPr/>
      <dgm:t>
        <a:bodyPr/>
        <a:lstStyle/>
        <a:p>
          <a:endParaRPr lang="en-US">
            <a:latin typeface="Calibri" pitchFamily="34" charset="0"/>
            <a:cs typeface="Calibri" pitchFamily="34" charset="0"/>
          </a:endParaRPr>
        </a:p>
      </dgm:t>
    </dgm:pt>
    <dgm:pt modelId="{E47EF021-CA70-46AC-ABE9-2FF8BA373D04}">
      <dgm:prSet phldrT="[Text]" custT="1"/>
      <dgm:spPr/>
      <dgm:t>
        <a:bodyPr/>
        <a:lstStyle/>
        <a:p>
          <a:r>
            <a:rPr lang="en-US" altLang="en-US" sz="2000" dirty="0" err="1">
              <a:latin typeface="Calibri" pitchFamily="34" charset="0"/>
              <a:cs typeface="Calibri" pitchFamily="34" charset="0"/>
            </a:rPr>
            <a:t>Asosiasi</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produk</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dengan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kejadian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atau</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kelompok</a:t>
          </a:r>
          <a:r>
            <a:rPr lang="en-US" altLang="en-US" sz="2000" dirty="0">
              <a:latin typeface="Calibri" pitchFamily="34" charset="0"/>
              <a:cs typeface="Calibri" pitchFamily="34" charset="0"/>
            </a:rPr>
            <a:t> yang </a:t>
          </a:r>
          <a:r>
            <a:rPr lang="en-US" altLang="en-US" sz="2000" dirty="0" err="1">
              <a:latin typeface="Calibri" pitchFamily="34" charset="0"/>
              <a:cs typeface="Calibri" pitchFamily="34" charset="0"/>
            </a:rPr>
            <a:t>dikagumi</a:t>
          </a:r>
          <a:endParaRPr lang="en-US" sz="2000" dirty="0">
            <a:latin typeface="Calibri" pitchFamily="34" charset="0"/>
            <a:cs typeface="Calibri" pitchFamily="34" charset="0"/>
          </a:endParaRPr>
        </a:p>
      </dgm:t>
    </dgm:pt>
    <dgm:pt modelId="{0B6D54CE-C821-4A32-9AB4-1776E33E6B38}" type="parTrans" cxnId="{CA7099F3-EC23-4DBA-93FC-CB1A3A8218BF}">
      <dgm:prSet/>
      <dgm:spPr/>
      <dgm:t>
        <a:bodyPr/>
        <a:lstStyle/>
        <a:p>
          <a:endParaRPr lang="en-US">
            <a:latin typeface="Calibri" pitchFamily="34" charset="0"/>
            <a:cs typeface="Calibri" pitchFamily="34" charset="0"/>
          </a:endParaRPr>
        </a:p>
      </dgm:t>
    </dgm:pt>
    <dgm:pt modelId="{B72DE953-4DA6-4657-98F6-7FF267401A65}" type="sibTrans" cxnId="{CA7099F3-EC23-4DBA-93FC-CB1A3A8218BF}">
      <dgm:prSet/>
      <dgm:spPr/>
      <dgm:t>
        <a:bodyPr/>
        <a:lstStyle/>
        <a:p>
          <a:endParaRPr lang="en-US">
            <a:latin typeface="Calibri" pitchFamily="34" charset="0"/>
            <a:cs typeface="Calibri" pitchFamily="34" charset="0"/>
          </a:endParaRPr>
        </a:p>
      </dgm:t>
    </dgm:pt>
    <dgm:pt modelId="{E9F3EDB1-18D2-415A-936C-8B78D599EA51}">
      <dgm:prSet phldrT="[Text]" custT="1"/>
      <dgm:spPr/>
      <dgm:t>
        <a:bodyPr/>
        <a:lstStyle/>
        <a:p>
          <a:r>
            <a:rPr lang="en-US" altLang="en-US" sz="2000" dirty="0" err="1">
              <a:latin typeface="Calibri" pitchFamily="34" charset="0"/>
              <a:cs typeface="Calibri" pitchFamily="34" charset="0"/>
            </a:rPr>
            <a:t>Memecahkan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permasalahan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antara</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sikap-sikap</a:t>
          </a:r>
          <a:r>
            <a:rPr lang="en-US" altLang="en-US" sz="2000" dirty="0">
              <a:latin typeface="Calibri" pitchFamily="34" charset="0"/>
              <a:cs typeface="Calibri" pitchFamily="34" charset="0"/>
            </a:rPr>
            <a:t> yang </a:t>
          </a:r>
          <a:r>
            <a:rPr lang="en-US" altLang="en-US" sz="2000" dirty="0" err="1">
              <a:latin typeface="Calibri" pitchFamily="34" charset="0"/>
              <a:cs typeface="Calibri" pitchFamily="34" charset="0"/>
            </a:rPr>
            <a:t>bertentangan</a:t>
          </a:r>
          <a:endParaRPr lang="en-US" sz="2000" dirty="0">
            <a:latin typeface="Calibri" pitchFamily="34" charset="0"/>
            <a:cs typeface="Calibri" pitchFamily="34" charset="0"/>
          </a:endParaRPr>
        </a:p>
      </dgm:t>
    </dgm:pt>
    <dgm:pt modelId="{F30D9B5F-BA63-4FF8-A3BB-3202F50412FF}" type="parTrans" cxnId="{2BC0CB4F-7D05-46FF-9CD3-8CD8C645925C}">
      <dgm:prSet/>
      <dgm:spPr/>
      <dgm:t>
        <a:bodyPr/>
        <a:lstStyle/>
        <a:p>
          <a:endParaRPr lang="en-US">
            <a:latin typeface="Calibri" pitchFamily="34" charset="0"/>
            <a:cs typeface="Calibri" pitchFamily="34" charset="0"/>
          </a:endParaRPr>
        </a:p>
      </dgm:t>
    </dgm:pt>
    <dgm:pt modelId="{BE50D857-599E-4D35-B5DB-EFEE94F99B31}" type="sibTrans" cxnId="{2BC0CB4F-7D05-46FF-9CD3-8CD8C645925C}">
      <dgm:prSet/>
      <dgm:spPr/>
      <dgm:t>
        <a:bodyPr/>
        <a:lstStyle/>
        <a:p>
          <a:endParaRPr lang="en-US">
            <a:latin typeface="Calibri" pitchFamily="34" charset="0"/>
            <a:cs typeface="Calibri" pitchFamily="34" charset="0"/>
          </a:endParaRPr>
        </a:p>
      </dgm:t>
    </dgm:pt>
    <dgm:pt modelId="{4144A907-3F53-4CA6-BA17-CB3F2C60BB1F}">
      <dgm:prSet phldrT="[Text]" custT="1"/>
      <dgm:spPr/>
      <dgm:t>
        <a:bodyPr/>
        <a:lstStyle/>
        <a:p>
          <a:r>
            <a:rPr lang="en-US" altLang="en-US" sz="2000" dirty="0" err="1">
              <a:latin typeface="Calibri" pitchFamily="34" charset="0"/>
              <a:cs typeface="Calibri" pitchFamily="34" charset="0"/>
            </a:rPr>
            <a:t>Merubah</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komponen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sikap</a:t>
          </a:r>
          <a:r>
            <a:rPr lang="en-US" altLang="en-US" sz="2000" dirty="0">
              <a:latin typeface="Calibri" pitchFamily="34" charset="0"/>
              <a:cs typeface="Calibri" pitchFamily="34" charset="0"/>
            </a:rPr>
            <a:t> </a:t>
          </a:r>
          <a:endParaRPr lang="en-US" sz="2000" dirty="0">
            <a:latin typeface="Calibri" pitchFamily="34" charset="0"/>
            <a:cs typeface="Calibri" pitchFamily="34" charset="0"/>
          </a:endParaRPr>
        </a:p>
      </dgm:t>
    </dgm:pt>
    <dgm:pt modelId="{8144E9BB-AC19-4A36-A7AA-DF113A674AC6}" type="parTrans" cxnId="{6DD079F6-6FA8-43A3-B267-4B26991CD380}">
      <dgm:prSet/>
      <dgm:spPr/>
      <dgm:t>
        <a:bodyPr/>
        <a:lstStyle/>
        <a:p>
          <a:endParaRPr lang="en-US">
            <a:latin typeface="Calibri" pitchFamily="34" charset="0"/>
            <a:cs typeface="Calibri" pitchFamily="34" charset="0"/>
          </a:endParaRPr>
        </a:p>
      </dgm:t>
    </dgm:pt>
    <dgm:pt modelId="{A5B37CF8-DAF3-4F6A-9599-9668569362E5}" type="sibTrans" cxnId="{6DD079F6-6FA8-43A3-B267-4B26991CD380}">
      <dgm:prSet/>
      <dgm:spPr/>
      <dgm:t>
        <a:bodyPr/>
        <a:lstStyle/>
        <a:p>
          <a:endParaRPr lang="en-US">
            <a:latin typeface="Calibri" pitchFamily="34" charset="0"/>
            <a:cs typeface="Calibri" pitchFamily="34" charset="0"/>
          </a:endParaRPr>
        </a:p>
      </dgm:t>
    </dgm:pt>
    <dgm:pt modelId="{FBC19B88-5BDA-4280-806E-AD54BB112A0C}">
      <dgm:prSet phldrT="[Text]" custT="1"/>
      <dgm:spPr/>
      <dgm:t>
        <a:bodyPr/>
        <a:lstStyle/>
        <a:p>
          <a:r>
            <a:rPr lang="en-US" altLang="en-US" sz="2000" dirty="0" err="1">
              <a:latin typeface="Calibri" pitchFamily="34" charset="0"/>
              <a:cs typeface="Calibri" pitchFamily="34" charset="0"/>
            </a:rPr>
            <a:t>Merubah</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kepercayaan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konsumen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akan</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merek</a:t>
          </a:r>
          <a:r>
            <a:rPr lang="en-US" altLang="en-US" sz="2000" dirty="0">
              <a:latin typeface="Calibri" pitchFamily="34" charset="0"/>
              <a:cs typeface="Calibri" pitchFamily="34" charset="0"/>
            </a:rPr>
            <a:t> </a:t>
          </a:r>
          <a:r>
            <a:rPr lang="en-US" altLang="en-US" sz="2000" dirty="0" err="1">
              <a:latin typeface="Calibri" pitchFamily="34" charset="0"/>
              <a:cs typeface="Calibri" pitchFamily="34" charset="0"/>
            </a:rPr>
            <a:t>kompetitor</a:t>
          </a:r>
          <a:endParaRPr lang="en-US" sz="2000" dirty="0">
            <a:latin typeface="Calibri" pitchFamily="34" charset="0"/>
            <a:cs typeface="Calibri" pitchFamily="34" charset="0"/>
          </a:endParaRPr>
        </a:p>
      </dgm:t>
    </dgm:pt>
    <dgm:pt modelId="{6704D196-B943-4F71-8F8A-C6A017EB9395}" type="parTrans" cxnId="{76F11BD9-7077-43F1-89AA-477E5E8A4828}">
      <dgm:prSet/>
      <dgm:spPr/>
      <dgm:t>
        <a:bodyPr/>
        <a:lstStyle/>
        <a:p>
          <a:endParaRPr lang="en-US">
            <a:latin typeface="Calibri" pitchFamily="34" charset="0"/>
            <a:cs typeface="Calibri" pitchFamily="34" charset="0"/>
          </a:endParaRPr>
        </a:p>
      </dgm:t>
    </dgm:pt>
    <dgm:pt modelId="{E15BAC93-336A-413E-B408-472B57FD8CC7}" type="sibTrans" cxnId="{76F11BD9-7077-43F1-89AA-477E5E8A4828}">
      <dgm:prSet/>
      <dgm:spPr/>
      <dgm:t>
        <a:bodyPr/>
        <a:lstStyle/>
        <a:p>
          <a:endParaRPr lang="en-US">
            <a:latin typeface="Calibri" pitchFamily="34" charset="0"/>
            <a:cs typeface="Calibri" pitchFamily="34" charset="0"/>
          </a:endParaRPr>
        </a:p>
      </dgm:t>
    </dgm:pt>
    <dgm:pt modelId="{90EFC9D8-365E-461E-A259-EF1D79B28830}" type="pres">
      <dgm:prSet presAssocID="{F1186633-932A-4457-BC8C-CC1302D6C4DB}" presName="diagram" presStyleCnt="0">
        <dgm:presLayoutVars>
          <dgm:dir/>
          <dgm:resizeHandles val="exact"/>
        </dgm:presLayoutVars>
      </dgm:prSet>
      <dgm:spPr/>
    </dgm:pt>
    <dgm:pt modelId="{B78393C5-9710-45FB-9C54-25A8FB49F66E}" type="pres">
      <dgm:prSet presAssocID="{954FC472-E1B9-49F9-815C-2586636E0B51}" presName="node" presStyleLbl="node1" presStyleIdx="0" presStyleCnt="5">
        <dgm:presLayoutVars>
          <dgm:bulletEnabled val="1"/>
        </dgm:presLayoutVars>
      </dgm:prSet>
      <dgm:spPr/>
    </dgm:pt>
    <dgm:pt modelId="{7287DAFB-BE2B-4CA5-8E5B-562C66C7EB5B}" type="pres">
      <dgm:prSet presAssocID="{8D03EAFA-5359-45BA-B10E-18D84CCCA4AC}" presName="sibTrans" presStyleCnt="0"/>
      <dgm:spPr/>
    </dgm:pt>
    <dgm:pt modelId="{172C28E4-3AC0-431C-BD64-0BDC0D4261A5}" type="pres">
      <dgm:prSet presAssocID="{E47EF021-CA70-46AC-ABE9-2FF8BA373D04}" presName="node" presStyleLbl="node1" presStyleIdx="1" presStyleCnt="5">
        <dgm:presLayoutVars>
          <dgm:bulletEnabled val="1"/>
        </dgm:presLayoutVars>
      </dgm:prSet>
      <dgm:spPr/>
    </dgm:pt>
    <dgm:pt modelId="{BC532AE7-17F2-47B0-96D7-40BDC5CD1157}" type="pres">
      <dgm:prSet presAssocID="{B72DE953-4DA6-4657-98F6-7FF267401A65}" presName="sibTrans" presStyleCnt="0"/>
      <dgm:spPr/>
    </dgm:pt>
    <dgm:pt modelId="{E1591BE0-C2A3-41D3-86B7-A714808D9312}" type="pres">
      <dgm:prSet presAssocID="{E9F3EDB1-18D2-415A-936C-8B78D599EA51}" presName="node" presStyleLbl="node1" presStyleIdx="2" presStyleCnt="5">
        <dgm:presLayoutVars>
          <dgm:bulletEnabled val="1"/>
        </dgm:presLayoutVars>
      </dgm:prSet>
      <dgm:spPr/>
    </dgm:pt>
    <dgm:pt modelId="{95209740-5683-4B94-8A7C-03253B4453D6}" type="pres">
      <dgm:prSet presAssocID="{BE50D857-599E-4D35-B5DB-EFEE94F99B31}" presName="sibTrans" presStyleCnt="0"/>
      <dgm:spPr/>
    </dgm:pt>
    <dgm:pt modelId="{C241B480-EC71-4118-93F0-6877827900E6}" type="pres">
      <dgm:prSet presAssocID="{4144A907-3F53-4CA6-BA17-CB3F2C60BB1F}" presName="node" presStyleLbl="node1" presStyleIdx="3" presStyleCnt="5">
        <dgm:presLayoutVars>
          <dgm:bulletEnabled val="1"/>
        </dgm:presLayoutVars>
      </dgm:prSet>
      <dgm:spPr/>
    </dgm:pt>
    <dgm:pt modelId="{96D4619F-39BE-4BEF-BF5D-DB60A169CAD6}" type="pres">
      <dgm:prSet presAssocID="{A5B37CF8-DAF3-4F6A-9599-9668569362E5}" presName="sibTrans" presStyleCnt="0"/>
      <dgm:spPr/>
    </dgm:pt>
    <dgm:pt modelId="{F4270549-3B6D-41BD-8BD6-BFD5502545BE}" type="pres">
      <dgm:prSet presAssocID="{FBC19B88-5BDA-4280-806E-AD54BB112A0C}" presName="node" presStyleLbl="node1" presStyleIdx="4" presStyleCnt="5">
        <dgm:presLayoutVars>
          <dgm:bulletEnabled val="1"/>
        </dgm:presLayoutVars>
      </dgm:prSet>
      <dgm:spPr/>
    </dgm:pt>
  </dgm:ptLst>
  <dgm:cxnLst>
    <dgm:cxn modelId="{733F0F0E-51D9-407F-97D2-1A900F2594C8}" srcId="{F1186633-932A-4457-BC8C-CC1302D6C4DB}" destId="{954FC472-E1B9-49F9-815C-2586636E0B51}" srcOrd="0" destOrd="0" parTransId="{57BC86DD-3178-4A2F-92AA-3C8DDE2F4ED0}" sibTransId="{8D03EAFA-5359-45BA-B10E-18D84CCCA4AC}"/>
    <dgm:cxn modelId="{2BC0CB4F-7D05-46FF-9CD3-8CD8C645925C}" srcId="{F1186633-932A-4457-BC8C-CC1302D6C4DB}" destId="{E9F3EDB1-18D2-415A-936C-8B78D599EA51}" srcOrd="2" destOrd="0" parTransId="{F30D9B5F-BA63-4FF8-A3BB-3202F50412FF}" sibTransId="{BE50D857-599E-4D35-B5DB-EFEE94F99B31}"/>
    <dgm:cxn modelId="{FA711B76-530C-4326-B94E-F9BE60F4AF24}" type="presOf" srcId="{E47EF021-CA70-46AC-ABE9-2FF8BA373D04}" destId="{172C28E4-3AC0-431C-BD64-0BDC0D4261A5}" srcOrd="0" destOrd="0" presId="urn:microsoft.com/office/officeart/2005/8/layout/default"/>
    <dgm:cxn modelId="{9045E357-A0DF-4BEA-BA54-4512A769D928}" type="presOf" srcId="{E9F3EDB1-18D2-415A-936C-8B78D599EA51}" destId="{E1591BE0-C2A3-41D3-86B7-A714808D9312}" srcOrd="0" destOrd="0" presId="urn:microsoft.com/office/officeart/2005/8/layout/default"/>
    <dgm:cxn modelId="{F0A8E65A-B658-475C-89E4-353A5192B038}" type="presOf" srcId="{954FC472-E1B9-49F9-815C-2586636E0B51}" destId="{B78393C5-9710-45FB-9C54-25A8FB49F66E}" srcOrd="0" destOrd="0" presId="urn:microsoft.com/office/officeart/2005/8/layout/default"/>
    <dgm:cxn modelId="{1EEEEAC0-9782-4A65-9015-00D70DAEFD6F}" type="presOf" srcId="{F1186633-932A-4457-BC8C-CC1302D6C4DB}" destId="{90EFC9D8-365E-461E-A259-EF1D79B28830}" srcOrd="0" destOrd="0" presId="urn:microsoft.com/office/officeart/2005/8/layout/default"/>
    <dgm:cxn modelId="{D0BA40D6-3487-43CB-9C20-CB1A978EC4F5}" type="presOf" srcId="{FBC19B88-5BDA-4280-806E-AD54BB112A0C}" destId="{F4270549-3B6D-41BD-8BD6-BFD5502545BE}" srcOrd="0" destOrd="0" presId="urn:microsoft.com/office/officeart/2005/8/layout/default"/>
    <dgm:cxn modelId="{76F11BD9-7077-43F1-89AA-477E5E8A4828}" srcId="{F1186633-932A-4457-BC8C-CC1302D6C4DB}" destId="{FBC19B88-5BDA-4280-806E-AD54BB112A0C}" srcOrd="4" destOrd="0" parTransId="{6704D196-B943-4F71-8F8A-C6A017EB9395}" sibTransId="{E15BAC93-336A-413E-B408-472B57FD8CC7}"/>
    <dgm:cxn modelId="{93D96FF2-87D7-4247-8C56-FE186F7D5E8D}" type="presOf" srcId="{4144A907-3F53-4CA6-BA17-CB3F2C60BB1F}" destId="{C241B480-EC71-4118-93F0-6877827900E6}" srcOrd="0" destOrd="0" presId="urn:microsoft.com/office/officeart/2005/8/layout/default"/>
    <dgm:cxn modelId="{CA7099F3-EC23-4DBA-93FC-CB1A3A8218BF}" srcId="{F1186633-932A-4457-BC8C-CC1302D6C4DB}" destId="{E47EF021-CA70-46AC-ABE9-2FF8BA373D04}" srcOrd="1" destOrd="0" parTransId="{0B6D54CE-C821-4A32-9AB4-1776E33E6B38}" sibTransId="{B72DE953-4DA6-4657-98F6-7FF267401A65}"/>
    <dgm:cxn modelId="{6DD079F6-6FA8-43A3-B267-4B26991CD380}" srcId="{F1186633-932A-4457-BC8C-CC1302D6C4DB}" destId="{4144A907-3F53-4CA6-BA17-CB3F2C60BB1F}" srcOrd="3" destOrd="0" parTransId="{8144E9BB-AC19-4A36-A7AA-DF113A674AC6}" sibTransId="{A5B37CF8-DAF3-4F6A-9599-9668569362E5}"/>
    <dgm:cxn modelId="{442AE365-AA06-41DA-A1C9-F959DF7DF88D}" type="presParOf" srcId="{90EFC9D8-365E-461E-A259-EF1D79B28830}" destId="{B78393C5-9710-45FB-9C54-25A8FB49F66E}" srcOrd="0" destOrd="0" presId="urn:microsoft.com/office/officeart/2005/8/layout/default"/>
    <dgm:cxn modelId="{66611E24-1D27-489B-A534-3D9BBE90BAEC}" type="presParOf" srcId="{90EFC9D8-365E-461E-A259-EF1D79B28830}" destId="{7287DAFB-BE2B-4CA5-8E5B-562C66C7EB5B}" srcOrd="1" destOrd="0" presId="urn:microsoft.com/office/officeart/2005/8/layout/default"/>
    <dgm:cxn modelId="{5DC48391-9AB9-47C9-AF84-E3BA865A4C8F}" type="presParOf" srcId="{90EFC9D8-365E-461E-A259-EF1D79B28830}" destId="{172C28E4-3AC0-431C-BD64-0BDC0D4261A5}" srcOrd="2" destOrd="0" presId="urn:microsoft.com/office/officeart/2005/8/layout/default"/>
    <dgm:cxn modelId="{CF43743F-F65C-4D84-8346-68BF63D62200}" type="presParOf" srcId="{90EFC9D8-365E-461E-A259-EF1D79B28830}" destId="{BC532AE7-17F2-47B0-96D7-40BDC5CD1157}" srcOrd="3" destOrd="0" presId="urn:microsoft.com/office/officeart/2005/8/layout/default"/>
    <dgm:cxn modelId="{DE5EB438-EC1C-442B-A7B9-290C61D3CB17}" type="presParOf" srcId="{90EFC9D8-365E-461E-A259-EF1D79B28830}" destId="{E1591BE0-C2A3-41D3-86B7-A714808D9312}" srcOrd="4" destOrd="0" presId="urn:microsoft.com/office/officeart/2005/8/layout/default"/>
    <dgm:cxn modelId="{9756256F-F274-4BE7-AC68-AB4A3711EBE7}" type="presParOf" srcId="{90EFC9D8-365E-461E-A259-EF1D79B28830}" destId="{95209740-5683-4B94-8A7C-03253B4453D6}" srcOrd="5" destOrd="0" presId="urn:microsoft.com/office/officeart/2005/8/layout/default"/>
    <dgm:cxn modelId="{A3BE522F-3650-4B08-B7A8-556FD2AE0391}" type="presParOf" srcId="{90EFC9D8-365E-461E-A259-EF1D79B28830}" destId="{C241B480-EC71-4118-93F0-6877827900E6}" srcOrd="6" destOrd="0" presId="urn:microsoft.com/office/officeart/2005/8/layout/default"/>
    <dgm:cxn modelId="{9EA113FA-F633-407B-8BDF-AC4D6311D09C}" type="presParOf" srcId="{90EFC9D8-365E-461E-A259-EF1D79B28830}" destId="{96D4619F-39BE-4BEF-BF5D-DB60A169CAD6}" srcOrd="7" destOrd="0" presId="urn:microsoft.com/office/officeart/2005/8/layout/default"/>
    <dgm:cxn modelId="{DA48FB0E-B1A6-45F0-BC5F-4982F1D362AE}" type="presParOf" srcId="{90EFC9D8-365E-461E-A259-EF1D79B28830}" destId="{F4270549-3B6D-41BD-8BD6-BFD5502545B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3AB604-E274-4288-92FC-C797FF30FCC3}"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en-US"/>
        </a:p>
      </dgm:t>
    </dgm:pt>
    <dgm:pt modelId="{23CD9F98-C02C-4F10-8EE3-2B84A68E66D8}">
      <dgm:prSet/>
      <dgm:spPr/>
      <dgm:t>
        <a:bodyPr/>
        <a:lstStyle/>
        <a:p>
          <a:pPr rtl="0"/>
          <a:r>
            <a:rPr lang="en-US" dirty="0"/>
            <a:t>1.    Latitude of </a:t>
          </a:r>
          <a:r>
            <a:rPr lang="en-US" b="1" dirty="0"/>
            <a:t>acceptance (zona </a:t>
          </a:r>
          <a:r>
            <a:rPr lang="en-US" b="1" dirty="0" err="1"/>
            <a:t>penerimaan</a:t>
          </a:r>
          <a:r>
            <a:rPr lang="en-US" b="1" dirty="0"/>
            <a:t>)</a:t>
          </a:r>
          <a:r>
            <a:rPr lang="en-US" dirty="0"/>
            <a:t>, </a:t>
          </a:r>
          <a:r>
            <a:rPr lang="en-US" dirty="0" err="1"/>
            <a:t>dalam</a:t>
          </a:r>
          <a:r>
            <a:rPr lang="en-US" dirty="0"/>
            <a:t> </a:t>
          </a:r>
          <a:r>
            <a:rPr lang="en-US" dirty="0" err="1"/>
            <a:t>hal</a:t>
          </a:r>
          <a:r>
            <a:rPr lang="en-US" dirty="0"/>
            <a:t> </a:t>
          </a:r>
          <a:r>
            <a:rPr lang="en-US" dirty="0" err="1"/>
            <a:t>ini</a:t>
          </a:r>
          <a:r>
            <a:rPr lang="en-US" dirty="0"/>
            <a:t> persuader </a:t>
          </a:r>
          <a:r>
            <a:rPr lang="en-US" dirty="0" err="1"/>
            <a:t>mampu</a:t>
          </a:r>
          <a:r>
            <a:rPr lang="en-US" dirty="0"/>
            <a:t> </a:t>
          </a:r>
          <a:r>
            <a:rPr lang="en-US" dirty="0" err="1"/>
            <a:t>merubah</a:t>
          </a:r>
          <a:r>
            <a:rPr lang="en-US" dirty="0"/>
            <a:t> </a:t>
          </a:r>
          <a:r>
            <a:rPr lang="en-US" dirty="0" err="1"/>
            <a:t>sikap</a:t>
          </a:r>
          <a:r>
            <a:rPr lang="en-US" dirty="0"/>
            <a:t> orang yang </a:t>
          </a:r>
          <a:r>
            <a:rPr lang="en-US" dirty="0" err="1"/>
            <a:t>dibujuk</a:t>
          </a:r>
          <a:endParaRPr lang="en-US" dirty="0"/>
        </a:p>
      </dgm:t>
    </dgm:pt>
    <dgm:pt modelId="{FC15B104-E2A8-4DB0-9F44-FD1C42F4A82F}" type="parTrans" cxnId="{94603925-412D-473E-BC55-6839D05753F6}">
      <dgm:prSet/>
      <dgm:spPr/>
      <dgm:t>
        <a:bodyPr/>
        <a:lstStyle/>
        <a:p>
          <a:endParaRPr lang="en-US"/>
        </a:p>
      </dgm:t>
    </dgm:pt>
    <dgm:pt modelId="{337C7DFB-818E-4434-92E3-21D0D7BEA845}" type="sibTrans" cxnId="{94603925-412D-473E-BC55-6839D05753F6}">
      <dgm:prSet/>
      <dgm:spPr/>
      <dgm:t>
        <a:bodyPr/>
        <a:lstStyle/>
        <a:p>
          <a:endParaRPr lang="en-US"/>
        </a:p>
      </dgm:t>
    </dgm:pt>
    <dgm:pt modelId="{F9C3C821-528B-4B04-B25C-9BDDC7781EAF}">
      <dgm:prSet/>
      <dgm:spPr/>
      <dgm:t>
        <a:bodyPr/>
        <a:lstStyle/>
        <a:p>
          <a:pPr rtl="0"/>
          <a:r>
            <a:rPr lang="en-US" dirty="0"/>
            <a:t>2.    Latitude of </a:t>
          </a:r>
          <a:r>
            <a:rPr lang="en-US" b="1" dirty="0"/>
            <a:t>rejection (zona </a:t>
          </a:r>
          <a:r>
            <a:rPr lang="en-US" b="1" dirty="0" err="1"/>
            <a:t>penolakan</a:t>
          </a:r>
          <a:r>
            <a:rPr lang="en-US" b="1" dirty="0"/>
            <a:t>) </a:t>
          </a:r>
          <a:r>
            <a:rPr lang="en-US" dirty="0" err="1"/>
            <a:t>jika</a:t>
          </a:r>
          <a:r>
            <a:rPr lang="en-US" dirty="0"/>
            <a:t> </a:t>
          </a:r>
          <a:r>
            <a:rPr lang="en-US" dirty="0" err="1"/>
            <a:t>persuasif</a:t>
          </a:r>
          <a:r>
            <a:rPr lang="en-US" dirty="0"/>
            <a:t> yang </a:t>
          </a:r>
          <a:r>
            <a:rPr lang="en-US" dirty="0" err="1"/>
            <a:t>disampaikan</a:t>
          </a:r>
          <a:r>
            <a:rPr lang="en-US" dirty="0"/>
            <a:t> </a:t>
          </a:r>
          <a:r>
            <a:rPr lang="en-US" dirty="0" err="1"/>
            <a:t>jauh</a:t>
          </a:r>
          <a:r>
            <a:rPr lang="en-US" dirty="0"/>
            <a:t> </a:t>
          </a:r>
          <a:r>
            <a:rPr lang="en-US" dirty="0" err="1"/>
            <a:t>berseberangan</a:t>
          </a:r>
          <a:r>
            <a:rPr lang="en-US" dirty="0"/>
            <a:t> </a:t>
          </a:r>
          <a:r>
            <a:rPr lang="en-US" dirty="0" err="1"/>
            <a:t>dengan</a:t>
          </a:r>
          <a:r>
            <a:rPr lang="en-US" dirty="0"/>
            <a:t> </a:t>
          </a:r>
          <a:r>
            <a:rPr lang="en-US" dirty="0" err="1"/>
            <a:t>persepsi</a:t>
          </a:r>
          <a:r>
            <a:rPr lang="en-US" dirty="0"/>
            <a:t> </a:t>
          </a:r>
          <a:r>
            <a:rPr lang="en-US" dirty="0" err="1"/>
            <a:t>penerima</a:t>
          </a:r>
          <a:r>
            <a:rPr lang="en-US" dirty="0"/>
            <a:t> </a:t>
          </a:r>
          <a:r>
            <a:rPr lang="en-US" dirty="0" err="1"/>
            <a:t>maka</a:t>
          </a:r>
          <a:r>
            <a:rPr lang="en-US" dirty="0"/>
            <a:t> </a:t>
          </a:r>
          <a:r>
            <a:rPr lang="en-US" dirty="0" err="1"/>
            <a:t>penerima</a:t>
          </a:r>
          <a:r>
            <a:rPr lang="en-US" dirty="0"/>
            <a:t> </a:t>
          </a:r>
          <a:r>
            <a:rPr lang="en-US" dirty="0" err="1"/>
            <a:t>tidak</a:t>
          </a:r>
          <a:r>
            <a:rPr lang="en-US" dirty="0"/>
            <a:t> </a:t>
          </a:r>
          <a:r>
            <a:rPr lang="en-US" dirty="0" err="1"/>
            <a:t>akan</a:t>
          </a:r>
          <a:r>
            <a:rPr lang="en-US" dirty="0"/>
            <a:t> </a:t>
          </a:r>
          <a:r>
            <a:rPr lang="en-US" dirty="0" err="1"/>
            <a:t>merubah</a:t>
          </a:r>
          <a:r>
            <a:rPr lang="en-US" dirty="0"/>
            <a:t> </a:t>
          </a:r>
          <a:r>
            <a:rPr lang="en-US" dirty="0" err="1"/>
            <a:t>sikapnya</a:t>
          </a:r>
          <a:endParaRPr lang="en-US" dirty="0"/>
        </a:p>
      </dgm:t>
    </dgm:pt>
    <dgm:pt modelId="{79D2B315-9223-4A4D-84ED-0C94CBA673DF}" type="parTrans" cxnId="{41553791-FC9B-4616-8E04-D1928A1AC200}">
      <dgm:prSet/>
      <dgm:spPr/>
      <dgm:t>
        <a:bodyPr/>
        <a:lstStyle/>
        <a:p>
          <a:endParaRPr lang="en-US"/>
        </a:p>
      </dgm:t>
    </dgm:pt>
    <dgm:pt modelId="{520628F0-9156-4948-9B26-D8DD6AD6AACB}" type="sibTrans" cxnId="{41553791-FC9B-4616-8E04-D1928A1AC200}">
      <dgm:prSet/>
      <dgm:spPr/>
      <dgm:t>
        <a:bodyPr/>
        <a:lstStyle/>
        <a:p>
          <a:endParaRPr lang="en-US"/>
        </a:p>
      </dgm:t>
    </dgm:pt>
    <dgm:pt modelId="{DB2CC05C-72BA-4FD2-995E-C95846585EBD}">
      <dgm:prSet/>
      <dgm:spPr/>
      <dgm:t>
        <a:bodyPr/>
        <a:lstStyle/>
        <a:p>
          <a:pPr rtl="0"/>
          <a:r>
            <a:rPr lang="en-US" dirty="0"/>
            <a:t>3.    Latitude of </a:t>
          </a:r>
          <a:r>
            <a:rPr lang="en-US" b="1" dirty="0"/>
            <a:t>non commitment (zona </a:t>
          </a:r>
          <a:r>
            <a:rPr lang="en-US" b="1" dirty="0" err="1"/>
            <a:t>tanpa</a:t>
          </a:r>
          <a:r>
            <a:rPr lang="en-US" b="1" dirty="0"/>
            <a:t> </a:t>
          </a:r>
          <a:r>
            <a:rPr lang="en-US" b="1" dirty="0" err="1"/>
            <a:t>pertanyaan</a:t>
          </a:r>
          <a:r>
            <a:rPr lang="en-US" b="1" dirty="0"/>
            <a:t>) </a:t>
          </a:r>
          <a:r>
            <a:rPr lang="en-US" dirty="0" err="1"/>
            <a:t>kondisi</a:t>
          </a:r>
          <a:r>
            <a:rPr lang="en-US" dirty="0"/>
            <a:t> </a:t>
          </a:r>
          <a:r>
            <a:rPr lang="en-US" dirty="0" err="1"/>
            <a:t>tidak</a:t>
          </a:r>
          <a:r>
            <a:rPr lang="en-US" dirty="0"/>
            <a:t> </a:t>
          </a:r>
          <a:r>
            <a:rPr lang="en-US" dirty="0" err="1"/>
            <a:t>adanya</a:t>
          </a:r>
          <a:r>
            <a:rPr lang="en-US" dirty="0"/>
            <a:t> </a:t>
          </a:r>
          <a:r>
            <a:rPr lang="en-US" dirty="0" err="1"/>
            <a:t>tanggapan</a:t>
          </a:r>
          <a:r>
            <a:rPr lang="en-US" dirty="0"/>
            <a:t> </a:t>
          </a:r>
          <a:r>
            <a:rPr lang="en-US" dirty="0" err="1"/>
            <a:t>atau</a:t>
          </a:r>
          <a:r>
            <a:rPr lang="en-US" dirty="0"/>
            <a:t> </a:t>
          </a:r>
          <a:r>
            <a:rPr lang="en-US" dirty="0" err="1"/>
            <a:t>keputusan</a:t>
          </a:r>
          <a:r>
            <a:rPr lang="en-US" dirty="0"/>
            <a:t> </a:t>
          </a:r>
          <a:r>
            <a:rPr lang="en-US" dirty="0" err="1"/>
            <a:t>dari</a:t>
          </a:r>
          <a:r>
            <a:rPr lang="en-US" dirty="0"/>
            <a:t> </a:t>
          </a:r>
          <a:r>
            <a:rPr lang="en-US" dirty="0" err="1"/>
            <a:t>suatu</a:t>
          </a:r>
          <a:r>
            <a:rPr lang="en-US" dirty="0"/>
            <a:t> </a:t>
          </a:r>
          <a:r>
            <a:rPr lang="en-US" dirty="0" err="1"/>
            <a:t>bujukan</a:t>
          </a:r>
          <a:r>
            <a:rPr lang="en-US" dirty="0"/>
            <a:t>.</a:t>
          </a:r>
        </a:p>
      </dgm:t>
    </dgm:pt>
    <dgm:pt modelId="{9B3BC747-7E4C-40A0-883E-9C99EC84E5B5}" type="parTrans" cxnId="{79A9789E-4405-4678-AA7C-9FD19857A625}">
      <dgm:prSet/>
      <dgm:spPr/>
      <dgm:t>
        <a:bodyPr/>
        <a:lstStyle/>
        <a:p>
          <a:endParaRPr lang="en-US"/>
        </a:p>
      </dgm:t>
    </dgm:pt>
    <dgm:pt modelId="{82211754-664F-4686-BB3B-8DFB27ABCDF8}" type="sibTrans" cxnId="{79A9789E-4405-4678-AA7C-9FD19857A625}">
      <dgm:prSet/>
      <dgm:spPr/>
      <dgm:t>
        <a:bodyPr/>
        <a:lstStyle/>
        <a:p>
          <a:endParaRPr lang="en-US"/>
        </a:p>
      </dgm:t>
    </dgm:pt>
    <dgm:pt modelId="{D1588690-B20A-4ACE-A081-E5C402439192}" type="pres">
      <dgm:prSet presAssocID="{B53AB604-E274-4288-92FC-C797FF30FCC3}" presName="Name0" presStyleCnt="0">
        <dgm:presLayoutVars>
          <dgm:chMax val="7"/>
          <dgm:dir/>
          <dgm:animLvl val="lvl"/>
          <dgm:resizeHandles val="exact"/>
        </dgm:presLayoutVars>
      </dgm:prSet>
      <dgm:spPr/>
    </dgm:pt>
    <dgm:pt modelId="{07683B2A-31EE-4AC1-8748-867123DB1206}" type="pres">
      <dgm:prSet presAssocID="{23CD9F98-C02C-4F10-8EE3-2B84A68E66D8}" presName="circle1" presStyleLbl="node1" presStyleIdx="0" presStyleCnt="3"/>
      <dgm:spPr/>
    </dgm:pt>
    <dgm:pt modelId="{3D59CB29-56EB-418F-B86D-0988127F4E87}" type="pres">
      <dgm:prSet presAssocID="{23CD9F98-C02C-4F10-8EE3-2B84A68E66D8}" presName="space" presStyleCnt="0"/>
      <dgm:spPr/>
    </dgm:pt>
    <dgm:pt modelId="{3CDA67C5-5FA7-433C-BC36-20A85559A567}" type="pres">
      <dgm:prSet presAssocID="{23CD9F98-C02C-4F10-8EE3-2B84A68E66D8}" presName="rect1" presStyleLbl="alignAcc1" presStyleIdx="0" presStyleCnt="3"/>
      <dgm:spPr/>
    </dgm:pt>
    <dgm:pt modelId="{72E3BB15-7CF0-465F-9835-D795D32F2B5F}" type="pres">
      <dgm:prSet presAssocID="{F9C3C821-528B-4B04-B25C-9BDDC7781EAF}" presName="vertSpace2" presStyleLbl="node1" presStyleIdx="0" presStyleCnt="3"/>
      <dgm:spPr/>
    </dgm:pt>
    <dgm:pt modelId="{933B466F-2BF1-4EC2-B3ED-F50519DAD9AB}" type="pres">
      <dgm:prSet presAssocID="{F9C3C821-528B-4B04-B25C-9BDDC7781EAF}" presName="circle2" presStyleLbl="node1" presStyleIdx="1" presStyleCnt="3"/>
      <dgm:spPr/>
    </dgm:pt>
    <dgm:pt modelId="{C399C323-109F-4CCD-A063-CC85D96F2552}" type="pres">
      <dgm:prSet presAssocID="{F9C3C821-528B-4B04-B25C-9BDDC7781EAF}" presName="rect2" presStyleLbl="alignAcc1" presStyleIdx="1" presStyleCnt="3"/>
      <dgm:spPr/>
    </dgm:pt>
    <dgm:pt modelId="{D3B7FE43-8F13-4470-B9A3-206A66182A68}" type="pres">
      <dgm:prSet presAssocID="{DB2CC05C-72BA-4FD2-995E-C95846585EBD}" presName="vertSpace3" presStyleLbl="node1" presStyleIdx="1" presStyleCnt="3"/>
      <dgm:spPr/>
    </dgm:pt>
    <dgm:pt modelId="{7AC479CA-FFED-4C3D-A859-E7AFD7990FE1}" type="pres">
      <dgm:prSet presAssocID="{DB2CC05C-72BA-4FD2-995E-C95846585EBD}" presName="circle3" presStyleLbl="node1" presStyleIdx="2" presStyleCnt="3"/>
      <dgm:spPr/>
    </dgm:pt>
    <dgm:pt modelId="{7A4DF420-4F2A-4A3C-96C4-20540CD11C8B}" type="pres">
      <dgm:prSet presAssocID="{DB2CC05C-72BA-4FD2-995E-C95846585EBD}" presName="rect3" presStyleLbl="alignAcc1" presStyleIdx="2" presStyleCnt="3"/>
      <dgm:spPr/>
    </dgm:pt>
    <dgm:pt modelId="{BFFE570C-FA84-441D-A6AA-501BB80FF9C9}" type="pres">
      <dgm:prSet presAssocID="{23CD9F98-C02C-4F10-8EE3-2B84A68E66D8}" presName="rect1ParTxNoCh" presStyleLbl="alignAcc1" presStyleIdx="2" presStyleCnt="3">
        <dgm:presLayoutVars>
          <dgm:chMax val="1"/>
          <dgm:bulletEnabled val="1"/>
        </dgm:presLayoutVars>
      </dgm:prSet>
      <dgm:spPr/>
    </dgm:pt>
    <dgm:pt modelId="{8F8ACFBF-9EE4-42A3-A913-395C6E3E1626}" type="pres">
      <dgm:prSet presAssocID="{F9C3C821-528B-4B04-B25C-9BDDC7781EAF}" presName="rect2ParTxNoCh" presStyleLbl="alignAcc1" presStyleIdx="2" presStyleCnt="3">
        <dgm:presLayoutVars>
          <dgm:chMax val="1"/>
          <dgm:bulletEnabled val="1"/>
        </dgm:presLayoutVars>
      </dgm:prSet>
      <dgm:spPr/>
    </dgm:pt>
    <dgm:pt modelId="{C369F2EB-CCD8-4F82-B970-2645DC7EEADC}" type="pres">
      <dgm:prSet presAssocID="{DB2CC05C-72BA-4FD2-995E-C95846585EBD}" presName="rect3ParTxNoCh" presStyleLbl="alignAcc1" presStyleIdx="2" presStyleCnt="3">
        <dgm:presLayoutVars>
          <dgm:chMax val="1"/>
          <dgm:bulletEnabled val="1"/>
        </dgm:presLayoutVars>
      </dgm:prSet>
      <dgm:spPr/>
    </dgm:pt>
  </dgm:ptLst>
  <dgm:cxnLst>
    <dgm:cxn modelId="{94603925-412D-473E-BC55-6839D05753F6}" srcId="{B53AB604-E274-4288-92FC-C797FF30FCC3}" destId="{23CD9F98-C02C-4F10-8EE3-2B84A68E66D8}" srcOrd="0" destOrd="0" parTransId="{FC15B104-E2A8-4DB0-9F44-FD1C42F4A82F}" sibTransId="{337C7DFB-818E-4434-92E3-21D0D7BEA845}"/>
    <dgm:cxn modelId="{506F1236-A984-42BB-B56C-B73E98FA994C}" type="presOf" srcId="{23CD9F98-C02C-4F10-8EE3-2B84A68E66D8}" destId="{BFFE570C-FA84-441D-A6AA-501BB80FF9C9}" srcOrd="1" destOrd="0" presId="urn:microsoft.com/office/officeart/2005/8/layout/target3"/>
    <dgm:cxn modelId="{FA23D96A-CC8A-44DD-A68D-20F871CE071A}" type="presOf" srcId="{B53AB604-E274-4288-92FC-C797FF30FCC3}" destId="{D1588690-B20A-4ACE-A081-E5C402439192}" srcOrd="0" destOrd="0" presId="urn:microsoft.com/office/officeart/2005/8/layout/target3"/>
    <dgm:cxn modelId="{41553791-FC9B-4616-8E04-D1928A1AC200}" srcId="{B53AB604-E274-4288-92FC-C797FF30FCC3}" destId="{F9C3C821-528B-4B04-B25C-9BDDC7781EAF}" srcOrd="1" destOrd="0" parTransId="{79D2B315-9223-4A4D-84ED-0C94CBA673DF}" sibTransId="{520628F0-9156-4948-9B26-D8DD6AD6AACB}"/>
    <dgm:cxn modelId="{79A9789E-4405-4678-AA7C-9FD19857A625}" srcId="{B53AB604-E274-4288-92FC-C797FF30FCC3}" destId="{DB2CC05C-72BA-4FD2-995E-C95846585EBD}" srcOrd="2" destOrd="0" parTransId="{9B3BC747-7E4C-40A0-883E-9C99EC84E5B5}" sibTransId="{82211754-664F-4686-BB3B-8DFB27ABCDF8}"/>
    <dgm:cxn modelId="{C9B007A1-B099-4C58-8EB6-29BE30DF0685}" type="presOf" srcId="{F9C3C821-528B-4B04-B25C-9BDDC7781EAF}" destId="{8F8ACFBF-9EE4-42A3-A913-395C6E3E1626}" srcOrd="1" destOrd="0" presId="urn:microsoft.com/office/officeart/2005/8/layout/target3"/>
    <dgm:cxn modelId="{B472E2AB-D611-44C7-BBD9-D15B68AC4EA5}" type="presOf" srcId="{23CD9F98-C02C-4F10-8EE3-2B84A68E66D8}" destId="{3CDA67C5-5FA7-433C-BC36-20A85559A567}" srcOrd="0" destOrd="0" presId="urn:microsoft.com/office/officeart/2005/8/layout/target3"/>
    <dgm:cxn modelId="{DB3D26B4-C3B9-4C71-9315-7185CE988957}" type="presOf" srcId="{DB2CC05C-72BA-4FD2-995E-C95846585EBD}" destId="{7A4DF420-4F2A-4A3C-96C4-20540CD11C8B}" srcOrd="0" destOrd="0" presId="urn:microsoft.com/office/officeart/2005/8/layout/target3"/>
    <dgm:cxn modelId="{B2282CB8-F269-40D2-A8AA-89DA2050D5EA}" type="presOf" srcId="{F9C3C821-528B-4B04-B25C-9BDDC7781EAF}" destId="{C399C323-109F-4CCD-A063-CC85D96F2552}" srcOrd="0" destOrd="0" presId="urn:microsoft.com/office/officeart/2005/8/layout/target3"/>
    <dgm:cxn modelId="{5CE5BBDF-09E4-46B7-A080-1B8BC71E146B}" type="presOf" srcId="{DB2CC05C-72BA-4FD2-995E-C95846585EBD}" destId="{C369F2EB-CCD8-4F82-B970-2645DC7EEADC}" srcOrd="1" destOrd="0" presId="urn:microsoft.com/office/officeart/2005/8/layout/target3"/>
    <dgm:cxn modelId="{98711380-A3EC-4AB5-951D-9365506C87CE}" type="presParOf" srcId="{D1588690-B20A-4ACE-A081-E5C402439192}" destId="{07683B2A-31EE-4AC1-8748-867123DB1206}" srcOrd="0" destOrd="0" presId="urn:microsoft.com/office/officeart/2005/8/layout/target3"/>
    <dgm:cxn modelId="{BBC1D23C-A9E2-4E86-9D0F-B32CF1FA6575}" type="presParOf" srcId="{D1588690-B20A-4ACE-A081-E5C402439192}" destId="{3D59CB29-56EB-418F-B86D-0988127F4E87}" srcOrd="1" destOrd="0" presId="urn:microsoft.com/office/officeart/2005/8/layout/target3"/>
    <dgm:cxn modelId="{453B9C35-0512-4183-A688-93A375F6D6CB}" type="presParOf" srcId="{D1588690-B20A-4ACE-A081-E5C402439192}" destId="{3CDA67C5-5FA7-433C-BC36-20A85559A567}" srcOrd="2" destOrd="0" presId="urn:microsoft.com/office/officeart/2005/8/layout/target3"/>
    <dgm:cxn modelId="{E7BA62AB-6AAE-498E-905E-F19C71B4476E}" type="presParOf" srcId="{D1588690-B20A-4ACE-A081-E5C402439192}" destId="{72E3BB15-7CF0-465F-9835-D795D32F2B5F}" srcOrd="3" destOrd="0" presId="urn:microsoft.com/office/officeart/2005/8/layout/target3"/>
    <dgm:cxn modelId="{55EF68CB-411D-483E-B55A-5D8D2A4721BD}" type="presParOf" srcId="{D1588690-B20A-4ACE-A081-E5C402439192}" destId="{933B466F-2BF1-4EC2-B3ED-F50519DAD9AB}" srcOrd="4" destOrd="0" presId="urn:microsoft.com/office/officeart/2005/8/layout/target3"/>
    <dgm:cxn modelId="{97871E7E-D45F-4FF6-AE34-EC2B7E0971D6}" type="presParOf" srcId="{D1588690-B20A-4ACE-A081-E5C402439192}" destId="{C399C323-109F-4CCD-A063-CC85D96F2552}" srcOrd="5" destOrd="0" presId="urn:microsoft.com/office/officeart/2005/8/layout/target3"/>
    <dgm:cxn modelId="{47633B40-83F6-48D3-B47D-969C2B130D2C}" type="presParOf" srcId="{D1588690-B20A-4ACE-A081-E5C402439192}" destId="{D3B7FE43-8F13-4470-B9A3-206A66182A68}" srcOrd="6" destOrd="0" presId="urn:microsoft.com/office/officeart/2005/8/layout/target3"/>
    <dgm:cxn modelId="{1EF76638-F829-42C2-B302-293833F28688}" type="presParOf" srcId="{D1588690-B20A-4ACE-A081-E5C402439192}" destId="{7AC479CA-FFED-4C3D-A859-E7AFD7990FE1}" srcOrd="7" destOrd="0" presId="urn:microsoft.com/office/officeart/2005/8/layout/target3"/>
    <dgm:cxn modelId="{4AFDB6D5-E864-45ED-B263-54DA1E1E0919}" type="presParOf" srcId="{D1588690-B20A-4ACE-A081-E5C402439192}" destId="{7A4DF420-4F2A-4A3C-96C4-20540CD11C8B}" srcOrd="8" destOrd="0" presId="urn:microsoft.com/office/officeart/2005/8/layout/target3"/>
    <dgm:cxn modelId="{01846BBE-DA3B-4779-BF26-5080E9A5995A}" type="presParOf" srcId="{D1588690-B20A-4ACE-A081-E5C402439192}" destId="{BFFE570C-FA84-441D-A6AA-501BB80FF9C9}" srcOrd="9" destOrd="0" presId="urn:microsoft.com/office/officeart/2005/8/layout/target3"/>
    <dgm:cxn modelId="{3F54BC94-CCC4-4F9C-9C3F-73E7D9110E7D}" type="presParOf" srcId="{D1588690-B20A-4ACE-A081-E5C402439192}" destId="{8F8ACFBF-9EE4-42A3-A913-395C6E3E1626}" srcOrd="10" destOrd="0" presId="urn:microsoft.com/office/officeart/2005/8/layout/target3"/>
    <dgm:cxn modelId="{DDB693A5-5C3E-405C-8DE0-7186A9133EC6}" type="presParOf" srcId="{D1588690-B20A-4ACE-A081-E5C402439192}" destId="{C369F2EB-CCD8-4F82-B970-2645DC7EEAD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8BB1-641A-4626-A054-717C8AF5ADAA}">
      <dsp:nvSpPr>
        <dsp:cNvPr id="0" name=""/>
        <dsp:cNvSpPr/>
      </dsp:nvSpPr>
      <dsp:spPr>
        <a:xfrm rot="5400000">
          <a:off x="345274" y="1323394"/>
          <a:ext cx="1030341" cy="1714465"/>
        </a:xfrm>
        <a:prstGeom prst="corner">
          <a:avLst>
            <a:gd name="adj1" fmla="val 16120"/>
            <a:gd name="adj2" fmla="val 16110"/>
          </a:avLst>
        </a:prstGeom>
        <a:solidFill>
          <a:srgbClr val="D64A3B">
            <a:hueOff val="0"/>
            <a:satOff val="0"/>
            <a:lumOff val="0"/>
            <a:alphaOff val="0"/>
          </a:srgbClr>
        </a:solidFill>
        <a:ln w="15875" cap="rnd" cmpd="sng" algn="ctr">
          <a:solidFill>
            <a:srgbClr val="D64A3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5DBCB38-B1AB-4702-AF95-3DA8469C9113}">
      <dsp:nvSpPr>
        <dsp:cNvPr id="0" name=""/>
        <dsp:cNvSpPr/>
      </dsp:nvSpPr>
      <dsp:spPr>
        <a:xfrm>
          <a:off x="173285" y="1835649"/>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solidFill>
                <a:sysClr val="windowText" lastClr="000000">
                  <a:hueOff val="0"/>
                  <a:satOff val="0"/>
                  <a:lumOff val="0"/>
                  <a:alphaOff val="0"/>
                </a:sysClr>
              </a:solidFill>
              <a:latin typeface="Corbel"/>
              <a:ea typeface="+mn-ea"/>
              <a:cs typeface="+mn-cs"/>
            </a:rPr>
            <a:t>Tidak</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ada</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sikap</a:t>
          </a:r>
          <a:endParaRPr lang="en-US" sz="2300" kern="1200" dirty="0">
            <a:solidFill>
              <a:sysClr val="windowText" lastClr="000000">
                <a:hueOff val="0"/>
                <a:satOff val="0"/>
                <a:lumOff val="0"/>
                <a:alphaOff val="0"/>
              </a:sysClr>
            </a:solidFill>
            <a:latin typeface="Corbel"/>
            <a:ea typeface="+mn-ea"/>
            <a:cs typeface="+mn-cs"/>
          </a:endParaRPr>
        </a:p>
      </dsp:txBody>
      <dsp:txXfrm>
        <a:off x="173285" y="1835649"/>
        <a:ext cx="1547828" cy="1356762"/>
      </dsp:txXfrm>
    </dsp:sp>
    <dsp:sp modelId="{3D833074-6A35-4D0A-B90C-A7E183B647F7}">
      <dsp:nvSpPr>
        <dsp:cNvPr id="0" name=""/>
        <dsp:cNvSpPr/>
      </dsp:nvSpPr>
      <dsp:spPr>
        <a:xfrm>
          <a:off x="1429070" y="1197173"/>
          <a:ext cx="292043" cy="292043"/>
        </a:xfrm>
        <a:prstGeom prst="triangle">
          <a:avLst>
            <a:gd name="adj" fmla="val 100000"/>
          </a:avLst>
        </a:prstGeom>
        <a:solidFill>
          <a:srgbClr val="D64A3B">
            <a:hueOff val="3273413"/>
            <a:satOff val="-307"/>
            <a:lumOff val="392"/>
            <a:alphaOff val="0"/>
          </a:srgbClr>
        </a:solidFill>
        <a:ln w="15875" cap="rnd" cmpd="sng" algn="ctr">
          <a:solidFill>
            <a:srgbClr val="D64A3B">
              <a:hueOff val="3273413"/>
              <a:satOff val="-307"/>
              <a:lumOff val="39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ED9B8A7-64CD-4331-BB04-50490579BE38}">
      <dsp:nvSpPr>
        <dsp:cNvPr id="0" name=""/>
        <dsp:cNvSpPr/>
      </dsp:nvSpPr>
      <dsp:spPr>
        <a:xfrm rot="5400000">
          <a:off x="2240119" y="854512"/>
          <a:ext cx="1030341" cy="1714465"/>
        </a:xfrm>
        <a:prstGeom prst="corner">
          <a:avLst>
            <a:gd name="adj1" fmla="val 16120"/>
            <a:gd name="adj2" fmla="val 16110"/>
          </a:avLst>
        </a:prstGeom>
        <a:solidFill>
          <a:srgbClr val="D64A3B">
            <a:hueOff val="6546825"/>
            <a:satOff val="-615"/>
            <a:lumOff val="784"/>
            <a:alphaOff val="0"/>
          </a:srgbClr>
        </a:solidFill>
        <a:ln w="15875" cap="rnd" cmpd="sng" algn="ctr">
          <a:solidFill>
            <a:srgbClr val="D64A3B">
              <a:hueOff val="6546825"/>
              <a:satOff val="-615"/>
              <a:lumOff val="784"/>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45280DC-E9AD-469A-889F-1B43AECEF0FB}">
      <dsp:nvSpPr>
        <dsp:cNvPr id="0" name=""/>
        <dsp:cNvSpPr/>
      </dsp:nvSpPr>
      <dsp:spPr>
        <a:xfrm>
          <a:off x="2068130" y="1366768"/>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solidFill>
                <a:sysClr val="windowText" lastClr="000000">
                  <a:hueOff val="0"/>
                  <a:satOff val="0"/>
                  <a:lumOff val="0"/>
                  <a:alphaOff val="0"/>
                </a:sysClr>
              </a:solidFill>
              <a:latin typeface="Corbel"/>
              <a:ea typeface="+mn-ea"/>
              <a:cs typeface="+mn-cs"/>
            </a:rPr>
            <a:t>Terpaan</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Informasi</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Persuasif</a:t>
          </a:r>
          <a:endParaRPr lang="en-US" sz="2300" kern="1200" dirty="0">
            <a:solidFill>
              <a:sysClr val="windowText" lastClr="000000">
                <a:hueOff val="0"/>
                <a:satOff val="0"/>
                <a:lumOff val="0"/>
                <a:alphaOff val="0"/>
              </a:sysClr>
            </a:solidFill>
            <a:latin typeface="Corbel"/>
            <a:ea typeface="+mn-ea"/>
            <a:cs typeface="+mn-cs"/>
          </a:endParaRPr>
        </a:p>
      </dsp:txBody>
      <dsp:txXfrm>
        <a:off x="2068130" y="1366768"/>
        <a:ext cx="1547828" cy="1356762"/>
      </dsp:txXfrm>
    </dsp:sp>
    <dsp:sp modelId="{C4AE6A7A-2069-4438-BD94-6B1BA25D0F8E}">
      <dsp:nvSpPr>
        <dsp:cNvPr id="0" name=""/>
        <dsp:cNvSpPr/>
      </dsp:nvSpPr>
      <dsp:spPr>
        <a:xfrm>
          <a:off x="3323915" y="728292"/>
          <a:ext cx="292043" cy="292043"/>
        </a:xfrm>
        <a:prstGeom prst="triangle">
          <a:avLst>
            <a:gd name="adj" fmla="val 100000"/>
          </a:avLst>
        </a:prstGeom>
        <a:solidFill>
          <a:srgbClr val="D64A3B">
            <a:hueOff val="9820237"/>
            <a:satOff val="-922"/>
            <a:lumOff val="1176"/>
            <a:alphaOff val="0"/>
          </a:srgbClr>
        </a:solidFill>
        <a:ln w="15875" cap="rnd" cmpd="sng" algn="ctr">
          <a:solidFill>
            <a:srgbClr val="D64A3B">
              <a:hueOff val="9820237"/>
              <a:satOff val="-922"/>
              <a:lumOff val="117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F6124F7-387F-461B-ABA4-414B9C298A8E}">
      <dsp:nvSpPr>
        <dsp:cNvPr id="0" name=""/>
        <dsp:cNvSpPr/>
      </dsp:nvSpPr>
      <dsp:spPr>
        <a:xfrm rot="5400000">
          <a:off x="4134964" y="385631"/>
          <a:ext cx="1030341" cy="1714465"/>
        </a:xfrm>
        <a:prstGeom prst="corner">
          <a:avLst>
            <a:gd name="adj1" fmla="val 16120"/>
            <a:gd name="adj2" fmla="val 16110"/>
          </a:avLst>
        </a:prstGeom>
        <a:solidFill>
          <a:srgbClr val="D64A3B">
            <a:hueOff val="13093651"/>
            <a:satOff val="-1230"/>
            <a:lumOff val="1568"/>
            <a:alphaOff val="0"/>
          </a:srgbClr>
        </a:solidFill>
        <a:ln w="15875" cap="rnd" cmpd="sng" algn="ctr">
          <a:solidFill>
            <a:srgbClr val="D64A3B">
              <a:hueOff val="13093651"/>
              <a:satOff val="-1230"/>
              <a:lumOff val="156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E3DCACA-86EB-42E7-AEE4-105079E9E83D}">
      <dsp:nvSpPr>
        <dsp:cNvPr id="0" name=""/>
        <dsp:cNvSpPr/>
      </dsp:nvSpPr>
      <dsp:spPr>
        <a:xfrm>
          <a:off x="3962975" y="897887"/>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solidFill>
                <a:sysClr val="windowText" lastClr="000000">
                  <a:hueOff val="0"/>
                  <a:satOff val="0"/>
                  <a:lumOff val="0"/>
                  <a:alphaOff val="0"/>
                </a:sysClr>
              </a:solidFill>
              <a:latin typeface="Corbel"/>
              <a:ea typeface="+mn-ea"/>
              <a:cs typeface="+mn-cs"/>
            </a:rPr>
            <a:t>Sikap</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positif</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atau</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negatif</a:t>
          </a:r>
          <a:endParaRPr lang="en-US" sz="2300" kern="1200" dirty="0">
            <a:solidFill>
              <a:sysClr val="windowText" lastClr="000000">
                <a:hueOff val="0"/>
                <a:satOff val="0"/>
                <a:lumOff val="0"/>
                <a:alphaOff val="0"/>
              </a:sysClr>
            </a:solidFill>
            <a:latin typeface="Corbel"/>
            <a:ea typeface="+mn-ea"/>
            <a:cs typeface="+mn-cs"/>
          </a:endParaRPr>
        </a:p>
      </dsp:txBody>
      <dsp:txXfrm>
        <a:off x="3962975" y="897887"/>
        <a:ext cx="1547828" cy="1356762"/>
      </dsp:txXfrm>
    </dsp:sp>
    <dsp:sp modelId="{9086F7C8-3BE5-4E2F-94D0-919657EE2B05}">
      <dsp:nvSpPr>
        <dsp:cNvPr id="0" name=""/>
        <dsp:cNvSpPr/>
      </dsp:nvSpPr>
      <dsp:spPr>
        <a:xfrm>
          <a:off x="5218760" y="259410"/>
          <a:ext cx="292043" cy="292043"/>
        </a:xfrm>
        <a:prstGeom prst="triangle">
          <a:avLst>
            <a:gd name="adj" fmla="val 100000"/>
          </a:avLst>
        </a:prstGeom>
        <a:solidFill>
          <a:srgbClr val="D64A3B">
            <a:hueOff val="16367062"/>
            <a:satOff val="-1537"/>
            <a:lumOff val="1960"/>
            <a:alphaOff val="0"/>
          </a:srgbClr>
        </a:solidFill>
        <a:ln w="15875" cap="rnd" cmpd="sng" algn="ctr">
          <a:solidFill>
            <a:srgbClr val="D64A3B">
              <a:hueOff val="16367062"/>
              <a:satOff val="-1537"/>
              <a:lumOff val="196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6196946-6DAE-4B46-A6EF-D5F352A71BE8}">
      <dsp:nvSpPr>
        <dsp:cNvPr id="0" name=""/>
        <dsp:cNvSpPr/>
      </dsp:nvSpPr>
      <dsp:spPr>
        <a:xfrm rot="5400000">
          <a:off x="6029809" y="-83249"/>
          <a:ext cx="1030341" cy="1714465"/>
        </a:xfrm>
        <a:prstGeom prst="corner">
          <a:avLst>
            <a:gd name="adj1" fmla="val 16120"/>
            <a:gd name="adj2" fmla="val 16110"/>
          </a:avLst>
        </a:prstGeom>
        <a:solidFill>
          <a:srgbClr val="D64A3B">
            <a:hueOff val="19640475"/>
            <a:satOff val="-1845"/>
            <a:lumOff val="2352"/>
            <a:alphaOff val="0"/>
          </a:srgbClr>
        </a:solidFill>
        <a:ln w="15875" cap="rnd" cmpd="sng" algn="ctr">
          <a:solidFill>
            <a:srgbClr val="D64A3B">
              <a:hueOff val="19640475"/>
              <a:satOff val="-1845"/>
              <a:lumOff val="235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1336C34-653C-4A24-906D-0A6EDA2B002F}">
      <dsp:nvSpPr>
        <dsp:cNvPr id="0" name=""/>
        <dsp:cNvSpPr/>
      </dsp:nvSpPr>
      <dsp:spPr>
        <a:xfrm>
          <a:off x="5857820" y="429006"/>
          <a:ext cx="1547828" cy="135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solidFill>
                <a:sysClr val="windowText" lastClr="000000">
                  <a:hueOff val="0"/>
                  <a:satOff val="0"/>
                  <a:lumOff val="0"/>
                  <a:alphaOff val="0"/>
                </a:sysClr>
              </a:solidFill>
              <a:latin typeface="Corbel"/>
              <a:ea typeface="+mn-ea"/>
              <a:cs typeface="+mn-cs"/>
            </a:rPr>
            <a:t>Konsistensi</a:t>
          </a:r>
          <a:r>
            <a:rPr lang="en-US" sz="2300" kern="1200" dirty="0">
              <a:solidFill>
                <a:sysClr val="windowText" lastClr="000000">
                  <a:hueOff val="0"/>
                  <a:satOff val="0"/>
                  <a:lumOff val="0"/>
                  <a:alphaOff val="0"/>
                </a:sysClr>
              </a:solidFill>
              <a:latin typeface="Corbel"/>
              <a:ea typeface="+mn-ea"/>
              <a:cs typeface="+mn-cs"/>
            </a:rPr>
            <a:t> </a:t>
          </a:r>
          <a:r>
            <a:rPr lang="en-US" sz="2300" kern="1200" dirty="0" err="1">
              <a:solidFill>
                <a:sysClr val="windowText" lastClr="000000">
                  <a:hueOff val="0"/>
                  <a:satOff val="0"/>
                  <a:lumOff val="0"/>
                  <a:alphaOff val="0"/>
                </a:sysClr>
              </a:solidFill>
              <a:latin typeface="Corbel"/>
              <a:ea typeface="+mn-ea"/>
              <a:cs typeface="+mn-cs"/>
            </a:rPr>
            <a:t>Sikap</a:t>
          </a:r>
          <a:endParaRPr lang="en-US" sz="2300" kern="1200" dirty="0">
            <a:solidFill>
              <a:sysClr val="windowText" lastClr="000000">
                <a:hueOff val="0"/>
                <a:satOff val="0"/>
                <a:lumOff val="0"/>
                <a:alphaOff val="0"/>
              </a:sysClr>
            </a:solidFill>
            <a:latin typeface="Corbel"/>
            <a:ea typeface="+mn-ea"/>
            <a:cs typeface="+mn-cs"/>
          </a:endParaRPr>
        </a:p>
      </dsp:txBody>
      <dsp:txXfrm>
        <a:off x="5857820" y="429006"/>
        <a:ext cx="1547828" cy="1356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FD9F-C591-4A5D-B6CE-E99ECD259BD3}">
      <dsp:nvSpPr>
        <dsp:cNvPr id="0" name=""/>
        <dsp:cNvSpPr/>
      </dsp:nvSpPr>
      <dsp:spPr>
        <a:xfrm>
          <a:off x="0" y="0"/>
          <a:ext cx="4572000" cy="4572000"/>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F91B5-7A89-43BF-B869-DF03D3DDF0B0}">
      <dsp:nvSpPr>
        <dsp:cNvPr id="0" name=""/>
        <dsp:cNvSpPr/>
      </dsp:nvSpPr>
      <dsp:spPr>
        <a:xfrm>
          <a:off x="2286000" y="0"/>
          <a:ext cx="6367462" cy="457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id-ID" sz="1500" i="1" kern="1200">
              <a:latin typeface="Corbel"/>
              <a:ea typeface="+mn-ea"/>
              <a:cs typeface="+mn-cs"/>
            </a:rPr>
            <a:t>a)      Adopsi</a:t>
          </a:r>
          <a:r>
            <a:rPr lang="en-US" sz="1500" kern="1200">
              <a:latin typeface="Corbel"/>
              <a:ea typeface="+mn-ea"/>
              <a:cs typeface="+mn-cs"/>
            </a:rPr>
            <a:t>. </a:t>
          </a:r>
          <a:r>
            <a:rPr lang="id-ID" sz="1500" kern="1200">
              <a:latin typeface="Corbel"/>
              <a:ea typeface="+mn-ea"/>
              <a:cs typeface="+mn-cs"/>
            </a:rPr>
            <a:t>Kejadian- kejadian dan peristiwa-peristiwa yang terjadi berulang-ulang dan terus menerus, lama kelamaan secara bertahap diserap kedalam diri individu dan memengaruhi terbentuknya suatu sikap.</a:t>
          </a:r>
          <a:endParaRPr lang="en-US" sz="1500" kern="1200">
            <a:latin typeface="Corbel"/>
            <a:ea typeface="+mn-ea"/>
            <a:cs typeface="+mn-cs"/>
          </a:endParaRPr>
        </a:p>
      </dsp:txBody>
      <dsp:txXfrm>
        <a:off x="2286000" y="0"/>
        <a:ext cx="6367462" cy="971549"/>
      </dsp:txXfrm>
    </dsp:sp>
    <dsp:sp modelId="{D6CEC64F-B538-48F3-9AA7-5BF500BFDB87}">
      <dsp:nvSpPr>
        <dsp:cNvPr id="0" name=""/>
        <dsp:cNvSpPr/>
      </dsp:nvSpPr>
      <dsp:spPr>
        <a:xfrm>
          <a:off x="600074" y="971549"/>
          <a:ext cx="3371850" cy="3371850"/>
        </a:xfrm>
        <a:prstGeom prst="pie">
          <a:avLst>
            <a:gd name="adj1" fmla="val 5400000"/>
            <a:gd name="adj2" fmla="val 16200000"/>
          </a:avLst>
        </a:prstGeom>
        <a:solidFill>
          <a:schemeClr val="accent3">
            <a:hueOff val="359441"/>
            <a:satOff val="24585"/>
            <a:lumOff val="42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7E6F5-B739-47F5-B16B-368394D0695C}">
      <dsp:nvSpPr>
        <dsp:cNvPr id="0" name=""/>
        <dsp:cNvSpPr/>
      </dsp:nvSpPr>
      <dsp:spPr>
        <a:xfrm>
          <a:off x="2286000" y="971549"/>
          <a:ext cx="6367462" cy="3371850"/>
        </a:xfrm>
        <a:prstGeom prst="rect">
          <a:avLst/>
        </a:prstGeom>
        <a:solidFill>
          <a:schemeClr val="lt1">
            <a:alpha val="90000"/>
            <a:hueOff val="0"/>
            <a:satOff val="0"/>
            <a:lumOff val="0"/>
            <a:alphaOff val="0"/>
          </a:schemeClr>
        </a:solidFill>
        <a:ln w="12700" cap="flat" cmpd="sng" algn="ctr">
          <a:solidFill>
            <a:schemeClr val="accent3">
              <a:hueOff val="359441"/>
              <a:satOff val="24585"/>
              <a:lumOff val="42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id-ID" sz="1500" i="1" kern="1200">
              <a:latin typeface="Corbel"/>
              <a:ea typeface="+mn-ea"/>
              <a:cs typeface="+mn-cs"/>
            </a:rPr>
            <a:t>b)      Diferensiasi</a:t>
          </a:r>
          <a:r>
            <a:rPr lang="en-US" sz="1500" kern="1200">
              <a:latin typeface="Corbel"/>
              <a:ea typeface="+mn-ea"/>
              <a:cs typeface="+mn-cs"/>
            </a:rPr>
            <a:t>. </a:t>
          </a:r>
          <a:r>
            <a:rPr lang="id-ID" sz="1500" kern="1200">
              <a:latin typeface="Corbel"/>
              <a:ea typeface="+mn-ea"/>
              <a:cs typeface="+mn-cs"/>
            </a:rPr>
            <a:t>Dengan berkem bangnya intelegensi, bertambahnya pengalaman, sejalan dengan bertambahnya usia, maka ada hal-hal yang tadinya dianggap sejenis, sekarang dipandang tersendiri lepas dari jenisnya. Terhadap objek tersebut dapat terbentuk sikap tersendiri pula.</a:t>
          </a:r>
          <a:endParaRPr lang="en-US" sz="1500" kern="1200" dirty="0">
            <a:latin typeface="Corbel"/>
            <a:ea typeface="+mn-ea"/>
            <a:cs typeface="+mn-cs"/>
          </a:endParaRPr>
        </a:p>
      </dsp:txBody>
      <dsp:txXfrm>
        <a:off x="2286000" y="971549"/>
        <a:ext cx="6367462" cy="971550"/>
      </dsp:txXfrm>
    </dsp:sp>
    <dsp:sp modelId="{67DE8207-A382-4F5A-8D5C-DCAAE75BAB89}">
      <dsp:nvSpPr>
        <dsp:cNvPr id="0" name=""/>
        <dsp:cNvSpPr/>
      </dsp:nvSpPr>
      <dsp:spPr>
        <a:xfrm>
          <a:off x="1200150" y="1943100"/>
          <a:ext cx="2171700" cy="2171700"/>
        </a:xfrm>
        <a:prstGeom prst="pie">
          <a:avLst>
            <a:gd name="adj1" fmla="val 5400000"/>
            <a:gd name="adj2" fmla="val 16200000"/>
          </a:avLst>
        </a:prstGeom>
        <a:solidFill>
          <a:schemeClr val="accent3">
            <a:hueOff val="718882"/>
            <a:satOff val="49169"/>
            <a:lumOff val="84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D8F95-7265-4182-838B-D8D4B8182A84}">
      <dsp:nvSpPr>
        <dsp:cNvPr id="0" name=""/>
        <dsp:cNvSpPr/>
      </dsp:nvSpPr>
      <dsp:spPr>
        <a:xfrm>
          <a:off x="2286000" y="1943100"/>
          <a:ext cx="6367462" cy="2171700"/>
        </a:xfrm>
        <a:prstGeom prst="rect">
          <a:avLst/>
        </a:prstGeom>
        <a:solidFill>
          <a:schemeClr val="lt1">
            <a:alpha val="90000"/>
            <a:hueOff val="0"/>
            <a:satOff val="0"/>
            <a:lumOff val="0"/>
            <a:alphaOff val="0"/>
          </a:schemeClr>
        </a:solidFill>
        <a:ln w="12700" cap="flat" cmpd="sng" algn="ctr">
          <a:solidFill>
            <a:schemeClr val="accent3">
              <a:hueOff val="718882"/>
              <a:satOff val="49169"/>
              <a:lumOff val="84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id-ID" sz="1500" i="1" kern="1200" dirty="0">
              <a:latin typeface="Corbel"/>
              <a:ea typeface="+mn-ea"/>
              <a:cs typeface="+mn-cs"/>
            </a:rPr>
            <a:t>c)      Integrasi</a:t>
          </a:r>
          <a:r>
            <a:rPr lang="en-US" sz="1500" kern="1200" dirty="0">
              <a:latin typeface="Corbel"/>
              <a:ea typeface="+mn-ea"/>
              <a:cs typeface="+mn-cs"/>
            </a:rPr>
            <a:t>. </a:t>
          </a:r>
          <a:r>
            <a:rPr lang="id-ID" sz="1500" kern="1200" dirty="0">
              <a:latin typeface="Corbel"/>
              <a:ea typeface="+mn-ea"/>
              <a:cs typeface="+mn-cs"/>
            </a:rPr>
            <a:t>Pembentukan sikap disini terjadi secara bertahap, dimulai dengan berbagai pengalaman yang berhubungan dengan satu hal tentu sehingga akhirnya terbentuk sikap mengena</a:t>
          </a:r>
          <a:r>
            <a:rPr lang="en-US" sz="1500" kern="1200" dirty="0">
              <a:latin typeface="Corbel"/>
              <a:ea typeface="+mn-ea"/>
              <a:cs typeface="+mn-cs"/>
            </a:rPr>
            <a:t>i</a:t>
          </a:r>
          <a:r>
            <a:rPr lang="id-ID" sz="1500" kern="1200" dirty="0">
              <a:latin typeface="Corbel"/>
              <a:ea typeface="+mn-ea"/>
              <a:cs typeface="+mn-cs"/>
            </a:rPr>
            <a:t> hal tersebut.</a:t>
          </a:r>
          <a:endParaRPr lang="en-US" sz="1500" kern="1200" dirty="0">
            <a:latin typeface="Corbel"/>
            <a:ea typeface="+mn-ea"/>
            <a:cs typeface="+mn-cs"/>
          </a:endParaRPr>
        </a:p>
      </dsp:txBody>
      <dsp:txXfrm>
        <a:off x="2286000" y="1943100"/>
        <a:ext cx="6367462" cy="971550"/>
      </dsp:txXfrm>
    </dsp:sp>
    <dsp:sp modelId="{B94F8496-90AA-4DF4-8A1A-176D502495C1}">
      <dsp:nvSpPr>
        <dsp:cNvPr id="0" name=""/>
        <dsp:cNvSpPr/>
      </dsp:nvSpPr>
      <dsp:spPr>
        <a:xfrm>
          <a:off x="1800225" y="2914650"/>
          <a:ext cx="971549" cy="971549"/>
        </a:xfrm>
        <a:prstGeom prst="pie">
          <a:avLst>
            <a:gd name="adj1" fmla="val 5400000"/>
            <a:gd name="adj2" fmla="val 16200000"/>
          </a:avLst>
        </a:prstGeom>
        <a:solidFill>
          <a:schemeClr val="accent3">
            <a:hueOff val="1078323"/>
            <a:satOff val="73754"/>
            <a:lumOff val="1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3FA26-D6E2-4373-AEC2-B8341EA74DD7}">
      <dsp:nvSpPr>
        <dsp:cNvPr id="0" name=""/>
        <dsp:cNvSpPr/>
      </dsp:nvSpPr>
      <dsp:spPr>
        <a:xfrm>
          <a:off x="2286000" y="2914650"/>
          <a:ext cx="6367462" cy="971549"/>
        </a:xfrm>
        <a:prstGeom prst="rect">
          <a:avLst/>
        </a:prstGeom>
        <a:solidFill>
          <a:schemeClr val="lt1">
            <a:alpha val="90000"/>
            <a:hueOff val="0"/>
            <a:satOff val="0"/>
            <a:lumOff val="0"/>
            <a:alphaOff val="0"/>
          </a:schemeClr>
        </a:solidFill>
        <a:ln w="12700" cap="flat" cmpd="sng" algn="ctr">
          <a:solidFill>
            <a:schemeClr val="accent3">
              <a:hueOff val="1078323"/>
              <a:satOff val="73754"/>
              <a:lumOff val="1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id-ID" sz="1500" i="1" kern="1200">
              <a:latin typeface="Corbel"/>
              <a:ea typeface="+mn-ea"/>
              <a:cs typeface="+mn-cs"/>
            </a:rPr>
            <a:t>d)     Trauma</a:t>
          </a:r>
          <a:r>
            <a:rPr lang="en-US" sz="1500" kern="1200">
              <a:latin typeface="Corbel"/>
              <a:ea typeface="+mn-ea"/>
              <a:cs typeface="+mn-cs"/>
            </a:rPr>
            <a:t>. </a:t>
          </a:r>
          <a:r>
            <a:rPr lang="id-ID" sz="1500" kern="1200">
              <a:latin typeface="Corbel"/>
              <a:ea typeface="+mn-ea"/>
              <a:cs typeface="+mn-cs"/>
            </a:rPr>
            <a:t>Trauma adalah pengalaman yang tiba-tiba, mengejutkan, yang meninggalkan kesan mendalam pada jiwa orang yang bersangkutan. Pengalaman –pengalaman yang traumatis dapat juga menyebabkan terbentuknya sikap</a:t>
          </a:r>
          <a:endParaRPr lang="en-US" sz="1500" kern="1200" dirty="0">
            <a:latin typeface="Corbel"/>
            <a:ea typeface="+mn-ea"/>
            <a:cs typeface="+mn-cs"/>
          </a:endParaRPr>
        </a:p>
      </dsp:txBody>
      <dsp:txXfrm>
        <a:off x="2286000" y="2914650"/>
        <a:ext cx="6367462" cy="971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9B1D1-6B43-44EB-BE6B-27D145002841}">
      <dsp:nvSpPr>
        <dsp:cNvPr id="0" name=""/>
        <dsp:cNvSpPr/>
      </dsp:nvSpPr>
      <dsp:spPr>
        <a:xfrm rot="5400000">
          <a:off x="4847307" y="-2288861"/>
          <a:ext cx="1237654" cy="612947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err="1">
              <a:latin typeface="Calibri" pitchFamily="34" charset="0"/>
              <a:cs typeface="Calibri" pitchFamily="34" charset="0"/>
            </a:rPr>
            <a:t>Konsumen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sering</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membeli</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produk</a:t>
          </a:r>
          <a:r>
            <a:rPr lang="en-US" altLang="en-US" sz="2000" kern="1200" dirty="0">
              <a:latin typeface="Calibri" pitchFamily="34" charset="0"/>
              <a:cs typeface="Calibri" pitchFamily="34" charset="0"/>
            </a:rPr>
            <a:t> yang </a:t>
          </a:r>
          <a:r>
            <a:rPr lang="en-US" altLang="en-US" sz="2000" kern="1200" dirty="0" err="1">
              <a:latin typeface="Calibri" pitchFamily="34" charset="0"/>
              <a:cs typeface="Calibri" pitchFamily="34" charset="0"/>
            </a:rPr>
            <a:t>diasosiasikan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dengan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merek</a:t>
          </a:r>
          <a:r>
            <a:rPr lang="en-US" altLang="en-US" sz="2000" kern="1200" dirty="0">
              <a:latin typeface="Calibri" pitchFamily="34" charset="0"/>
              <a:cs typeface="Calibri" pitchFamily="34" charset="0"/>
            </a:rPr>
            <a:t> yang </a:t>
          </a:r>
          <a:r>
            <a:rPr lang="en-US" altLang="en-US" sz="2000" kern="1200" dirty="0" err="1">
              <a:latin typeface="Calibri" pitchFamily="34" charset="0"/>
              <a:cs typeface="Calibri" pitchFamily="34" charset="0"/>
            </a:rPr>
            <a:t>disukai</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Sikap</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suka</a:t>
          </a:r>
          <a:r>
            <a:rPr lang="en-US" altLang="en-US" sz="2000" kern="1200" dirty="0">
              <a:latin typeface="Calibri" pitchFamily="34" charset="0"/>
              <a:cs typeface="Calibri" pitchFamily="34" charset="0"/>
            </a:rPr>
            <a:t> = </a:t>
          </a:r>
          <a:r>
            <a:rPr lang="en-US" altLang="en-US" sz="2000" kern="1200" dirty="0" err="1">
              <a:latin typeface="Calibri" pitchFamily="34" charset="0"/>
              <a:cs typeface="Calibri" pitchFamily="34" charset="0"/>
            </a:rPr>
            <a:t>kepuasan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berulang</a:t>
          </a:r>
          <a:r>
            <a:rPr lang="en-US" altLang="en-US" sz="2000" kern="1200" dirty="0">
              <a:latin typeface="Calibri" pitchFamily="34" charset="0"/>
              <a:cs typeface="Calibri" pitchFamily="34" charset="0"/>
            </a:rPr>
            <a:t>.</a:t>
          </a:r>
          <a:endParaRPr lang="en-US" sz="2000" kern="1200" dirty="0">
            <a:latin typeface="Calibri" pitchFamily="34" charset="0"/>
            <a:cs typeface="Calibri" pitchFamily="34" charset="0"/>
          </a:endParaRPr>
        </a:p>
      </dsp:txBody>
      <dsp:txXfrm rot="-5400000">
        <a:off x="2401395" y="217468"/>
        <a:ext cx="6069062" cy="1116820"/>
      </dsp:txXfrm>
    </dsp:sp>
    <dsp:sp modelId="{6FF21B26-2059-4904-A349-045E37A4C2A2}">
      <dsp:nvSpPr>
        <dsp:cNvPr id="0" name=""/>
        <dsp:cNvSpPr/>
      </dsp:nvSpPr>
      <dsp:spPr>
        <a:xfrm>
          <a:off x="79725" y="2344"/>
          <a:ext cx="2321669" cy="15470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Asosiasi</a:t>
          </a:r>
          <a:r>
            <a:rPr lang="en-US" sz="2800" kern="1200" dirty="0"/>
            <a:t> </a:t>
          </a:r>
          <a:r>
            <a:rPr lang="en-US" sz="2800" kern="1200" dirty="0" err="1"/>
            <a:t>Merek</a:t>
          </a:r>
          <a:endParaRPr lang="en-US" sz="2800" kern="1200" dirty="0"/>
        </a:p>
      </dsp:txBody>
      <dsp:txXfrm>
        <a:off x="155247" y="77866"/>
        <a:ext cx="2170625" cy="1396024"/>
      </dsp:txXfrm>
    </dsp:sp>
    <dsp:sp modelId="{1923E932-A82B-4AB3-8AE5-15DEDFE2AAEF}">
      <dsp:nvSpPr>
        <dsp:cNvPr id="0" name=""/>
        <dsp:cNvSpPr/>
      </dsp:nvSpPr>
      <dsp:spPr>
        <a:xfrm rot="5400000">
          <a:off x="4847307" y="-664439"/>
          <a:ext cx="1237654" cy="6129479"/>
        </a:xfrm>
        <a:prstGeom prst="round2SameRect">
          <a:avLst/>
        </a:prstGeom>
        <a:solidFill>
          <a:schemeClr val="accent3">
            <a:tint val="40000"/>
            <a:alpha val="90000"/>
            <a:hueOff val="377777"/>
            <a:satOff val="40582"/>
            <a:lumOff val="2919"/>
            <a:alphaOff val="0"/>
          </a:schemeClr>
        </a:solidFill>
        <a:ln w="12700" cap="flat" cmpd="sng" algn="ctr">
          <a:solidFill>
            <a:schemeClr val="accent3">
              <a:tint val="40000"/>
              <a:alpha val="90000"/>
              <a:hueOff val="377777"/>
              <a:satOff val="40582"/>
              <a:lumOff val="29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71450" lvl="1" indent="-171450" algn="l" defTabSz="800100">
            <a:lnSpc>
              <a:spcPct val="90000"/>
            </a:lnSpc>
            <a:spcBef>
              <a:spcPct val="0"/>
            </a:spcBef>
            <a:spcAft>
              <a:spcPct val="15000"/>
            </a:spcAft>
            <a:buChar char="•"/>
          </a:pPr>
          <a:r>
            <a:rPr lang="en-US" altLang="en-US" sz="1800" kern="1200" dirty="0" err="1">
              <a:latin typeface="Calibri" pitchFamily="34" charset="0"/>
              <a:cs typeface="Calibri" pitchFamily="34" charset="0"/>
            </a:rPr>
            <a:t>sikap</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mengikuti</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pembelian</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dan</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konsumsi</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produk</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Contohnya</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Konsumen</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juga</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membeli</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produk</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dengan</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sifat</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coba-coba</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produk</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memuaskan</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maka</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sikap</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positif</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terhadap</a:t>
          </a:r>
          <a:r>
            <a:rPr lang="en-US" altLang="en-US" sz="1800" kern="1200" dirty="0">
              <a:latin typeface="Calibri" pitchFamily="34" charset="0"/>
              <a:cs typeface="Calibri" pitchFamily="34" charset="0"/>
            </a:rPr>
            <a:t> </a:t>
          </a:r>
          <a:r>
            <a:rPr lang="en-US" altLang="en-US" sz="1800" kern="1200" dirty="0" err="1">
              <a:latin typeface="Calibri" pitchFamily="34" charset="0"/>
              <a:cs typeface="Calibri" pitchFamily="34" charset="0"/>
            </a:rPr>
            <a:t>produk</a:t>
          </a:r>
          <a:r>
            <a:rPr lang="en-US" altLang="en-US" sz="1800" kern="1200" dirty="0">
              <a:latin typeface="Calibri" pitchFamily="34" charset="0"/>
              <a:cs typeface="Calibri" pitchFamily="34" charset="0"/>
            </a:rPr>
            <a:t> </a:t>
          </a:r>
          <a:endParaRPr lang="en-US" sz="1800" kern="1200" dirty="0">
            <a:latin typeface="Calibri" pitchFamily="34" charset="0"/>
            <a:cs typeface="Calibri" pitchFamily="34" charset="0"/>
          </a:endParaRPr>
        </a:p>
      </dsp:txBody>
      <dsp:txXfrm rot="-5400000">
        <a:off x="2401395" y="1841890"/>
        <a:ext cx="6069062" cy="1116820"/>
      </dsp:txXfrm>
    </dsp:sp>
    <dsp:sp modelId="{156484B4-225C-4547-8F9C-FA703B73B3EE}">
      <dsp:nvSpPr>
        <dsp:cNvPr id="0" name=""/>
        <dsp:cNvSpPr/>
      </dsp:nvSpPr>
      <dsp:spPr>
        <a:xfrm>
          <a:off x="79725" y="1626765"/>
          <a:ext cx="2321669" cy="1547068"/>
        </a:xfrm>
        <a:prstGeom prst="roundRect">
          <a:avLst/>
        </a:prstGeom>
        <a:solidFill>
          <a:schemeClr val="accent3">
            <a:hueOff val="539161"/>
            <a:satOff val="36877"/>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Pembelian</a:t>
          </a:r>
          <a:endParaRPr lang="en-US" sz="2800" kern="1200" dirty="0"/>
        </a:p>
      </dsp:txBody>
      <dsp:txXfrm>
        <a:off x="155247" y="1702287"/>
        <a:ext cx="2170625" cy="1396024"/>
      </dsp:txXfrm>
    </dsp:sp>
    <dsp:sp modelId="{D57439C2-E2A9-4F33-BC4D-F90707E7ECF5}">
      <dsp:nvSpPr>
        <dsp:cNvPr id="0" name=""/>
        <dsp:cNvSpPr/>
      </dsp:nvSpPr>
      <dsp:spPr>
        <a:xfrm rot="5400000">
          <a:off x="4837746" y="969543"/>
          <a:ext cx="1237654" cy="6110357"/>
        </a:xfrm>
        <a:prstGeom prst="round2SameRect">
          <a:avLst/>
        </a:prstGeom>
        <a:solidFill>
          <a:schemeClr val="accent3">
            <a:tint val="40000"/>
            <a:alpha val="90000"/>
            <a:hueOff val="755553"/>
            <a:satOff val="81163"/>
            <a:lumOff val="5839"/>
            <a:alphaOff val="0"/>
          </a:schemeClr>
        </a:solidFill>
        <a:ln w="12700" cap="flat" cmpd="sng" algn="ctr">
          <a:solidFill>
            <a:schemeClr val="accent3">
              <a:tint val="40000"/>
              <a:alpha val="90000"/>
              <a:hueOff val="755553"/>
              <a:satOff val="81163"/>
              <a:lumOff val="58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err="1">
              <a:latin typeface="Calibri" pitchFamily="34" charset="0"/>
              <a:cs typeface="Calibri" pitchFamily="34" charset="0"/>
            </a:rPr>
            <a:t>pemecahan</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masalah</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membentuk</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sikap</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positif</a:t>
          </a:r>
          <a:r>
            <a:rPr lang="en-US" altLang="en-US" sz="1600" kern="1200" dirty="0">
              <a:latin typeface="Calibri" pitchFamily="34" charset="0"/>
              <a:cs typeface="Calibri" pitchFamily="34" charset="0"/>
            </a:rPr>
            <a:t>/</a:t>
          </a:r>
          <a:r>
            <a:rPr lang="en-US" altLang="en-US" sz="1600" kern="1200" dirty="0" err="1">
              <a:latin typeface="Calibri" pitchFamily="34" charset="0"/>
              <a:cs typeface="Calibri" pitchFamily="34" charset="0"/>
            </a:rPr>
            <a:t>negatif</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tentang</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produk</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didasarkan</a:t>
          </a:r>
          <a:r>
            <a:rPr lang="en-US" altLang="en-US" sz="1600" kern="1200" dirty="0">
              <a:latin typeface="Calibri" pitchFamily="34" charset="0"/>
              <a:cs typeface="Calibri" pitchFamily="34" charset="0"/>
            </a:rPr>
            <a:t> </a:t>
          </a:r>
          <a:r>
            <a:rPr lang="en-US" altLang="en-US" sz="1600" i="1" kern="1200" dirty="0" err="1">
              <a:latin typeface="Calibri" pitchFamily="34" charset="0"/>
              <a:cs typeface="Calibri" pitchFamily="34" charset="0"/>
            </a:rPr>
            <a:t>kepada</a:t>
          </a:r>
          <a:r>
            <a:rPr lang="en-US" altLang="en-US" sz="1600" i="1" kern="1200" dirty="0">
              <a:latin typeface="Calibri" pitchFamily="34" charset="0"/>
              <a:cs typeface="Calibri" pitchFamily="34" charset="0"/>
            </a:rPr>
            <a:t> information exposure </a:t>
          </a:r>
          <a:r>
            <a:rPr lang="en-US" altLang="en-US" sz="1600" kern="1200" dirty="0" err="1">
              <a:latin typeface="Calibri" pitchFamily="34" charset="0"/>
              <a:cs typeface="Calibri" pitchFamily="34" charset="0"/>
            </a:rPr>
            <a:t>dan</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kognisi</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mereka</a:t>
          </a:r>
          <a:r>
            <a:rPr lang="en-US" altLang="en-US" sz="1600" kern="1200" dirty="0">
              <a:latin typeface="Calibri" pitchFamily="34" charset="0"/>
              <a:cs typeface="Calibri" pitchFamily="34" charset="0"/>
            </a:rPr>
            <a:t>. </a:t>
          </a:r>
          <a:endParaRPr lang="en-US" sz="16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altLang="en-US" sz="1600" kern="1200" dirty="0" err="1">
              <a:latin typeface="Calibri" pitchFamily="34" charset="0"/>
              <a:cs typeface="Calibri" pitchFamily="34" charset="0"/>
            </a:rPr>
            <a:t>Semakin</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banyak</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informasi</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tentang</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produk</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dan</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jasa</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semakin</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mereka</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membentuk</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sikap</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baik</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positif</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atau</a:t>
          </a:r>
          <a:r>
            <a:rPr lang="en-US" altLang="en-US" sz="1600" kern="1200" dirty="0">
              <a:latin typeface="Calibri" pitchFamily="34" charset="0"/>
              <a:cs typeface="Calibri" pitchFamily="34" charset="0"/>
            </a:rPr>
            <a:t> </a:t>
          </a:r>
          <a:r>
            <a:rPr lang="en-US" altLang="en-US" sz="1600" kern="1200" dirty="0" err="1">
              <a:latin typeface="Calibri" pitchFamily="34" charset="0"/>
              <a:cs typeface="Calibri" pitchFamily="34" charset="0"/>
            </a:rPr>
            <a:t>negatif</a:t>
          </a:r>
          <a:r>
            <a:rPr lang="en-US" altLang="en-US" sz="1600" kern="1200" dirty="0">
              <a:latin typeface="Calibri" pitchFamily="34" charset="0"/>
              <a:cs typeface="Calibri" pitchFamily="34" charset="0"/>
            </a:rPr>
            <a:t>.</a:t>
          </a:r>
          <a:endParaRPr lang="en-US" sz="1600" kern="1200" dirty="0">
            <a:latin typeface="Calibri" pitchFamily="34" charset="0"/>
            <a:cs typeface="Calibri" pitchFamily="34" charset="0"/>
          </a:endParaRPr>
        </a:p>
      </dsp:txBody>
      <dsp:txXfrm rot="-5400000">
        <a:off x="2401395" y="3466312"/>
        <a:ext cx="6049940" cy="1116820"/>
      </dsp:txXfrm>
    </dsp:sp>
    <dsp:sp modelId="{356DD0C4-7E1D-4223-B1A2-C480C45DC6F0}">
      <dsp:nvSpPr>
        <dsp:cNvPr id="0" name=""/>
        <dsp:cNvSpPr/>
      </dsp:nvSpPr>
      <dsp:spPr>
        <a:xfrm>
          <a:off x="79725" y="3251187"/>
          <a:ext cx="2321669" cy="1547068"/>
        </a:xfrm>
        <a:prstGeom prst="roundRect">
          <a:avLst/>
        </a:prstGeom>
        <a:solidFill>
          <a:schemeClr val="accent3">
            <a:hueOff val="1078323"/>
            <a:satOff val="73754"/>
            <a:lumOff val="1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Pemecahan</a:t>
          </a:r>
          <a:r>
            <a:rPr lang="en-US" sz="2800" kern="1200" dirty="0"/>
            <a:t> </a:t>
          </a:r>
          <a:r>
            <a:rPr lang="en-US" sz="2800" kern="1200" dirty="0" err="1"/>
            <a:t>Masalah</a:t>
          </a:r>
          <a:endParaRPr lang="en-US" sz="2800" kern="1200" dirty="0"/>
        </a:p>
      </dsp:txBody>
      <dsp:txXfrm>
        <a:off x="155247" y="3326709"/>
        <a:ext cx="2170625" cy="1396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FFBE6-C43D-47D1-BB94-3BD87E23FB59}">
      <dsp:nvSpPr>
        <dsp:cNvPr id="0" name=""/>
        <dsp:cNvSpPr/>
      </dsp:nvSpPr>
      <dsp:spPr>
        <a:xfrm rot="5400000">
          <a:off x="5337309" y="-2065475"/>
          <a:ext cx="1139428" cy="5559552"/>
        </a:xfrm>
        <a:prstGeom prst="round2SameRect">
          <a:avLst/>
        </a:prstGeom>
        <a:solidFill>
          <a:srgbClr val="D64A3B">
            <a:tint val="40000"/>
            <a:alpha val="90000"/>
            <a:hueOff val="0"/>
            <a:satOff val="0"/>
            <a:lumOff val="0"/>
            <a:alphaOff val="0"/>
          </a:srgbClr>
        </a:solidFill>
        <a:ln w="15875" cap="rnd" cmpd="sng" algn="ctr">
          <a:solidFill>
            <a:srgbClr val="D64A3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altLang="en-US" sz="1700" kern="1200" dirty="0" err="1">
              <a:solidFill>
                <a:sysClr val="windowText" lastClr="000000">
                  <a:hueOff val="0"/>
                  <a:satOff val="0"/>
                  <a:lumOff val="0"/>
                  <a:alphaOff val="0"/>
                </a:sysClr>
              </a:solidFill>
              <a:latin typeface="Corbel"/>
              <a:ea typeface="+mn-ea"/>
              <a:cs typeface="+mn-cs"/>
            </a:rPr>
            <a:t>minat</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dan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gaya</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hidup</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dipilih</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konsumen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berdasarkan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demografik</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psikografik</a:t>
          </a:r>
          <a:r>
            <a:rPr lang="en-US" altLang="en-US" sz="1700" kern="1200" dirty="0">
              <a:solidFill>
                <a:sysClr val="windowText" lastClr="000000">
                  <a:hueOff val="0"/>
                  <a:satOff val="0"/>
                  <a:lumOff val="0"/>
                  <a:alphaOff val="0"/>
                </a:sysClr>
              </a:solidFill>
              <a:latin typeface="Corbel"/>
              <a:ea typeface="+mn-ea"/>
              <a:cs typeface="+mn-cs"/>
            </a:rPr>
            <a:t>, geo-</a:t>
          </a:r>
          <a:r>
            <a:rPr lang="en-US" altLang="en-US" sz="1700" kern="1200" dirty="0" err="1">
              <a:solidFill>
                <a:sysClr val="windowText" lastClr="000000">
                  <a:hueOff val="0"/>
                  <a:satOff val="0"/>
                  <a:lumOff val="0"/>
                  <a:alphaOff val="0"/>
                </a:sysClr>
              </a:solidFill>
              <a:latin typeface="Corbel"/>
              <a:ea typeface="+mn-ea"/>
              <a:cs typeface="+mn-cs"/>
            </a:rPr>
            <a:t>demografik</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profil</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dengan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penawaran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produk</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dan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pesan</a:t>
          </a:r>
          <a:r>
            <a:rPr lang="en-US" altLang="en-US" sz="1700" kern="1200" dirty="0">
              <a:solidFill>
                <a:sysClr val="windowText" lastClr="000000">
                  <a:hueOff val="0"/>
                  <a:satOff val="0"/>
                  <a:lumOff val="0"/>
                  <a:alphaOff val="0"/>
                </a:sysClr>
              </a:solidFill>
              <a:latin typeface="Corbel"/>
              <a:ea typeface="+mn-ea"/>
              <a:cs typeface="+mn-cs"/>
            </a:rPr>
            <a:t> yang </a:t>
          </a:r>
          <a:r>
            <a:rPr lang="en-US" altLang="en-US" sz="1700" kern="1200" dirty="0" err="1">
              <a:solidFill>
                <a:sysClr val="windowText" lastClr="000000">
                  <a:hueOff val="0"/>
                  <a:satOff val="0"/>
                  <a:lumOff val="0"/>
                  <a:alphaOff val="0"/>
                </a:sysClr>
              </a:solidFill>
              <a:latin typeface="Corbel"/>
              <a:ea typeface="+mn-ea"/>
              <a:cs typeface="+mn-cs"/>
            </a:rPr>
            <a:t>sangat</a:t>
          </a:r>
          <a:r>
            <a:rPr lang="en-US" altLang="en-US" sz="1700" kern="1200" dirty="0">
              <a:solidFill>
                <a:sysClr val="windowText" lastClr="000000">
                  <a:hueOff val="0"/>
                  <a:satOff val="0"/>
                  <a:lumOff val="0"/>
                  <a:alphaOff val="0"/>
                </a:sysClr>
              </a:solidFill>
              <a:latin typeface="Corbel"/>
              <a:ea typeface="+mn-ea"/>
              <a:cs typeface="+mn-cs"/>
            </a:rPr>
            <a:t> personalized; </a:t>
          </a:r>
          <a:endParaRPr lang="en-US" sz="1700" kern="1200" dirty="0">
            <a:solidFill>
              <a:sysClr val="windowText" lastClr="000000">
                <a:hueOff val="0"/>
                <a:satOff val="0"/>
                <a:lumOff val="0"/>
                <a:alphaOff val="0"/>
              </a:sysClr>
            </a:solidFill>
            <a:latin typeface="Corbel"/>
            <a:ea typeface="+mn-ea"/>
            <a:cs typeface="+mn-cs"/>
          </a:endParaRPr>
        </a:p>
      </dsp:txBody>
      <dsp:txXfrm rot="-5400000">
        <a:off x="3127247" y="200209"/>
        <a:ext cx="5503930" cy="1028184"/>
      </dsp:txXfrm>
    </dsp:sp>
    <dsp:sp modelId="{4130B3F7-D6B6-465F-8F02-3E563897C801}">
      <dsp:nvSpPr>
        <dsp:cNvPr id="0" name=""/>
        <dsp:cNvSpPr/>
      </dsp:nvSpPr>
      <dsp:spPr>
        <a:xfrm>
          <a:off x="0" y="2158"/>
          <a:ext cx="3127248" cy="1424285"/>
        </a:xfrm>
        <a:prstGeom prst="roundRect">
          <a:avLst/>
        </a:prstGeom>
        <a:solidFill>
          <a:srgbClr val="D64A3B">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solidFill>
                <a:sysClr val="window" lastClr="FFFFFF"/>
              </a:solidFill>
              <a:latin typeface="Corbel"/>
              <a:ea typeface="+mn-ea"/>
              <a:cs typeface="+mn-cs"/>
            </a:rPr>
            <a:t>Direct marketing</a:t>
          </a:r>
          <a:endParaRPr lang="en-US" sz="3200" kern="1200" dirty="0">
            <a:solidFill>
              <a:sysClr val="window" lastClr="FFFFFF"/>
            </a:solidFill>
            <a:latin typeface="Corbel"/>
            <a:ea typeface="+mn-ea"/>
            <a:cs typeface="+mn-cs"/>
          </a:endParaRPr>
        </a:p>
      </dsp:txBody>
      <dsp:txXfrm>
        <a:off x="69528" y="71686"/>
        <a:ext cx="2988192" cy="1285229"/>
      </dsp:txXfrm>
    </dsp:sp>
    <dsp:sp modelId="{2C2445FA-0FC3-4E3E-8E1E-8050B0835FFB}">
      <dsp:nvSpPr>
        <dsp:cNvPr id="0" name=""/>
        <dsp:cNvSpPr/>
      </dsp:nvSpPr>
      <dsp:spPr>
        <a:xfrm rot="5400000">
          <a:off x="5337309" y="-569976"/>
          <a:ext cx="1139428" cy="5559552"/>
        </a:xfrm>
        <a:prstGeom prst="round2SameRect">
          <a:avLst/>
        </a:prstGeom>
        <a:solidFill>
          <a:srgbClr val="D64A3B">
            <a:tint val="40000"/>
            <a:alpha val="90000"/>
            <a:hueOff val="10155278"/>
            <a:satOff val="-430"/>
            <a:lumOff val="111"/>
            <a:alphaOff val="0"/>
          </a:srgbClr>
        </a:solidFill>
        <a:ln w="15875" cap="rnd" cmpd="sng" algn="ctr">
          <a:solidFill>
            <a:srgbClr val="D64A3B">
              <a:tint val="40000"/>
              <a:alpha val="90000"/>
              <a:hueOff val="10155278"/>
              <a:satOff val="-430"/>
              <a:lumOff val="111"/>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t-IT" altLang="en-US" sz="1700" kern="1200" dirty="0">
              <a:solidFill>
                <a:sysClr val="windowText" lastClr="000000">
                  <a:hueOff val="0"/>
                  <a:satOff val="0"/>
                  <a:lumOff val="0"/>
                  <a:alphaOff val="0"/>
                </a:sysClr>
              </a:solidFill>
              <a:latin typeface="Corbel"/>
              <a:ea typeface="+mn-ea"/>
              <a:cs typeface="+mn-cs"/>
            </a:rPr>
            <a:t>mempengaruhi informasi sikap konsumen. Konsumen yang kurang memiliki pengalaman, iklan yang pendekatan emosional maka bersikap mengarah produk. </a:t>
          </a:r>
          <a:endParaRPr lang="en-US" sz="1700" kern="1200" dirty="0">
            <a:solidFill>
              <a:sysClr val="windowText" lastClr="000000">
                <a:hueOff val="0"/>
                <a:satOff val="0"/>
                <a:lumOff val="0"/>
                <a:alphaOff val="0"/>
              </a:sysClr>
            </a:solidFill>
            <a:latin typeface="Corbel"/>
            <a:ea typeface="+mn-ea"/>
            <a:cs typeface="+mn-cs"/>
          </a:endParaRPr>
        </a:p>
      </dsp:txBody>
      <dsp:txXfrm rot="-5400000">
        <a:off x="3127247" y="1695708"/>
        <a:ext cx="5503930" cy="1028184"/>
      </dsp:txXfrm>
    </dsp:sp>
    <dsp:sp modelId="{3C4B5FFA-85B7-4BA9-A40E-6280A2DE6B66}">
      <dsp:nvSpPr>
        <dsp:cNvPr id="0" name=""/>
        <dsp:cNvSpPr/>
      </dsp:nvSpPr>
      <dsp:spPr>
        <a:xfrm>
          <a:off x="0" y="1497657"/>
          <a:ext cx="3127248" cy="1424285"/>
        </a:xfrm>
        <a:prstGeom prst="roundRect">
          <a:avLst/>
        </a:prstGeom>
        <a:solidFill>
          <a:srgbClr val="D64A3B">
            <a:hueOff val="9820237"/>
            <a:satOff val="-922"/>
            <a:lumOff val="1176"/>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it-IT" altLang="en-US" sz="3200" kern="1200" dirty="0">
              <a:solidFill>
                <a:sysClr val="window" lastClr="FFFFFF"/>
              </a:solidFill>
              <a:latin typeface="Corbel"/>
              <a:ea typeface="+mn-ea"/>
              <a:cs typeface="+mn-cs"/>
            </a:rPr>
            <a:t>Komunikasi media massa </a:t>
          </a:r>
          <a:endParaRPr lang="en-US" sz="3200" kern="1200" dirty="0">
            <a:solidFill>
              <a:sysClr val="window" lastClr="FFFFFF"/>
            </a:solidFill>
            <a:latin typeface="Corbel"/>
            <a:ea typeface="+mn-ea"/>
            <a:cs typeface="+mn-cs"/>
          </a:endParaRPr>
        </a:p>
      </dsp:txBody>
      <dsp:txXfrm>
        <a:off x="69528" y="1567185"/>
        <a:ext cx="2988192" cy="1285229"/>
      </dsp:txXfrm>
    </dsp:sp>
    <dsp:sp modelId="{A954769A-E3D3-46AC-8473-E69CF56A1FD8}">
      <dsp:nvSpPr>
        <dsp:cNvPr id="0" name=""/>
        <dsp:cNvSpPr/>
      </dsp:nvSpPr>
      <dsp:spPr>
        <a:xfrm rot="5400000">
          <a:off x="5337309" y="925523"/>
          <a:ext cx="1139428" cy="5559552"/>
        </a:xfrm>
        <a:prstGeom prst="round2SameRect">
          <a:avLst/>
        </a:prstGeom>
        <a:solidFill>
          <a:srgbClr val="D64A3B">
            <a:tint val="40000"/>
            <a:alpha val="90000"/>
            <a:hueOff val="20310557"/>
            <a:satOff val="-860"/>
            <a:lumOff val="223"/>
            <a:alphaOff val="0"/>
          </a:srgbClr>
        </a:solidFill>
        <a:ln w="15875" cap="rnd" cmpd="sng" algn="ctr">
          <a:solidFill>
            <a:srgbClr val="D64A3B">
              <a:tint val="40000"/>
              <a:alpha val="90000"/>
              <a:hueOff val="20310557"/>
              <a:satOff val="-860"/>
              <a:lumOff val="22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altLang="en-US" sz="1700" kern="1200" dirty="0">
              <a:solidFill>
                <a:sysClr val="windowText" lastClr="000000">
                  <a:hueOff val="0"/>
                  <a:satOff val="0"/>
                  <a:lumOff val="0"/>
                  <a:alphaOff val="0"/>
                </a:sysClr>
              </a:solidFill>
              <a:latin typeface="Corbel"/>
              <a:ea typeface="+mn-ea"/>
              <a:cs typeface="+mn-cs"/>
            </a:rPr>
            <a:t>direct experience (</a:t>
          </a:r>
          <a:r>
            <a:rPr lang="en-US" altLang="en-US" sz="1700" kern="1200" dirty="0" err="1">
              <a:solidFill>
                <a:sysClr val="windowText" lastClr="000000">
                  <a:hueOff val="0"/>
                  <a:satOff val="0"/>
                  <a:lumOff val="0"/>
                  <a:alphaOff val="0"/>
                </a:sysClr>
              </a:solidFill>
              <a:latin typeface="Corbel"/>
              <a:ea typeface="+mn-ea"/>
              <a:cs typeface="+mn-cs"/>
            </a:rPr>
            <a:t>penggunaan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produk</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tahan</a:t>
          </a:r>
          <a:r>
            <a:rPr lang="en-US" altLang="en-US" sz="1700" kern="1200" dirty="0">
              <a:solidFill>
                <a:sysClr val="windowText" lastClr="000000">
                  <a:hueOff val="0"/>
                  <a:satOff val="0"/>
                  <a:lumOff val="0"/>
                  <a:alphaOff val="0"/>
                </a:sysClr>
              </a:solidFill>
              <a:latin typeface="Corbel"/>
              <a:ea typeface="+mn-ea"/>
              <a:cs typeface="+mn-cs"/>
            </a:rPr>
            <a:t> lama, </a:t>
          </a:r>
          <a:r>
            <a:rPr lang="en-US" altLang="en-US" sz="1700" kern="1200" dirty="0" err="1">
              <a:solidFill>
                <a:sysClr val="windowText" lastClr="000000">
                  <a:hueOff val="0"/>
                  <a:satOff val="0"/>
                  <a:lumOff val="0"/>
                  <a:alphaOff val="0"/>
                </a:sysClr>
              </a:solidFill>
              <a:latin typeface="Corbel"/>
              <a:ea typeface="+mn-ea"/>
              <a:cs typeface="+mn-cs"/>
            </a:rPr>
            <a:t>dan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lebih</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kebal</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daripada</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pengembangan</a:t>
          </a:r>
          <a:r>
            <a:rPr lang="en-US" altLang="en-US" sz="1700" kern="1200" dirty="0">
              <a:solidFill>
                <a:sysClr val="windowText" lastClr="000000">
                  <a:hueOff val="0"/>
                  <a:satOff val="0"/>
                  <a:lumOff val="0"/>
                  <a:alphaOff val="0"/>
                </a:sysClr>
              </a:solidFill>
              <a:latin typeface="Corbel"/>
              <a:ea typeface="+mn-ea"/>
              <a:cs typeface="+mn-cs"/>
            </a:rPr>
            <a:t> indirect experience (</a:t>
          </a:r>
          <a:r>
            <a:rPr lang="en-US" altLang="en-US" sz="1700" kern="1200" dirty="0" err="1">
              <a:solidFill>
                <a:sysClr val="windowText" lastClr="000000">
                  <a:hueOff val="0"/>
                  <a:satOff val="0"/>
                  <a:lumOff val="0"/>
                  <a:alphaOff val="0"/>
                </a:sysClr>
              </a:solidFill>
              <a:latin typeface="Corbel"/>
              <a:ea typeface="+mn-ea"/>
              <a:cs typeface="+mn-cs"/>
            </a:rPr>
            <a:t>membaca</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iklan</a:t>
          </a:r>
          <a:r>
            <a:rPr lang="en-US" altLang="en-US" sz="1700" kern="1200" dirty="0">
              <a:solidFill>
                <a:sysClr val="windowText" lastClr="000000">
                  <a:hueOff val="0"/>
                  <a:satOff val="0"/>
                  <a:lumOff val="0"/>
                  <a:alphaOff val="0"/>
                </a:sysClr>
              </a:solidFill>
              <a:latin typeface="Corbel"/>
              <a:ea typeface="+mn-ea"/>
              <a:cs typeface="+mn-cs"/>
            </a:rPr>
            <a:t> </a:t>
          </a:r>
          <a:r>
            <a:rPr lang="en-US" altLang="en-US" sz="1700" kern="1200" dirty="0" err="1">
              <a:solidFill>
                <a:sysClr val="windowText" lastClr="000000">
                  <a:hueOff val="0"/>
                  <a:satOff val="0"/>
                  <a:lumOff val="0"/>
                  <a:alphaOff val="0"/>
                </a:sysClr>
              </a:solidFill>
              <a:latin typeface="Corbel"/>
              <a:ea typeface="+mn-ea"/>
              <a:cs typeface="+mn-cs"/>
            </a:rPr>
            <a:t>cetak</a:t>
          </a:r>
          <a:r>
            <a:rPr lang="en-US" altLang="en-US" sz="1700" kern="1200" dirty="0">
              <a:solidFill>
                <a:sysClr val="windowText" lastClr="000000">
                  <a:hueOff val="0"/>
                  <a:satOff val="0"/>
                  <a:lumOff val="0"/>
                  <a:alphaOff val="0"/>
                </a:sysClr>
              </a:solidFill>
              <a:latin typeface="Corbel"/>
              <a:ea typeface="+mn-ea"/>
              <a:cs typeface="+mn-cs"/>
            </a:rPr>
            <a:t>). </a:t>
          </a:r>
          <a:endParaRPr lang="en-US" sz="1700" kern="1200" dirty="0">
            <a:solidFill>
              <a:sysClr val="windowText" lastClr="000000">
                <a:hueOff val="0"/>
                <a:satOff val="0"/>
                <a:lumOff val="0"/>
                <a:alphaOff val="0"/>
              </a:sysClr>
            </a:solidFill>
            <a:latin typeface="Corbel"/>
            <a:ea typeface="+mn-ea"/>
            <a:cs typeface="+mn-cs"/>
          </a:endParaRPr>
        </a:p>
      </dsp:txBody>
      <dsp:txXfrm rot="-5400000">
        <a:off x="3127247" y="3191207"/>
        <a:ext cx="5503930" cy="1028184"/>
      </dsp:txXfrm>
    </dsp:sp>
    <dsp:sp modelId="{2909799A-AE9E-473B-9237-168D7E4738CB}">
      <dsp:nvSpPr>
        <dsp:cNvPr id="0" name=""/>
        <dsp:cNvSpPr/>
      </dsp:nvSpPr>
      <dsp:spPr>
        <a:xfrm>
          <a:off x="0" y="2993156"/>
          <a:ext cx="3127248" cy="1424285"/>
        </a:xfrm>
        <a:prstGeom prst="roundRect">
          <a:avLst/>
        </a:prstGeom>
        <a:solidFill>
          <a:srgbClr val="D64A3B">
            <a:hueOff val="19640475"/>
            <a:satOff val="-1845"/>
            <a:lumOff val="2352"/>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solidFill>
                <a:sysClr val="window" lastClr="FFFFFF"/>
              </a:solidFill>
              <a:latin typeface="Corbel"/>
              <a:ea typeface="+mn-ea"/>
              <a:cs typeface="+mn-cs"/>
            </a:rPr>
            <a:t>Experience</a:t>
          </a:r>
          <a:endParaRPr lang="en-US" sz="3200" kern="1200" dirty="0">
            <a:solidFill>
              <a:sysClr val="window" lastClr="FFFFFF"/>
            </a:solidFill>
            <a:latin typeface="Corbel"/>
            <a:ea typeface="+mn-ea"/>
            <a:cs typeface="+mn-cs"/>
          </a:endParaRPr>
        </a:p>
      </dsp:txBody>
      <dsp:txXfrm>
        <a:off x="69528" y="3062684"/>
        <a:ext cx="2988192" cy="1285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393C5-9710-45FB-9C54-25A8FB49F66E}">
      <dsp:nvSpPr>
        <dsp:cNvPr id="0" name=""/>
        <dsp:cNvSpPr/>
      </dsp:nvSpPr>
      <dsp:spPr>
        <a:xfrm>
          <a:off x="0" y="483393"/>
          <a:ext cx="2714624" cy="16287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altLang="en-US" sz="2000" kern="1200" dirty="0">
              <a:latin typeface="Calibri" pitchFamily="34" charset="0"/>
              <a:cs typeface="Calibri" pitchFamily="34" charset="0"/>
            </a:rPr>
            <a:t>Merubah fungsi dasar motivasi konsumen</a:t>
          </a:r>
          <a:endParaRPr lang="en-US" sz="2000" kern="1200" dirty="0">
            <a:latin typeface="Calibri" pitchFamily="34" charset="0"/>
            <a:cs typeface="Calibri" pitchFamily="34" charset="0"/>
          </a:endParaRPr>
        </a:p>
      </dsp:txBody>
      <dsp:txXfrm>
        <a:off x="0" y="483393"/>
        <a:ext cx="2714624" cy="1628775"/>
      </dsp:txXfrm>
    </dsp:sp>
    <dsp:sp modelId="{172C28E4-3AC0-431C-BD64-0BDC0D4261A5}">
      <dsp:nvSpPr>
        <dsp:cNvPr id="0" name=""/>
        <dsp:cNvSpPr/>
      </dsp:nvSpPr>
      <dsp:spPr>
        <a:xfrm>
          <a:off x="2986087" y="483393"/>
          <a:ext cx="2714624" cy="1628775"/>
        </a:xfrm>
        <a:prstGeom prst="rect">
          <a:avLst/>
        </a:prstGeom>
        <a:solidFill>
          <a:schemeClr val="accent3">
            <a:hueOff val="269581"/>
            <a:satOff val="18439"/>
            <a:lumOff val="31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err="1">
              <a:latin typeface="Calibri" pitchFamily="34" charset="0"/>
              <a:cs typeface="Calibri" pitchFamily="34" charset="0"/>
            </a:rPr>
            <a:t>Asosiasi</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produk</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dengan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kejadian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atau</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kelompok</a:t>
          </a:r>
          <a:r>
            <a:rPr lang="en-US" altLang="en-US" sz="2000" kern="1200" dirty="0">
              <a:latin typeface="Calibri" pitchFamily="34" charset="0"/>
              <a:cs typeface="Calibri" pitchFamily="34" charset="0"/>
            </a:rPr>
            <a:t> yang </a:t>
          </a:r>
          <a:r>
            <a:rPr lang="en-US" altLang="en-US" sz="2000" kern="1200" dirty="0" err="1">
              <a:latin typeface="Calibri" pitchFamily="34" charset="0"/>
              <a:cs typeface="Calibri" pitchFamily="34" charset="0"/>
            </a:rPr>
            <a:t>dikagumi</a:t>
          </a:r>
          <a:endParaRPr lang="en-US" sz="2000" kern="1200" dirty="0">
            <a:latin typeface="Calibri" pitchFamily="34" charset="0"/>
            <a:cs typeface="Calibri" pitchFamily="34" charset="0"/>
          </a:endParaRPr>
        </a:p>
      </dsp:txBody>
      <dsp:txXfrm>
        <a:off x="2986087" y="483393"/>
        <a:ext cx="2714624" cy="1628775"/>
      </dsp:txXfrm>
    </dsp:sp>
    <dsp:sp modelId="{E1591BE0-C2A3-41D3-86B7-A714808D9312}">
      <dsp:nvSpPr>
        <dsp:cNvPr id="0" name=""/>
        <dsp:cNvSpPr/>
      </dsp:nvSpPr>
      <dsp:spPr>
        <a:xfrm>
          <a:off x="5972175" y="483393"/>
          <a:ext cx="2714624" cy="1628775"/>
        </a:xfrm>
        <a:prstGeom prst="rect">
          <a:avLst/>
        </a:prstGeom>
        <a:solidFill>
          <a:schemeClr val="accent3">
            <a:hueOff val="539161"/>
            <a:satOff val="36877"/>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err="1">
              <a:latin typeface="Calibri" pitchFamily="34" charset="0"/>
              <a:cs typeface="Calibri" pitchFamily="34" charset="0"/>
            </a:rPr>
            <a:t>Memecahkan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permasalahan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antara</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sikap-sikap</a:t>
          </a:r>
          <a:r>
            <a:rPr lang="en-US" altLang="en-US" sz="2000" kern="1200" dirty="0">
              <a:latin typeface="Calibri" pitchFamily="34" charset="0"/>
              <a:cs typeface="Calibri" pitchFamily="34" charset="0"/>
            </a:rPr>
            <a:t> yang </a:t>
          </a:r>
          <a:r>
            <a:rPr lang="en-US" altLang="en-US" sz="2000" kern="1200" dirty="0" err="1">
              <a:latin typeface="Calibri" pitchFamily="34" charset="0"/>
              <a:cs typeface="Calibri" pitchFamily="34" charset="0"/>
            </a:rPr>
            <a:t>bertentangan</a:t>
          </a:r>
          <a:endParaRPr lang="en-US" sz="2000" kern="1200" dirty="0">
            <a:latin typeface="Calibri" pitchFamily="34" charset="0"/>
            <a:cs typeface="Calibri" pitchFamily="34" charset="0"/>
          </a:endParaRPr>
        </a:p>
      </dsp:txBody>
      <dsp:txXfrm>
        <a:off x="5972175" y="483393"/>
        <a:ext cx="2714624" cy="1628775"/>
      </dsp:txXfrm>
    </dsp:sp>
    <dsp:sp modelId="{C241B480-EC71-4118-93F0-6877827900E6}">
      <dsp:nvSpPr>
        <dsp:cNvPr id="0" name=""/>
        <dsp:cNvSpPr/>
      </dsp:nvSpPr>
      <dsp:spPr>
        <a:xfrm>
          <a:off x="1493043" y="2383631"/>
          <a:ext cx="2714624" cy="1628775"/>
        </a:xfrm>
        <a:prstGeom prst="rect">
          <a:avLst/>
        </a:prstGeom>
        <a:solidFill>
          <a:schemeClr val="accent3">
            <a:hueOff val="808742"/>
            <a:satOff val="55316"/>
            <a:lumOff val="95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err="1">
              <a:latin typeface="Calibri" pitchFamily="34" charset="0"/>
              <a:cs typeface="Calibri" pitchFamily="34" charset="0"/>
            </a:rPr>
            <a:t>Merubah</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komponen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sikap</a:t>
          </a:r>
          <a:r>
            <a:rPr lang="en-US" altLang="en-US" sz="2000" kern="1200" dirty="0">
              <a:latin typeface="Calibri" pitchFamily="34" charset="0"/>
              <a:cs typeface="Calibri" pitchFamily="34" charset="0"/>
            </a:rPr>
            <a:t> </a:t>
          </a:r>
          <a:endParaRPr lang="en-US" sz="2000" kern="1200" dirty="0">
            <a:latin typeface="Calibri" pitchFamily="34" charset="0"/>
            <a:cs typeface="Calibri" pitchFamily="34" charset="0"/>
          </a:endParaRPr>
        </a:p>
      </dsp:txBody>
      <dsp:txXfrm>
        <a:off x="1493043" y="2383631"/>
        <a:ext cx="2714624" cy="1628775"/>
      </dsp:txXfrm>
    </dsp:sp>
    <dsp:sp modelId="{F4270549-3B6D-41BD-8BD6-BFD5502545BE}">
      <dsp:nvSpPr>
        <dsp:cNvPr id="0" name=""/>
        <dsp:cNvSpPr/>
      </dsp:nvSpPr>
      <dsp:spPr>
        <a:xfrm>
          <a:off x="4479131" y="2383631"/>
          <a:ext cx="2714624" cy="1628775"/>
        </a:xfrm>
        <a:prstGeom prst="rect">
          <a:avLst/>
        </a:prstGeom>
        <a:solidFill>
          <a:schemeClr val="accent3">
            <a:hueOff val="1078323"/>
            <a:satOff val="73754"/>
            <a:lumOff val="1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err="1">
              <a:latin typeface="Calibri" pitchFamily="34" charset="0"/>
              <a:cs typeface="Calibri" pitchFamily="34" charset="0"/>
            </a:rPr>
            <a:t>Merubah</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kepercayaan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konsumen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akan</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merek</a:t>
          </a:r>
          <a:r>
            <a:rPr lang="en-US" altLang="en-US" sz="2000" kern="1200" dirty="0">
              <a:latin typeface="Calibri" pitchFamily="34" charset="0"/>
              <a:cs typeface="Calibri" pitchFamily="34" charset="0"/>
            </a:rPr>
            <a:t> </a:t>
          </a:r>
          <a:r>
            <a:rPr lang="en-US" altLang="en-US" sz="2000" kern="1200" dirty="0" err="1">
              <a:latin typeface="Calibri" pitchFamily="34" charset="0"/>
              <a:cs typeface="Calibri" pitchFamily="34" charset="0"/>
            </a:rPr>
            <a:t>kompetitor</a:t>
          </a:r>
          <a:endParaRPr lang="en-US" sz="2000" kern="1200" dirty="0">
            <a:latin typeface="Calibri" pitchFamily="34" charset="0"/>
            <a:cs typeface="Calibri" pitchFamily="34" charset="0"/>
          </a:endParaRPr>
        </a:p>
      </dsp:txBody>
      <dsp:txXfrm>
        <a:off x="4479131" y="2383631"/>
        <a:ext cx="2714624" cy="1628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83B2A-31EE-4AC1-8748-867123DB1206}">
      <dsp:nvSpPr>
        <dsp:cNvPr id="0" name=""/>
        <dsp:cNvSpPr/>
      </dsp:nvSpPr>
      <dsp:spPr>
        <a:xfrm>
          <a:off x="0" y="0"/>
          <a:ext cx="4592638" cy="45926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A67C5-5FA7-433C-BC36-20A85559A567}">
      <dsp:nvSpPr>
        <dsp:cNvPr id="0" name=""/>
        <dsp:cNvSpPr/>
      </dsp:nvSpPr>
      <dsp:spPr>
        <a:xfrm>
          <a:off x="2296319" y="0"/>
          <a:ext cx="6390481" cy="45926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1.    Latitude of </a:t>
          </a:r>
          <a:r>
            <a:rPr lang="en-US" sz="2100" b="1" kern="1200" dirty="0"/>
            <a:t>acceptance (zona </a:t>
          </a:r>
          <a:r>
            <a:rPr lang="en-US" sz="2100" b="1" kern="1200" dirty="0" err="1"/>
            <a:t>penerimaan</a:t>
          </a:r>
          <a:r>
            <a:rPr lang="en-US" sz="2100" b="1" kern="1200" dirty="0"/>
            <a:t>)</a:t>
          </a:r>
          <a:r>
            <a:rPr lang="en-US" sz="2100" kern="1200" dirty="0"/>
            <a:t>, </a:t>
          </a:r>
          <a:r>
            <a:rPr lang="en-US" sz="2100" kern="1200" dirty="0" err="1"/>
            <a:t>dalam</a:t>
          </a:r>
          <a:r>
            <a:rPr lang="en-US" sz="2100" kern="1200" dirty="0"/>
            <a:t> </a:t>
          </a:r>
          <a:r>
            <a:rPr lang="en-US" sz="2100" kern="1200" dirty="0" err="1"/>
            <a:t>hal</a:t>
          </a:r>
          <a:r>
            <a:rPr lang="en-US" sz="2100" kern="1200" dirty="0"/>
            <a:t> </a:t>
          </a:r>
          <a:r>
            <a:rPr lang="en-US" sz="2100" kern="1200" dirty="0" err="1"/>
            <a:t>ini</a:t>
          </a:r>
          <a:r>
            <a:rPr lang="en-US" sz="2100" kern="1200" dirty="0"/>
            <a:t> persuader </a:t>
          </a:r>
          <a:r>
            <a:rPr lang="en-US" sz="2100" kern="1200" dirty="0" err="1"/>
            <a:t>mampu</a:t>
          </a:r>
          <a:r>
            <a:rPr lang="en-US" sz="2100" kern="1200" dirty="0"/>
            <a:t> </a:t>
          </a:r>
          <a:r>
            <a:rPr lang="en-US" sz="2100" kern="1200" dirty="0" err="1"/>
            <a:t>merubah</a:t>
          </a:r>
          <a:r>
            <a:rPr lang="en-US" sz="2100" kern="1200" dirty="0"/>
            <a:t> </a:t>
          </a:r>
          <a:r>
            <a:rPr lang="en-US" sz="2100" kern="1200" dirty="0" err="1"/>
            <a:t>sikap</a:t>
          </a:r>
          <a:r>
            <a:rPr lang="en-US" sz="2100" kern="1200" dirty="0"/>
            <a:t> orang yang </a:t>
          </a:r>
          <a:r>
            <a:rPr lang="en-US" sz="2100" kern="1200" dirty="0" err="1"/>
            <a:t>dibujuk</a:t>
          </a:r>
          <a:endParaRPr lang="en-US" sz="2100" kern="1200" dirty="0"/>
        </a:p>
      </dsp:txBody>
      <dsp:txXfrm>
        <a:off x="2296319" y="0"/>
        <a:ext cx="6390481" cy="1377794"/>
      </dsp:txXfrm>
    </dsp:sp>
    <dsp:sp modelId="{933B466F-2BF1-4EC2-B3ED-F50519DAD9AB}">
      <dsp:nvSpPr>
        <dsp:cNvPr id="0" name=""/>
        <dsp:cNvSpPr/>
      </dsp:nvSpPr>
      <dsp:spPr>
        <a:xfrm>
          <a:off x="803713" y="1377794"/>
          <a:ext cx="2985211" cy="2985211"/>
        </a:xfrm>
        <a:prstGeom prst="pie">
          <a:avLst>
            <a:gd name="adj1" fmla="val 5400000"/>
            <a:gd name="adj2" fmla="val 16200000"/>
          </a:avLst>
        </a:prstGeom>
        <a:solidFill>
          <a:schemeClr val="accent2">
            <a:hueOff val="-6439200"/>
            <a:satOff val="866"/>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9C323-109F-4CCD-A063-CC85D96F2552}">
      <dsp:nvSpPr>
        <dsp:cNvPr id="0" name=""/>
        <dsp:cNvSpPr/>
      </dsp:nvSpPr>
      <dsp:spPr>
        <a:xfrm>
          <a:off x="2296319" y="1377794"/>
          <a:ext cx="6390481" cy="2985211"/>
        </a:xfrm>
        <a:prstGeom prst="rect">
          <a:avLst/>
        </a:prstGeom>
        <a:solidFill>
          <a:schemeClr val="lt1">
            <a:alpha val="90000"/>
            <a:hueOff val="0"/>
            <a:satOff val="0"/>
            <a:lumOff val="0"/>
            <a:alphaOff val="0"/>
          </a:schemeClr>
        </a:solidFill>
        <a:ln w="12700" cap="flat" cmpd="sng" algn="ctr">
          <a:solidFill>
            <a:schemeClr val="accent2">
              <a:hueOff val="-6439200"/>
              <a:satOff val="866"/>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2.    Latitude of </a:t>
          </a:r>
          <a:r>
            <a:rPr lang="en-US" sz="2100" b="1" kern="1200" dirty="0"/>
            <a:t>rejection (zona </a:t>
          </a:r>
          <a:r>
            <a:rPr lang="en-US" sz="2100" b="1" kern="1200" dirty="0" err="1"/>
            <a:t>penolakan</a:t>
          </a:r>
          <a:r>
            <a:rPr lang="en-US" sz="2100" b="1" kern="1200" dirty="0"/>
            <a:t>) </a:t>
          </a:r>
          <a:r>
            <a:rPr lang="en-US" sz="2100" kern="1200" dirty="0" err="1"/>
            <a:t>jika</a:t>
          </a:r>
          <a:r>
            <a:rPr lang="en-US" sz="2100" kern="1200" dirty="0"/>
            <a:t> </a:t>
          </a:r>
          <a:r>
            <a:rPr lang="en-US" sz="2100" kern="1200" dirty="0" err="1"/>
            <a:t>persuasif</a:t>
          </a:r>
          <a:r>
            <a:rPr lang="en-US" sz="2100" kern="1200" dirty="0"/>
            <a:t> yang </a:t>
          </a:r>
          <a:r>
            <a:rPr lang="en-US" sz="2100" kern="1200" dirty="0" err="1"/>
            <a:t>disampaikan</a:t>
          </a:r>
          <a:r>
            <a:rPr lang="en-US" sz="2100" kern="1200" dirty="0"/>
            <a:t> </a:t>
          </a:r>
          <a:r>
            <a:rPr lang="en-US" sz="2100" kern="1200" dirty="0" err="1"/>
            <a:t>jauh</a:t>
          </a:r>
          <a:r>
            <a:rPr lang="en-US" sz="2100" kern="1200" dirty="0"/>
            <a:t> </a:t>
          </a:r>
          <a:r>
            <a:rPr lang="en-US" sz="2100" kern="1200" dirty="0" err="1"/>
            <a:t>berseberangan</a:t>
          </a:r>
          <a:r>
            <a:rPr lang="en-US" sz="2100" kern="1200" dirty="0"/>
            <a:t> </a:t>
          </a:r>
          <a:r>
            <a:rPr lang="en-US" sz="2100" kern="1200" dirty="0" err="1"/>
            <a:t>dengan</a:t>
          </a:r>
          <a:r>
            <a:rPr lang="en-US" sz="2100" kern="1200" dirty="0"/>
            <a:t> </a:t>
          </a:r>
          <a:r>
            <a:rPr lang="en-US" sz="2100" kern="1200" dirty="0" err="1"/>
            <a:t>persepsi</a:t>
          </a:r>
          <a:r>
            <a:rPr lang="en-US" sz="2100" kern="1200" dirty="0"/>
            <a:t> </a:t>
          </a:r>
          <a:r>
            <a:rPr lang="en-US" sz="2100" kern="1200" dirty="0" err="1"/>
            <a:t>penerima</a:t>
          </a:r>
          <a:r>
            <a:rPr lang="en-US" sz="2100" kern="1200" dirty="0"/>
            <a:t> </a:t>
          </a:r>
          <a:r>
            <a:rPr lang="en-US" sz="2100" kern="1200" dirty="0" err="1"/>
            <a:t>maka</a:t>
          </a:r>
          <a:r>
            <a:rPr lang="en-US" sz="2100" kern="1200" dirty="0"/>
            <a:t> </a:t>
          </a:r>
          <a:r>
            <a:rPr lang="en-US" sz="2100" kern="1200" dirty="0" err="1"/>
            <a:t>penerima</a:t>
          </a:r>
          <a:r>
            <a:rPr lang="en-US" sz="2100" kern="1200" dirty="0"/>
            <a:t> </a:t>
          </a:r>
          <a:r>
            <a:rPr lang="en-US" sz="2100" kern="1200" dirty="0" err="1"/>
            <a:t>tidak</a:t>
          </a:r>
          <a:r>
            <a:rPr lang="en-US" sz="2100" kern="1200" dirty="0"/>
            <a:t> </a:t>
          </a:r>
          <a:r>
            <a:rPr lang="en-US" sz="2100" kern="1200" dirty="0" err="1"/>
            <a:t>akan</a:t>
          </a:r>
          <a:r>
            <a:rPr lang="en-US" sz="2100" kern="1200" dirty="0"/>
            <a:t> </a:t>
          </a:r>
          <a:r>
            <a:rPr lang="en-US" sz="2100" kern="1200" dirty="0" err="1"/>
            <a:t>merubah</a:t>
          </a:r>
          <a:r>
            <a:rPr lang="en-US" sz="2100" kern="1200" dirty="0"/>
            <a:t> </a:t>
          </a:r>
          <a:r>
            <a:rPr lang="en-US" sz="2100" kern="1200" dirty="0" err="1"/>
            <a:t>sikapnya</a:t>
          </a:r>
          <a:endParaRPr lang="en-US" sz="2100" kern="1200" dirty="0"/>
        </a:p>
      </dsp:txBody>
      <dsp:txXfrm>
        <a:off x="2296319" y="1377794"/>
        <a:ext cx="6390481" cy="1377789"/>
      </dsp:txXfrm>
    </dsp:sp>
    <dsp:sp modelId="{7AC479CA-FFED-4C3D-A859-E7AFD7990FE1}">
      <dsp:nvSpPr>
        <dsp:cNvPr id="0" name=""/>
        <dsp:cNvSpPr/>
      </dsp:nvSpPr>
      <dsp:spPr>
        <a:xfrm>
          <a:off x="1607423" y="2755584"/>
          <a:ext cx="1377790" cy="1377790"/>
        </a:xfrm>
        <a:prstGeom prst="pie">
          <a:avLst>
            <a:gd name="adj1" fmla="val 5400000"/>
            <a:gd name="adj2" fmla="val 16200000"/>
          </a:avLst>
        </a:prstGeom>
        <a:solidFill>
          <a:schemeClr val="accent2">
            <a:hueOff val="-12878401"/>
            <a:satOff val="1732"/>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DF420-4F2A-4A3C-96C4-20540CD11C8B}">
      <dsp:nvSpPr>
        <dsp:cNvPr id="0" name=""/>
        <dsp:cNvSpPr/>
      </dsp:nvSpPr>
      <dsp:spPr>
        <a:xfrm>
          <a:off x="2296319" y="2755584"/>
          <a:ext cx="6390481" cy="1377790"/>
        </a:xfrm>
        <a:prstGeom prst="rect">
          <a:avLst/>
        </a:prstGeom>
        <a:solidFill>
          <a:schemeClr val="lt1">
            <a:alpha val="90000"/>
            <a:hueOff val="0"/>
            <a:satOff val="0"/>
            <a:lumOff val="0"/>
            <a:alphaOff val="0"/>
          </a:schemeClr>
        </a:solidFill>
        <a:ln w="12700" cap="flat" cmpd="sng" algn="ctr">
          <a:solidFill>
            <a:schemeClr val="accent2">
              <a:hueOff val="-12878401"/>
              <a:satOff val="1732"/>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3.    Latitude of </a:t>
          </a:r>
          <a:r>
            <a:rPr lang="en-US" sz="2100" b="1" kern="1200" dirty="0"/>
            <a:t>non commitment (zona </a:t>
          </a:r>
          <a:r>
            <a:rPr lang="en-US" sz="2100" b="1" kern="1200" dirty="0" err="1"/>
            <a:t>tanpa</a:t>
          </a:r>
          <a:r>
            <a:rPr lang="en-US" sz="2100" b="1" kern="1200" dirty="0"/>
            <a:t> </a:t>
          </a:r>
          <a:r>
            <a:rPr lang="en-US" sz="2100" b="1" kern="1200" dirty="0" err="1"/>
            <a:t>pertanyaan</a:t>
          </a:r>
          <a:r>
            <a:rPr lang="en-US" sz="2100" b="1" kern="1200" dirty="0"/>
            <a:t>) </a:t>
          </a:r>
          <a:r>
            <a:rPr lang="en-US" sz="2100" kern="1200" dirty="0" err="1"/>
            <a:t>kondisi</a:t>
          </a:r>
          <a:r>
            <a:rPr lang="en-US" sz="2100" kern="1200" dirty="0"/>
            <a:t> </a:t>
          </a:r>
          <a:r>
            <a:rPr lang="en-US" sz="2100" kern="1200" dirty="0" err="1"/>
            <a:t>tidak</a:t>
          </a:r>
          <a:r>
            <a:rPr lang="en-US" sz="2100" kern="1200" dirty="0"/>
            <a:t> </a:t>
          </a:r>
          <a:r>
            <a:rPr lang="en-US" sz="2100" kern="1200" dirty="0" err="1"/>
            <a:t>adanya</a:t>
          </a:r>
          <a:r>
            <a:rPr lang="en-US" sz="2100" kern="1200" dirty="0"/>
            <a:t> </a:t>
          </a:r>
          <a:r>
            <a:rPr lang="en-US" sz="2100" kern="1200" dirty="0" err="1"/>
            <a:t>tanggapan</a:t>
          </a:r>
          <a:r>
            <a:rPr lang="en-US" sz="2100" kern="1200" dirty="0"/>
            <a:t> </a:t>
          </a:r>
          <a:r>
            <a:rPr lang="en-US" sz="2100" kern="1200" dirty="0" err="1"/>
            <a:t>atau</a:t>
          </a:r>
          <a:r>
            <a:rPr lang="en-US" sz="2100" kern="1200" dirty="0"/>
            <a:t> </a:t>
          </a:r>
          <a:r>
            <a:rPr lang="en-US" sz="2100" kern="1200" dirty="0" err="1"/>
            <a:t>keputusan</a:t>
          </a:r>
          <a:r>
            <a:rPr lang="en-US" sz="2100" kern="1200" dirty="0"/>
            <a:t> </a:t>
          </a:r>
          <a:r>
            <a:rPr lang="en-US" sz="2100" kern="1200" dirty="0" err="1"/>
            <a:t>dari</a:t>
          </a:r>
          <a:r>
            <a:rPr lang="en-US" sz="2100" kern="1200" dirty="0"/>
            <a:t> </a:t>
          </a:r>
          <a:r>
            <a:rPr lang="en-US" sz="2100" kern="1200" dirty="0" err="1"/>
            <a:t>suatu</a:t>
          </a:r>
          <a:r>
            <a:rPr lang="en-US" sz="2100" kern="1200" dirty="0"/>
            <a:t> </a:t>
          </a:r>
          <a:r>
            <a:rPr lang="en-US" sz="2100" kern="1200" dirty="0" err="1"/>
            <a:t>bujukan</a:t>
          </a:r>
          <a:r>
            <a:rPr lang="en-US" sz="2100" kern="1200" dirty="0"/>
            <a:t>.</a:t>
          </a:r>
        </a:p>
      </dsp:txBody>
      <dsp:txXfrm>
        <a:off x="2296319" y="2755584"/>
        <a:ext cx="6390481" cy="137779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79389DF-4E80-44D2-8FF2-397BC3D66E1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F3FAA-14A2-4BE4-AA46-CF89CA65337A}"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2/21/2020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2/21/2020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4" r:id="rId12"/>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abric, table, red, covered&#10;&#10;Description automatically generated">
            <a:extLst>
              <a:ext uri="{FF2B5EF4-FFF2-40B4-BE49-F238E27FC236}">
                <a16:creationId xmlns:a16="http://schemas.microsoft.com/office/drawing/2014/main" id="{B83DB1CC-4FDF-472B-AAF2-A9E0086257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69827"/>
            <a:ext cx="12191979" cy="6857990"/>
          </a:xfrm>
          <a:prstGeom prst="rect">
            <a:avLst/>
          </a:prstGeom>
        </p:spPr>
      </p:pic>
      <p:sp>
        <p:nvSpPr>
          <p:cNvPr id="3" name="Rectangle: Rounded Corners 2">
            <a:extLst>
              <a:ext uri="{FF2B5EF4-FFF2-40B4-BE49-F238E27FC236}">
                <a16:creationId xmlns:a16="http://schemas.microsoft.com/office/drawing/2014/main" id="{A51E8A22-A22A-4AB2-9271-D1D09B6C1C0B}"/>
              </a:ext>
            </a:extLst>
          </p:cNvPr>
          <p:cNvSpPr/>
          <p:nvPr/>
        </p:nvSpPr>
        <p:spPr>
          <a:xfrm>
            <a:off x="3827417" y="2952206"/>
            <a:ext cx="7328261" cy="2063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effectLst>
                  <a:outerShdw blurRad="38100" dist="38100" dir="2700000" algn="tl">
                    <a:srgbClr val="000000">
                      <a:alpha val="43137"/>
                    </a:srgbClr>
                  </a:outerShdw>
                </a:effectLst>
              </a:rPr>
              <a:t>ATTITUDE IN </a:t>
            </a:r>
          </a:p>
          <a:p>
            <a:pPr algn="r"/>
            <a:r>
              <a:rPr lang="en-US" sz="3600" dirty="0">
                <a:effectLst>
                  <a:outerShdw blurRad="38100" dist="38100" dir="2700000" algn="tl">
                    <a:srgbClr val="000000">
                      <a:alpha val="43137"/>
                    </a:srgbClr>
                  </a:outerShdw>
                </a:effectLst>
              </a:rPr>
              <a:t>PERSUASIVE COMMUNICATION</a:t>
            </a:r>
          </a:p>
          <a:p>
            <a:pPr algn="r"/>
            <a:r>
              <a:rPr lang="en-US" sz="3600" dirty="0">
                <a:effectLst>
                  <a:outerShdw blurRad="38100" dist="38100" dir="2700000" algn="tl">
                    <a:srgbClr val="000000">
                      <a:alpha val="43137"/>
                    </a:srgbClr>
                  </a:outerShdw>
                </a:effectLst>
              </a:rPr>
              <a:t>M-4</a:t>
            </a:r>
          </a:p>
        </p:txBody>
      </p:sp>
    </p:spTree>
    <p:extLst>
      <p:ext uri="{BB962C8B-B14F-4D97-AF65-F5344CB8AC3E}">
        <p14:creationId xmlns:p14="http://schemas.microsoft.com/office/powerpoint/2010/main" val="322997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01CBFDC-B75B-4C86-9A53-89F9F9ED2567}"/>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KOMPONEN SIKAP</a:t>
            </a:r>
          </a:p>
        </p:txBody>
      </p:sp>
      <p:sp>
        <p:nvSpPr>
          <p:cNvPr id="6" name="Title 3">
            <a:extLst>
              <a:ext uri="{FF2B5EF4-FFF2-40B4-BE49-F238E27FC236}">
                <a16:creationId xmlns:a16="http://schemas.microsoft.com/office/drawing/2014/main" id="{71D90397-0EEB-49E3-8720-104D6535A267}"/>
              </a:ext>
            </a:extLst>
          </p:cNvPr>
          <p:cNvSpPr txBox="1">
            <a:spLocks/>
          </p:cNvSpPr>
          <p:nvPr/>
        </p:nvSpPr>
        <p:spPr>
          <a:xfrm>
            <a:off x="5628761" y="3056709"/>
            <a:ext cx="5963822" cy="1476348"/>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2000" b="1" dirty="0" err="1"/>
              <a:t>Sikap</a:t>
            </a:r>
            <a:r>
              <a:rPr lang="en-US" sz="2000" b="1" dirty="0"/>
              <a:t> </a:t>
            </a:r>
            <a:r>
              <a:rPr lang="en-US" sz="2000" b="1" dirty="0" err="1"/>
              <a:t>memiliki</a:t>
            </a:r>
            <a:r>
              <a:rPr lang="en-US" sz="2000" b="1" dirty="0"/>
              <a:t> 3 </a:t>
            </a:r>
            <a:r>
              <a:rPr lang="en-US" sz="2000" b="1" dirty="0" err="1"/>
              <a:t>komponen</a:t>
            </a:r>
            <a:r>
              <a:rPr lang="en-US" sz="2000" b="1" dirty="0"/>
              <a:t> (Solomon, 2017)</a:t>
            </a:r>
          </a:p>
          <a:p>
            <a:pPr marL="457200" indent="-457200">
              <a:buAutoNum type="arabicPeriod"/>
            </a:pPr>
            <a:r>
              <a:rPr lang="en-US" sz="2000" b="1" dirty="0" err="1"/>
              <a:t>Kognitif</a:t>
            </a:r>
            <a:r>
              <a:rPr lang="en-US" sz="2000" b="1" dirty="0"/>
              <a:t> : </a:t>
            </a:r>
            <a:r>
              <a:rPr lang="en-US" sz="2000" b="1" dirty="0" err="1"/>
              <a:t>keyakinan</a:t>
            </a:r>
            <a:r>
              <a:rPr lang="en-US" sz="2000" b="1" dirty="0"/>
              <a:t> yang </a:t>
            </a:r>
            <a:r>
              <a:rPr lang="en-US" sz="2000" b="1" dirty="0" err="1"/>
              <a:t>dimiliki</a:t>
            </a:r>
            <a:r>
              <a:rPr lang="en-US" sz="2000" b="1" dirty="0"/>
              <a:t> </a:t>
            </a:r>
            <a:r>
              <a:rPr lang="en-US" sz="2000" b="1" dirty="0" err="1"/>
              <a:t>konsumen</a:t>
            </a:r>
            <a:r>
              <a:rPr lang="en-US" sz="2000" b="1" dirty="0"/>
              <a:t> </a:t>
            </a:r>
            <a:r>
              <a:rPr lang="en-US" sz="2000" b="1" dirty="0" err="1"/>
              <a:t>tenang</a:t>
            </a:r>
            <a:r>
              <a:rPr lang="en-US" sz="2000" b="1" dirty="0"/>
              <a:t> </a:t>
            </a:r>
            <a:r>
              <a:rPr lang="en-US" sz="2000" b="1" dirty="0" err="1"/>
              <a:t>obyek</a:t>
            </a:r>
            <a:r>
              <a:rPr lang="en-US" sz="2000" b="1" dirty="0"/>
              <a:t> </a:t>
            </a:r>
            <a:r>
              <a:rPr lang="en-US" sz="2000" b="1" dirty="0" err="1"/>
              <a:t>sikap</a:t>
            </a:r>
            <a:r>
              <a:rPr lang="en-US" sz="2000" b="1" dirty="0"/>
              <a:t> (think)</a:t>
            </a:r>
          </a:p>
          <a:p>
            <a:pPr marL="457200" indent="-457200">
              <a:buAutoNum type="arabicPeriod"/>
            </a:pPr>
            <a:endParaRPr lang="en-US" sz="2000" b="1" dirty="0"/>
          </a:p>
          <a:p>
            <a:pPr marL="457200" indent="-457200">
              <a:buAutoNum type="arabicPeriod"/>
            </a:pPr>
            <a:r>
              <a:rPr lang="en-US" sz="2000" b="1" dirty="0" err="1"/>
              <a:t>Afektif</a:t>
            </a:r>
            <a:r>
              <a:rPr lang="en-US" sz="2000" b="1" dirty="0"/>
              <a:t> : </a:t>
            </a:r>
            <a:r>
              <a:rPr lang="en-US" sz="2000" b="1" dirty="0" err="1"/>
              <a:t>cara</a:t>
            </a:r>
            <a:r>
              <a:rPr lang="en-US" sz="2000" b="1" dirty="0"/>
              <a:t> </a:t>
            </a:r>
            <a:r>
              <a:rPr lang="en-US" sz="2000" b="1" dirty="0" err="1"/>
              <a:t>konsumen</a:t>
            </a:r>
            <a:r>
              <a:rPr lang="en-US" sz="2000" b="1" dirty="0"/>
              <a:t> </a:t>
            </a:r>
            <a:r>
              <a:rPr lang="en-US" sz="2000" b="1" dirty="0" err="1"/>
              <a:t>merasakan</a:t>
            </a:r>
            <a:r>
              <a:rPr lang="en-US" sz="2000" b="1" dirty="0"/>
              <a:t> </a:t>
            </a:r>
            <a:r>
              <a:rPr lang="en-US" sz="2000" b="1" dirty="0" err="1"/>
              <a:t>suatu</a:t>
            </a:r>
            <a:r>
              <a:rPr lang="en-US" sz="2000" b="1" dirty="0"/>
              <a:t> </a:t>
            </a:r>
            <a:r>
              <a:rPr lang="en-US" sz="2000" b="1" dirty="0" err="1"/>
              <a:t>sikap</a:t>
            </a:r>
            <a:r>
              <a:rPr lang="en-US" sz="2000" b="1" dirty="0"/>
              <a:t> (feel) </a:t>
            </a:r>
          </a:p>
          <a:p>
            <a:pPr marL="457200" indent="-457200">
              <a:buAutoNum type="arabicPeriod"/>
            </a:pPr>
            <a:endParaRPr lang="en-US" sz="2000" b="1" dirty="0"/>
          </a:p>
          <a:p>
            <a:pPr marL="457200" indent="-457200">
              <a:buAutoNum type="arabicPeriod"/>
            </a:pPr>
            <a:r>
              <a:rPr lang="en-US" sz="2000" b="1" dirty="0" err="1"/>
              <a:t>Konatif</a:t>
            </a:r>
            <a:r>
              <a:rPr lang="en-US" sz="2000" b="1" dirty="0"/>
              <a:t> : </a:t>
            </a:r>
            <a:r>
              <a:rPr lang="en-US" sz="2000" b="1" dirty="0" err="1"/>
              <a:t>niat</a:t>
            </a:r>
            <a:r>
              <a:rPr lang="en-US" sz="2000" b="1" dirty="0"/>
              <a:t> </a:t>
            </a:r>
            <a:r>
              <a:rPr lang="en-US" sz="2000" b="1" dirty="0" err="1"/>
              <a:t>seseorang</a:t>
            </a:r>
            <a:r>
              <a:rPr lang="en-US" sz="2000" b="1" dirty="0"/>
              <a:t> </a:t>
            </a:r>
            <a:r>
              <a:rPr lang="en-US" sz="2000" b="1" dirty="0" err="1"/>
              <a:t>untuk</a:t>
            </a:r>
            <a:r>
              <a:rPr lang="en-US" sz="2000" b="1" dirty="0"/>
              <a:t> </a:t>
            </a:r>
            <a:r>
              <a:rPr lang="en-US" sz="2000" b="1" dirty="0" err="1"/>
              <a:t>melakukan</a:t>
            </a:r>
            <a:r>
              <a:rPr lang="en-US" sz="2000" b="1" dirty="0"/>
              <a:t> </a:t>
            </a:r>
            <a:r>
              <a:rPr lang="en-US" sz="2000" b="1" dirty="0" err="1"/>
              <a:t>sesuatu</a:t>
            </a:r>
            <a:r>
              <a:rPr lang="en-US" sz="2000" b="1" dirty="0"/>
              <a:t> </a:t>
            </a:r>
            <a:r>
              <a:rPr lang="en-US" sz="2000" b="1" dirty="0" err="1"/>
              <a:t>sehubungan</a:t>
            </a:r>
            <a:r>
              <a:rPr lang="en-US" sz="2000" b="1" dirty="0"/>
              <a:t> </a:t>
            </a:r>
            <a:r>
              <a:rPr lang="en-US" sz="2000" b="1" dirty="0" err="1"/>
              <a:t>dengan</a:t>
            </a:r>
            <a:r>
              <a:rPr lang="en-US" sz="2000" b="1" dirty="0"/>
              <a:t> </a:t>
            </a:r>
            <a:r>
              <a:rPr lang="en-US" sz="2000" b="1" dirty="0" err="1"/>
              <a:t>sikap</a:t>
            </a:r>
            <a:r>
              <a:rPr lang="en-US" sz="2000" b="1" dirty="0"/>
              <a:t> </a:t>
            </a:r>
            <a:r>
              <a:rPr lang="en-US" sz="2000" b="1" dirty="0" err="1"/>
              <a:t>obyek</a:t>
            </a:r>
            <a:r>
              <a:rPr lang="en-US" sz="2000" b="1" dirty="0"/>
              <a:t> (do)</a:t>
            </a:r>
          </a:p>
          <a:p>
            <a:endParaRPr lang="en-US" sz="2000" b="1" dirty="0"/>
          </a:p>
          <a:p>
            <a:endParaRPr lang="en-US" sz="2000" b="1" dirty="0"/>
          </a:p>
        </p:txBody>
      </p:sp>
      <p:pic>
        <p:nvPicPr>
          <p:cNvPr id="4" name="Picture 3">
            <a:extLst>
              <a:ext uri="{FF2B5EF4-FFF2-40B4-BE49-F238E27FC236}">
                <a16:creationId xmlns:a16="http://schemas.microsoft.com/office/drawing/2014/main" id="{9A6F1D1F-8D80-4901-8724-1830A6F0B2B0}"/>
              </a:ext>
            </a:extLst>
          </p:cNvPr>
          <p:cNvPicPr>
            <a:picLocks noChangeAspect="1"/>
          </p:cNvPicPr>
          <p:nvPr/>
        </p:nvPicPr>
        <p:blipFill>
          <a:blip r:embed="rId2"/>
          <a:stretch>
            <a:fillRect/>
          </a:stretch>
        </p:blipFill>
        <p:spPr>
          <a:xfrm>
            <a:off x="599416" y="1561514"/>
            <a:ext cx="4844782" cy="2971543"/>
          </a:xfrm>
          <a:prstGeom prst="rect">
            <a:avLst/>
          </a:prstGeom>
        </p:spPr>
      </p:pic>
    </p:spTree>
    <p:extLst>
      <p:ext uri="{BB962C8B-B14F-4D97-AF65-F5344CB8AC3E}">
        <p14:creationId xmlns:p14="http://schemas.microsoft.com/office/powerpoint/2010/main" val="390152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01CBFDC-B75B-4C86-9A53-89F9F9ED2567}"/>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HIRARKI 3 KOMPONEN</a:t>
            </a:r>
          </a:p>
        </p:txBody>
      </p:sp>
      <p:sp>
        <p:nvSpPr>
          <p:cNvPr id="6" name="Title 3">
            <a:extLst>
              <a:ext uri="{FF2B5EF4-FFF2-40B4-BE49-F238E27FC236}">
                <a16:creationId xmlns:a16="http://schemas.microsoft.com/office/drawing/2014/main" id="{71D90397-0EEB-49E3-8720-104D6535A267}"/>
              </a:ext>
            </a:extLst>
          </p:cNvPr>
          <p:cNvSpPr txBox="1">
            <a:spLocks/>
          </p:cNvSpPr>
          <p:nvPr/>
        </p:nvSpPr>
        <p:spPr>
          <a:xfrm>
            <a:off x="1066800" y="4752817"/>
            <a:ext cx="10768149" cy="1164051"/>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2000" b="1" dirty="0" err="1"/>
              <a:t>Sikap</a:t>
            </a:r>
            <a:r>
              <a:rPr lang="en-US" sz="2000" b="1" dirty="0"/>
              <a:t> </a:t>
            </a:r>
            <a:r>
              <a:rPr lang="en-US" sz="2000" b="1" dirty="0" err="1"/>
              <a:t>memiliki</a:t>
            </a:r>
            <a:r>
              <a:rPr lang="en-US" sz="2000" b="1" dirty="0"/>
              <a:t> 3 </a:t>
            </a:r>
            <a:r>
              <a:rPr lang="en-US" sz="2000" b="1" dirty="0" err="1"/>
              <a:t>komponen</a:t>
            </a:r>
            <a:r>
              <a:rPr lang="en-US" sz="2000" b="1" dirty="0"/>
              <a:t> (Solomon, 2017)</a:t>
            </a:r>
          </a:p>
          <a:p>
            <a:pPr marL="457200" indent="-457200">
              <a:buAutoNum type="arabicPeriod"/>
            </a:pPr>
            <a:r>
              <a:rPr lang="en-US" sz="2000" b="1" dirty="0" err="1"/>
              <a:t>Kognitif</a:t>
            </a:r>
            <a:r>
              <a:rPr lang="en-US" sz="2000" b="1" dirty="0"/>
              <a:t> : </a:t>
            </a:r>
            <a:r>
              <a:rPr lang="en-US" sz="2000" b="1" dirty="0" err="1"/>
              <a:t>keyakinan</a:t>
            </a:r>
            <a:r>
              <a:rPr lang="en-US" sz="2000" b="1" dirty="0"/>
              <a:t> yang </a:t>
            </a:r>
            <a:r>
              <a:rPr lang="en-US" sz="2000" b="1" dirty="0" err="1"/>
              <a:t>dimiliki</a:t>
            </a:r>
            <a:r>
              <a:rPr lang="en-US" sz="2000" b="1" dirty="0"/>
              <a:t> </a:t>
            </a:r>
            <a:r>
              <a:rPr lang="en-US" sz="2000" b="1" dirty="0" err="1"/>
              <a:t>konsumen</a:t>
            </a:r>
            <a:r>
              <a:rPr lang="en-US" sz="2000" b="1" dirty="0"/>
              <a:t> </a:t>
            </a:r>
            <a:r>
              <a:rPr lang="en-US" sz="2000" b="1" dirty="0" err="1"/>
              <a:t>tenang</a:t>
            </a:r>
            <a:r>
              <a:rPr lang="en-US" sz="2000" b="1" dirty="0"/>
              <a:t> </a:t>
            </a:r>
            <a:r>
              <a:rPr lang="en-US" sz="2000" b="1" dirty="0" err="1"/>
              <a:t>obyek</a:t>
            </a:r>
            <a:r>
              <a:rPr lang="en-US" sz="2000" b="1" dirty="0"/>
              <a:t> </a:t>
            </a:r>
            <a:r>
              <a:rPr lang="en-US" sz="2000" b="1" dirty="0" err="1"/>
              <a:t>sikap</a:t>
            </a:r>
            <a:r>
              <a:rPr lang="en-US" sz="2000" b="1" dirty="0"/>
              <a:t> (think)</a:t>
            </a:r>
          </a:p>
          <a:p>
            <a:pPr marL="457200" indent="-457200">
              <a:buAutoNum type="arabicPeriod"/>
            </a:pPr>
            <a:r>
              <a:rPr lang="en-US" sz="2000" b="1" dirty="0" err="1"/>
              <a:t>Afektif</a:t>
            </a:r>
            <a:r>
              <a:rPr lang="en-US" sz="2000" b="1" dirty="0"/>
              <a:t> : </a:t>
            </a:r>
            <a:r>
              <a:rPr lang="en-US" sz="2000" b="1" dirty="0" err="1"/>
              <a:t>cara</a:t>
            </a:r>
            <a:r>
              <a:rPr lang="en-US" sz="2000" b="1" dirty="0"/>
              <a:t> </a:t>
            </a:r>
            <a:r>
              <a:rPr lang="en-US" sz="2000" b="1" dirty="0" err="1"/>
              <a:t>konsumen</a:t>
            </a:r>
            <a:r>
              <a:rPr lang="en-US" sz="2000" b="1" dirty="0"/>
              <a:t> </a:t>
            </a:r>
            <a:r>
              <a:rPr lang="en-US" sz="2000" b="1" dirty="0" err="1"/>
              <a:t>merasakan</a:t>
            </a:r>
            <a:r>
              <a:rPr lang="en-US" sz="2000" b="1" dirty="0"/>
              <a:t> </a:t>
            </a:r>
            <a:r>
              <a:rPr lang="en-US" sz="2000" b="1" dirty="0" err="1"/>
              <a:t>suatu</a:t>
            </a:r>
            <a:r>
              <a:rPr lang="en-US" sz="2000" b="1" dirty="0"/>
              <a:t> </a:t>
            </a:r>
            <a:r>
              <a:rPr lang="en-US" sz="2000" b="1" dirty="0" err="1"/>
              <a:t>sikap</a:t>
            </a:r>
            <a:r>
              <a:rPr lang="en-US" sz="2000" b="1" dirty="0"/>
              <a:t> (feel) </a:t>
            </a:r>
          </a:p>
          <a:p>
            <a:pPr marL="457200" indent="-457200">
              <a:buAutoNum type="arabicPeriod"/>
            </a:pPr>
            <a:r>
              <a:rPr lang="en-US" sz="2000" b="1" dirty="0" err="1"/>
              <a:t>Konatif</a:t>
            </a:r>
            <a:r>
              <a:rPr lang="en-US" sz="2000" b="1" dirty="0"/>
              <a:t> : </a:t>
            </a:r>
            <a:r>
              <a:rPr lang="en-US" sz="2000" b="1" dirty="0" err="1"/>
              <a:t>niat</a:t>
            </a:r>
            <a:r>
              <a:rPr lang="en-US" sz="2000" b="1" dirty="0"/>
              <a:t> </a:t>
            </a:r>
            <a:r>
              <a:rPr lang="en-US" sz="2000" b="1" dirty="0" err="1"/>
              <a:t>seseorang</a:t>
            </a:r>
            <a:r>
              <a:rPr lang="en-US" sz="2000" b="1" dirty="0"/>
              <a:t> </a:t>
            </a:r>
            <a:r>
              <a:rPr lang="en-US" sz="2000" b="1" dirty="0" err="1"/>
              <a:t>untuk</a:t>
            </a:r>
            <a:r>
              <a:rPr lang="en-US" sz="2000" b="1" dirty="0"/>
              <a:t> </a:t>
            </a:r>
            <a:r>
              <a:rPr lang="en-US" sz="2000" b="1" dirty="0" err="1"/>
              <a:t>melakukan</a:t>
            </a:r>
            <a:r>
              <a:rPr lang="en-US" sz="2000" b="1" dirty="0"/>
              <a:t> </a:t>
            </a:r>
            <a:r>
              <a:rPr lang="en-US" sz="2000" b="1" dirty="0" err="1"/>
              <a:t>sesuatu</a:t>
            </a:r>
            <a:r>
              <a:rPr lang="en-US" sz="2000" b="1" dirty="0"/>
              <a:t> </a:t>
            </a:r>
            <a:r>
              <a:rPr lang="en-US" sz="2000" b="1" dirty="0" err="1"/>
              <a:t>sehubungan</a:t>
            </a:r>
            <a:r>
              <a:rPr lang="en-US" sz="2000" b="1" dirty="0"/>
              <a:t> </a:t>
            </a:r>
            <a:r>
              <a:rPr lang="en-US" sz="2000" b="1" dirty="0" err="1"/>
              <a:t>dengan</a:t>
            </a:r>
            <a:r>
              <a:rPr lang="en-US" sz="2000" b="1" dirty="0"/>
              <a:t> </a:t>
            </a:r>
            <a:r>
              <a:rPr lang="en-US" sz="2000" b="1" dirty="0" err="1"/>
              <a:t>sikap</a:t>
            </a:r>
            <a:r>
              <a:rPr lang="en-US" sz="2000" b="1" dirty="0"/>
              <a:t> </a:t>
            </a:r>
            <a:r>
              <a:rPr lang="en-US" sz="2000" b="1" dirty="0" err="1"/>
              <a:t>obyek</a:t>
            </a:r>
            <a:r>
              <a:rPr lang="en-US" sz="2000" b="1" dirty="0"/>
              <a:t> (do)</a:t>
            </a:r>
          </a:p>
        </p:txBody>
      </p:sp>
      <p:pic>
        <p:nvPicPr>
          <p:cNvPr id="2" name="Picture 1">
            <a:extLst>
              <a:ext uri="{FF2B5EF4-FFF2-40B4-BE49-F238E27FC236}">
                <a16:creationId xmlns:a16="http://schemas.microsoft.com/office/drawing/2014/main" id="{BD85D261-1C72-42D4-A27D-F51C8BA6306C}"/>
              </a:ext>
            </a:extLst>
          </p:cNvPr>
          <p:cNvPicPr>
            <a:picLocks noChangeAspect="1"/>
          </p:cNvPicPr>
          <p:nvPr/>
        </p:nvPicPr>
        <p:blipFill>
          <a:blip r:embed="rId2"/>
          <a:stretch>
            <a:fillRect/>
          </a:stretch>
        </p:blipFill>
        <p:spPr>
          <a:xfrm>
            <a:off x="1267097" y="1523157"/>
            <a:ext cx="9667601" cy="3009900"/>
          </a:xfrm>
          <a:prstGeom prst="rect">
            <a:avLst/>
          </a:prstGeom>
        </p:spPr>
      </p:pic>
    </p:spTree>
    <p:extLst>
      <p:ext uri="{BB962C8B-B14F-4D97-AF65-F5344CB8AC3E}">
        <p14:creationId xmlns:p14="http://schemas.microsoft.com/office/powerpoint/2010/main" val="35334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336CB-C974-4C2E-8AC5-B2E89F2FC738}"/>
              </a:ext>
            </a:extLst>
          </p:cNvPr>
          <p:cNvPicPr>
            <a:picLocks noChangeAspect="1"/>
          </p:cNvPicPr>
          <p:nvPr/>
        </p:nvPicPr>
        <p:blipFill>
          <a:blip r:embed="rId2"/>
          <a:stretch>
            <a:fillRect/>
          </a:stretch>
        </p:blipFill>
        <p:spPr>
          <a:xfrm>
            <a:off x="561703" y="561703"/>
            <a:ext cx="6100354" cy="5721531"/>
          </a:xfrm>
          <a:prstGeom prst="rect">
            <a:avLst/>
          </a:prstGeom>
        </p:spPr>
      </p:pic>
      <p:sp>
        <p:nvSpPr>
          <p:cNvPr id="3" name="Rectangle 2">
            <a:extLst>
              <a:ext uri="{FF2B5EF4-FFF2-40B4-BE49-F238E27FC236}">
                <a16:creationId xmlns:a16="http://schemas.microsoft.com/office/drawing/2014/main" id="{33B67BFC-78AE-4F32-894A-5E727D1F75B3}"/>
              </a:ext>
            </a:extLst>
          </p:cNvPr>
          <p:cNvSpPr/>
          <p:nvPr/>
        </p:nvSpPr>
        <p:spPr>
          <a:xfrm>
            <a:off x="6662057" y="561703"/>
            <a:ext cx="4968240" cy="57215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2E685A04-B6D1-4609-A543-38C21C13199B}"/>
              </a:ext>
            </a:extLst>
          </p:cNvPr>
          <p:cNvSpPr txBox="1">
            <a:spLocks/>
          </p:cNvSpPr>
          <p:nvPr/>
        </p:nvSpPr>
        <p:spPr>
          <a:xfrm>
            <a:off x="7069567" y="1388713"/>
            <a:ext cx="4387327"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3200" b="1" dirty="0" err="1"/>
              <a:t>Tentukan</a:t>
            </a:r>
            <a:r>
              <a:rPr lang="en-US" sz="3200" b="1" dirty="0"/>
              <a:t> </a:t>
            </a:r>
            <a:r>
              <a:rPr lang="en-US" sz="3200" b="1" dirty="0" err="1"/>
              <a:t>hirarki</a:t>
            </a:r>
            <a:r>
              <a:rPr lang="en-US" sz="3200" b="1" dirty="0"/>
              <a:t> </a:t>
            </a:r>
            <a:r>
              <a:rPr lang="en-US" sz="3200" b="1" dirty="0" err="1"/>
              <a:t>keputusan</a:t>
            </a:r>
            <a:r>
              <a:rPr lang="en-US" sz="3200" b="1" dirty="0"/>
              <a:t>  Anda  </a:t>
            </a:r>
            <a:r>
              <a:rPr lang="en-US" sz="3200" b="1" dirty="0" err="1"/>
              <a:t>ketika</a:t>
            </a:r>
            <a:r>
              <a:rPr lang="en-US" sz="3200" b="1" dirty="0"/>
              <a:t> </a:t>
            </a:r>
            <a:r>
              <a:rPr lang="en-US" sz="3200" b="1" dirty="0" err="1"/>
              <a:t>mengkonsumsi</a:t>
            </a:r>
            <a:r>
              <a:rPr lang="en-US" sz="3200" b="1" dirty="0"/>
              <a:t> </a:t>
            </a:r>
            <a:r>
              <a:rPr lang="en-US" sz="3200" b="1" dirty="0" err="1"/>
              <a:t>barang</a:t>
            </a:r>
            <a:r>
              <a:rPr lang="en-US" sz="3200" b="1" dirty="0"/>
              <a:t> -</a:t>
            </a:r>
            <a:r>
              <a:rPr lang="en-US" sz="3200" b="1" dirty="0" err="1"/>
              <a:t>barang</a:t>
            </a:r>
            <a:r>
              <a:rPr lang="en-US" sz="3200" b="1" dirty="0"/>
              <a:t> </a:t>
            </a:r>
            <a:r>
              <a:rPr lang="en-US" sz="3200" b="1" dirty="0" err="1"/>
              <a:t>berikut</a:t>
            </a:r>
            <a:r>
              <a:rPr lang="en-US" sz="3200" b="1" dirty="0"/>
              <a:t> !</a:t>
            </a:r>
          </a:p>
          <a:p>
            <a:endParaRPr lang="en-US" sz="2000" b="1" dirty="0"/>
          </a:p>
          <a:p>
            <a:pPr marL="457200" indent="-457200">
              <a:buAutoNum type="arabicPeriod"/>
            </a:pPr>
            <a:r>
              <a:rPr lang="en-US" sz="3500" b="1" dirty="0"/>
              <a:t>Think – feel – Do</a:t>
            </a:r>
          </a:p>
          <a:p>
            <a:pPr marL="457200" indent="-457200">
              <a:buAutoNum type="arabicPeriod"/>
            </a:pPr>
            <a:r>
              <a:rPr lang="en-US" sz="3500" b="1" dirty="0"/>
              <a:t>Do – Fell – Think</a:t>
            </a:r>
          </a:p>
          <a:p>
            <a:pPr marL="457200" indent="-457200">
              <a:buAutoNum type="arabicPeriod"/>
            </a:pPr>
            <a:r>
              <a:rPr lang="en-US" sz="3500" b="1" dirty="0"/>
              <a:t>Feel – Do - Think</a:t>
            </a:r>
          </a:p>
        </p:txBody>
      </p:sp>
    </p:spTree>
    <p:extLst>
      <p:ext uri="{BB962C8B-B14F-4D97-AF65-F5344CB8AC3E}">
        <p14:creationId xmlns:p14="http://schemas.microsoft.com/office/powerpoint/2010/main" val="327702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A60A0F-B6F6-41B0-89F5-10D187915CD1}"/>
              </a:ext>
            </a:extLst>
          </p:cNvPr>
          <p:cNvPicPr>
            <a:picLocks noChangeAspect="1"/>
          </p:cNvPicPr>
          <p:nvPr/>
        </p:nvPicPr>
        <p:blipFill>
          <a:blip r:embed="rId2"/>
          <a:stretch>
            <a:fillRect/>
          </a:stretch>
        </p:blipFill>
        <p:spPr>
          <a:xfrm>
            <a:off x="2024742" y="1669324"/>
            <a:ext cx="8098971" cy="2647950"/>
          </a:xfrm>
          <a:prstGeom prst="rect">
            <a:avLst/>
          </a:prstGeom>
        </p:spPr>
      </p:pic>
      <p:sp>
        <p:nvSpPr>
          <p:cNvPr id="3" name="Title 3">
            <a:extLst>
              <a:ext uri="{FF2B5EF4-FFF2-40B4-BE49-F238E27FC236}">
                <a16:creationId xmlns:a16="http://schemas.microsoft.com/office/drawing/2014/main" id="{7BFBA013-B0E4-4B15-9D21-44DDC2899733}"/>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3 KOMPONEN SIKAP</a:t>
            </a:r>
          </a:p>
        </p:txBody>
      </p:sp>
      <p:sp>
        <p:nvSpPr>
          <p:cNvPr id="5" name="Title 3">
            <a:extLst>
              <a:ext uri="{FF2B5EF4-FFF2-40B4-BE49-F238E27FC236}">
                <a16:creationId xmlns:a16="http://schemas.microsoft.com/office/drawing/2014/main" id="{E15E6777-75F7-47AA-BC82-CA401D033403}"/>
              </a:ext>
            </a:extLst>
          </p:cNvPr>
          <p:cNvSpPr txBox="1">
            <a:spLocks/>
          </p:cNvSpPr>
          <p:nvPr/>
        </p:nvSpPr>
        <p:spPr>
          <a:xfrm>
            <a:off x="1454331" y="4605851"/>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just"/>
            <a:r>
              <a:rPr lang="en-US" sz="2800" b="1" dirty="0"/>
              <a:t>Ke-3 </a:t>
            </a:r>
            <a:r>
              <a:rPr lang="en-US" sz="2800" b="1" dirty="0" err="1"/>
              <a:t>komponen</a:t>
            </a:r>
            <a:r>
              <a:rPr lang="en-US" sz="2800" b="1" dirty="0"/>
              <a:t> </a:t>
            </a:r>
            <a:r>
              <a:rPr lang="en-US" sz="2800" b="1" dirty="0" err="1"/>
              <a:t>ini</a:t>
            </a:r>
            <a:r>
              <a:rPr lang="en-US" sz="2800" b="1" dirty="0"/>
              <a:t> </a:t>
            </a:r>
            <a:r>
              <a:rPr lang="en-US" sz="2800" b="1" dirty="0" err="1"/>
              <a:t>saling</a:t>
            </a:r>
            <a:r>
              <a:rPr lang="en-US" sz="2800" b="1" dirty="0"/>
              <a:t> </a:t>
            </a:r>
            <a:r>
              <a:rPr lang="en-US" sz="2800" b="1" dirty="0" err="1"/>
              <a:t>terkait</a:t>
            </a:r>
            <a:r>
              <a:rPr lang="en-US" sz="2800" b="1" dirty="0"/>
              <a:t> dan </a:t>
            </a:r>
            <a:r>
              <a:rPr lang="en-US" sz="2800" b="1" dirty="0" err="1"/>
              <a:t>berintegrasi</a:t>
            </a:r>
            <a:r>
              <a:rPr lang="en-US" sz="2800" b="1" dirty="0"/>
              <a:t> </a:t>
            </a:r>
            <a:r>
              <a:rPr lang="en-US" sz="2800" b="1" dirty="0" err="1"/>
              <a:t>untuk</a:t>
            </a:r>
            <a:r>
              <a:rPr lang="en-US" sz="2800" b="1" dirty="0"/>
              <a:t> </a:t>
            </a:r>
            <a:r>
              <a:rPr lang="en-US" sz="2800" b="1" dirty="0" err="1"/>
              <a:t>membentuk</a:t>
            </a:r>
            <a:r>
              <a:rPr lang="en-US" sz="2800" b="1" dirty="0"/>
              <a:t> </a:t>
            </a:r>
            <a:r>
              <a:rPr lang="en-US" sz="2800" b="1" dirty="0" err="1"/>
              <a:t>sikap</a:t>
            </a:r>
            <a:r>
              <a:rPr lang="en-US" sz="2800" b="1" dirty="0"/>
              <a:t> </a:t>
            </a:r>
            <a:r>
              <a:rPr lang="en-US" sz="2800" b="1" dirty="0" err="1"/>
              <a:t>seseorang</a:t>
            </a:r>
            <a:r>
              <a:rPr lang="en-US" sz="2800" b="1" dirty="0"/>
              <a:t> </a:t>
            </a:r>
            <a:r>
              <a:rPr lang="en-US" sz="2800" b="1" dirty="0" err="1"/>
              <a:t>terhadap</a:t>
            </a:r>
            <a:r>
              <a:rPr lang="en-US" sz="2800" b="1" dirty="0"/>
              <a:t> </a:t>
            </a:r>
            <a:r>
              <a:rPr lang="en-US" sz="2800" b="1" dirty="0" err="1"/>
              <a:t>produk</a:t>
            </a:r>
            <a:r>
              <a:rPr lang="en-US" sz="2800" b="1" dirty="0"/>
              <a:t> </a:t>
            </a:r>
            <a:r>
              <a:rPr lang="en-US" sz="2800" b="1" dirty="0" err="1"/>
              <a:t>atau</a:t>
            </a:r>
            <a:r>
              <a:rPr lang="en-US" sz="2800" b="1" dirty="0"/>
              <a:t> </a:t>
            </a:r>
            <a:r>
              <a:rPr lang="en-US" sz="2800" b="1" dirty="0" err="1"/>
              <a:t>layanan</a:t>
            </a:r>
            <a:r>
              <a:rPr lang="en-US" sz="2800" b="1" dirty="0"/>
              <a:t> </a:t>
            </a:r>
            <a:r>
              <a:rPr lang="en-US" sz="2800" b="1" dirty="0" err="1"/>
              <a:t>apapun</a:t>
            </a:r>
            <a:r>
              <a:rPr lang="en-US" sz="2800" b="1" dirty="0"/>
              <a:t> </a:t>
            </a:r>
            <a:r>
              <a:rPr lang="en-US" sz="2800" b="1" dirty="0" err="1"/>
              <a:t>dalam</a:t>
            </a:r>
            <a:r>
              <a:rPr lang="en-US" sz="2800" b="1" dirty="0"/>
              <a:t> </a:t>
            </a:r>
            <a:r>
              <a:rPr lang="en-US" sz="2800" b="1" dirty="0" err="1"/>
              <a:t>skenario</a:t>
            </a:r>
            <a:r>
              <a:rPr lang="en-US" sz="2800" b="1" dirty="0"/>
              <a:t> </a:t>
            </a:r>
            <a:r>
              <a:rPr lang="en-US" sz="2800" b="1" dirty="0" err="1"/>
              <a:t>konsumen</a:t>
            </a:r>
            <a:endParaRPr lang="en-US" sz="2800" b="1" dirty="0"/>
          </a:p>
        </p:txBody>
      </p:sp>
    </p:spTree>
    <p:extLst>
      <p:ext uri="{BB962C8B-B14F-4D97-AF65-F5344CB8AC3E}">
        <p14:creationId xmlns:p14="http://schemas.microsoft.com/office/powerpoint/2010/main" val="336561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6999F-6E8D-4FCC-BD5E-FCCB85FD2332}"/>
              </a:ext>
            </a:extLst>
          </p:cNvPr>
          <p:cNvPicPr>
            <a:picLocks noChangeAspect="1"/>
          </p:cNvPicPr>
          <p:nvPr/>
        </p:nvPicPr>
        <p:blipFill>
          <a:blip r:embed="rId2"/>
          <a:stretch>
            <a:fillRect/>
          </a:stretch>
        </p:blipFill>
        <p:spPr>
          <a:xfrm>
            <a:off x="1802673" y="1867989"/>
            <a:ext cx="8699863" cy="3122022"/>
          </a:xfrm>
          <a:prstGeom prst="rect">
            <a:avLst/>
          </a:prstGeom>
        </p:spPr>
      </p:pic>
      <p:sp>
        <p:nvSpPr>
          <p:cNvPr id="3" name="Title 3">
            <a:extLst>
              <a:ext uri="{FF2B5EF4-FFF2-40B4-BE49-F238E27FC236}">
                <a16:creationId xmlns:a16="http://schemas.microsoft.com/office/drawing/2014/main" id="{6C2DFE8E-DA83-4350-8480-8CABB7E196C4}"/>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KOGNITIF</a:t>
            </a:r>
          </a:p>
          <a:p>
            <a:pPr algn="ctr"/>
            <a:r>
              <a:rPr lang="en-US" b="1" dirty="0"/>
              <a:t>-</a:t>
            </a:r>
            <a:r>
              <a:rPr lang="en-US" b="1" dirty="0" err="1"/>
              <a:t>Pengetahuan</a:t>
            </a:r>
            <a:r>
              <a:rPr lang="en-US" b="1" dirty="0"/>
              <a:t>-</a:t>
            </a:r>
          </a:p>
        </p:txBody>
      </p:sp>
      <p:sp>
        <p:nvSpPr>
          <p:cNvPr id="4" name="Title 3">
            <a:extLst>
              <a:ext uri="{FF2B5EF4-FFF2-40B4-BE49-F238E27FC236}">
                <a16:creationId xmlns:a16="http://schemas.microsoft.com/office/drawing/2014/main" id="{03422173-E467-4F7E-8E34-B6FB5D2C7412}"/>
              </a:ext>
            </a:extLst>
          </p:cNvPr>
          <p:cNvSpPr txBox="1">
            <a:spLocks/>
          </p:cNvSpPr>
          <p:nvPr/>
        </p:nvSpPr>
        <p:spPr>
          <a:xfrm>
            <a:off x="1258388" y="4990011"/>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just"/>
            <a:r>
              <a:rPr lang="en-US" sz="2400" b="1" dirty="0" err="1"/>
              <a:t>Komponen</a:t>
            </a:r>
            <a:r>
              <a:rPr lang="en-US" sz="2400" b="1" dirty="0"/>
              <a:t> </a:t>
            </a:r>
            <a:r>
              <a:rPr lang="en-US" sz="2400" b="1" dirty="0" err="1"/>
              <a:t>kognitif</a:t>
            </a:r>
            <a:r>
              <a:rPr lang="en-US" sz="2400" b="1" dirty="0"/>
              <a:t> </a:t>
            </a:r>
            <a:r>
              <a:rPr lang="en-US" sz="2400" b="1" dirty="0" err="1"/>
              <a:t>terdiri</a:t>
            </a:r>
            <a:r>
              <a:rPr lang="en-US" sz="2400" b="1" dirty="0"/>
              <a:t> </a:t>
            </a:r>
            <a:r>
              <a:rPr lang="en-US" sz="2400" b="1" dirty="0" err="1"/>
              <a:t>dari</a:t>
            </a:r>
            <a:r>
              <a:rPr lang="en-US" sz="2400" b="1" dirty="0"/>
              <a:t> </a:t>
            </a:r>
            <a:r>
              <a:rPr lang="en-US" sz="2400" b="1" dirty="0" err="1"/>
              <a:t>pengetahuan</a:t>
            </a:r>
            <a:r>
              <a:rPr lang="en-US" sz="2400" b="1" dirty="0"/>
              <a:t> </a:t>
            </a:r>
            <a:r>
              <a:rPr lang="en-US" sz="2400" b="1" dirty="0" err="1"/>
              <a:t>seseorang</a:t>
            </a:r>
            <a:r>
              <a:rPr lang="en-US" sz="2400" b="1" dirty="0"/>
              <a:t> </a:t>
            </a:r>
            <a:r>
              <a:rPr lang="en-US" sz="2400" b="1" dirty="0" err="1"/>
              <a:t>tentang</a:t>
            </a:r>
            <a:r>
              <a:rPr lang="en-US" sz="2400" b="1" dirty="0"/>
              <a:t> </a:t>
            </a:r>
            <a:r>
              <a:rPr lang="en-US" sz="2400" b="1" dirty="0" err="1"/>
              <a:t>persepsi</a:t>
            </a:r>
            <a:r>
              <a:rPr lang="en-US" sz="2400" b="1" dirty="0"/>
              <a:t> </a:t>
            </a:r>
            <a:r>
              <a:rPr lang="en-US" sz="2400" b="1" dirty="0" err="1"/>
              <a:t>ciri</a:t>
            </a:r>
            <a:r>
              <a:rPr lang="en-US" sz="2400" b="1" dirty="0"/>
              <a:t> </a:t>
            </a:r>
            <a:r>
              <a:rPr lang="en-US" sz="2400" b="1" dirty="0" err="1"/>
              <a:t>ciri</a:t>
            </a:r>
            <a:r>
              <a:rPr lang="en-US" sz="2400" b="1" dirty="0"/>
              <a:t> </a:t>
            </a:r>
            <a:r>
              <a:rPr lang="en-US" sz="2400" b="1" dirty="0" err="1"/>
              <a:t>obyek</a:t>
            </a:r>
            <a:r>
              <a:rPr lang="en-US" sz="2400" b="1" dirty="0"/>
              <a:t> </a:t>
            </a:r>
            <a:r>
              <a:rPr lang="en-US" sz="2400" b="1" dirty="0" err="1"/>
              <a:t>sikap</a:t>
            </a:r>
            <a:r>
              <a:rPr lang="en-US" sz="2400" b="1" dirty="0"/>
              <a:t>, yang </a:t>
            </a:r>
            <a:r>
              <a:rPr lang="en-US" sz="2400" b="1" dirty="0" err="1"/>
              <a:t>umumnya</a:t>
            </a:r>
            <a:r>
              <a:rPr lang="en-US" sz="2400" b="1" dirty="0"/>
              <a:t> </a:t>
            </a:r>
            <a:r>
              <a:rPr lang="en-US" sz="2400" b="1" dirty="0" err="1"/>
              <a:t>dinyatakan</a:t>
            </a:r>
            <a:r>
              <a:rPr lang="en-US" sz="2400" b="1" dirty="0"/>
              <a:t> </a:t>
            </a:r>
            <a:r>
              <a:rPr lang="en-US" sz="2400" b="1" dirty="0" err="1"/>
              <a:t>sebagai</a:t>
            </a:r>
            <a:r>
              <a:rPr lang="en-US" sz="2400" b="1" dirty="0"/>
              <a:t> </a:t>
            </a:r>
            <a:r>
              <a:rPr lang="en-US" sz="2400" b="1" dirty="0" err="1"/>
              <a:t>keyakinan</a:t>
            </a:r>
            <a:r>
              <a:rPr lang="en-US" sz="2400" b="1" dirty="0"/>
              <a:t>; </a:t>
            </a:r>
            <a:r>
              <a:rPr lang="en-US" sz="2400" b="1" dirty="0" err="1"/>
              <a:t>atau</a:t>
            </a:r>
            <a:r>
              <a:rPr lang="en-US" sz="2400" b="1" dirty="0"/>
              <a:t> </a:t>
            </a:r>
            <a:r>
              <a:rPr lang="en-US" sz="2400" b="1" dirty="0" err="1"/>
              <a:t>apakah</a:t>
            </a:r>
            <a:r>
              <a:rPr lang="en-US" sz="2400" b="1" dirty="0"/>
              <a:t> </a:t>
            </a:r>
            <a:r>
              <a:rPr lang="en-US" sz="2400" b="1" dirty="0" err="1"/>
              <a:t>konsumen</a:t>
            </a:r>
            <a:r>
              <a:rPr lang="en-US" sz="2400" b="1" dirty="0"/>
              <a:t> </a:t>
            </a:r>
            <a:r>
              <a:rPr lang="en-US" sz="2400" b="1" dirty="0" err="1"/>
              <a:t>percaya</a:t>
            </a:r>
            <a:r>
              <a:rPr lang="en-US" sz="2400" b="1" dirty="0"/>
              <a:t> </a:t>
            </a:r>
            <a:r>
              <a:rPr lang="en-US" sz="2400" b="1" dirty="0" err="1"/>
              <a:t>atau</a:t>
            </a:r>
            <a:r>
              <a:rPr lang="en-US" sz="2400" b="1" dirty="0"/>
              <a:t> </a:t>
            </a:r>
            <a:r>
              <a:rPr lang="en-US" sz="2400" b="1" dirty="0" err="1"/>
              <a:t>tidak</a:t>
            </a:r>
            <a:r>
              <a:rPr lang="en-US" sz="2400" b="1" dirty="0"/>
              <a:t> </a:t>
            </a:r>
            <a:r>
              <a:rPr lang="en-US" sz="2400" b="1" dirty="0" err="1"/>
              <a:t>bahwa</a:t>
            </a:r>
            <a:r>
              <a:rPr lang="en-US" sz="2400" b="1" dirty="0"/>
              <a:t> </a:t>
            </a:r>
            <a:r>
              <a:rPr lang="en-US" sz="2400" b="1" dirty="0" err="1"/>
              <a:t>obyek</a:t>
            </a:r>
            <a:r>
              <a:rPr lang="en-US" sz="2400" b="1" dirty="0"/>
              <a:t> </a:t>
            </a:r>
            <a:r>
              <a:rPr lang="en-US" sz="2400" b="1" dirty="0" err="1"/>
              <a:t>tersebut</a:t>
            </a:r>
            <a:r>
              <a:rPr lang="en-US" sz="2400" b="1" dirty="0"/>
              <a:t> </a:t>
            </a:r>
            <a:r>
              <a:rPr lang="en-US" sz="2400" b="1" dirty="0" err="1"/>
              <a:t>memiliki</a:t>
            </a:r>
            <a:r>
              <a:rPr lang="en-US" sz="2400" b="1" dirty="0"/>
              <a:t> </a:t>
            </a:r>
            <a:r>
              <a:rPr lang="en-US" sz="2400" b="1" dirty="0" err="1"/>
              <a:t>atribut</a:t>
            </a:r>
            <a:r>
              <a:rPr lang="en-US" sz="2400" b="1" dirty="0"/>
              <a:t> </a:t>
            </a:r>
            <a:r>
              <a:rPr lang="en-US" sz="2400" b="1" dirty="0" err="1"/>
              <a:t>spesifik</a:t>
            </a:r>
            <a:endParaRPr lang="en-US" sz="2400" b="1" dirty="0"/>
          </a:p>
        </p:txBody>
      </p:sp>
    </p:spTree>
    <p:extLst>
      <p:ext uri="{BB962C8B-B14F-4D97-AF65-F5344CB8AC3E}">
        <p14:creationId xmlns:p14="http://schemas.microsoft.com/office/powerpoint/2010/main" val="33898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59423-85D9-4BFF-AEEA-3ED464362957}"/>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AFEKTIF</a:t>
            </a:r>
          </a:p>
          <a:p>
            <a:pPr algn="ctr"/>
            <a:r>
              <a:rPr lang="en-US" b="1" dirty="0"/>
              <a:t>-</a:t>
            </a:r>
            <a:r>
              <a:rPr lang="en-US" b="1" dirty="0" err="1"/>
              <a:t>Emosi</a:t>
            </a:r>
            <a:r>
              <a:rPr lang="en-US" b="1" dirty="0"/>
              <a:t>/</a:t>
            </a:r>
            <a:r>
              <a:rPr lang="en-US" b="1" dirty="0" err="1"/>
              <a:t>Perasaan</a:t>
            </a:r>
            <a:r>
              <a:rPr lang="en-US" b="1" dirty="0"/>
              <a:t>-</a:t>
            </a:r>
          </a:p>
        </p:txBody>
      </p:sp>
      <p:pic>
        <p:nvPicPr>
          <p:cNvPr id="5" name="Picture 4">
            <a:extLst>
              <a:ext uri="{FF2B5EF4-FFF2-40B4-BE49-F238E27FC236}">
                <a16:creationId xmlns:a16="http://schemas.microsoft.com/office/drawing/2014/main" id="{67677444-0C2C-465B-85A1-742388C1D86A}"/>
              </a:ext>
            </a:extLst>
          </p:cNvPr>
          <p:cNvPicPr>
            <a:picLocks noChangeAspect="1"/>
          </p:cNvPicPr>
          <p:nvPr/>
        </p:nvPicPr>
        <p:blipFill>
          <a:blip r:embed="rId2"/>
          <a:stretch>
            <a:fillRect/>
          </a:stretch>
        </p:blipFill>
        <p:spPr>
          <a:xfrm>
            <a:off x="2017059" y="1734672"/>
            <a:ext cx="8162365" cy="3307976"/>
          </a:xfrm>
          <a:prstGeom prst="rect">
            <a:avLst/>
          </a:prstGeom>
        </p:spPr>
      </p:pic>
      <p:sp>
        <p:nvSpPr>
          <p:cNvPr id="6" name="Title 3">
            <a:extLst>
              <a:ext uri="{FF2B5EF4-FFF2-40B4-BE49-F238E27FC236}">
                <a16:creationId xmlns:a16="http://schemas.microsoft.com/office/drawing/2014/main" id="{06AC148B-644A-407D-9FF3-8F57F0A7803D}"/>
              </a:ext>
            </a:extLst>
          </p:cNvPr>
          <p:cNvSpPr txBox="1">
            <a:spLocks/>
          </p:cNvSpPr>
          <p:nvPr/>
        </p:nvSpPr>
        <p:spPr>
          <a:xfrm>
            <a:off x="1244941" y="5042648"/>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just"/>
            <a:r>
              <a:rPr lang="en-US" sz="2400" b="1" dirty="0" err="1"/>
              <a:t>Komponen</a:t>
            </a:r>
            <a:r>
              <a:rPr lang="en-US" sz="2400" b="1" dirty="0"/>
              <a:t> </a:t>
            </a:r>
            <a:r>
              <a:rPr lang="en-US" sz="2400" b="1" dirty="0" err="1"/>
              <a:t>afektif</a:t>
            </a:r>
            <a:r>
              <a:rPr lang="en-US" sz="2400" b="1" dirty="0"/>
              <a:t> </a:t>
            </a:r>
            <a:r>
              <a:rPr lang="en-US" sz="2400" b="1" dirty="0" err="1"/>
              <a:t>mewakili</a:t>
            </a:r>
            <a:r>
              <a:rPr lang="en-US" sz="2400" b="1" dirty="0"/>
              <a:t> </a:t>
            </a:r>
            <a:r>
              <a:rPr lang="en-US" sz="2400" b="1" dirty="0" err="1"/>
              <a:t>emosi</a:t>
            </a:r>
            <a:r>
              <a:rPr lang="en-US" sz="2400" b="1" dirty="0"/>
              <a:t>/</a:t>
            </a:r>
            <a:r>
              <a:rPr lang="en-US" sz="2400" b="1" dirty="0" err="1"/>
              <a:t>perasaan</a:t>
            </a:r>
            <a:r>
              <a:rPr lang="en-US" sz="2400" b="1" dirty="0"/>
              <a:t> </a:t>
            </a:r>
            <a:r>
              <a:rPr lang="en-US" sz="2400" b="1" dirty="0" err="1"/>
              <a:t>konsumen</a:t>
            </a:r>
            <a:r>
              <a:rPr lang="en-US" sz="2400" b="1" dirty="0"/>
              <a:t> </a:t>
            </a:r>
            <a:r>
              <a:rPr lang="en-US" sz="2400" b="1" dirty="0" err="1"/>
              <a:t>mengenai</a:t>
            </a:r>
            <a:r>
              <a:rPr lang="en-US" sz="2400" b="1" dirty="0"/>
              <a:t> </a:t>
            </a:r>
            <a:r>
              <a:rPr lang="en-US" sz="2400" b="1" dirty="0" err="1"/>
              <a:t>obyek</a:t>
            </a:r>
            <a:r>
              <a:rPr lang="en-US" sz="2400" b="1" dirty="0"/>
              <a:t> </a:t>
            </a:r>
            <a:r>
              <a:rPr lang="en-US" sz="2400" b="1" dirty="0" err="1"/>
              <a:t>sikap</a:t>
            </a:r>
            <a:r>
              <a:rPr lang="en-US" sz="2400" b="1" dirty="0"/>
              <a:t> </a:t>
            </a:r>
            <a:r>
              <a:rPr lang="en-US" sz="2400" b="1" dirty="0" err="1"/>
              <a:t>atau</a:t>
            </a:r>
            <a:r>
              <a:rPr lang="en-US" sz="2400" b="1" dirty="0"/>
              <a:t> </a:t>
            </a:r>
            <a:r>
              <a:rPr lang="en-US" sz="2400" b="1" dirty="0" err="1"/>
              <a:t>evaluasi</a:t>
            </a:r>
            <a:r>
              <a:rPr lang="en-US" sz="2400" b="1" dirty="0"/>
              <a:t> (</a:t>
            </a:r>
            <a:r>
              <a:rPr lang="en-US" sz="2400" b="1" dirty="0" err="1"/>
              <a:t>contoh</a:t>
            </a:r>
            <a:r>
              <a:rPr lang="en-US" sz="2400" b="1" dirty="0"/>
              <a:t>, </a:t>
            </a:r>
            <a:r>
              <a:rPr lang="en-US" sz="2400" b="1" dirty="0" err="1"/>
              <a:t>sejauh</a:t>
            </a:r>
            <a:r>
              <a:rPr lang="en-US" sz="2400" b="1" dirty="0"/>
              <a:t> mana </a:t>
            </a:r>
            <a:r>
              <a:rPr lang="en-US" sz="2400" b="1" dirty="0" err="1"/>
              <a:t>individu</a:t>
            </a:r>
            <a:r>
              <a:rPr lang="en-US" sz="2400" b="1" dirty="0"/>
              <a:t> </a:t>
            </a:r>
            <a:r>
              <a:rPr lang="en-US" sz="2400" b="1" dirty="0" err="1"/>
              <a:t>menilai</a:t>
            </a:r>
            <a:r>
              <a:rPr lang="en-US" sz="2400" b="1" dirty="0"/>
              <a:t> </a:t>
            </a:r>
            <a:r>
              <a:rPr lang="en-US" sz="2400" b="1" dirty="0" err="1"/>
              <a:t>obyek</a:t>
            </a:r>
            <a:r>
              <a:rPr lang="en-US" sz="2400" b="1" dirty="0"/>
              <a:t> </a:t>
            </a:r>
            <a:r>
              <a:rPr lang="en-US" sz="2400" b="1" dirty="0" err="1"/>
              <a:t>sikap</a:t>
            </a:r>
            <a:r>
              <a:rPr lang="en-US" sz="2400" b="1" dirty="0"/>
              <a:t> favorable </a:t>
            </a:r>
            <a:r>
              <a:rPr lang="en-US" sz="2400" b="1" dirty="0" err="1"/>
              <a:t>atau</a:t>
            </a:r>
            <a:r>
              <a:rPr lang="en-US" sz="2400" b="1" dirty="0"/>
              <a:t> unfavorable, </a:t>
            </a:r>
            <a:r>
              <a:rPr lang="en-US" sz="2400" b="1" dirty="0" err="1"/>
              <a:t>baik</a:t>
            </a:r>
            <a:r>
              <a:rPr lang="en-US" sz="2400" b="1" dirty="0"/>
              <a:t> </a:t>
            </a:r>
            <a:r>
              <a:rPr lang="en-US" sz="2400" b="1" dirty="0" err="1"/>
              <a:t>atau</a:t>
            </a:r>
            <a:r>
              <a:rPr lang="en-US" sz="2400" b="1" dirty="0"/>
              <a:t> </a:t>
            </a:r>
            <a:r>
              <a:rPr lang="en-US" sz="2400" b="1" dirty="0" err="1"/>
              <a:t>tidak</a:t>
            </a:r>
            <a:r>
              <a:rPr lang="en-US" sz="2400" b="1" dirty="0"/>
              <a:t> </a:t>
            </a:r>
            <a:r>
              <a:rPr lang="en-US" sz="2400" b="1" dirty="0" err="1"/>
              <a:t>baik</a:t>
            </a:r>
            <a:r>
              <a:rPr lang="en-US" sz="2400" b="1" dirty="0"/>
              <a:t>)</a:t>
            </a:r>
          </a:p>
        </p:txBody>
      </p:sp>
    </p:spTree>
    <p:extLst>
      <p:ext uri="{BB962C8B-B14F-4D97-AF65-F5344CB8AC3E}">
        <p14:creationId xmlns:p14="http://schemas.microsoft.com/office/powerpoint/2010/main" val="121483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3D1B866-1574-40C7-9840-6D465FA11A80}"/>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KONATIF</a:t>
            </a:r>
          </a:p>
          <a:p>
            <a:pPr algn="ctr"/>
            <a:r>
              <a:rPr lang="en-US" b="1" dirty="0"/>
              <a:t>-</a:t>
            </a:r>
            <a:r>
              <a:rPr lang="en-US" b="1" dirty="0" err="1"/>
              <a:t>Tindakan</a:t>
            </a:r>
            <a:r>
              <a:rPr lang="en-US" b="1" dirty="0"/>
              <a:t>-</a:t>
            </a:r>
          </a:p>
        </p:txBody>
      </p:sp>
      <p:pic>
        <p:nvPicPr>
          <p:cNvPr id="4" name="Picture 3">
            <a:extLst>
              <a:ext uri="{FF2B5EF4-FFF2-40B4-BE49-F238E27FC236}">
                <a16:creationId xmlns:a16="http://schemas.microsoft.com/office/drawing/2014/main" id="{452316A6-9C27-4B67-9073-A33A35D783BA}"/>
              </a:ext>
            </a:extLst>
          </p:cNvPr>
          <p:cNvPicPr>
            <a:picLocks noChangeAspect="1"/>
          </p:cNvPicPr>
          <p:nvPr/>
        </p:nvPicPr>
        <p:blipFill>
          <a:blip r:embed="rId2"/>
          <a:stretch>
            <a:fillRect/>
          </a:stretch>
        </p:blipFill>
        <p:spPr>
          <a:xfrm>
            <a:off x="1574800" y="1807486"/>
            <a:ext cx="9381067" cy="3201296"/>
          </a:xfrm>
          <a:prstGeom prst="rect">
            <a:avLst/>
          </a:prstGeom>
        </p:spPr>
      </p:pic>
      <p:sp>
        <p:nvSpPr>
          <p:cNvPr id="5" name="Title 3">
            <a:extLst>
              <a:ext uri="{FF2B5EF4-FFF2-40B4-BE49-F238E27FC236}">
                <a16:creationId xmlns:a16="http://schemas.microsoft.com/office/drawing/2014/main" id="{DF7993D5-A79A-47AA-A7A5-3987D4B4AE22}"/>
              </a:ext>
            </a:extLst>
          </p:cNvPr>
          <p:cNvSpPr txBox="1">
            <a:spLocks/>
          </p:cNvSpPr>
          <p:nvPr/>
        </p:nvSpPr>
        <p:spPr>
          <a:xfrm>
            <a:off x="1244941" y="5042648"/>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just"/>
            <a:r>
              <a:rPr lang="en-US" sz="2400" b="1" dirty="0" err="1"/>
              <a:t>Komponen</a:t>
            </a:r>
            <a:r>
              <a:rPr lang="en-US" sz="2400" b="1" dirty="0"/>
              <a:t> </a:t>
            </a:r>
            <a:r>
              <a:rPr lang="en-US" sz="2400" b="1" dirty="0" err="1"/>
              <a:t>konatif</a:t>
            </a:r>
            <a:r>
              <a:rPr lang="en-US" sz="2400" b="1" dirty="0"/>
              <a:t> </a:t>
            </a:r>
            <a:r>
              <a:rPr lang="en-US" sz="2400" b="1" dirty="0" err="1"/>
              <a:t>mencerminkan</a:t>
            </a:r>
            <a:r>
              <a:rPr lang="en-US" sz="2400" b="1" dirty="0"/>
              <a:t> </a:t>
            </a:r>
            <a:r>
              <a:rPr lang="en-US" sz="2400" b="1" dirty="0" err="1"/>
              <a:t>kemungkinan</a:t>
            </a:r>
            <a:r>
              <a:rPr lang="en-US" sz="2400" b="1" dirty="0"/>
              <a:t> </a:t>
            </a:r>
            <a:r>
              <a:rPr lang="en-US" sz="2400" b="1" dirty="0" err="1"/>
              <a:t>bahwa</a:t>
            </a:r>
            <a:r>
              <a:rPr lang="en-US" sz="2400" b="1" dirty="0"/>
              <a:t> </a:t>
            </a:r>
            <a:r>
              <a:rPr lang="en-US" sz="2400" b="1" dirty="0" err="1"/>
              <a:t>seseorang</a:t>
            </a:r>
            <a:r>
              <a:rPr lang="en-US" sz="2400" b="1" dirty="0"/>
              <a:t> </a:t>
            </a:r>
            <a:r>
              <a:rPr lang="en-US" sz="2400" b="1" dirty="0" err="1"/>
              <a:t>akan</a:t>
            </a:r>
            <a:r>
              <a:rPr lang="en-US" sz="2400" b="1" dirty="0"/>
              <a:t> </a:t>
            </a:r>
            <a:r>
              <a:rPr lang="en-US" sz="2400" b="1" dirty="0" err="1"/>
              <a:t>melakukan</a:t>
            </a:r>
            <a:r>
              <a:rPr lang="en-US" sz="2400" b="1" dirty="0"/>
              <a:t> </a:t>
            </a:r>
            <a:r>
              <a:rPr lang="en-US" sz="2400" b="1" dirty="0" err="1"/>
              <a:t>tindakan</a:t>
            </a:r>
            <a:r>
              <a:rPr lang="en-US" sz="2400" b="1" dirty="0"/>
              <a:t> </a:t>
            </a:r>
            <a:r>
              <a:rPr lang="en-US" sz="2400" b="1" dirty="0" err="1"/>
              <a:t>tertentu</a:t>
            </a:r>
            <a:r>
              <a:rPr lang="en-US" sz="2400" b="1" dirty="0"/>
              <a:t> </a:t>
            </a:r>
            <a:r>
              <a:rPr lang="en-US" sz="2400" b="1" dirty="0" err="1"/>
              <a:t>atau</a:t>
            </a:r>
            <a:r>
              <a:rPr lang="en-US" sz="2400" b="1" dirty="0"/>
              <a:t> </a:t>
            </a:r>
            <a:r>
              <a:rPr lang="en-US" sz="2400" b="1" dirty="0" err="1"/>
              <a:t>berperilaku</a:t>
            </a:r>
            <a:r>
              <a:rPr lang="en-US" sz="2400" b="1" dirty="0"/>
              <a:t> </a:t>
            </a:r>
            <a:r>
              <a:rPr lang="en-US" sz="2400" b="1" dirty="0" err="1"/>
              <a:t>dengan</a:t>
            </a:r>
            <a:r>
              <a:rPr lang="en-US" sz="2400" b="1" dirty="0"/>
              <a:t> </a:t>
            </a:r>
            <a:r>
              <a:rPr lang="en-US" sz="2400" b="1" dirty="0" err="1"/>
              <a:t>cara</a:t>
            </a:r>
            <a:r>
              <a:rPr lang="en-US" sz="2400" b="1" dirty="0"/>
              <a:t> </a:t>
            </a:r>
            <a:r>
              <a:rPr lang="en-US" sz="2400" b="1" dirty="0" err="1"/>
              <a:t>tertentu</a:t>
            </a:r>
            <a:r>
              <a:rPr lang="en-US" sz="2400" b="1" dirty="0"/>
              <a:t> </a:t>
            </a:r>
            <a:r>
              <a:rPr lang="en-US" sz="2400" b="1" dirty="0" err="1"/>
              <a:t>sehubungan</a:t>
            </a:r>
            <a:r>
              <a:rPr lang="en-US" sz="2400" b="1" dirty="0"/>
              <a:t> </a:t>
            </a:r>
            <a:r>
              <a:rPr lang="en-US" sz="2400" b="1" dirty="0" err="1"/>
              <a:t>dengan</a:t>
            </a:r>
            <a:r>
              <a:rPr lang="en-US" sz="2400" b="1" dirty="0"/>
              <a:t> </a:t>
            </a:r>
            <a:r>
              <a:rPr lang="en-US" sz="2400" b="1" dirty="0" err="1"/>
              <a:t>obyek</a:t>
            </a:r>
            <a:r>
              <a:rPr lang="en-US" sz="2400" b="1" dirty="0"/>
              <a:t> </a:t>
            </a:r>
            <a:r>
              <a:rPr lang="en-US" sz="2400" b="1" dirty="0" err="1"/>
              <a:t>sikap</a:t>
            </a:r>
            <a:r>
              <a:rPr lang="en-US" sz="2400" b="1" dirty="0"/>
              <a:t> –yang </a:t>
            </a:r>
            <a:r>
              <a:rPr lang="en-US" sz="2400" b="1" dirty="0" err="1"/>
              <a:t>diolah</a:t>
            </a:r>
            <a:r>
              <a:rPr lang="en-US" sz="2400" b="1" dirty="0"/>
              <a:t> </a:t>
            </a:r>
            <a:r>
              <a:rPr lang="en-US" sz="2400" b="1" dirty="0" err="1"/>
              <a:t>sebagai</a:t>
            </a:r>
            <a:r>
              <a:rPr lang="en-US" sz="2400" b="1" dirty="0"/>
              <a:t> </a:t>
            </a:r>
            <a:r>
              <a:rPr lang="en-US" sz="2400" b="1" dirty="0" err="1"/>
              <a:t>ekspresi</a:t>
            </a:r>
            <a:r>
              <a:rPr lang="en-US" sz="2400" b="1" dirty="0"/>
              <a:t> </a:t>
            </a:r>
            <a:r>
              <a:rPr lang="en-US" sz="2400" b="1" dirty="0" err="1"/>
              <a:t>dari</a:t>
            </a:r>
            <a:r>
              <a:rPr lang="en-US" sz="2400" b="1" dirty="0"/>
              <a:t> </a:t>
            </a:r>
            <a:r>
              <a:rPr lang="en-US" sz="2400" b="1" dirty="0" err="1"/>
              <a:t>niat</a:t>
            </a:r>
            <a:r>
              <a:rPr lang="en-US" sz="2400" b="1" dirty="0"/>
              <a:t> </a:t>
            </a:r>
            <a:r>
              <a:rPr lang="en-US" sz="2400" b="1" dirty="0" err="1"/>
              <a:t>konsumen</a:t>
            </a:r>
            <a:r>
              <a:rPr lang="en-US" sz="2400" b="1" dirty="0"/>
              <a:t> </a:t>
            </a:r>
            <a:r>
              <a:rPr lang="en-US" sz="2400" b="1" dirty="0" err="1"/>
              <a:t>untuk</a:t>
            </a:r>
            <a:r>
              <a:rPr lang="en-US" sz="2400" b="1" dirty="0"/>
              <a:t> </a:t>
            </a:r>
            <a:r>
              <a:rPr lang="en-US" sz="2400" b="1" dirty="0" err="1"/>
              <a:t>membeli</a:t>
            </a:r>
            <a:r>
              <a:rPr lang="en-US" sz="2400" b="1" dirty="0"/>
              <a:t> </a:t>
            </a:r>
            <a:r>
              <a:rPr lang="en-US" sz="2400" b="1" dirty="0" err="1"/>
              <a:t>dalam</a:t>
            </a:r>
            <a:r>
              <a:rPr lang="en-US" sz="2400" b="1" dirty="0"/>
              <a:t> </a:t>
            </a:r>
            <a:r>
              <a:rPr lang="en-US" sz="2400" b="1" dirty="0" err="1"/>
              <a:t>riset</a:t>
            </a:r>
            <a:r>
              <a:rPr lang="en-US" sz="2400" b="1" dirty="0"/>
              <a:t> </a:t>
            </a:r>
            <a:r>
              <a:rPr lang="en-US" sz="2400" b="1" dirty="0" err="1"/>
              <a:t>konsumen</a:t>
            </a:r>
            <a:r>
              <a:rPr lang="en-US" sz="2400" b="1" dirty="0"/>
              <a:t> </a:t>
            </a:r>
          </a:p>
        </p:txBody>
      </p:sp>
    </p:spTree>
    <p:extLst>
      <p:ext uri="{BB962C8B-B14F-4D97-AF65-F5344CB8AC3E}">
        <p14:creationId xmlns:p14="http://schemas.microsoft.com/office/powerpoint/2010/main" val="313787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95538" y="2674939"/>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b="1" dirty="0"/>
              <a:t>TAHAPAN PEMBENTUKAN SIKAP</a:t>
            </a:r>
          </a:p>
        </p:txBody>
      </p:sp>
    </p:spTree>
    <p:extLst>
      <p:ext uri="{BB962C8B-B14F-4D97-AF65-F5344CB8AC3E}">
        <p14:creationId xmlns:p14="http://schemas.microsoft.com/office/powerpoint/2010/main" val="2569208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9175086"/>
              </p:ext>
            </p:extLst>
          </p:nvPr>
        </p:nvGraphicFramePr>
        <p:xfrm>
          <a:off x="1769269" y="1643406"/>
          <a:ext cx="865346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66800" y="642594"/>
            <a:ext cx="10058400" cy="742069"/>
          </a:xfrm>
        </p:spPr>
        <p:txBody>
          <a:bodyPr/>
          <a:lstStyle/>
          <a:p>
            <a:pPr algn="ctr"/>
            <a:r>
              <a:rPr lang="en-US" b="1" dirty="0"/>
              <a:t>PROSES PEMBENTUKAN SIKAP</a:t>
            </a:r>
          </a:p>
        </p:txBody>
      </p:sp>
    </p:spTree>
    <p:extLst>
      <p:ext uri="{BB962C8B-B14F-4D97-AF65-F5344CB8AC3E}">
        <p14:creationId xmlns:p14="http://schemas.microsoft.com/office/powerpoint/2010/main" val="301990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7CDEE03-2540-4F51-8926-8FAAA07E5787}"/>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FUNGSI SIKAP</a:t>
            </a:r>
          </a:p>
          <a:p>
            <a:pPr algn="ctr"/>
            <a:endParaRPr lang="en-US" b="1" dirty="0"/>
          </a:p>
        </p:txBody>
      </p:sp>
      <p:pic>
        <p:nvPicPr>
          <p:cNvPr id="4" name="Picture 3">
            <a:extLst>
              <a:ext uri="{FF2B5EF4-FFF2-40B4-BE49-F238E27FC236}">
                <a16:creationId xmlns:a16="http://schemas.microsoft.com/office/drawing/2014/main" id="{5F74CF89-3987-4F1E-A615-DC9AC5BFCE9D}"/>
              </a:ext>
            </a:extLst>
          </p:cNvPr>
          <p:cNvPicPr>
            <a:picLocks noChangeAspect="1"/>
          </p:cNvPicPr>
          <p:nvPr/>
        </p:nvPicPr>
        <p:blipFill>
          <a:blip r:embed="rId2"/>
          <a:stretch>
            <a:fillRect/>
          </a:stretch>
        </p:blipFill>
        <p:spPr>
          <a:xfrm>
            <a:off x="2426208" y="1683434"/>
            <a:ext cx="7339584" cy="2937334"/>
          </a:xfrm>
          <a:prstGeom prst="rect">
            <a:avLst/>
          </a:prstGeom>
        </p:spPr>
      </p:pic>
      <p:sp>
        <p:nvSpPr>
          <p:cNvPr id="6" name="Title 3">
            <a:extLst>
              <a:ext uri="{FF2B5EF4-FFF2-40B4-BE49-F238E27FC236}">
                <a16:creationId xmlns:a16="http://schemas.microsoft.com/office/drawing/2014/main" id="{8F5F09C1-A116-4CB4-B306-0EA692045173}"/>
              </a:ext>
            </a:extLst>
          </p:cNvPr>
          <p:cNvSpPr txBox="1">
            <a:spLocks/>
          </p:cNvSpPr>
          <p:nvPr/>
        </p:nvSpPr>
        <p:spPr>
          <a:xfrm>
            <a:off x="1298448" y="4620768"/>
            <a:ext cx="10058400" cy="79700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just"/>
            <a:br>
              <a:rPr lang="en-US" sz="2200" dirty="0"/>
            </a:br>
            <a:r>
              <a:rPr lang="en-US" sz="2000" dirty="0"/>
              <a:t>Daniel Katz mengembangkan teori fungsional tentang sikap untuk menjelaskan bagaimana sikap memfasilitasi perilaku sosial. Teori ini menyatakan bahwa sikap ada karena mereka melayani fungsi untuk orang tersebut. </a:t>
            </a:r>
          </a:p>
          <a:p>
            <a:pPr algn="just"/>
            <a:r>
              <a:rPr lang="en-US" sz="2000" dirty="0" err="1"/>
              <a:t>Dua</a:t>
            </a:r>
            <a:r>
              <a:rPr lang="en-US" sz="2000" dirty="0"/>
              <a:t> orang dapat memiliki sikap terhadap beberapa objek karena alasan yang sangat berbeda</a:t>
            </a:r>
            <a:endParaRPr lang="en-US" sz="2000" b="1" dirty="0"/>
          </a:p>
        </p:txBody>
      </p:sp>
    </p:spTree>
    <p:extLst>
      <p:ext uri="{BB962C8B-B14F-4D97-AF65-F5344CB8AC3E}">
        <p14:creationId xmlns:p14="http://schemas.microsoft.com/office/powerpoint/2010/main" val="161438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A83CF7A-2C23-445B-9B6A-65E756DF6F80}"/>
              </a:ext>
            </a:extLst>
          </p:cNvPr>
          <p:cNvGraphicFramePr>
            <a:graphicFrameLocks noGrp="1"/>
          </p:cNvGraphicFramePr>
          <p:nvPr>
            <p:extLst>
              <p:ext uri="{D42A27DB-BD31-4B8C-83A1-F6EECF244321}">
                <p14:modId xmlns:p14="http://schemas.microsoft.com/office/powerpoint/2010/main" val="2862402898"/>
              </p:ext>
            </p:extLst>
          </p:nvPr>
        </p:nvGraphicFramePr>
        <p:xfrm>
          <a:off x="1" y="3"/>
          <a:ext cx="12192000" cy="7756717"/>
        </p:xfrm>
        <a:graphic>
          <a:graphicData uri="http://schemas.openxmlformats.org/drawingml/2006/table">
            <a:tbl>
              <a:tblPr firstRow="1" firstCol="1" bandRow="1">
                <a:tableStyleId>{7DF18680-E054-41AD-8BC1-D1AEF772440D}</a:tableStyleId>
              </a:tblPr>
              <a:tblGrid>
                <a:gridCol w="3044740">
                  <a:extLst>
                    <a:ext uri="{9D8B030D-6E8A-4147-A177-3AD203B41FA5}">
                      <a16:colId xmlns:a16="http://schemas.microsoft.com/office/drawing/2014/main" val="2244443952"/>
                    </a:ext>
                  </a:extLst>
                </a:gridCol>
                <a:gridCol w="5985167">
                  <a:extLst>
                    <a:ext uri="{9D8B030D-6E8A-4147-A177-3AD203B41FA5}">
                      <a16:colId xmlns:a16="http://schemas.microsoft.com/office/drawing/2014/main" val="3878465446"/>
                    </a:ext>
                  </a:extLst>
                </a:gridCol>
                <a:gridCol w="3162093">
                  <a:extLst>
                    <a:ext uri="{9D8B030D-6E8A-4147-A177-3AD203B41FA5}">
                      <a16:colId xmlns:a16="http://schemas.microsoft.com/office/drawing/2014/main" val="1466257001"/>
                    </a:ext>
                  </a:extLst>
                </a:gridCol>
              </a:tblGrid>
              <a:tr h="193248">
                <a:tc>
                  <a:txBody>
                    <a:bodyPr/>
                    <a:lstStyle/>
                    <a:p>
                      <a:pPr marL="0" marR="0" algn="ctr">
                        <a:lnSpc>
                          <a:spcPct val="107000"/>
                        </a:lnSpc>
                        <a:spcBef>
                          <a:spcPts val="0"/>
                        </a:spcBef>
                        <a:spcAft>
                          <a:spcPts val="0"/>
                        </a:spcAft>
                      </a:pPr>
                      <a:r>
                        <a:rPr lang="en-US" sz="1400" dirty="0">
                          <a:solidFill>
                            <a:schemeClr val="tx1"/>
                          </a:solidFill>
                          <a:effectLst/>
                        </a:rPr>
                        <a:t>WAKTU </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ctr">
                        <a:lnSpc>
                          <a:spcPct val="107000"/>
                        </a:lnSpc>
                        <a:spcBef>
                          <a:spcPts val="0"/>
                        </a:spcBef>
                        <a:spcAft>
                          <a:spcPts val="0"/>
                        </a:spcAft>
                      </a:pPr>
                      <a:r>
                        <a:rPr lang="en-US" sz="1400" dirty="0">
                          <a:solidFill>
                            <a:schemeClr val="tx1"/>
                          </a:solidFill>
                          <a:effectLst/>
                        </a:rPr>
                        <a:t>MATERI</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ctr">
                        <a:lnSpc>
                          <a:spcPct val="107000"/>
                        </a:lnSpc>
                        <a:spcBef>
                          <a:spcPts val="0"/>
                        </a:spcBef>
                        <a:spcAft>
                          <a:spcPts val="0"/>
                        </a:spcAft>
                      </a:pPr>
                      <a:r>
                        <a:rPr lang="en-US" sz="1400" dirty="0">
                          <a:solidFill>
                            <a:schemeClr val="tx1"/>
                          </a:solidFill>
                          <a:effectLst/>
                        </a:rPr>
                        <a:t>KETERANGAN</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097214065"/>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a:t>
                      </a:r>
                    </a:p>
                    <a:p>
                      <a:pPr marL="0" marR="0">
                        <a:lnSpc>
                          <a:spcPct val="107000"/>
                        </a:lnSpc>
                        <a:spcBef>
                          <a:spcPts val="0"/>
                        </a:spcBef>
                        <a:spcAft>
                          <a:spcPts val="0"/>
                        </a:spcAft>
                      </a:pPr>
                      <a:r>
                        <a:rPr lang="en-US" sz="1400" dirty="0">
                          <a:solidFill>
                            <a:schemeClr val="tx1"/>
                          </a:solidFill>
                          <a:effectLst/>
                        </a:rPr>
                        <a:t>(27-31 </a:t>
                      </a:r>
                      <a:r>
                        <a:rPr lang="en-US" sz="1400" dirty="0" err="1">
                          <a:solidFill>
                            <a:schemeClr val="tx1"/>
                          </a:solidFill>
                          <a:effectLst/>
                        </a:rPr>
                        <a:t>Januari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Introduction to Persuasion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Kuliah</a:t>
                      </a:r>
                      <a:r>
                        <a:rPr lang="en-US" sz="1400" b="1" dirty="0">
                          <a:solidFill>
                            <a:schemeClr val="tx1"/>
                          </a:solidFill>
                          <a:effectLst/>
                        </a:rPr>
                        <a:t> dan </a:t>
                      </a:r>
                      <a:r>
                        <a:rPr lang="en-US" sz="1400" b="1" dirty="0" err="1">
                          <a:solidFill>
                            <a:schemeClr val="tx1"/>
                          </a:solidFill>
                          <a:effectLst/>
                        </a:rPr>
                        <a:t>diskusi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1177297969"/>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ke-2</a:t>
                      </a:r>
                    </a:p>
                    <a:p>
                      <a:pPr marL="0" marR="0">
                        <a:lnSpc>
                          <a:spcPct val="107000"/>
                        </a:lnSpc>
                        <a:spcBef>
                          <a:spcPts val="0"/>
                        </a:spcBef>
                        <a:spcAft>
                          <a:spcPts val="0"/>
                        </a:spcAft>
                      </a:pPr>
                      <a:r>
                        <a:rPr lang="en-US" sz="1400" dirty="0">
                          <a:solidFill>
                            <a:schemeClr val="tx1"/>
                          </a:solidFill>
                          <a:effectLst/>
                        </a:rPr>
                        <a:t>(3-7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Overview of Persuasive Communication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Kuliah</a:t>
                      </a:r>
                      <a:r>
                        <a:rPr lang="en-US" sz="1400" b="1" dirty="0">
                          <a:solidFill>
                            <a:schemeClr val="tx1"/>
                          </a:solidFill>
                          <a:effectLst/>
                        </a:rPr>
                        <a:t> dan </a:t>
                      </a:r>
                      <a:r>
                        <a:rPr lang="en-US" sz="1400" b="1" dirty="0" err="1">
                          <a:solidFill>
                            <a:schemeClr val="tx1"/>
                          </a:solidFill>
                          <a:effectLst/>
                        </a:rPr>
                        <a:t>diskusi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1329567563"/>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ke-3</a:t>
                      </a:r>
                    </a:p>
                    <a:p>
                      <a:pPr marL="0" marR="0">
                        <a:lnSpc>
                          <a:spcPct val="107000"/>
                        </a:lnSpc>
                        <a:spcBef>
                          <a:spcPts val="0"/>
                        </a:spcBef>
                        <a:spcAft>
                          <a:spcPts val="0"/>
                        </a:spcAft>
                      </a:pPr>
                      <a:r>
                        <a:rPr lang="en-US" sz="1400" dirty="0">
                          <a:solidFill>
                            <a:schemeClr val="tx1"/>
                          </a:solidFill>
                          <a:effectLst/>
                        </a:rPr>
                        <a:t>(10-14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a:solidFill>
                            <a:schemeClr val="tx1"/>
                          </a:solidFill>
                          <a:effectLst/>
                        </a:rPr>
                        <a:t>Historical  and Ethical </a:t>
                      </a:r>
                      <a:r>
                        <a:rPr lang="en-US" sz="1400" b="1" dirty="0">
                          <a:solidFill>
                            <a:schemeClr val="tx1"/>
                          </a:solidFill>
                          <a:effectLst/>
                        </a:rPr>
                        <a:t>Persuasive Scholarship</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1</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2928079303"/>
                  </a:ext>
                </a:extLst>
              </a:tr>
              <a:tr h="604449">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ke-4</a:t>
                      </a:r>
                    </a:p>
                    <a:p>
                      <a:pPr marL="0" marR="0">
                        <a:lnSpc>
                          <a:spcPct val="107000"/>
                        </a:lnSpc>
                        <a:spcBef>
                          <a:spcPts val="0"/>
                        </a:spcBef>
                        <a:spcAft>
                          <a:spcPts val="0"/>
                        </a:spcAft>
                      </a:pPr>
                      <a:r>
                        <a:rPr lang="en-US" sz="1400" dirty="0">
                          <a:solidFill>
                            <a:schemeClr val="tx1"/>
                          </a:solidFill>
                          <a:effectLst/>
                        </a:rPr>
                        <a:t>(17-21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Attitudes : </a:t>
                      </a:r>
                    </a:p>
                    <a:p>
                      <a:pPr marL="0" marR="0" algn="just">
                        <a:lnSpc>
                          <a:spcPct val="107000"/>
                        </a:lnSpc>
                        <a:spcBef>
                          <a:spcPts val="0"/>
                        </a:spcBef>
                        <a:spcAft>
                          <a:spcPts val="0"/>
                        </a:spcAft>
                      </a:pPr>
                      <a:r>
                        <a:rPr lang="en-US" sz="1400" b="1" dirty="0">
                          <a:solidFill>
                            <a:schemeClr val="tx1"/>
                          </a:solidFill>
                          <a:effectLst/>
                        </a:rPr>
                        <a:t>Definition and structure</a:t>
                      </a:r>
                    </a:p>
                    <a:p>
                      <a:pPr marL="0" marR="0" algn="just">
                        <a:lnSpc>
                          <a:spcPct val="107000"/>
                        </a:lnSpc>
                        <a:spcBef>
                          <a:spcPts val="0"/>
                        </a:spcBef>
                        <a:spcAft>
                          <a:spcPts val="0"/>
                        </a:spcAft>
                      </a:pPr>
                      <a:r>
                        <a:rPr lang="en-US" sz="1400" b="1" dirty="0">
                          <a:solidFill>
                            <a:schemeClr val="tx1"/>
                          </a:solidFill>
                          <a:effectLst/>
                        </a:rPr>
                        <a:t>Functions and Consequences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2 &amp; </a:t>
                      </a:r>
                      <a:r>
                        <a:rPr lang="en-US" sz="1400" b="1" dirty="0" err="1">
                          <a:solidFill>
                            <a:schemeClr val="tx1"/>
                          </a:solidFill>
                          <a:effectLst/>
                        </a:rPr>
                        <a:t>kel</a:t>
                      </a:r>
                      <a:r>
                        <a:rPr lang="en-US" sz="1400" b="1" dirty="0">
                          <a:solidFill>
                            <a:schemeClr val="tx1"/>
                          </a:solidFill>
                          <a:effectLst/>
                        </a:rPr>
                        <a:t>. 3</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540414111"/>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ke-5</a:t>
                      </a:r>
                    </a:p>
                    <a:p>
                      <a:pPr marL="0" marR="0">
                        <a:lnSpc>
                          <a:spcPct val="107000"/>
                        </a:lnSpc>
                        <a:spcBef>
                          <a:spcPts val="0"/>
                        </a:spcBef>
                        <a:spcAft>
                          <a:spcPts val="0"/>
                        </a:spcAft>
                      </a:pPr>
                      <a:r>
                        <a:rPr lang="en-US" sz="1400" dirty="0">
                          <a:solidFill>
                            <a:schemeClr val="tx1"/>
                          </a:solidFill>
                          <a:effectLst/>
                        </a:rPr>
                        <a:t>(24-28 </a:t>
                      </a:r>
                      <a:r>
                        <a:rPr lang="en-US" sz="1400" dirty="0" err="1">
                          <a:solidFill>
                            <a:schemeClr val="tx1"/>
                          </a:solidFill>
                          <a:effectLst/>
                        </a:rPr>
                        <a:t>Februari</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Processing Persuasive Communication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4</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2830775781"/>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ke-6</a:t>
                      </a:r>
                    </a:p>
                    <a:p>
                      <a:pPr marL="0" marR="0">
                        <a:lnSpc>
                          <a:spcPct val="107000"/>
                        </a:lnSpc>
                        <a:spcBef>
                          <a:spcPts val="0"/>
                        </a:spcBef>
                        <a:spcAft>
                          <a:spcPts val="0"/>
                        </a:spcAft>
                      </a:pPr>
                      <a:r>
                        <a:rPr lang="en-US" sz="1400" dirty="0">
                          <a:solidFill>
                            <a:schemeClr val="tx1"/>
                          </a:solidFill>
                          <a:effectLst/>
                        </a:rPr>
                        <a:t>(2-6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Source Factors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5</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292455443"/>
                  </a:ext>
                </a:extLst>
              </a:tr>
              <a:tr h="604449">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ke-7</a:t>
                      </a:r>
                    </a:p>
                    <a:p>
                      <a:pPr marL="0" marR="0">
                        <a:lnSpc>
                          <a:spcPct val="107000"/>
                        </a:lnSpc>
                        <a:spcBef>
                          <a:spcPts val="0"/>
                        </a:spcBef>
                        <a:spcAft>
                          <a:spcPts val="0"/>
                        </a:spcAft>
                      </a:pPr>
                      <a:r>
                        <a:rPr lang="en-US" sz="1400" dirty="0">
                          <a:solidFill>
                            <a:schemeClr val="tx1"/>
                          </a:solidFill>
                          <a:effectLst/>
                        </a:rPr>
                        <a:t>(9-13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a:solidFill>
                            <a:schemeClr val="tx1"/>
                          </a:solidFill>
                          <a:effectLst/>
                        </a:rPr>
                        <a:t>Message Factors :</a:t>
                      </a:r>
                    </a:p>
                    <a:p>
                      <a:pPr marL="0" marR="0" algn="just">
                        <a:lnSpc>
                          <a:spcPct val="107000"/>
                        </a:lnSpc>
                        <a:spcBef>
                          <a:spcPts val="0"/>
                        </a:spcBef>
                        <a:spcAft>
                          <a:spcPts val="0"/>
                        </a:spcAft>
                      </a:pPr>
                      <a:r>
                        <a:rPr lang="en-US" sz="1400" b="1">
                          <a:solidFill>
                            <a:schemeClr val="tx1"/>
                          </a:solidFill>
                          <a:effectLst/>
                        </a:rPr>
                        <a:t>Fundamental of the message</a:t>
                      </a:r>
                    </a:p>
                    <a:p>
                      <a:pPr marL="0" marR="0" algn="just">
                        <a:lnSpc>
                          <a:spcPct val="107000"/>
                        </a:lnSpc>
                        <a:spcBef>
                          <a:spcPts val="0"/>
                        </a:spcBef>
                        <a:spcAft>
                          <a:spcPts val="0"/>
                        </a:spcAft>
                      </a:pPr>
                      <a:r>
                        <a:rPr lang="en-US" sz="1400" b="1">
                          <a:solidFill>
                            <a:schemeClr val="tx1"/>
                          </a:solidFill>
                          <a:effectLst/>
                        </a:rPr>
                        <a:t>Emotional Message Appeals</a:t>
                      </a:r>
                      <a:endParaRPr lang="en-US"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6 &amp; </a:t>
                      </a:r>
                      <a:r>
                        <a:rPr lang="en-US" sz="1400" b="1" dirty="0" err="1">
                          <a:solidFill>
                            <a:schemeClr val="tx1"/>
                          </a:solidFill>
                          <a:effectLst/>
                        </a:rPr>
                        <a:t>kel</a:t>
                      </a:r>
                      <a:r>
                        <a:rPr lang="en-US" sz="1400" b="1" dirty="0">
                          <a:solidFill>
                            <a:schemeClr val="tx1"/>
                          </a:solidFill>
                          <a:effectLst/>
                        </a:rPr>
                        <a:t>. 7</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116976785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ke-8</a:t>
                      </a:r>
                    </a:p>
                    <a:p>
                      <a:pPr marL="0" marR="0">
                        <a:lnSpc>
                          <a:spcPct val="107000"/>
                        </a:lnSpc>
                        <a:spcBef>
                          <a:spcPts val="0"/>
                        </a:spcBef>
                        <a:spcAft>
                          <a:spcPts val="0"/>
                        </a:spcAft>
                      </a:pPr>
                      <a:r>
                        <a:rPr lang="en-US" sz="1400" dirty="0">
                          <a:solidFill>
                            <a:schemeClr val="tx1"/>
                          </a:solidFill>
                          <a:effectLst/>
                        </a:rPr>
                        <a:t>(16-20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chemeClr val="accent2"/>
                    </a:solidFill>
                  </a:tcPr>
                </a:tc>
                <a:tc gridSpan="2">
                  <a:txBody>
                    <a:bodyPr/>
                    <a:lstStyle/>
                    <a:p>
                      <a:pPr marL="0" marR="0" algn="ctr">
                        <a:lnSpc>
                          <a:spcPct val="107000"/>
                        </a:lnSpc>
                        <a:spcBef>
                          <a:spcPts val="0"/>
                        </a:spcBef>
                        <a:spcAft>
                          <a:spcPts val="0"/>
                        </a:spcAft>
                      </a:pPr>
                      <a:r>
                        <a:rPr lang="en-US" sz="1400" b="1" dirty="0">
                          <a:solidFill>
                            <a:schemeClr val="tx1"/>
                          </a:solidFill>
                          <a:effectLst/>
                        </a:rPr>
                        <a:t>UTS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0584" marR="100584" marT="41564" marB="41564">
                    <a:solidFill>
                      <a:schemeClr val="accent2"/>
                    </a:solidFill>
                  </a:tcPr>
                </a:tc>
                <a:tc hMerge="1">
                  <a:txBody>
                    <a:bodyPr/>
                    <a:lstStyle/>
                    <a:p>
                      <a:endParaRPr lang="en-US"/>
                    </a:p>
                  </a:txBody>
                  <a:tcPr/>
                </a:tc>
                <a:extLst>
                  <a:ext uri="{0D108BD9-81ED-4DB2-BD59-A6C34878D82A}">
                    <a16:rowId xmlns:a16="http://schemas.microsoft.com/office/drawing/2014/main" val="3353385992"/>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ke-9</a:t>
                      </a:r>
                    </a:p>
                    <a:p>
                      <a:pPr marL="0" marR="0">
                        <a:lnSpc>
                          <a:spcPct val="107000"/>
                        </a:lnSpc>
                        <a:spcBef>
                          <a:spcPts val="0"/>
                        </a:spcBef>
                        <a:spcAft>
                          <a:spcPts val="0"/>
                        </a:spcAft>
                      </a:pPr>
                      <a:r>
                        <a:rPr lang="en-US" sz="1400" dirty="0">
                          <a:solidFill>
                            <a:schemeClr val="tx1"/>
                          </a:solidFill>
                          <a:effectLst/>
                        </a:rPr>
                        <a:t>(23-27 </a:t>
                      </a:r>
                      <a:r>
                        <a:rPr lang="en-US" sz="1400" dirty="0" err="1">
                          <a:solidFill>
                            <a:schemeClr val="tx1"/>
                          </a:solidFill>
                          <a:effectLst/>
                        </a:rPr>
                        <a:t>Maret</a:t>
                      </a:r>
                      <a:r>
                        <a:rPr lang="en-US" sz="1400" dirty="0">
                          <a:solidFill>
                            <a:schemeClr val="tx1"/>
                          </a:solidFill>
                          <a:effectLst/>
                        </a:rPr>
                        <a:t>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Media Persuasion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8</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127154699"/>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ke-10</a:t>
                      </a:r>
                    </a:p>
                    <a:p>
                      <a:pPr marL="0" marR="0">
                        <a:lnSpc>
                          <a:spcPct val="107000"/>
                        </a:lnSpc>
                        <a:spcBef>
                          <a:spcPts val="0"/>
                        </a:spcBef>
                        <a:spcAft>
                          <a:spcPts val="0"/>
                        </a:spcAft>
                      </a:pPr>
                      <a:r>
                        <a:rPr lang="en-US" sz="1400" dirty="0">
                          <a:solidFill>
                            <a:schemeClr val="tx1"/>
                          </a:solidFill>
                          <a:effectLst/>
                        </a:rPr>
                        <a:t>(30 Maret-3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rPr>
                        <a:t>Interpersonal Persuasion</a:t>
                      </a:r>
                    </a:p>
                    <a:p>
                      <a:pPr marL="0" marR="0" algn="just">
                        <a:lnSpc>
                          <a:spcPct val="107000"/>
                        </a:lnSpc>
                        <a:spcBef>
                          <a:spcPts val="0"/>
                        </a:spcBef>
                        <a:spcAft>
                          <a:spcPts val="0"/>
                        </a:spcAft>
                      </a:pPr>
                      <a:r>
                        <a:rPr lang="en-US" sz="1400" b="1" dirty="0">
                          <a:solidFill>
                            <a:schemeClr val="tx1"/>
                          </a:solidFill>
                          <a:effectLst/>
                        </a:rPr>
                        <a:t>The Use of Persuasive in Advertising and IMC</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Presentasi</a:t>
                      </a:r>
                      <a:r>
                        <a:rPr lang="en-US" sz="1400" b="1" dirty="0">
                          <a:solidFill>
                            <a:schemeClr val="tx1"/>
                          </a:solidFill>
                          <a:effectLst/>
                        </a:rPr>
                        <a:t> </a:t>
                      </a:r>
                      <a:r>
                        <a:rPr lang="en-US" sz="1400" b="1" dirty="0" err="1">
                          <a:solidFill>
                            <a:schemeClr val="tx1"/>
                          </a:solidFill>
                          <a:effectLst/>
                        </a:rPr>
                        <a:t>kel</a:t>
                      </a:r>
                      <a:r>
                        <a:rPr lang="en-US" sz="1400" b="1" dirty="0">
                          <a:solidFill>
                            <a:schemeClr val="tx1"/>
                          </a:solidFill>
                          <a:effectLst/>
                        </a:rPr>
                        <a:t>. 9 dan kel.10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04656987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ke-11</a:t>
                      </a:r>
                    </a:p>
                    <a:p>
                      <a:pPr marL="0" marR="0">
                        <a:lnSpc>
                          <a:spcPct val="107000"/>
                        </a:lnSpc>
                        <a:spcBef>
                          <a:spcPts val="0"/>
                        </a:spcBef>
                        <a:spcAft>
                          <a:spcPts val="0"/>
                        </a:spcAft>
                      </a:pPr>
                      <a:r>
                        <a:rPr lang="en-US" sz="1400" dirty="0">
                          <a:solidFill>
                            <a:schemeClr val="tx1"/>
                          </a:solidFill>
                          <a:effectLst/>
                        </a:rPr>
                        <a:t>(6-10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Theory of Research Persuasion</a:t>
                      </a: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Kuliah</a:t>
                      </a: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dan </a:t>
                      </a:r>
                      <a:r>
                        <a:rPr lang="en-US"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diskusi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310227487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ke-12</a:t>
                      </a:r>
                    </a:p>
                    <a:p>
                      <a:pPr marL="0" marR="0">
                        <a:lnSpc>
                          <a:spcPct val="107000"/>
                        </a:lnSpc>
                        <a:spcBef>
                          <a:spcPts val="0"/>
                        </a:spcBef>
                        <a:spcAft>
                          <a:spcPts val="0"/>
                        </a:spcAft>
                      </a:pPr>
                      <a:r>
                        <a:rPr lang="en-US" sz="1400" dirty="0">
                          <a:solidFill>
                            <a:schemeClr val="tx1"/>
                          </a:solidFill>
                          <a:effectLst/>
                        </a:rPr>
                        <a:t>(13-17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rPr>
                        <a:t>Persuasiveness of Narrative</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07000"/>
                        </a:lnSpc>
                        <a:spcBef>
                          <a:spcPts val="0"/>
                        </a:spcBef>
                        <a:spcAft>
                          <a:spcPts val="0"/>
                        </a:spcAf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tc>
                  <a:txBody>
                    <a:bodyPr/>
                    <a:lstStyle/>
                    <a:p>
                      <a:pPr marL="0" marR="0" algn="just">
                        <a:lnSpc>
                          <a:spcPct val="107000"/>
                        </a:lnSpc>
                        <a:spcBef>
                          <a:spcPts val="0"/>
                        </a:spcBef>
                        <a:spcAft>
                          <a:spcPts val="0"/>
                        </a:spcAft>
                      </a:pPr>
                      <a:r>
                        <a:rPr lang="en-US" sz="1400" b="1" dirty="0" err="1">
                          <a:solidFill>
                            <a:schemeClr val="tx1"/>
                          </a:solidFill>
                          <a:effectLst/>
                        </a:rPr>
                        <a:t>Kuliah</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tc>
                <a:extLst>
                  <a:ext uri="{0D108BD9-81ED-4DB2-BD59-A6C34878D82A}">
                    <a16:rowId xmlns:a16="http://schemas.microsoft.com/office/drawing/2014/main" val="634163100"/>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ke-13</a:t>
                      </a:r>
                    </a:p>
                    <a:p>
                      <a:pPr marL="0" marR="0">
                        <a:lnSpc>
                          <a:spcPct val="107000"/>
                        </a:lnSpc>
                        <a:spcBef>
                          <a:spcPts val="0"/>
                        </a:spcBef>
                        <a:spcAft>
                          <a:spcPts val="0"/>
                        </a:spcAft>
                      </a:pPr>
                      <a:r>
                        <a:rPr lang="en-US" sz="1400" dirty="0">
                          <a:solidFill>
                            <a:schemeClr val="tx1"/>
                          </a:solidFill>
                          <a:effectLst/>
                        </a:rPr>
                        <a:t>(20-24 April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a:solidFill>
                            <a:schemeClr val="tx1"/>
                          </a:solidFill>
                          <a:effectLst/>
                        </a:rPr>
                        <a:t>Persuasive and Communication Campaign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err="1">
                          <a:solidFill>
                            <a:schemeClr val="tx1"/>
                          </a:solidFill>
                          <a:effectLst/>
                        </a:rPr>
                        <a:t>Kuliah</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extLst>
                  <a:ext uri="{0D108BD9-81ED-4DB2-BD59-A6C34878D82A}">
                    <a16:rowId xmlns:a16="http://schemas.microsoft.com/office/drawing/2014/main" val="2682524372"/>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ke-14</a:t>
                      </a:r>
                    </a:p>
                    <a:p>
                      <a:pPr marL="0" marR="0">
                        <a:lnSpc>
                          <a:spcPct val="107000"/>
                        </a:lnSpc>
                        <a:spcBef>
                          <a:spcPts val="0"/>
                        </a:spcBef>
                        <a:spcAft>
                          <a:spcPts val="0"/>
                        </a:spcAft>
                      </a:pPr>
                      <a:r>
                        <a:rPr lang="en-US" sz="1400" dirty="0">
                          <a:solidFill>
                            <a:schemeClr val="tx1"/>
                          </a:solidFill>
                          <a:effectLst/>
                        </a:rPr>
                        <a:t>(27 April-1 Mei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a:solidFill>
                            <a:schemeClr val="tx1"/>
                          </a:solidFill>
                          <a:effectLst/>
                        </a:rPr>
                        <a:t>Persuasive and Communication Campaign (2)</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tc>
                  <a:txBody>
                    <a:bodyPr/>
                    <a:lstStyle/>
                    <a:p>
                      <a:pPr marL="0" marR="0" algn="just">
                        <a:lnSpc>
                          <a:spcPct val="107000"/>
                        </a:lnSpc>
                        <a:spcBef>
                          <a:spcPts val="0"/>
                        </a:spcBef>
                        <a:spcAft>
                          <a:spcPts val="0"/>
                        </a:spcAft>
                      </a:pPr>
                      <a:r>
                        <a:rPr lang="en-US" sz="1400" b="1" dirty="0" err="1">
                          <a:solidFill>
                            <a:schemeClr val="tx1"/>
                          </a:solidFill>
                          <a:effectLst/>
                        </a:rPr>
                        <a:t>Praktik</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rgbClr val="92D050"/>
                    </a:solidFill>
                  </a:tcPr>
                </a:tc>
                <a:extLst>
                  <a:ext uri="{0D108BD9-81ED-4DB2-BD59-A6C34878D82A}">
                    <a16:rowId xmlns:a16="http://schemas.microsoft.com/office/drawing/2014/main" val="1258088716"/>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ke-15</a:t>
                      </a:r>
                    </a:p>
                    <a:p>
                      <a:pPr marL="0" marR="0">
                        <a:lnSpc>
                          <a:spcPct val="107000"/>
                        </a:lnSpc>
                        <a:spcBef>
                          <a:spcPts val="0"/>
                        </a:spcBef>
                        <a:spcAft>
                          <a:spcPts val="0"/>
                        </a:spcAft>
                      </a:pPr>
                      <a:r>
                        <a:rPr lang="en-US" sz="1400" dirty="0">
                          <a:solidFill>
                            <a:schemeClr val="tx1"/>
                          </a:solidFill>
                          <a:effectLst/>
                        </a:rPr>
                        <a:t>(4-13 Mei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noFill/>
                  </a:tcPr>
                </a:tc>
                <a:tc>
                  <a:txBody>
                    <a:bodyPr/>
                    <a:lstStyle/>
                    <a:p>
                      <a:pPr marL="0" marR="0" algn="just">
                        <a:lnSpc>
                          <a:spcPct val="107000"/>
                        </a:lnSpc>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a:t>
                      </a:r>
                      <a:r>
                        <a:rPr lang="en-US"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Kuis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noFill/>
                  </a:tcPr>
                </a:tc>
                <a:tc>
                  <a:txBody>
                    <a:bodyPr/>
                    <a:lstStyle/>
                    <a:p>
                      <a:pPr marL="0" marR="0" algn="just">
                        <a:lnSpc>
                          <a:spcPct val="107000"/>
                        </a:lnSpc>
                        <a:spcBef>
                          <a:spcPts val="0"/>
                        </a:spcBef>
                        <a:spcAft>
                          <a:spcPts val="0"/>
                        </a:spcAf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noFill/>
                  </a:tcPr>
                </a:tc>
                <a:extLst>
                  <a:ext uri="{0D108BD9-81ED-4DB2-BD59-A6C34878D82A}">
                    <a16:rowId xmlns:a16="http://schemas.microsoft.com/office/drawing/2014/main" val="3390876974"/>
                  </a:ext>
                </a:extLst>
              </a:tr>
              <a:tr h="398848">
                <a:tc>
                  <a:txBody>
                    <a:bodyPr/>
                    <a:lstStyle/>
                    <a:p>
                      <a:pPr marL="0" marR="0">
                        <a:lnSpc>
                          <a:spcPct val="107000"/>
                        </a:lnSpc>
                        <a:spcBef>
                          <a:spcPts val="0"/>
                        </a:spcBef>
                        <a:spcAft>
                          <a:spcPts val="0"/>
                        </a:spcAft>
                      </a:pPr>
                      <a:r>
                        <a:rPr lang="en-US" sz="1400" dirty="0" err="1">
                          <a:solidFill>
                            <a:schemeClr val="tx1"/>
                          </a:solidFill>
                          <a:effectLst/>
                        </a:rPr>
                        <a:t>Minggu</a:t>
                      </a:r>
                      <a:r>
                        <a:rPr lang="en-US" sz="1400" dirty="0">
                          <a:solidFill>
                            <a:schemeClr val="tx1"/>
                          </a:solidFill>
                          <a:effectLst/>
                        </a:rPr>
                        <a:t> ke-16</a:t>
                      </a:r>
                    </a:p>
                    <a:p>
                      <a:pPr marL="0" marR="0">
                        <a:lnSpc>
                          <a:spcPct val="107000"/>
                        </a:lnSpc>
                        <a:spcBef>
                          <a:spcPts val="0"/>
                        </a:spcBef>
                        <a:spcAft>
                          <a:spcPts val="0"/>
                        </a:spcAft>
                      </a:pPr>
                      <a:r>
                        <a:rPr lang="en-US" sz="1400" dirty="0">
                          <a:solidFill>
                            <a:schemeClr val="tx1"/>
                          </a:solidFill>
                          <a:effectLst/>
                        </a:rPr>
                        <a:t>(14-20 Mei 2020)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089" marR="41089" marT="0" marB="0">
                    <a:solidFill>
                      <a:schemeClr val="accent2"/>
                    </a:solidFill>
                  </a:tcPr>
                </a:tc>
                <a:tc gridSpan="2">
                  <a:txBody>
                    <a:bodyPr/>
                    <a:lstStyle/>
                    <a:p>
                      <a:pPr marL="0" marR="0" algn="ctr">
                        <a:lnSpc>
                          <a:spcPct val="107000"/>
                        </a:lnSpc>
                        <a:spcBef>
                          <a:spcPts val="0"/>
                        </a:spcBef>
                        <a:spcAft>
                          <a:spcPts val="0"/>
                        </a:spcAft>
                      </a:pPr>
                      <a:r>
                        <a:rPr lang="en-US" sz="1400" b="1" dirty="0">
                          <a:solidFill>
                            <a:schemeClr val="tx1"/>
                          </a:solidFill>
                          <a:effectLst/>
                        </a:rPr>
                        <a:t>UAS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0584" marR="100584" marT="41564" marB="41564">
                    <a:solidFill>
                      <a:schemeClr val="accent2"/>
                    </a:solidFill>
                  </a:tcPr>
                </a:tc>
                <a:tc hMerge="1">
                  <a:txBody>
                    <a:bodyPr/>
                    <a:lstStyle/>
                    <a:p>
                      <a:endParaRPr lang="en-US"/>
                    </a:p>
                  </a:txBody>
                  <a:tcPr/>
                </a:tc>
                <a:extLst>
                  <a:ext uri="{0D108BD9-81ED-4DB2-BD59-A6C34878D82A}">
                    <a16:rowId xmlns:a16="http://schemas.microsoft.com/office/drawing/2014/main" val="4193954956"/>
                  </a:ext>
                </a:extLst>
              </a:tr>
            </a:tbl>
          </a:graphicData>
        </a:graphic>
      </p:graphicFrame>
    </p:spTree>
    <p:extLst>
      <p:ext uri="{BB962C8B-B14F-4D97-AF65-F5344CB8AC3E}">
        <p14:creationId xmlns:p14="http://schemas.microsoft.com/office/powerpoint/2010/main" val="145288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7E6F5F-0668-4C5E-9116-597941CC8904}"/>
              </a:ext>
            </a:extLst>
          </p:cNvPr>
          <p:cNvPicPr>
            <a:picLocks noChangeAspect="1"/>
          </p:cNvPicPr>
          <p:nvPr/>
        </p:nvPicPr>
        <p:blipFill>
          <a:blip r:embed="rId2"/>
          <a:stretch>
            <a:fillRect/>
          </a:stretch>
        </p:blipFill>
        <p:spPr>
          <a:xfrm>
            <a:off x="2060448" y="402336"/>
            <a:ext cx="7741920" cy="6059423"/>
          </a:xfrm>
          <a:prstGeom prst="rect">
            <a:avLst/>
          </a:prstGeom>
        </p:spPr>
      </p:pic>
    </p:spTree>
    <p:extLst>
      <p:ext uri="{BB962C8B-B14F-4D97-AF65-F5344CB8AC3E}">
        <p14:creationId xmlns:p14="http://schemas.microsoft.com/office/powerpoint/2010/main" val="250676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155DEA-32F8-4E75-A6C6-43620CDF5046}"/>
              </a:ext>
            </a:extLst>
          </p:cNvPr>
          <p:cNvPicPr>
            <a:picLocks noChangeAspect="1"/>
          </p:cNvPicPr>
          <p:nvPr/>
        </p:nvPicPr>
        <p:blipFill>
          <a:blip r:embed="rId2"/>
          <a:stretch>
            <a:fillRect/>
          </a:stretch>
        </p:blipFill>
        <p:spPr>
          <a:xfrm>
            <a:off x="2011680" y="365760"/>
            <a:ext cx="7876031" cy="6108191"/>
          </a:xfrm>
          <a:prstGeom prst="rect">
            <a:avLst/>
          </a:prstGeom>
        </p:spPr>
      </p:pic>
    </p:spTree>
    <p:extLst>
      <p:ext uri="{BB962C8B-B14F-4D97-AF65-F5344CB8AC3E}">
        <p14:creationId xmlns:p14="http://schemas.microsoft.com/office/powerpoint/2010/main" val="37257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9A4D2-EF6B-4021-8F9A-A79D0C09BD64}"/>
              </a:ext>
            </a:extLst>
          </p:cNvPr>
          <p:cNvPicPr>
            <a:picLocks noChangeAspect="1"/>
          </p:cNvPicPr>
          <p:nvPr/>
        </p:nvPicPr>
        <p:blipFill>
          <a:blip r:embed="rId2"/>
          <a:stretch>
            <a:fillRect/>
          </a:stretch>
        </p:blipFill>
        <p:spPr>
          <a:xfrm>
            <a:off x="1999488" y="377952"/>
            <a:ext cx="7754112" cy="6083807"/>
          </a:xfrm>
          <a:prstGeom prst="rect">
            <a:avLst/>
          </a:prstGeom>
        </p:spPr>
      </p:pic>
    </p:spTree>
    <p:extLst>
      <p:ext uri="{BB962C8B-B14F-4D97-AF65-F5344CB8AC3E}">
        <p14:creationId xmlns:p14="http://schemas.microsoft.com/office/powerpoint/2010/main" val="303130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4B97D-B14E-4ACD-8C9C-964CFC3691B5}"/>
              </a:ext>
            </a:extLst>
          </p:cNvPr>
          <p:cNvPicPr>
            <a:picLocks noChangeAspect="1"/>
          </p:cNvPicPr>
          <p:nvPr/>
        </p:nvPicPr>
        <p:blipFill>
          <a:blip r:embed="rId2"/>
          <a:stretch>
            <a:fillRect/>
          </a:stretch>
        </p:blipFill>
        <p:spPr>
          <a:xfrm>
            <a:off x="1999488" y="390144"/>
            <a:ext cx="7790688" cy="6059424"/>
          </a:xfrm>
          <a:prstGeom prst="rect">
            <a:avLst/>
          </a:prstGeom>
        </p:spPr>
      </p:pic>
    </p:spTree>
    <p:extLst>
      <p:ext uri="{BB962C8B-B14F-4D97-AF65-F5344CB8AC3E}">
        <p14:creationId xmlns:p14="http://schemas.microsoft.com/office/powerpoint/2010/main" val="426461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7A23D1D-EFE4-4FAB-B23F-8E9A37EA3887}"/>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err="1"/>
              <a:t>Kombinasi</a:t>
            </a:r>
            <a:r>
              <a:rPr lang="en-US" b="1" dirty="0"/>
              <a:t> </a:t>
            </a:r>
            <a:r>
              <a:rPr lang="en-US" b="1" dirty="0" err="1"/>
              <a:t>beberapa</a:t>
            </a:r>
            <a:r>
              <a:rPr lang="en-US" b="1" dirty="0"/>
              <a:t> </a:t>
            </a:r>
            <a:r>
              <a:rPr lang="en-US" b="1" dirty="0" err="1"/>
              <a:t>fungsi</a:t>
            </a:r>
            <a:endParaRPr lang="en-US" b="1" dirty="0"/>
          </a:p>
          <a:p>
            <a:pPr algn="ctr"/>
            <a:endParaRPr lang="en-US" b="1" dirty="0"/>
          </a:p>
        </p:txBody>
      </p:sp>
      <p:pic>
        <p:nvPicPr>
          <p:cNvPr id="7" name="Picture 6">
            <a:extLst>
              <a:ext uri="{FF2B5EF4-FFF2-40B4-BE49-F238E27FC236}">
                <a16:creationId xmlns:a16="http://schemas.microsoft.com/office/drawing/2014/main" id="{1F8F64A8-10E0-4A2E-96D7-3E716391EDDE}"/>
              </a:ext>
            </a:extLst>
          </p:cNvPr>
          <p:cNvPicPr>
            <a:picLocks noChangeAspect="1"/>
          </p:cNvPicPr>
          <p:nvPr/>
        </p:nvPicPr>
        <p:blipFill>
          <a:blip r:embed="rId2"/>
          <a:stretch>
            <a:fillRect/>
          </a:stretch>
        </p:blipFill>
        <p:spPr>
          <a:xfrm>
            <a:off x="7927276" y="2049194"/>
            <a:ext cx="3696081" cy="1567052"/>
          </a:xfrm>
          <a:prstGeom prst="rect">
            <a:avLst/>
          </a:prstGeom>
        </p:spPr>
      </p:pic>
      <p:grpSp>
        <p:nvGrpSpPr>
          <p:cNvPr id="11" name="Group 10">
            <a:extLst>
              <a:ext uri="{FF2B5EF4-FFF2-40B4-BE49-F238E27FC236}">
                <a16:creationId xmlns:a16="http://schemas.microsoft.com/office/drawing/2014/main" id="{854F2373-4995-4728-99D0-0A4536C04890}"/>
              </a:ext>
            </a:extLst>
          </p:cNvPr>
          <p:cNvGrpSpPr/>
          <p:nvPr/>
        </p:nvGrpSpPr>
        <p:grpSpPr>
          <a:xfrm>
            <a:off x="827151" y="2257372"/>
            <a:ext cx="6401534" cy="3339081"/>
            <a:chOff x="827151" y="1760982"/>
            <a:chExt cx="6401534" cy="3339081"/>
          </a:xfrm>
        </p:grpSpPr>
        <p:pic>
          <p:nvPicPr>
            <p:cNvPr id="4" name="Picture 3">
              <a:extLst>
                <a:ext uri="{FF2B5EF4-FFF2-40B4-BE49-F238E27FC236}">
                  <a16:creationId xmlns:a16="http://schemas.microsoft.com/office/drawing/2014/main" id="{375FA5E2-ACA6-4BB8-9731-437229F749AC}"/>
                </a:ext>
              </a:extLst>
            </p:cNvPr>
            <p:cNvPicPr>
              <a:picLocks noChangeAspect="1"/>
            </p:cNvPicPr>
            <p:nvPr/>
          </p:nvPicPr>
          <p:blipFill>
            <a:blip r:embed="rId3"/>
            <a:stretch>
              <a:fillRect/>
            </a:stretch>
          </p:blipFill>
          <p:spPr>
            <a:xfrm>
              <a:off x="827151" y="1760982"/>
              <a:ext cx="1466850" cy="800100"/>
            </a:xfrm>
            <a:prstGeom prst="rect">
              <a:avLst/>
            </a:prstGeom>
          </p:spPr>
        </p:pic>
        <p:pic>
          <p:nvPicPr>
            <p:cNvPr id="5" name="Picture 4">
              <a:extLst>
                <a:ext uri="{FF2B5EF4-FFF2-40B4-BE49-F238E27FC236}">
                  <a16:creationId xmlns:a16="http://schemas.microsoft.com/office/drawing/2014/main" id="{ED49B5B1-6082-4CC2-B1B5-3C10EE6285E1}"/>
                </a:ext>
              </a:extLst>
            </p:cNvPr>
            <p:cNvPicPr>
              <a:picLocks noChangeAspect="1"/>
            </p:cNvPicPr>
            <p:nvPr/>
          </p:nvPicPr>
          <p:blipFill>
            <a:blip r:embed="rId4"/>
            <a:stretch>
              <a:fillRect/>
            </a:stretch>
          </p:blipFill>
          <p:spPr>
            <a:xfrm>
              <a:off x="851535" y="3028949"/>
              <a:ext cx="1442466" cy="800100"/>
            </a:xfrm>
            <a:prstGeom prst="rect">
              <a:avLst/>
            </a:prstGeom>
          </p:spPr>
        </p:pic>
        <p:pic>
          <p:nvPicPr>
            <p:cNvPr id="6" name="Picture 5">
              <a:extLst>
                <a:ext uri="{FF2B5EF4-FFF2-40B4-BE49-F238E27FC236}">
                  <a16:creationId xmlns:a16="http://schemas.microsoft.com/office/drawing/2014/main" id="{C47BFFBA-9375-47DF-A287-DDFF6CD2C7F9}"/>
                </a:ext>
              </a:extLst>
            </p:cNvPr>
            <p:cNvPicPr>
              <a:picLocks noChangeAspect="1"/>
            </p:cNvPicPr>
            <p:nvPr/>
          </p:nvPicPr>
          <p:blipFill>
            <a:blip r:embed="rId5"/>
            <a:stretch>
              <a:fillRect/>
            </a:stretch>
          </p:blipFill>
          <p:spPr>
            <a:xfrm>
              <a:off x="827722" y="4299963"/>
              <a:ext cx="1466279" cy="800100"/>
            </a:xfrm>
            <a:prstGeom prst="rect">
              <a:avLst/>
            </a:prstGeom>
          </p:spPr>
        </p:pic>
        <p:sp>
          <p:nvSpPr>
            <p:cNvPr id="8" name="Title 3">
              <a:extLst>
                <a:ext uri="{FF2B5EF4-FFF2-40B4-BE49-F238E27FC236}">
                  <a16:creationId xmlns:a16="http://schemas.microsoft.com/office/drawing/2014/main" id="{89A0E6CE-A8DB-413E-BF00-82AFD62785D0}"/>
                </a:ext>
              </a:extLst>
            </p:cNvPr>
            <p:cNvSpPr txBox="1">
              <a:spLocks/>
            </p:cNvSpPr>
            <p:nvPr/>
          </p:nvSpPr>
          <p:spPr>
            <a:xfrm>
              <a:off x="2587016" y="1760982"/>
              <a:ext cx="4641669" cy="592074"/>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just"/>
              <a:r>
                <a:rPr lang="en-US" sz="1600" b="1" dirty="0" err="1"/>
                <a:t>Menyukai</a:t>
              </a:r>
              <a:r>
                <a:rPr lang="en-US" sz="1600" b="1" dirty="0"/>
                <a:t> Mercedes </a:t>
              </a:r>
              <a:r>
                <a:rPr lang="en-US" sz="1600" b="1" dirty="0" err="1"/>
                <a:t>karena</a:t>
              </a:r>
              <a:r>
                <a:rPr lang="en-US" sz="1600" b="1" dirty="0"/>
                <a:t> </a:t>
              </a:r>
              <a:r>
                <a:rPr lang="en-US" sz="1600" b="1" dirty="0" err="1"/>
                <a:t>faktor</a:t>
              </a:r>
              <a:r>
                <a:rPr lang="en-US" sz="1600" b="1" dirty="0"/>
                <a:t> </a:t>
              </a:r>
              <a:r>
                <a:rPr lang="en-US" sz="1600" b="1" dirty="0" err="1"/>
                <a:t>kenyamanan</a:t>
              </a:r>
              <a:r>
                <a:rPr lang="en-US" sz="1600" b="1" dirty="0"/>
                <a:t> </a:t>
              </a:r>
              <a:r>
                <a:rPr lang="en-US" sz="1600" b="1" dirty="0" err="1"/>
                <a:t>saat</a:t>
              </a:r>
              <a:r>
                <a:rPr lang="en-US" sz="1600" b="1" dirty="0"/>
                <a:t> </a:t>
              </a:r>
              <a:r>
                <a:rPr lang="en-US" sz="1600" b="1" dirty="0" err="1"/>
                <a:t>dikendarai</a:t>
              </a:r>
              <a:endParaRPr lang="en-US" sz="1600" b="1" dirty="0"/>
            </a:p>
          </p:txBody>
        </p:sp>
        <p:sp>
          <p:nvSpPr>
            <p:cNvPr id="9" name="Rectangle 8">
              <a:extLst>
                <a:ext uri="{FF2B5EF4-FFF2-40B4-BE49-F238E27FC236}">
                  <a16:creationId xmlns:a16="http://schemas.microsoft.com/office/drawing/2014/main" id="{70E3B5C6-CF7E-4264-8F22-E6215CE428F1}"/>
                </a:ext>
              </a:extLst>
            </p:cNvPr>
            <p:cNvSpPr/>
            <p:nvPr/>
          </p:nvSpPr>
          <p:spPr>
            <a:xfrm>
              <a:off x="2587015" y="2954960"/>
              <a:ext cx="4641669" cy="830997"/>
            </a:xfrm>
            <a:prstGeom prst="rect">
              <a:avLst/>
            </a:prstGeom>
          </p:spPr>
          <p:txBody>
            <a:bodyPr wrap="square">
              <a:spAutoFit/>
            </a:bodyPr>
            <a:lstStyle/>
            <a:p>
              <a:pPr algn="just"/>
              <a:r>
                <a:rPr lang="en-US" sz="1600" dirty="0" err="1"/>
                <a:t>Menyukai</a:t>
              </a:r>
              <a:r>
                <a:rPr lang="en-US" sz="1600" dirty="0"/>
                <a:t> Mercedes </a:t>
              </a:r>
              <a:r>
                <a:rPr lang="en-US" sz="1600" dirty="0" err="1"/>
                <a:t>karena</a:t>
              </a:r>
              <a:r>
                <a:rPr lang="en-US" sz="1600" dirty="0"/>
                <a:t> </a:t>
              </a:r>
              <a:r>
                <a:rPr lang="en-US" sz="1600" dirty="0" err="1"/>
                <a:t>merasa</a:t>
              </a:r>
              <a:r>
                <a:rPr lang="en-US" sz="1600" dirty="0"/>
                <a:t> </a:t>
              </a:r>
              <a:r>
                <a:rPr lang="en-US" sz="1600" dirty="0" err="1"/>
                <a:t>bahwa</a:t>
              </a:r>
              <a:r>
                <a:rPr lang="en-US" sz="1600" dirty="0"/>
                <a:t> merk </a:t>
              </a:r>
              <a:r>
                <a:rPr lang="en-US" sz="1600" dirty="0" err="1"/>
                <a:t>ini</a:t>
              </a:r>
              <a:r>
                <a:rPr lang="en-US" sz="1600" dirty="0"/>
                <a:t> </a:t>
              </a:r>
              <a:r>
                <a:rPr lang="en-US" sz="1600" dirty="0" err="1"/>
                <a:t>akan</a:t>
              </a:r>
              <a:r>
                <a:rPr lang="en-US" sz="1600" dirty="0"/>
                <a:t> </a:t>
              </a:r>
              <a:r>
                <a:rPr lang="en-US" sz="1600" dirty="0" err="1"/>
                <a:t>meningkarkan</a:t>
              </a:r>
              <a:r>
                <a:rPr lang="en-US" sz="1600" dirty="0"/>
                <a:t> rasa </a:t>
              </a:r>
              <a:r>
                <a:rPr lang="en-US" sz="1600" dirty="0" err="1"/>
                <a:t>percaya</a:t>
              </a:r>
              <a:r>
                <a:rPr lang="en-US" sz="1600" dirty="0"/>
                <a:t> </a:t>
              </a:r>
              <a:r>
                <a:rPr lang="en-US" sz="1600" dirty="0" err="1"/>
                <a:t>dirinya</a:t>
              </a:r>
              <a:r>
                <a:rPr lang="en-US" sz="1600" dirty="0"/>
                <a:t> </a:t>
              </a:r>
              <a:r>
                <a:rPr lang="en-US" sz="1600" dirty="0" err="1"/>
                <a:t>sebagai</a:t>
              </a:r>
              <a:r>
                <a:rPr lang="en-US" sz="1600" dirty="0"/>
                <a:t> </a:t>
              </a:r>
              <a:r>
                <a:rPr lang="en-US" sz="1600" dirty="0" err="1"/>
                <a:t>pengusaha</a:t>
              </a:r>
              <a:r>
                <a:rPr lang="en-US" sz="1600" dirty="0"/>
                <a:t> </a:t>
              </a:r>
              <a:r>
                <a:rPr lang="en-US" sz="1600" dirty="0" err="1"/>
                <a:t>sukses</a:t>
              </a:r>
              <a:endParaRPr lang="en-US" sz="1600" dirty="0"/>
            </a:p>
          </p:txBody>
        </p:sp>
        <p:sp>
          <p:nvSpPr>
            <p:cNvPr id="10" name="Rectangle 9">
              <a:extLst>
                <a:ext uri="{FF2B5EF4-FFF2-40B4-BE49-F238E27FC236}">
                  <a16:creationId xmlns:a16="http://schemas.microsoft.com/office/drawing/2014/main" id="{72C52078-3B5D-44BD-BF64-1FB022FFF05B}"/>
                </a:ext>
              </a:extLst>
            </p:cNvPr>
            <p:cNvSpPr/>
            <p:nvPr/>
          </p:nvSpPr>
          <p:spPr>
            <a:xfrm>
              <a:off x="2587015" y="4209385"/>
              <a:ext cx="4641669" cy="830997"/>
            </a:xfrm>
            <a:prstGeom prst="rect">
              <a:avLst/>
            </a:prstGeom>
          </p:spPr>
          <p:txBody>
            <a:bodyPr wrap="square">
              <a:spAutoFit/>
            </a:bodyPr>
            <a:lstStyle/>
            <a:p>
              <a:pPr algn="just"/>
              <a:r>
                <a:rPr lang="en-US" sz="1600" dirty="0" err="1"/>
                <a:t>Menyukai</a:t>
              </a:r>
              <a:r>
                <a:rPr lang="en-US" sz="1600" dirty="0"/>
                <a:t> Mercedes </a:t>
              </a:r>
              <a:r>
                <a:rPr lang="en-US" sz="1600" dirty="0" err="1"/>
                <a:t>karena</a:t>
              </a:r>
              <a:r>
                <a:rPr lang="en-US" sz="1600" dirty="0"/>
                <a:t> merk </a:t>
              </a:r>
              <a:r>
                <a:rPr lang="en-US" sz="1600" dirty="0" err="1"/>
                <a:t>tersebut</a:t>
              </a:r>
              <a:r>
                <a:rPr lang="en-US" sz="1600" dirty="0"/>
                <a:t> </a:t>
              </a:r>
              <a:r>
                <a:rPr lang="en-US" sz="1600" dirty="0" err="1"/>
                <a:t>telah</a:t>
              </a:r>
              <a:r>
                <a:rPr lang="en-US" sz="1600" dirty="0"/>
                <a:t> </a:t>
              </a:r>
              <a:r>
                <a:rPr lang="en-US" sz="1600" dirty="0" err="1"/>
                <a:t>terbukt</a:t>
              </a:r>
              <a:r>
                <a:rPr lang="en-US" sz="1600" dirty="0"/>
                <a:t> </a:t>
              </a:r>
              <a:r>
                <a:rPr lang="en-US" sz="1600" dirty="0" err="1"/>
                <a:t>sebagai</a:t>
              </a:r>
              <a:r>
                <a:rPr lang="en-US" sz="1600" dirty="0"/>
                <a:t> </a:t>
              </a:r>
              <a:r>
                <a:rPr lang="en-US" sz="1600" dirty="0" err="1"/>
                <a:t>kendaraan</a:t>
              </a:r>
              <a:r>
                <a:rPr lang="en-US" sz="1600" dirty="0"/>
                <a:t> yang </a:t>
              </a:r>
              <a:r>
                <a:rPr lang="en-US" sz="1600" dirty="0" err="1"/>
                <a:t>lebih</a:t>
              </a:r>
              <a:r>
                <a:rPr lang="en-US" sz="1600" dirty="0"/>
                <a:t> </a:t>
              </a:r>
              <a:r>
                <a:rPr lang="en-US" sz="1600" dirty="0" err="1"/>
                <a:t>baik</a:t>
              </a:r>
              <a:r>
                <a:rPr lang="en-US" sz="1600" dirty="0"/>
                <a:t> </a:t>
              </a:r>
              <a:r>
                <a:rPr lang="en-US" sz="1600" dirty="0" err="1"/>
                <a:t>dibandingkan</a:t>
              </a:r>
              <a:r>
                <a:rPr lang="en-US" sz="1600" dirty="0"/>
                <a:t> </a:t>
              </a:r>
              <a:r>
                <a:rPr lang="en-US" sz="1600" dirty="0" err="1"/>
                <a:t>dengan</a:t>
              </a:r>
              <a:r>
                <a:rPr lang="en-US" sz="1600" dirty="0"/>
                <a:t> sedan merk lain</a:t>
              </a:r>
            </a:p>
          </p:txBody>
        </p:sp>
      </p:grpSp>
    </p:spTree>
    <p:extLst>
      <p:ext uri="{BB962C8B-B14F-4D97-AF65-F5344CB8AC3E}">
        <p14:creationId xmlns:p14="http://schemas.microsoft.com/office/powerpoint/2010/main" val="274752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nvPr>
        </p:nvGraphicFramePr>
        <p:xfrm>
          <a:off x="1752600" y="1600200"/>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28700" y="228600"/>
            <a:ext cx="10058400" cy="1371600"/>
          </a:xfrm>
        </p:spPr>
        <p:txBody>
          <a:bodyPr/>
          <a:lstStyle/>
          <a:p>
            <a:pPr algn="ctr"/>
            <a:r>
              <a:rPr lang="en-US" dirty="0"/>
              <a:t>MEMPELAJARI SIKAP</a:t>
            </a:r>
          </a:p>
        </p:txBody>
      </p:sp>
    </p:spTree>
    <p:extLst>
      <p:ext uri="{BB962C8B-B14F-4D97-AF65-F5344CB8AC3E}">
        <p14:creationId xmlns:p14="http://schemas.microsoft.com/office/powerpoint/2010/main" val="135122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1436245601"/>
              </p:ext>
            </p:extLst>
          </p:nvPr>
        </p:nvGraphicFramePr>
        <p:xfrm>
          <a:off x="1752600" y="2014194"/>
          <a:ext cx="8686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US" altLang="en-US" b="1" dirty="0"/>
              <a:t>SUMBER PENGARUH PADA PEMBENTUKAN SIKAP</a:t>
            </a:r>
            <a:endParaRPr lang="en-US" b="1" dirty="0"/>
          </a:p>
        </p:txBody>
      </p:sp>
    </p:spTree>
    <p:extLst>
      <p:ext uri="{BB962C8B-B14F-4D97-AF65-F5344CB8AC3E}">
        <p14:creationId xmlns:p14="http://schemas.microsoft.com/office/powerpoint/2010/main" val="116538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0" y="2057400"/>
          <a:ext cx="8686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b="1" dirty="0"/>
              <a:t>STRATEGI PERUBAHAN SIKAP</a:t>
            </a:r>
          </a:p>
        </p:txBody>
      </p:sp>
    </p:spTree>
    <p:extLst>
      <p:ext uri="{BB962C8B-B14F-4D97-AF65-F5344CB8AC3E}">
        <p14:creationId xmlns:p14="http://schemas.microsoft.com/office/powerpoint/2010/main" val="326583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EDEEF4-D93B-4446-86B8-2CF6071C57B6}"/>
              </a:ext>
            </a:extLst>
          </p:cNvPr>
          <p:cNvPicPr>
            <a:picLocks noChangeAspect="1"/>
          </p:cNvPicPr>
          <p:nvPr/>
        </p:nvPicPr>
        <p:blipFill>
          <a:blip r:embed="rId2"/>
          <a:stretch>
            <a:fillRect/>
          </a:stretch>
        </p:blipFill>
        <p:spPr>
          <a:xfrm>
            <a:off x="374332" y="378714"/>
            <a:ext cx="5587556" cy="6095238"/>
          </a:xfrm>
          <a:prstGeom prst="rect">
            <a:avLst/>
          </a:prstGeom>
        </p:spPr>
      </p:pic>
      <p:pic>
        <p:nvPicPr>
          <p:cNvPr id="3" name="Picture 2">
            <a:extLst>
              <a:ext uri="{FF2B5EF4-FFF2-40B4-BE49-F238E27FC236}">
                <a16:creationId xmlns:a16="http://schemas.microsoft.com/office/drawing/2014/main" id="{B8E625C6-C446-42EE-BC19-A5054F2C929A}"/>
              </a:ext>
            </a:extLst>
          </p:cNvPr>
          <p:cNvPicPr>
            <a:picLocks noChangeAspect="1"/>
          </p:cNvPicPr>
          <p:nvPr/>
        </p:nvPicPr>
        <p:blipFill>
          <a:blip r:embed="rId3"/>
          <a:stretch>
            <a:fillRect/>
          </a:stretch>
        </p:blipFill>
        <p:spPr>
          <a:xfrm>
            <a:off x="5961888" y="378714"/>
            <a:ext cx="5855780" cy="6095238"/>
          </a:xfrm>
          <a:prstGeom prst="rect">
            <a:avLst/>
          </a:prstGeom>
        </p:spPr>
      </p:pic>
    </p:spTree>
    <p:extLst>
      <p:ext uri="{BB962C8B-B14F-4D97-AF65-F5344CB8AC3E}">
        <p14:creationId xmlns:p14="http://schemas.microsoft.com/office/powerpoint/2010/main" val="425117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DC7CE-DF02-48E3-A6DD-AC23A61002AD}"/>
              </a:ext>
            </a:extLst>
          </p:cNvPr>
          <p:cNvPicPr>
            <a:picLocks noChangeAspect="1"/>
          </p:cNvPicPr>
          <p:nvPr/>
        </p:nvPicPr>
        <p:blipFill>
          <a:blip r:embed="rId2"/>
          <a:stretch>
            <a:fillRect/>
          </a:stretch>
        </p:blipFill>
        <p:spPr>
          <a:xfrm>
            <a:off x="2259874" y="404949"/>
            <a:ext cx="7903029" cy="6048102"/>
          </a:xfrm>
          <a:prstGeom prst="rect">
            <a:avLst/>
          </a:prstGeom>
        </p:spPr>
      </p:pic>
    </p:spTree>
    <p:extLst>
      <p:ext uri="{BB962C8B-B14F-4D97-AF65-F5344CB8AC3E}">
        <p14:creationId xmlns:p14="http://schemas.microsoft.com/office/powerpoint/2010/main" val="62866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65EE9F-252F-45F8-A791-3DEC9D855A33}"/>
              </a:ext>
            </a:extLst>
          </p:cNvPr>
          <p:cNvGraphicFramePr>
            <a:graphicFrameLocks noGrp="1"/>
          </p:cNvGraphicFramePr>
          <p:nvPr>
            <p:extLst>
              <p:ext uri="{D42A27DB-BD31-4B8C-83A1-F6EECF244321}">
                <p14:modId xmlns:p14="http://schemas.microsoft.com/office/powerpoint/2010/main" val="2066791244"/>
              </p:ext>
            </p:extLst>
          </p:nvPr>
        </p:nvGraphicFramePr>
        <p:xfrm>
          <a:off x="534572" y="569141"/>
          <a:ext cx="11197884" cy="5705046"/>
        </p:xfrm>
        <a:graphic>
          <a:graphicData uri="http://schemas.openxmlformats.org/drawingml/2006/table">
            <a:tbl>
              <a:tblPr firstRow="1" firstCol="1" bandRow="1">
                <a:tableStyleId>{5C22544A-7EE6-4342-B048-85BDC9FD1C3A}</a:tableStyleId>
              </a:tblPr>
              <a:tblGrid>
                <a:gridCol w="598811">
                  <a:extLst>
                    <a:ext uri="{9D8B030D-6E8A-4147-A177-3AD203B41FA5}">
                      <a16:colId xmlns:a16="http://schemas.microsoft.com/office/drawing/2014/main" val="109532110"/>
                    </a:ext>
                  </a:extLst>
                </a:gridCol>
                <a:gridCol w="3972705">
                  <a:extLst>
                    <a:ext uri="{9D8B030D-6E8A-4147-A177-3AD203B41FA5}">
                      <a16:colId xmlns:a16="http://schemas.microsoft.com/office/drawing/2014/main" val="770815667"/>
                    </a:ext>
                  </a:extLst>
                </a:gridCol>
                <a:gridCol w="1961446">
                  <a:extLst>
                    <a:ext uri="{9D8B030D-6E8A-4147-A177-3AD203B41FA5}">
                      <a16:colId xmlns:a16="http://schemas.microsoft.com/office/drawing/2014/main" val="1431795831"/>
                    </a:ext>
                  </a:extLst>
                </a:gridCol>
                <a:gridCol w="1494435">
                  <a:extLst>
                    <a:ext uri="{9D8B030D-6E8A-4147-A177-3AD203B41FA5}">
                      <a16:colId xmlns:a16="http://schemas.microsoft.com/office/drawing/2014/main" val="2009666995"/>
                    </a:ext>
                  </a:extLst>
                </a:gridCol>
                <a:gridCol w="1587838">
                  <a:extLst>
                    <a:ext uri="{9D8B030D-6E8A-4147-A177-3AD203B41FA5}">
                      <a16:colId xmlns:a16="http://schemas.microsoft.com/office/drawing/2014/main" val="3572874678"/>
                    </a:ext>
                  </a:extLst>
                </a:gridCol>
                <a:gridCol w="1582649">
                  <a:extLst>
                    <a:ext uri="{9D8B030D-6E8A-4147-A177-3AD203B41FA5}">
                      <a16:colId xmlns:a16="http://schemas.microsoft.com/office/drawing/2014/main" val="1061989819"/>
                    </a:ext>
                  </a:extLst>
                </a:gridCol>
              </a:tblGrid>
              <a:tr h="643362">
                <a:tc>
                  <a:txBody>
                    <a:bodyPr/>
                    <a:lstStyle/>
                    <a:p>
                      <a:pPr marL="0" marR="0" algn="ctr">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WAKTU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KELAS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KELAS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KELAS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4900870"/>
                  </a:ext>
                </a:extLst>
              </a:tr>
              <a:tr h="356520">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b="1" dirty="0">
                          <a:solidFill>
                            <a:srgbClr val="FF0000"/>
                          </a:solidFill>
                          <a:effectLst/>
                        </a:rPr>
                        <a:t>Historical &amp; Ethical Persuasive</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solidFill>
                            <a:srgbClr val="FF0000"/>
                          </a:solidFill>
                          <a:effectLst/>
                        </a:rPr>
                        <a:t>13-14 Feb 20</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3</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8</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2</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1543558"/>
                  </a:ext>
                </a:extLst>
              </a:tr>
              <a:tr h="730641">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b="1" dirty="0">
                          <a:solidFill>
                            <a:srgbClr val="FF0000"/>
                          </a:solidFill>
                          <a:effectLst/>
                        </a:rPr>
                        <a:t>Attitudes : </a:t>
                      </a:r>
                      <a:endParaRPr lang="en-US" sz="1100" b="1" dirty="0">
                        <a:solidFill>
                          <a:srgbClr val="FF0000"/>
                        </a:solidFill>
                        <a:effectLst/>
                      </a:endParaRPr>
                    </a:p>
                    <a:p>
                      <a:pPr marL="0" marR="0" algn="just">
                        <a:lnSpc>
                          <a:spcPct val="107000"/>
                        </a:lnSpc>
                        <a:spcBef>
                          <a:spcPts val="0"/>
                        </a:spcBef>
                        <a:spcAft>
                          <a:spcPts val="0"/>
                        </a:spcAft>
                      </a:pPr>
                      <a:r>
                        <a:rPr lang="en-US" sz="1200" b="1" dirty="0">
                          <a:solidFill>
                            <a:srgbClr val="FF0000"/>
                          </a:solidFill>
                          <a:effectLst/>
                        </a:rPr>
                        <a:t>Definition &amp; Structure</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solidFill>
                            <a:srgbClr val="FF0000"/>
                          </a:solidFill>
                          <a:effectLst/>
                        </a:rPr>
                        <a:t>20-21 Feb 20</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4</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3</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260901"/>
                  </a:ext>
                </a:extLst>
              </a:tr>
              <a:tr h="730641">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b="1" dirty="0">
                          <a:solidFill>
                            <a:srgbClr val="FF0000"/>
                          </a:solidFill>
                          <a:effectLst/>
                        </a:rPr>
                        <a:t>Attitudes : </a:t>
                      </a:r>
                      <a:endParaRPr lang="en-US" sz="1100" b="1" dirty="0">
                        <a:solidFill>
                          <a:srgbClr val="FF0000"/>
                        </a:solidFill>
                        <a:effectLst/>
                      </a:endParaRPr>
                    </a:p>
                    <a:p>
                      <a:pPr marL="0" marR="0" algn="just">
                        <a:lnSpc>
                          <a:spcPct val="107000"/>
                        </a:lnSpc>
                        <a:spcBef>
                          <a:spcPts val="0"/>
                        </a:spcBef>
                        <a:spcAft>
                          <a:spcPts val="0"/>
                        </a:spcAft>
                      </a:pPr>
                      <a:r>
                        <a:rPr lang="en-US" sz="1200" b="1" dirty="0">
                          <a:solidFill>
                            <a:srgbClr val="FF0000"/>
                          </a:solidFill>
                          <a:effectLst/>
                        </a:rPr>
                        <a:t>Functions &amp; Consequences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solidFill>
                            <a:srgbClr val="FF0000"/>
                          </a:solidFill>
                          <a:effectLst/>
                        </a:rPr>
                        <a:t>20-21 Feb 20</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7</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b="1" dirty="0" err="1">
                          <a:solidFill>
                            <a:srgbClr val="FF0000"/>
                          </a:solidFill>
                          <a:effectLst/>
                        </a:rPr>
                        <a:t>Kel</a:t>
                      </a:r>
                      <a:r>
                        <a:rPr lang="en-US" sz="1200" b="1" dirty="0">
                          <a:solidFill>
                            <a:srgbClr val="FF0000"/>
                          </a:solidFill>
                          <a:effectLst/>
                        </a:rPr>
                        <a:t>. 5</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9289396"/>
                  </a:ext>
                </a:extLst>
              </a:tr>
              <a:tr h="356520">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Processing Persuasive Comm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27-28 Feb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1278397"/>
                  </a:ext>
                </a:extLst>
              </a:tr>
              <a:tr h="356520">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Source Factor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5-6 Maret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398371"/>
                  </a:ext>
                </a:extLst>
              </a:tr>
              <a:tr h="730641">
                <a:tc>
                  <a:txBody>
                    <a:bodyPr/>
                    <a:lstStyle/>
                    <a:p>
                      <a:pPr marL="0" marR="0" algn="ctr">
                        <a:lnSpc>
                          <a:spcPct val="107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a:effectLst/>
                        </a:rPr>
                        <a:t>Message Factors :</a:t>
                      </a:r>
                      <a:endParaRPr lang="en-US" sz="1100">
                        <a:effectLst/>
                      </a:endParaRPr>
                    </a:p>
                    <a:p>
                      <a:pPr marL="0" marR="0" algn="just">
                        <a:lnSpc>
                          <a:spcPct val="107000"/>
                        </a:lnSpc>
                        <a:spcBef>
                          <a:spcPts val="0"/>
                        </a:spcBef>
                        <a:spcAft>
                          <a:spcPts val="0"/>
                        </a:spcAft>
                      </a:pPr>
                      <a:r>
                        <a:rPr lang="en-US" sz="1200">
                          <a:effectLst/>
                        </a:rPr>
                        <a:t>Fundamental of the message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12-13 Maret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1847468"/>
                  </a:ext>
                </a:extLst>
              </a:tr>
              <a:tr h="730641">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Message Factors :</a:t>
                      </a:r>
                      <a:endParaRPr lang="en-US" sz="1100" dirty="0">
                        <a:effectLst/>
                      </a:endParaRPr>
                    </a:p>
                    <a:p>
                      <a:pPr marL="0" marR="0" algn="just">
                        <a:lnSpc>
                          <a:spcPct val="107000"/>
                        </a:lnSpc>
                        <a:spcBef>
                          <a:spcPts val="0"/>
                        </a:spcBef>
                        <a:spcAft>
                          <a:spcPts val="0"/>
                        </a:spcAft>
                      </a:pPr>
                      <a:r>
                        <a:rPr lang="en-US" sz="1200" dirty="0">
                          <a:effectLst/>
                        </a:rPr>
                        <a:t>Emotional message appeals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12-13 </a:t>
                      </a:r>
                      <a:r>
                        <a:rPr lang="en-US" sz="1200" dirty="0" err="1">
                          <a:effectLst/>
                        </a:rPr>
                        <a:t>Maret</a:t>
                      </a:r>
                      <a:r>
                        <a:rPr lang="en-US" sz="1200" dirty="0">
                          <a:effectLst/>
                        </a:rPr>
                        <a:t> 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559542"/>
                  </a:ext>
                </a:extLst>
              </a:tr>
              <a:tr h="356520">
                <a:tc>
                  <a:txBody>
                    <a:bodyPr/>
                    <a:lstStyle/>
                    <a:p>
                      <a:pPr marL="0" marR="0" algn="ctr">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dirty="0">
                          <a:effectLst/>
                        </a:rPr>
                        <a:t>Media &amp; Persuasion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26-27 </a:t>
                      </a:r>
                      <a:r>
                        <a:rPr lang="en-US" sz="1200" dirty="0" err="1">
                          <a:effectLst/>
                          <a:latin typeface="+mn-lt"/>
                          <a:ea typeface="Calibri" panose="020F0502020204030204" pitchFamily="34" charset="0"/>
                          <a:cs typeface="Times New Roman" panose="02020603050405020304" pitchFamily="18" charset="0"/>
                        </a:rPr>
                        <a:t>Maret</a:t>
                      </a:r>
                      <a:r>
                        <a:rPr lang="en-US" sz="1200" dirty="0">
                          <a:effectLst/>
                          <a:latin typeface="+mn-lt"/>
                          <a:ea typeface="Calibri" panose="020F0502020204030204" pitchFamily="34" charset="0"/>
                          <a:cs typeface="Times New Roman" panose="02020603050405020304" pitchFamily="18" charset="0"/>
                        </a:rPr>
                        <a:t>  20</a:t>
                      </a: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0720860"/>
                  </a:ext>
                </a:extLst>
              </a:tr>
              <a:tr h="356520">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Interpersonal Persuasion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2-3 April  20</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347581"/>
                  </a:ext>
                </a:extLst>
              </a:tr>
              <a:tr h="356520">
                <a:tc>
                  <a:txBody>
                    <a:bodyPr/>
                    <a:lstStyle/>
                    <a:p>
                      <a:pPr marL="0" marR="0" algn="ctr">
                        <a:lnSpc>
                          <a:spcPct val="107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200" dirty="0">
                          <a:effectLst/>
                        </a:rPr>
                        <a:t>The Use of Persuasive in Adv &amp; IMC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2-3 April  20</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a:effectLst/>
                        </a:rPr>
                        <a:t>Kel.10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err="1">
                          <a:effectLst/>
                        </a:rPr>
                        <a:t>Kel</a:t>
                      </a:r>
                      <a:r>
                        <a:rPr lang="en-US" sz="1200" dirty="0">
                          <a:effectLst/>
                        </a:rPr>
                        <a:t>.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2772507"/>
                  </a:ext>
                </a:extLst>
              </a:tr>
            </a:tbl>
          </a:graphicData>
        </a:graphic>
      </p:graphicFrame>
    </p:spTree>
    <p:extLst>
      <p:ext uri="{BB962C8B-B14F-4D97-AF65-F5344CB8AC3E}">
        <p14:creationId xmlns:p14="http://schemas.microsoft.com/office/powerpoint/2010/main" val="24940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789671-20A0-413D-8FF8-9EBB45AF012F}"/>
              </a:ext>
            </a:extLst>
          </p:cNvPr>
          <p:cNvSpPr txBox="1">
            <a:spLocks/>
          </p:cNvSpPr>
          <p:nvPr/>
        </p:nvSpPr>
        <p:spPr>
          <a:xfrm>
            <a:off x="1066800" y="642594"/>
            <a:ext cx="10058400" cy="137160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SOCIAL JUDGEMENT THEORY</a:t>
            </a:r>
          </a:p>
        </p:txBody>
      </p:sp>
      <p:sp>
        <p:nvSpPr>
          <p:cNvPr id="4" name="Rectangle 3">
            <a:extLst>
              <a:ext uri="{FF2B5EF4-FFF2-40B4-BE49-F238E27FC236}">
                <a16:creationId xmlns:a16="http://schemas.microsoft.com/office/drawing/2014/main" id="{CE4C8823-BD5F-48D3-A830-E1E3A0CF3DD7}"/>
              </a:ext>
            </a:extLst>
          </p:cNvPr>
          <p:cNvSpPr/>
          <p:nvPr/>
        </p:nvSpPr>
        <p:spPr>
          <a:xfrm>
            <a:off x="2063932" y="1736251"/>
            <a:ext cx="8294914" cy="3970318"/>
          </a:xfrm>
          <a:prstGeom prst="rect">
            <a:avLst/>
          </a:prstGeom>
        </p:spPr>
        <p:txBody>
          <a:bodyPr wrap="square">
            <a:spAutoFit/>
          </a:bodyPr>
          <a:lstStyle/>
          <a:p>
            <a:pPr algn="just"/>
            <a:r>
              <a:rPr lang="en-US" dirty="0" err="1"/>
              <a:t>Teori</a:t>
            </a:r>
            <a:r>
              <a:rPr lang="en-US" dirty="0"/>
              <a:t> yang </a:t>
            </a:r>
            <a:r>
              <a:rPr lang="en-US" dirty="0" err="1"/>
              <a:t>menjelaskan</a:t>
            </a:r>
            <a:r>
              <a:rPr lang="en-US" dirty="0"/>
              <a:t> </a:t>
            </a:r>
            <a:r>
              <a:rPr lang="en-US" dirty="0" err="1"/>
              <a:t>tentang</a:t>
            </a:r>
            <a:r>
              <a:rPr lang="en-US" dirty="0"/>
              <a:t> </a:t>
            </a:r>
            <a:r>
              <a:rPr lang="en-US" b="1" dirty="0" err="1"/>
              <a:t>perubahan</a:t>
            </a:r>
            <a:r>
              <a:rPr lang="en-US" b="1" dirty="0"/>
              <a:t> </a:t>
            </a:r>
            <a:r>
              <a:rPr lang="en-US" b="1" dirty="0" err="1"/>
              <a:t>sikap</a:t>
            </a:r>
            <a:r>
              <a:rPr lang="en-US" b="1" dirty="0"/>
              <a:t> </a:t>
            </a:r>
            <a:r>
              <a:rPr lang="en-US" b="1" dirty="0" err="1"/>
              <a:t>seseorang</a:t>
            </a:r>
            <a:r>
              <a:rPr lang="en-US" b="1" dirty="0"/>
              <a:t> </a:t>
            </a:r>
            <a:r>
              <a:rPr lang="en-US" dirty="0" err="1"/>
              <a:t>terhadap</a:t>
            </a:r>
            <a:r>
              <a:rPr lang="en-US" dirty="0"/>
              <a:t> </a:t>
            </a:r>
            <a:r>
              <a:rPr lang="en-US" dirty="0" err="1"/>
              <a:t>objek</a:t>
            </a:r>
            <a:r>
              <a:rPr lang="en-US" dirty="0"/>
              <a:t> </a:t>
            </a:r>
            <a:r>
              <a:rPr lang="en-US" dirty="0" err="1"/>
              <a:t>sosial</a:t>
            </a:r>
            <a:r>
              <a:rPr lang="en-US" dirty="0"/>
              <a:t> dan </a:t>
            </a:r>
            <a:r>
              <a:rPr lang="en-US" dirty="0" err="1"/>
              <a:t>isu</a:t>
            </a:r>
            <a:r>
              <a:rPr lang="en-US" dirty="0"/>
              <a:t> </a:t>
            </a:r>
            <a:r>
              <a:rPr lang="en-US" dirty="0" err="1"/>
              <a:t>tertentu</a:t>
            </a:r>
            <a:r>
              <a:rPr lang="en-US" dirty="0"/>
              <a:t> </a:t>
            </a:r>
            <a:r>
              <a:rPr lang="en-US" dirty="0" err="1"/>
              <a:t>merupakan</a:t>
            </a:r>
            <a:r>
              <a:rPr lang="en-US" dirty="0"/>
              <a:t> </a:t>
            </a:r>
            <a:r>
              <a:rPr lang="en-US" b="1" dirty="0" err="1"/>
              <a:t>hasil</a:t>
            </a:r>
            <a:r>
              <a:rPr lang="en-US" b="1" dirty="0"/>
              <a:t> proses </a:t>
            </a:r>
            <a:r>
              <a:rPr lang="en-US" b="1" dirty="0" err="1"/>
              <a:t>pertimbangan</a:t>
            </a:r>
            <a:r>
              <a:rPr lang="en-US" b="1" dirty="0"/>
              <a:t> (</a:t>
            </a:r>
            <a:r>
              <a:rPr lang="en-US" b="1" i="1" dirty="0"/>
              <a:t>judgement</a:t>
            </a:r>
            <a:r>
              <a:rPr lang="en-US" b="1" dirty="0"/>
              <a:t>)</a:t>
            </a:r>
            <a:r>
              <a:rPr lang="en-US" dirty="0"/>
              <a:t> yang </a:t>
            </a:r>
            <a:r>
              <a:rPr lang="en-US" dirty="0" err="1"/>
              <a:t>terjadi</a:t>
            </a:r>
            <a:r>
              <a:rPr lang="en-US" dirty="0"/>
              <a:t> </a:t>
            </a:r>
            <a:r>
              <a:rPr lang="en-US" dirty="0" err="1"/>
              <a:t>dalam</a:t>
            </a:r>
            <a:r>
              <a:rPr lang="en-US" dirty="0"/>
              <a:t> </a:t>
            </a:r>
            <a:r>
              <a:rPr lang="en-US" dirty="0" err="1"/>
              <a:t>diri</a:t>
            </a:r>
            <a:r>
              <a:rPr lang="en-US" dirty="0"/>
              <a:t> orang </a:t>
            </a:r>
            <a:r>
              <a:rPr lang="en-US" dirty="0" err="1"/>
              <a:t>tersebut</a:t>
            </a:r>
            <a:r>
              <a:rPr lang="en-US" dirty="0"/>
              <a:t> </a:t>
            </a:r>
            <a:r>
              <a:rPr lang="en-US" dirty="0" err="1"/>
              <a:t>terhadap</a:t>
            </a:r>
            <a:r>
              <a:rPr lang="en-US" dirty="0"/>
              <a:t> </a:t>
            </a:r>
            <a:r>
              <a:rPr lang="en-US" dirty="0" err="1"/>
              <a:t>pokok</a:t>
            </a:r>
            <a:r>
              <a:rPr lang="en-US" dirty="0"/>
              <a:t> </a:t>
            </a:r>
            <a:r>
              <a:rPr lang="en-US" dirty="0" err="1"/>
              <a:t>persoalan</a:t>
            </a:r>
            <a:r>
              <a:rPr lang="en-US" dirty="0"/>
              <a:t> yang </a:t>
            </a:r>
            <a:r>
              <a:rPr lang="en-US" dirty="0" err="1"/>
              <a:t>dihadapi</a:t>
            </a:r>
            <a:r>
              <a:rPr lang="en-US" dirty="0"/>
              <a:t>.</a:t>
            </a:r>
          </a:p>
          <a:p>
            <a:endParaRPr lang="en-US" dirty="0"/>
          </a:p>
          <a:p>
            <a:pPr algn="just"/>
            <a:r>
              <a:rPr lang="id-ID" dirty="0"/>
              <a:t>Proses mempertimbangkan isu atau objek sosial tersebut </a:t>
            </a:r>
            <a:r>
              <a:rPr lang="id-ID" b="1" dirty="0"/>
              <a:t>berpatokan pada kerangka rujukan yang dimiliki seseorang</a:t>
            </a:r>
            <a:r>
              <a:rPr lang="id-ID" dirty="0"/>
              <a:t>. Kerangka inilah yang menjadi rujukan bagaimana seseorang memposisikan dan menyortir pesan yang diterima dan </a:t>
            </a:r>
            <a:r>
              <a:rPr lang="id-ID" b="1" dirty="0"/>
              <a:t>membandingkannya </a:t>
            </a:r>
            <a:r>
              <a:rPr lang="id-ID" dirty="0"/>
              <a:t>dengan sudut pandang yang rasional</a:t>
            </a:r>
            <a:r>
              <a:rPr lang="en-US" dirty="0"/>
              <a:t>.</a:t>
            </a:r>
          </a:p>
          <a:p>
            <a:endParaRPr lang="en-US" dirty="0"/>
          </a:p>
          <a:p>
            <a:pPr algn="just"/>
            <a:r>
              <a:rPr lang="id-ID" dirty="0"/>
              <a:t>Ketika orang menerima pesan, baik verbal ataupun nonverbal, mereka dengan segera men-judge (memperkirakan, menilai) di mana pesan harus ditempatkan dalam bagian otaknya dengan cara membandingkannya dengan pesan-pesan yang diterimanya selama ini.</a:t>
            </a:r>
            <a:endParaRPr lang="en-US" dirty="0"/>
          </a:p>
        </p:txBody>
      </p:sp>
    </p:spTree>
    <p:extLst>
      <p:ext uri="{BB962C8B-B14F-4D97-AF65-F5344CB8AC3E}">
        <p14:creationId xmlns:p14="http://schemas.microsoft.com/office/powerpoint/2010/main" val="4220736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0" y="1981200"/>
          <a:ext cx="8686800" cy="459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id-ID" b="1" dirty="0"/>
              <a:t>EGO LATITUDES: ACCEPTANCE, REJECTION &amp; NON COMMITMENT</a:t>
            </a:r>
            <a:endParaRPr lang="en-US" dirty="0"/>
          </a:p>
        </p:txBody>
      </p:sp>
    </p:spTree>
    <p:extLst>
      <p:ext uri="{BB962C8B-B14F-4D97-AF65-F5344CB8AC3E}">
        <p14:creationId xmlns:p14="http://schemas.microsoft.com/office/powerpoint/2010/main" val="142236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4263" y="1890294"/>
            <a:ext cx="8458200" cy="4325112"/>
          </a:xfrm>
        </p:spPr>
        <p:txBody>
          <a:bodyPr>
            <a:normAutofit fontScale="92500" lnSpcReduction="20000"/>
          </a:bodyPr>
          <a:lstStyle/>
          <a:p>
            <a:pPr marL="109728" indent="0">
              <a:lnSpc>
                <a:spcPct val="120000"/>
              </a:lnSpc>
              <a:buNone/>
            </a:pPr>
            <a:r>
              <a:rPr lang="en-US" sz="1700" b="1" dirty="0">
                <a:solidFill>
                  <a:srgbClr val="FF0000"/>
                </a:solidFill>
              </a:rPr>
              <a:t>Contrast </a:t>
            </a:r>
            <a:r>
              <a:rPr lang="en-US" sz="1700" dirty="0" err="1"/>
              <a:t>terjadi</a:t>
            </a:r>
            <a:r>
              <a:rPr lang="en-US" sz="1700" dirty="0"/>
              <a:t> </a:t>
            </a:r>
            <a:r>
              <a:rPr lang="en-US" sz="1700" dirty="0" err="1"/>
              <a:t>karena</a:t>
            </a:r>
            <a:r>
              <a:rPr lang="en-US" sz="1700" dirty="0"/>
              <a:t> </a:t>
            </a:r>
            <a:r>
              <a:rPr lang="en-US" sz="1700" dirty="0" err="1"/>
              <a:t>gangguan</a:t>
            </a:r>
            <a:r>
              <a:rPr lang="en-US" sz="1700" dirty="0"/>
              <a:t> </a:t>
            </a:r>
            <a:r>
              <a:rPr lang="en-US" sz="1700" dirty="0" err="1"/>
              <a:t>penerimaan</a:t>
            </a:r>
            <a:r>
              <a:rPr lang="en-US" sz="1700" dirty="0"/>
              <a:t> </a:t>
            </a:r>
            <a:r>
              <a:rPr lang="en-US" sz="1700" dirty="0" err="1"/>
              <a:t>informasi</a:t>
            </a:r>
            <a:r>
              <a:rPr lang="en-US" sz="1700" dirty="0"/>
              <a:t> (</a:t>
            </a:r>
            <a:r>
              <a:rPr lang="en-US" sz="1700" dirty="0" err="1"/>
              <a:t>distorsi</a:t>
            </a:r>
            <a:r>
              <a:rPr lang="en-US" sz="1700" dirty="0"/>
              <a:t> </a:t>
            </a:r>
            <a:r>
              <a:rPr lang="en-US" sz="1700" dirty="0" err="1"/>
              <a:t>persepsi</a:t>
            </a:r>
            <a:r>
              <a:rPr lang="en-US" sz="1700" dirty="0"/>
              <a:t>) yang </a:t>
            </a:r>
            <a:r>
              <a:rPr lang="en-US" sz="1700" dirty="0" err="1"/>
              <a:t>memicu</a:t>
            </a:r>
            <a:r>
              <a:rPr lang="en-US" sz="1700" dirty="0"/>
              <a:t> </a:t>
            </a:r>
            <a:r>
              <a:rPr lang="en-US" sz="1700" dirty="0" err="1"/>
              <a:t>penolakan</a:t>
            </a:r>
            <a:r>
              <a:rPr lang="en-US" sz="1700" dirty="0"/>
              <a:t> </a:t>
            </a:r>
            <a:r>
              <a:rPr lang="en-US" sz="1700" dirty="0" err="1"/>
              <a:t>terhadap</a:t>
            </a:r>
            <a:r>
              <a:rPr lang="en-US" sz="1700" dirty="0"/>
              <a:t> </a:t>
            </a:r>
            <a:r>
              <a:rPr lang="en-US" sz="1700" dirty="0" err="1"/>
              <a:t>suatu</a:t>
            </a:r>
            <a:r>
              <a:rPr lang="en-US" sz="1700" dirty="0"/>
              <a:t> </a:t>
            </a:r>
            <a:r>
              <a:rPr lang="en-US" sz="1700" dirty="0" err="1"/>
              <a:t>pesan</a:t>
            </a:r>
            <a:r>
              <a:rPr lang="en-US" sz="1700" dirty="0"/>
              <a:t>/ ide. </a:t>
            </a:r>
          </a:p>
          <a:p>
            <a:pPr marL="109728" indent="0">
              <a:lnSpc>
                <a:spcPct val="120000"/>
              </a:lnSpc>
              <a:buNone/>
            </a:pPr>
            <a:endParaRPr lang="en-US" sz="1700" dirty="0"/>
          </a:p>
          <a:p>
            <a:pPr marL="109728" indent="0">
              <a:lnSpc>
                <a:spcPct val="120000"/>
              </a:lnSpc>
              <a:buNone/>
            </a:pPr>
            <a:r>
              <a:rPr lang="en-US" sz="1700" dirty="0" err="1"/>
              <a:t>Sedangkan</a:t>
            </a:r>
            <a:r>
              <a:rPr lang="en-US" sz="1700" dirty="0"/>
              <a:t> </a:t>
            </a:r>
            <a:r>
              <a:rPr lang="en-US" sz="1700" b="1" dirty="0">
                <a:solidFill>
                  <a:srgbClr val="FF0000"/>
                </a:solidFill>
              </a:rPr>
              <a:t>assimilation</a:t>
            </a:r>
            <a:r>
              <a:rPr lang="en-US" sz="1700" dirty="0"/>
              <a:t> </a:t>
            </a:r>
            <a:r>
              <a:rPr lang="en-US" sz="1700" dirty="0" err="1"/>
              <a:t>adalah</a:t>
            </a:r>
            <a:r>
              <a:rPr lang="en-US" sz="1700" dirty="0"/>
              <a:t> </a:t>
            </a:r>
            <a:r>
              <a:rPr lang="en-US" sz="1700" dirty="0" err="1"/>
              <a:t>daya</a:t>
            </a:r>
            <a:r>
              <a:rPr lang="en-US" sz="1700" dirty="0"/>
              <a:t> </a:t>
            </a:r>
            <a:r>
              <a:rPr lang="en-US" sz="1700" dirty="0" err="1"/>
              <a:t>tangkap</a:t>
            </a:r>
            <a:r>
              <a:rPr lang="en-US" sz="1700" dirty="0"/>
              <a:t> yang </a:t>
            </a:r>
            <a:r>
              <a:rPr lang="en-US" sz="1700" dirty="0" err="1"/>
              <a:t>kuat</a:t>
            </a:r>
            <a:r>
              <a:rPr lang="en-US" sz="1700" dirty="0"/>
              <a:t> </a:t>
            </a:r>
            <a:r>
              <a:rPr lang="en-US" sz="1700" dirty="0" err="1"/>
              <a:t>akan</a:t>
            </a:r>
            <a:r>
              <a:rPr lang="en-US" sz="1700" dirty="0"/>
              <a:t> </a:t>
            </a:r>
            <a:r>
              <a:rPr lang="en-US" sz="1700" dirty="0" err="1"/>
              <a:t>suatu</a:t>
            </a:r>
            <a:r>
              <a:rPr lang="en-US" sz="1700" dirty="0"/>
              <a:t> </a:t>
            </a:r>
            <a:r>
              <a:rPr lang="en-US" sz="1700" dirty="0" err="1"/>
              <a:t>pesan</a:t>
            </a:r>
            <a:r>
              <a:rPr lang="en-US" sz="1700" dirty="0"/>
              <a:t> </a:t>
            </a:r>
            <a:r>
              <a:rPr lang="en-US" sz="1700" dirty="0" err="1"/>
              <a:t>sehingga</a:t>
            </a:r>
            <a:r>
              <a:rPr lang="en-US" sz="1700" dirty="0"/>
              <a:t> </a:t>
            </a:r>
            <a:r>
              <a:rPr lang="en-US" sz="1700" dirty="0" err="1"/>
              <a:t>terkesan</a:t>
            </a:r>
            <a:r>
              <a:rPr lang="en-US" sz="1700" dirty="0"/>
              <a:t> </a:t>
            </a:r>
            <a:r>
              <a:rPr lang="en-US" sz="1700" dirty="0" err="1"/>
              <a:t>antara</a:t>
            </a:r>
            <a:r>
              <a:rPr lang="en-US" sz="1700" dirty="0"/>
              <a:t> persuader </a:t>
            </a:r>
            <a:r>
              <a:rPr lang="en-US" sz="1700" dirty="0" err="1"/>
              <a:t>dan</a:t>
            </a:r>
            <a:r>
              <a:rPr lang="en-US" sz="1700" dirty="0"/>
              <a:t> </a:t>
            </a:r>
            <a:r>
              <a:rPr lang="en-US" sz="1700" dirty="0" err="1"/>
              <a:t>si</a:t>
            </a:r>
            <a:r>
              <a:rPr lang="en-US" sz="1700" dirty="0"/>
              <a:t> </a:t>
            </a:r>
            <a:r>
              <a:rPr lang="en-US" sz="1700" dirty="0" err="1"/>
              <a:t>penerima</a:t>
            </a:r>
            <a:r>
              <a:rPr lang="en-US" sz="1700" dirty="0"/>
              <a:t> </a:t>
            </a:r>
            <a:r>
              <a:rPr lang="en-US" sz="1700" dirty="0" err="1"/>
              <a:t>terlihat</a:t>
            </a:r>
            <a:r>
              <a:rPr lang="en-US" sz="1700" dirty="0"/>
              <a:t> </a:t>
            </a:r>
            <a:r>
              <a:rPr lang="en-US" sz="1700" dirty="0" err="1"/>
              <a:t>saling</a:t>
            </a:r>
            <a:r>
              <a:rPr lang="en-US" sz="1700" dirty="0"/>
              <a:t> </a:t>
            </a:r>
            <a:r>
              <a:rPr lang="en-US" sz="1700" dirty="0" err="1"/>
              <a:t>memahami</a:t>
            </a:r>
            <a:r>
              <a:rPr lang="en-US" sz="1700" dirty="0"/>
              <a:t> yang </a:t>
            </a:r>
            <a:r>
              <a:rPr lang="en-US" sz="1700" dirty="0" err="1"/>
              <a:t>tentu</a:t>
            </a:r>
            <a:r>
              <a:rPr lang="en-US" sz="1700" dirty="0"/>
              <a:t> </a:t>
            </a:r>
            <a:r>
              <a:rPr lang="en-US" sz="1700" dirty="0" err="1"/>
              <a:t>saja</a:t>
            </a:r>
            <a:r>
              <a:rPr lang="en-US" sz="1700" dirty="0"/>
              <a:t> </a:t>
            </a:r>
            <a:r>
              <a:rPr lang="en-US" sz="1700" dirty="0" err="1"/>
              <a:t>berujung</a:t>
            </a:r>
            <a:r>
              <a:rPr lang="en-US" sz="1700" dirty="0"/>
              <a:t> </a:t>
            </a:r>
            <a:r>
              <a:rPr lang="en-US" sz="1700" dirty="0" err="1"/>
              <a:t>pada</a:t>
            </a:r>
            <a:r>
              <a:rPr lang="en-US" sz="1700" dirty="0"/>
              <a:t> latitude of acceptance. </a:t>
            </a:r>
          </a:p>
          <a:p>
            <a:pPr marL="109728" indent="0">
              <a:lnSpc>
                <a:spcPct val="120000"/>
              </a:lnSpc>
              <a:buNone/>
            </a:pPr>
            <a:endParaRPr lang="en-US" sz="1700" dirty="0"/>
          </a:p>
          <a:p>
            <a:pPr marL="109728" indent="0">
              <a:lnSpc>
                <a:spcPct val="120000"/>
              </a:lnSpc>
              <a:buNone/>
            </a:pPr>
            <a:r>
              <a:rPr lang="id-ID" sz="1700" dirty="0"/>
              <a:t>Menilai atau mempertimbangkan suatu pesan berdasarkan dengan </a:t>
            </a:r>
            <a:r>
              <a:rPr lang="id-ID" sz="1700" b="1" dirty="0">
                <a:solidFill>
                  <a:srgbClr val="FF0000"/>
                </a:solidFill>
              </a:rPr>
              <a:t>tingkat kedekatan dengan pola pikir kita </a:t>
            </a:r>
            <a:r>
              <a:rPr lang="id-ID" sz="1700" dirty="0"/>
              <a:t>sebagai langkah awal menuju pada perubahan perilaku inilah yang disebut dengan discrepancy.</a:t>
            </a:r>
          </a:p>
          <a:p>
            <a:pPr marL="109728" indent="0">
              <a:lnSpc>
                <a:spcPct val="120000"/>
              </a:lnSpc>
              <a:buNone/>
            </a:pPr>
            <a:br>
              <a:rPr lang="id-ID" sz="1700" dirty="0"/>
            </a:br>
            <a:r>
              <a:rPr lang="id-ID" sz="1700" dirty="0"/>
              <a:t>Discrepancy yang akan memunculkan perubahan perilaku ini bisa didasari tidak hanya dari latitude of acceptance tapi juga dari latitude of rejection. Apabila dilandasi zona penolakan dapat memunculkan efek boomerang yaitu perubahan sikap yang sangat berlawanan dengan arahan pesan/ bujukan yang sudah disampaikan.</a:t>
            </a:r>
            <a:endParaRPr lang="en-US" sz="1700" dirty="0"/>
          </a:p>
          <a:p>
            <a:pPr marL="109728" indent="0">
              <a:lnSpc>
                <a:spcPct val="120000"/>
              </a:lnSpc>
              <a:buNone/>
            </a:pPr>
            <a:endParaRPr lang="en-US" dirty="0"/>
          </a:p>
        </p:txBody>
      </p:sp>
      <p:sp>
        <p:nvSpPr>
          <p:cNvPr id="2" name="Title 1"/>
          <p:cNvSpPr>
            <a:spLocks noGrp="1"/>
          </p:cNvSpPr>
          <p:nvPr>
            <p:ph type="title"/>
          </p:nvPr>
        </p:nvSpPr>
        <p:spPr/>
        <p:txBody>
          <a:bodyPr>
            <a:normAutofit/>
          </a:bodyPr>
          <a:lstStyle/>
          <a:p>
            <a:r>
              <a:rPr lang="id-ID" b="1" dirty="0"/>
              <a:t>JUDGING THE MESSAGE: </a:t>
            </a:r>
            <a:br>
              <a:rPr lang="en-US" b="1" dirty="0"/>
            </a:br>
            <a:r>
              <a:rPr lang="id-ID" b="1" dirty="0"/>
              <a:t>CONTRAST &amp; ASSIMILATION ERRORS</a:t>
            </a:r>
            <a:endParaRPr lang="en-US" dirty="0"/>
          </a:p>
        </p:txBody>
      </p:sp>
    </p:spTree>
    <p:extLst>
      <p:ext uri="{BB962C8B-B14F-4D97-AF65-F5344CB8AC3E}">
        <p14:creationId xmlns:p14="http://schemas.microsoft.com/office/powerpoint/2010/main" val="197599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EGO INVOLVEMENT: </a:t>
            </a:r>
            <a:br>
              <a:rPr lang="en-US" b="1" dirty="0"/>
            </a:br>
            <a:r>
              <a:rPr lang="id-ID" b="1" dirty="0"/>
              <a:t>HOW MUCH DO YOU CARE?</a:t>
            </a:r>
            <a:endParaRPr lang="en-US" dirty="0"/>
          </a:p>
        </p:txBody>
      </p:sp>
      <p:sp>
        <p:nvSpPr>
          <p:cNvPr id="3" name="Content Placeholder 2"/>
          <p:cNvSpPr>
            <a:spLocks noGrp="1"/>
          </p:cNvSpPr>
          <p:nvPr>
            <p:ph sz="quarter" idx="13"/>
          </p:nvPr>
        </p:nvSpPr>
        <p:spPr>
          <a:xfrm>
            <a:off x="1066800" y="2014194"/>
            <a:ext cx="4038600" cy="4525963"/>
          </a:xfrm>
        </p:spPr>
        <p:txBody>
          <a:bodyPr>
            <a:normAutofit lnSpcReduction="10000"/>
          </a:bodyPr>
          <a:lstStyle/>
          <a:p>
            <a:r>
              <a:rPr lang="id-ID" sz="1800" dirty="0"/>
              <a:t>Ego-involvement mengacu pada </a:t>
            </a:r>
            <a:r>
              <a:rPr lang="id-ID" sz="1800" b="1" dirty="0"/>
              <a:t>tingkatan seberapa penting </a:t>
            </a:r>
            <a:r>
              <a:rPr lang="id-ID" sz="1800" dirty="0"/>
              <a:t>sebuah “tawaran” terhadap kehidupan seseorang.</a:t>
            </a:r>
            <a:endParaRPr lang="en-US" sz="1800" dirty="0"/>
          </a:p>
          <a:p>
            <a:r>
              <a:rPr lang="id-ID" sz="1800" dirty="0"/>
              <a:t>Ego-involvement merupakan </a:t>
            </a:r>
            <a:r>
              <a:rPr lang="id-ID" sz="1800" b="1" dirty="0"/>
              <a:t>kunci utama munculnya </a:t>
            </a:r>
            <a:r>
              <a:rPr lang="id-ID" sz="1800" dirty="0"/>
              <a:t>latitude of </a:t>
            </a:r>
            <a:r>
              <a:rPr lang="id-ID" sz="1800" b="1" dirty="0"/>
              <a:t>acceptance </a:t>
            </a:r>
            <a:r>
              <a:rPr lang="id-ID" sz="1800" dirty="0"/>
              <a:t>atau bahkan </a:t>
            </a:r>
            <a:r>
              <a:rPr lang="id-ID" sz="1800" b="1" dirty="0"/>
              <a:t>rejection.</a:t>
            </a:r>
            <a:r>
              <a:rPr lang="id-ID" sz="1800" dirty="0"/>
              <a:t> </a:t>
            </a:r>
            <a:endParaRPr lang="en-US" sz="1800" dirty="0"/>
          </a:p>
          <a:p>
            <a:r>
              <a:rPr lang="id-ID" sz="1800" dirty="0"/>
              <a:t>Konsep ini dilatarbelakangi dengan pertanyaan-pertanyaan sebagai berikut: “Apakah ini hal utama bagi kita?”, “Apa kita sangat memikirkannya?”, “Apakah sudah sesuai dengan pola hidup kita?”</a:t>
            </a:r>
            <a:endParaRPr lang="en-US" sz="1800"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943600" y="2590801"/>
            <a:ext cx="4502364" cy="3339253"/>
          </a:xfrm>
        </p:spPr>
      </p:pic>
    </p:spTree>
    <p:extLst>
      <p:ext uri="{BB962C8B-B14F-4D97-AF65-F5344CB8AC3E}">
        <p14:creationId xmlns:p14="http://schemas.microsoft.com/office/powerpoint/2010/main" val="1725719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7AAC62-089E-4044-9E39-18DD9E0D2C09}"/>
              </a:ext>
            </a:extLst>
          </p:cNvPr>
          <p:cNvSpPr txBox="1">
            <a:spLocks/>
          </p:cNvSpPr>
          <p:nvPr/>
        </p:nvSpPr>
        <p:spPr>
          <a:xfrm>
            <a:off x="1066800" y="642594"/>
            <a:ext cx="10058400" cy="137160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COGNITIVE DISSONANCE THEORY</a:t>
            </a:r>
          </a:p>
        </p:txBody>
      </p:sp>
      <p:pic>
        <p:nvPicPr>
          <p:cNvPr id="5" name="Picture 4">
            <a:extLst>
              <a:ext uri="{FF2B5EF4-FFF2-40B4-BE49-F238E27FC236}">
                <a16:creationId xmlns:a16="http://schemas.microsoft.com/office/drawing/2014/main" id="{446BAD40-FA95-4941-8A89-F8D35532091C}"/>
              </a:ext>
            </a:extLst>
          </p:cNvPr>
          <p:cNvPicPr>
            <a:picLocks noChangeAspect="1"/>
          </p:cNvPicPr>
          <p:nvPr/>
        </p:nvPicPr>
        <p:blipFill>
          <a:blip r:embed="rId2"/>
          <a:stretch>
            <a:fillRect/>
          </a:stretch>
        </p:blipFill>
        <p:spPr>
          <a:xfrm>
            <a:off x="890451" y="1490799"/>
            <a:ext cx="4256315" cy="2310492"/>
          </a:xfrm>
          <a:prstGeom prst="rect">
            <a:avLst/>
          </a:prstGeom>
        </p:spPr>
      </p:pic>
      <p:pic>
        <p:nvPicPr>
          <p:cNvPr id="7" name="Picture 6">
            <a:extLst>
              <a:ext uri="{FF2B5EF4-FFF2-40B4-BE49-F238E27FC236}">
                <a16:creationId xmlns:a16="http://schemas.microsoft.com/office/drawing/2014/main" id="{DE98B58F-A0CA-4F98-9D91-26ABF5087CA6}"/>
              </a:ext>
            </a:extLst>
          </p:cNvPr>
          <p:cNvPicPr>
            <a:picLocks noChangeAspect="1"/>
          </p:cNvPicPr>
          <p:nvPr/>
        </p:nvPicPr>
        <p:blipFill>
          <a:blip r:embed="rId3"/>
          <a:stretch>
            <a:fillRect/>
          </a:stretch>
        </p:blipFill>
        <p:spPr>
          <a:xfrm>
            <a:off x="5643154" y="2088728"/>
            <a:ext cx="6067698" cy="4338198"/>
          </a:xfrm>
          <a:prstGeom prst="rect">
            <a:avLst/>
          </a:prstGeom>
        </p:spPr>
      </p:pic>
      <p:sp>
        <p:nvSpPr>
          <p:cNvPr id="8" name="Content Placeholder 2">
            <a:extLst>
              <a:ext uri="{FF2B5EF4-FFF2-40B4-BE49-F238E27FC236}">
                <a16:creationId xmlns:a16="http://schemas.microsoft.com/office/drawing/2014/main" id="{8B5A05D4-1889-43BC-BF5F-54ADE298BF8F}"/>
              </a:ext>
            </a:extLst>
          </p:cNvPr>
          <p:cNvSpPr txBox="1">
            <a:spLocks/>
          </p:cNvSpPr>
          <p:nvPr/>
        </p:nvSpPr>
        <p:spPr>
          <a:xfrm>
            <a:off x="1066799" y="3905794"/>
            <a:ext cx="4256315" cy="2634363"/>
          </a:xfrm>
          <a:prstGeom prst="rect">
            <a:avLst/>
          </a:prstGeom>
        </p:spPr>
        <p:txBody>
          <a:bodyPr>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600" dirty="0" err="1"/>
              <a:t>Mencari</a:t>
            </a:r>
            <a:r>
              <a:rPr lang="en-US" sz="1600" dirty="0"/>
              <a:t> </a:t>
            </a:r>
            <a:r>
              <a:rPr lang="en-US" sz="1600" dirty="0" err="1"/>
              <a:t>keharmonisan</a:t>
            </a:r>
            <a:r>
              <a:rPr lang="en-US" sz="1600" dirty="0"/>
              <a:t> di </a:t>
            </a:r>
            <a:r>
              <a:rPr lang="en-US" sz="1600" dirty="0" err="1"/>
              <a:t>antara</a:t>
            </a:r>
            <a:r>
              <a:rPr lang="en-US" sz="1600" dirty="0"/>
              <a:t> </a:t>
            </a:r>
            <a:r>
              <a:rPr lang="en-US" sz="1600" dirty="0" err="1"/>
              <a:t>pikiran</a:t>
            </a:r>
            <a:r>
              <a:rPr lang="en-US" sz="1600" dirty="0"/>
              <a:t>, </a:t>
            </a:r>
            <a:r>
              <a:rPr lang="en-US" sz="1600" dirty="0" err="1"/>
              <a:t>perasaan</a:t>
            </a:r>
            <a:r>
              <a:rPr lang="en-US" sz="1600" dirty="0"/>
              <a:t>, dan </a:t>
            </a:r>
            <a:r>
              <a:rPr lang="en-US" sz="1600" dirty="0" err="1"/>
              <a:t>perilaku</a:t>
            </a:r>
            <a:r>
              <a:rPr lang="en-US" sz="1600" dirty="0"/>
              <a:t> </a:t>
            </a:r>
          </a:p>
          <a:p>
            <a:r>
              <a:rPr lang="en-US" sz="1600" dirty="0"/>
              <a:t>Akan </a:t>
            </a:r>
            <a:r>
              <a:rPr lang="en-US" sz="1600" dirty="0" err="1"/>
              <a:t>mengubah</a:t>
            </a:r>
            <a:r>
              <a:rPr lang="en-US" sz="1600" dirty="0"/>
              <a:t> </a:t>
            </a:r>
            <a:r>
              <a:rPr lang="en-US" sz="1600" dirty="0" err="1"/>
              <a:t>komponen</a:t>
            </a:r>
            <a:r>
              <a:rPr lang="en-US" sz="1600" dirty="0"/>
              <a:t> agar </a:t>
            </a:r>
            <a:r>
              <a:rPr lang="en-US" sz="1600" dirty="0" err="1"/>
              <a:t>konsisten</a:t>
            </a:r>
            <a:endParaRPr lang="en-US" sz="1600" dirty="0"/>
          </a:p>
          <a:p>
            <a:r>
              <a:rPr lang="en-US" sz="1600" dirty="0" err="1"/>
              <a:t>Berkaitan</a:t>
            </a:r>
            <a:r>
              <a:rPr lang="en-US" sz="1600" dirty="0"/>
              <a:t> </a:t>
            </a:r>
            <a:r>
              <a:rPr lang="en-US" sz="1600" dirty="0" err="1"/>
              <a:t>dengan</a:t>
            </a:r>
            <a:r>
              <a:rPr lang="en-US" sz="1600" dirty="0"/>
              <a:t> </a:t>
            </a:r>
            <a:r>
              <a:rPr lang="en-US" sz="1600" dirty="0" err="1"/>
              <a:t>teori</a:t>
            </a:r>
            <a:r>
              <a:rPr lang="en-US" sz="1600" dirty="0"/>
              <a:t> </a:t>
            </a:r>
            <a:r>
              <a:rPr lang="en-US" sz="1600" dirty="0" err="1"/>
              <a:t>disonansi</a:t>
            </a:r>
            <a:r>
              <a:rPr lang="en-US" sz="1600" dirty="0"/>
              <a:t> </a:t>
            </a:r>
            <a:r>
              <a:rPr lang="en-US" sz="1600" dirty="0" err="1"/>
              <a:t>kognitif</a:t>
            </a:r>
            <a:r>
              <a:rPr lang="en-US" sz="1600" dirty="0"/>
              <a:t>, </a:t>
            </a:r>
            <a:r>
              <a:rPr lang="en-US" sz="1600" dirty="0" err="1"/>
              <a:t>yakni</a:t>
            </a:r>
            <a:r>
              <a:rPr lang="en-US" sz="1600" dirty="0"/>
              <a:t> </a:t>
            </a:r>
            <a:r>
              <a:rPr lang="en-US" sz="1600" dirty="0" err="1"/>
              <a:t>mengambil</a:t>
            </a:r>
            <a:r>
              <a:rPr lang="en-US" sz="1600" dirty="0"/>
              <a:t> </a:t>
            </a:r>
            <a:r>
              <a:rPr lang="en-US" sz="1600" dirty="0" err="1"/>
              <a:t>tindakan</a:t>
            </a:r>
            <a:r>
              <a:rPr lang="en-US" sz="1600" dirty="0"/>
              <a:t> </a:t>
            </a:r>
            <a:r>
              <a:rPr lang="en-US" sz="1600" dirty="0" err="1"/>
              <a:t>untuk</a:t>
            </a:r>
            <a:r>
              <a:rPr lang="en-US" sz="1600" dirty="0"/>
              <a:t> </a:t>
            </a:r>
            <a:r>
              <a:rPr lang="en-US" sz="1600" dirty="0" err="1"/>
              <a:t>menyelesaikan</a:t>
            </a:r>
            <a:r>
              <a:rPr lang="en-US" sz="1600" dirty="0"/>
              <a:t> </a:t>
            </a:r>
            <a:r>
              <a:rPr lang="en-US" sz="1600" dirty="0" err="1"/>
              <a:t>disonansi</a:t>
            </a:r>
            <a:r>
              <a:rPr lang="en-US" sz="1600" dirty="0"/>
              <a:t> </a:t>
            </a:r>
            <a:r>
              <a:rPr lang="en-US" sz="1600" dirty="0" err="1"/>
              <a:t>ketika</a:t>
            </a:r>
            <a:r>
              <a:rPr lang="en-US" sz="1600" dirty="0"/>
              <a:t> </a:t>
            </a:r>
            <a:r>
              <a:rPr lang="en-US" sz="1600" dirty="0" err="1"/>
              <a:t>sikap</a:t>
            </a:r>
            <a:r>
              <a:rPr lang="en-US" sz="1600" dirty="0"/>
              <a:t> dan </a:t>
            </a:r>
            <a:r>
              <a:rPr lang="en-US" sz="1600" dirty="0" err="1"/>
              <a:t>perilaku</a:t>
            </a:r>
            <a:r>
              <a:rPr lang="en-US" sz="1600" dirty="0"/>
              <a:t> </a:t>
            </a:r>
            <a:r>
              <a:rPr lang="en-US" sz="1600" dirty="0" err="1"/>
              <a:t>tidak</a:t>
            </a:r>
            <a:r>
              <a:rPr lang="en-US" sz="1600" dirty="0"/>
              <a:t> </a:t>
            </a:r>
            <a:r>
              <a:rPr lang="en-US" sz="1600" dirty="0" err="1"/>
              <a:t>konsisten</a:t>
            </a:r>
            <a:endParaRPr lang="en-US" sz="1600" dirty="0"/>
          </a:p>
        </p:txBody>
      </p:sp>
    </p:spTree>
    <p:extLst>
      <p:ext uri="{BB962C8B-B14F-4D97-AF65-F5344CB8AC3E}">
        <p14:creationId xmlns:p14="http://schemas.microsoft.com/office/powerpoint/2010/main" val="2202831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749ACA-CACF-47CD-97A5-8826646B2242}"/>
              </a:ext>
            </a:extLst>
          </p:cNvPr>
          <p:cNvSpPr txBox="1">
            <a:spLocks/>
          </p:cNvSpPr>
          <p:nvPr/>
        </p:nvSpPr>
        <p:spPr>
          <a:xfrm>
            <a:off x="1066800" y="642594"/>
            <a:ext cx="10058400" cy="1212332"/>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A MULTI ATTRIBUTE ATTITUDE MODEL</a:t>
            </a:r>
          </a:p>
          <a:p>
            <a:pPr algn="ctr"/>
            <a:r>
              <a:rPr lang="en-US" b="1" dirty="0"/>
              <a:t>-Fishbein Model-</a:t>
            </a:r>
          </a:p>
        </p:txBody>
      </p:sp>
      <p:pic>
        <p:nvPicPr>
          <p:cNvPr id="4" name="Picture 3">
            <a:extLst>
              <a:ext uri="{FF2B5EF4-FFF2-40B4-BE49-F238E27FC236}">
                <a16:creationId xmlns:a16="http://schemas.microsoft.com/office/drawing/2014/main" id="{2702B7CE-FDF2-42A1-B3D0-6A2B98F8CCFE}"/>
              </a:ext>
            </a:extLst>
          </p:cNvPr>
          <p:cNvPicPr>
            <a:picLocks noChangeAspect="1"/>
          </p:cNvPicPr>
          <p:nvPr/>
        </p:nvPicPr>
        <p:blipFill>
          <a:blip r:embed="rId2"/>
          <a:stretch>
            <a:fillRect/>
          </a:stretch>
        </p:blipFill>
        <p:spPr>
          <a:xfrm>
            <a:off x="7040880" y="3128626"/>
            <a:ext cx="4658949" cy="3204346"/>
          </a:xfrm>
          <a:prstGeom prst="rect">
            <a:avLst/>
          </a:prstGeom>
        </p:spPr>
      </p:pic>
      <p:pic>
        <p:nvPicPr>
          <p:cNvPr id="5" name="Picture 4">
            <a:extLst>
              <a:ext uri="{FF2B5EF4-FFF2-40B4-BE49-F238E27FC236}">
                <a16:creationId xmlns:a16="http://schemas.microsoft.com/office/drawing/2014/main" id="{F3CFB3A2-0B3B-4E43-9BCD-E47CAB573EA9}"/>
              </a:ext>
            </a:extLst>
          </p:cNvPr>
          <p:cNvPicPr>
            <a:picLocks noChangeAspect="1"/>
          </p:cNvPicPr>
          <p:nvPr/>
        </p:nvPicPr>
        <p:blipFill>
          <a:blip r:embed="rId3"/>
          <a:stretch>
            <a:fillRect/>
          </a:stretch>
        </p:blipFill>
        <p:spPr>
          <a:xfrm>
            <a:off x="1066799" y="2042161"/>
            <a:ext cx="5029201" cy="2381250"/>
          </a:xfrm>
          <a:prstGeom prst="rect">
            <a:avLst/>
          </a:prstGeom>
        </p:spPr>
      </p:pic>
      <p:sp>
        <p:nvSpPr>
          <p:cNvPr id="6" name="Content Placeholder 2">
            <a:extLst>
              <a:ext uri="{FF2B5EF4-FFF2-40B4-BE49-F238E27FC236}">
                <a16:creationId xmlns:a16="http://schemas.microsoft.com/office/drawing/2014/main" id="{E659B65E-3CCB-462A-9A3C-70CB8C03BE90}"/>
              </a:ext>
            </a:extLst>
          </p:cNvPr>
          <p:cNvSpPr txBox="1">
            <a:spLocks/>
          </p:cNvSpPr>
          <p:nvPr/>
        </p:nvSpPr>
        <p:spPr>
          <a:xfrm>
            <a:off x="1066799" y="4610646"/>
            <a:ext cx="5151121" cy="928005"/>
          </a:xfrm>
          <a:prstGeom prst="rect">
            <a:avLst/>
          </a:prstGeom>
        </p:spPr>
        <p:txBody>
          <a:bodyPr>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000" dirty="0"/>
              <a:t>Model </a:t>
            </a:r>
            <a:r>
              <a:rPr lang="en-US" sz="2000" dirty="0" err="1"/>
              <a:t>ini</a:t>
            </a:r>
            <a:r>
              <a:rPr lang="en-US" sz="2000" dirty="0"/>
              <a:t> </a:t>
            </a:r>
            <a:r>
              <a:rPr lang="en-US" sz="2000" dirty="0" err="1"/>
              <a:t>menggangap</a:t>
            </a:r>
            <a:r>
              <a:rPr lang="en-US" sz="2000" dirty="0"/>
              <a:t> </a:t>
            </a:r>
            <a:r>
              <a:rPr lang="en-US" sz="2000" dirty="0" err="1"/>
              <a:t>bahwa</a:t>
            </a:r>
            <a:r>
              <a:rPr lang="en-US" sz="2000" dirty="0"/>
              <a:t> </a:t>
            </a:r>
            <a:r>
              <a:rPr lang="en-US" sz="2000" dirty="0" err="1"/>
              <a:t>obyek</a:t>
            </a:r>
            <a:r>
              <a:rPr lang="en-US" sz="2000" dirty="0"/>
              <a:t> </a:t>
            </a:r>
            <a:r>
              <a:rPr lang="en-US" sz="2000" dirty="0" err="1"/>
              <a:t>sikap</a:t>
            </a:r>
            <a:r>
              <a:rPr lang="en-US" sz="2000" dirty="0"/>
              <a:t> </a:t>
            </a:r>
            <a:r>
              <a:rPr lang="en-US" sz="2000" dirty="0" err="1"/>
              <a:t>konsumen</a:t>
            </a:r>
            <a:r>
              <a:rPr lang="en-US" sz="2000" dirty="0"/>
              <a:t> (AO) </a:t>
            </a:r>
            <a:r>
              <a:rPr lang="en-US" sz="2000" dirty="0" err="1"/>
              <a:t>tergantung</a:t>
            </a:r>
            <a:r>
              <a:rPr lang="en-US" sz="2000" dirty="0"/>
              <a:t> pada </a:t>
            </a:r>
            <a:r>
              <a:rPr lang="en-US" sz="2000" dirty="0" err="1"/>
              <a:t>kepercayaan</a:t>
            </a:r>
            <a:r>
              <a:rPr lang="en-US" sz="2000" dirty="0"/>
              <a:t>  yang </a:t>
            </a:r>
            <a:r>
              <a:rPr lang="en-US" sz="2000" dirty="0" err="1"/>
              <a:t>mereka</a:t>
            </a:r>
            <a:r>
              <a:rPr lang="en-US" sz="2000" dirty="0"/>
              <a:t> </a:t>
            </a:r>
            <a:r>
              <a:rPr lang="en-US" sz="2000" dirty="0" err="1"/>
              <a:t>miliki</a:t>
            </a:r>
            <a:r>
              <a:rPr lang="en-US" sz="2000" dirty="0"/>
              <a:t> </a:t>
            </a:r>
            <a:r>
              <a:rPr lang="en-US" sz="2000" dirty="0" err="1"/>
              <a:t>tentang</a:t>
            </a:r>
            <a:r>
              <a:rPr lang="en-US" sz="2000" dirty="0"/>
              <a:t> </a:t>
            </a:r>
            <a:r>
              <a:rPr lang="en-US" sz="2000" dirty="0" err="1"/>
              <a:t>beberapa</a:t>
            </a:r>
            <a:r>
              <a:rPr lang="en-US" sz="2000" dirty="0"/>
              <a:t> </a:t>
            </a:r>
            <a:r>
              <a:rPr lang="en-US" sz="2000" dirty="0" err="1"/>
              <a:t>atributnya</a:t>
            </a:r>
            <a:endParaRPr lang="en-US" sz="2000" dirty="0"/>
          </a:p>
        </p:txBody>
      </p:sp>
    </p:spTree>
    <p:extLst>
      <p:ext uri="{BB962C8B-B14F-4D97-AF65-F5344CB8AC3E}">
        <p14:creationId xmlns:p14="http://schemas.microsoft.com/office/powerpoint/2010/main" val="282048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C15569-3A96-444F-9A0C-B5A4DAAED979}"/>
              </a:ext>
            </a:extLst>
          </p:cNvPr>
          <p:cNvPicPr>
            <a:picLocks noChangeAspect="1"/>
          </p:cNvPicPr>
          <p:nvPr/>
        </p:nvPicPr>
        <p:blipFill>
          <a:blip r:embed="rId2"/>
          <a:stretch>
            <a:fillRect/>
          </a:stretch>
        </p:blipFill>
        <p:spPr>
          <a:xfrm>
            <a:off x="377952" y="365760"/>
            <a:ext cx="11411712" cy="6205727"/>
          </a:xfrm>
          <a:prstGeom prst="rect">
            <a:avLst/>
          </a:prstGeom>
        </p:spPr>
      </p:pic>
    </p:spTree>
    <p:extLst>
      <p:ext uri="{BB962C8B-B14F-4D97-AF65-F5344CB8AC3E}">
        <p14:creationId xmlns:p14="http://schemas.microsoft.com/office/powerpoint/2010/main" val="1440308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7E5177-9BAF-46E7-95FE-8B930C25AC1A}"/>
              </a:ext>
            </a:extLst>
          </p:cNvPr>
          <p:cNvPicPr>
            <a:picLocks noChangeAspect="1"/>
          </p:cNvPicPr>
          <p:nvPr/>
        </p:nvPicPr>
        <p:blipFill>
          <a:blip r:embed="rId2"/>
          <a:stretch>
            <a:fillRect/>
          </a:stretch>
        </p:blipFill>
        <p:spPr>
          <a:xfrm>
            <a:off x="339634" y="391886"/>
            <a:ext cx="11460479" cy="6100353"/>
          </a:xfrm>
          <a:prstGeom prst="rect">
            <a:avLst/>
          </a:prstGeom>
        </p:spPr>
      </p:pic>
    </p:spTree>
    <p:extLst>
      <p:ext uri="{BB962C8B-B14F-4D97-AF65-F5344CB8AC3E}">
        <p14:creationId xmlns:p14="http://schemas.microsoft.com/office/powerpoint/2010/main" val="1932729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abric, table, red, covered&#10;&#10;Description automatically generated">
            <a:extLst>
              <a:ext uri="{FF2B5EF4-FFF2-40B4-BE49-F238E27FC236}">
                <a16:creationId xmlns:a16="http://schemas.microsoft.com/office/drawing/2014/main" id="{B83DB1CC-4FDF-472B-AAF2-A9E0086257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69827"/>
            <a:ext cx="12191979" cy="6857990"/>
          </a:xfrm>
          <a:prstGeom prst="rect">
            <a:avLst/>
          </a:prstGeom>
        </p:spPr>
      </p:pic>
      <p:sp>
        <p:nvSpPr>
          <p:cNvPr id="3" name="Rectangle: Rounded Corners 2">
            <a:extLst>
              <a:ext uri="{FF2B5EF4-FFF2-40B4-BE49-F238E27FC236}">
                <a16:creationId xmlns:a16="http://schemas.microsoft.com/office/drawing/2014/main" id="{A51E8A22-A22A-4AB2-9271-D1D09B6C1C0B}"/>
              </a:ext>
            </a:extLst>
          </p:cNvPr>
          <p:cNvSpPr/>
          <p:nvPr/>
        </p:nvSpPr>
        <p:spPr>
          <a:xfrm>
            <a:off x="3827417" y="2952206"/>
            <a:ext cx="7328261" cy="2063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effectLst>
                  <a:outerShdw blurRad="38100" dist="38100" dir="2700000" algn="tl">
                    <a:srgbClr val="000000">
                      <a:alpha val="43137"/>
                    </a:srgbClr>
                  </a:outerShdw>
                </a:effectLst>
              </a:rPr>
              <a:t>PROCESSING </a:t>
            </a:r>
          </a:p>
          <a:p>
            <a:pPr algn="r"/>
            <a:r>
              <a:rPr lang="en-US" sz="3600" dirty="0">
                <a:effectLst>
                  <a:outerShdw blurRad="38100" dist="38100" dir="2700000" algn="tl">
                    <a:srgbClr val="000000">
                      <a:alpha val="43137"/>
                    </a:srgbClr>
                  </a:outerShdw>
                </a:effectLst>
              </a:rPr>
              <a:t>PERSUASIVE COMMUNICATION</a:t>
            </a:r>
          </a:p>
          <a:p>
            <a:pPr algn="r"/>
            <a:r>
              <a:rPr lang="en-US" sz="3600" dirty="0">
                <a:effectLst>
                  <a:outerShdw blurRad="38100" dist="38100" dir="2700000" algn="tl">
                    <a:srgbClr val="000000">
                      <a:alpha val="43137"/>
                    </a:srgbClr>
                  </a:outerShdw>
                </a:effectLst>
              </a:rPr>
              <a:t>M-5</a:t>
            </a:r>
          </a:p>
        </p:txBody>
      </p:sp>
    </p:spTree>
    <p:extLst>
      <p:ext uri="{BB962C8B-B14F-4D97-AF65-F5344CB8AC3E}">
        <p14:creationId xmlns:p14="http://schemas.microsoft.com/office/powerpoint/2010/main" val="341739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045B7B-FD84-474F-B103-16115A8DEEAD}"/>
              </a:ext>
            </a:extLst>
          </p:cNvPr>
          <p:cNvPicPr>
            <a:picLocks noChangeAspect="1"/>
          </p:cNvPicPr>
          <p:nvPr/>
        </p:nvPicPr>
        <p:blipFill>
          <a:blip r:embed="rId2"/>
          <a:stretch>
            <a:fillRect/>
          </a:stretch>
        </p:blipFill>
        <p:spPr>
          <a:xfrm>
            <a:off x="396678" y="393896"/>
            <a:ext cx="6651235" cy="6119446"/>
          </a:xfrm>
          <a:prstGeom prst="rect">
            <a:avLst/>
          </a:prstGeom>
        </p:spPr>
      </p:pic>
      <p:pic>
        <p:nvPicPr>
          <p:cNvPr id="3" name="Picture 2">
            <a:extLst>
              <a:ext uri="{FF2B5EF4-FFF2-40B4-BE49-F238E27FC236}">
                <a16:creationId xmlns:a16="http://schemas.microsoft.com/office/drawing/2014/main" id="{D8A35299-8B2B-49E4-9B65-5ACD5ECCE188}"/>
              </a:ext>
            </a:extLst>
          </p:cNvPr>
          <p:cNvPicPr>
            <a:picLocks noChangeAspect="1"/>
          </p:cNvPicPr>
          <p:nvPr/>
        </p:nvPicPr>
        <p:blipFill>
          <a:blip r:embed="rId3"/>
          <a:stretch>
            <a:fillRect/>
          </a:stretch>
        </p:blipFill>
        <p:spPr>
          <a:xfrm>
            <a:off x="7047914" y="393896"/>
            <a:ext cx="4747407" cy="6119446"/>
          </a:xfrm>
          <a:prstGeom prst="rect">
            <a:avLst/>
          </a:prstGeom>
        </p:spPr>
      </p:pic>
    </p:spTree>
    <p:extLst>
      <p:ext uri="{BB962C8B-B14F-4D97-AF65-F5344CB8AC3E}">
        <p14:creationId xmlns:p14="http://schemas.microsoft.com/office/powerpoint/2010/main" val="2442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3C8CE227-2A86-4E75-A069-7D47F4D80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249" y="422032"/>
            <a:ext cx="3868615" cy="6049178"/>
          </a:xfrm>
          <a:prstGeom prst="rect">
            <a:avLst/>
          </a:prstGeom>
        </p:spPr>
      </p:pic>
      <p:pic>
        <p:nvPicPr>
          <p:cNvPr id="4" name="Content Placeholder 7">
            <a:extLst>
              <a:ext uri="{FF2B5EF4-FFF2-40B4-BE49-F238E27FC236}">
                <a16:creationId xmlns:a16="http://schemas.microsoft.com/office/drawing/2014/main" id="{0E40F6A8-DC60-42F1-AE2B-E0981A85A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566" y="404411"/>
            <a:ext cx="3868615" cy="6049177"/>
          </a:xfrm>
          <a:prstGeom prst="rect">
            <a:avLst/>
          </a:prstGeom>
        </p:spPr>
      </p:pic>
      <p:pic>
        <p:nvPicPr>
          <p:cNvPr id="5" name="Picture 4">
            <a:extLst>
              <a:ext uri="{FF2B5EF4-FFF2-40B4-BE49-F238E27FC236}">
                <a16:creationId xmlns:a16="http://schemas.microsoft.com/office/drawing/2014/main" id="{34B6C10C-2CA6-43C5-9A27-1F04913E71D5}"/>
              </a:ext>
            </a:extLst>
          </p:cNvPr>
          <p:cNvPicPr>
            <a:picLocks noChangeAspect="1"/>
          </p:cNvPicPr>
          <p:nvPr/>
        </p:nvPicPr>
        <p:blipFill>
          <a:blip r:embed="rId4"/>
          <a:stretch>
            <a:fillRect/>
          </a:stretch>
        </p:blipFill>
        <p:spPr>
          <a:xfrm>
            <a:off x="295423" y="369276"/>
            <a:ext cx="3722076" cy="6119446"/>
          </a:xfrm>
          <a:prstGeom prst="rect">
            <a:avLst/>
          </a:prstGeom>
        </p:spPr>
      </p:pic>
    </p:spTree>
    <p:extLst>
      <p:ext uri="{BB962C8B-B14F-4D97-AF65-F5344CB8AC3E}">
        <p14:creationId xmlns:p14="http://schemas.microsoft.com/office/powerpoint/2010/main" val="129192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FBC14-E28F-4A84-90EC-DAD1355FFF72}"/>
              </a:ext>
            </a:extLst>
          </p:cNvPr>
          <p:cNvPicPr>
            <a:picLocks noChangeAspect="1"/>
          </p:cNvPicPr>
          <p:nvPr/>
        </p:nvPicPr>
        <p:blipFill>
          <a:blip r:embed="rId2"/>
          <a:stretch>
            <a:fillRect/>
          </a:stretch>
        </p:blipFill>
        <p:spPr>
          <a:xfrm>
            <a:off x="2278967" y="2025748"/>
            <a:ext cx="7272996" cy="3840480"/>
          </a:xfrm>
          <a:prstGeom prst="rect">
            <a:avLst/>
          </a:prstGeom>
        </p:spPr>
      </p:pic>
      <p:sp>
        <p:nvSpPr>
          <p:cNvPr id="3" name="Title 3">
            <a:extLst>
              <a:ext uri="{FF2B5EF4-FFF2-40B4-BE49-F238E27FC236}">
                <a16:creationId xmlns:a16="http://schemas.microsoft.com/office/drawing/2014/main" id="{AB5E8671-5B56-46A0-AF64-A03253467011}"/>
              </a:ext>
            </a:extLst>
          </p:cNvPr>
          <p:cNvSpPr txBox="1">
            <a:spLocks/>
          </p:cNvSpPr>
          <p:nvPr/>
        </p:nvSpPr>
        <p:spPr>
          <a:xfrm>
            <a:off x="1066800" y="642594"/>
            <a:ext cx="10058400" cy="137160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endParaRPr lang="en-US" b="1" dirty="0"/>
          </a:p>
          <a:p>
            <a:pPr algn="ctr"/>
            <a:r>
              <a:rPr lang="en-US" b="1" dirty="0"/>
              <a:t>SIKAP</a:t>
            </a:r>
          </a:p>
        </p:txBody>
      </p:sp>
    </p:spTree>
    <p:extLst>
      <p:ext uri="{BB962C8B-B14F-4D97-AF65-F5344CB8AC3E}">
        <p14:creationId xmlns:p14="http://schemas.microsoft.com/office/powerpoint/2010/main" val="216703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743DFD7-6251-4CE1-9085-078D43F58A8C}"/>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PERSEPSI VS SIKAP</a:t>
            </a:r>
          </a:p>
        </p:txBody>
      </p:sp>
      <p:pic>
        <p:nvPicPr>
          <p:cNvPr id="3" name="Picture 2">
            <a:extLst>
              <a:ext uri="{FF2B5EF4-FFF2-40B4-BE49-F238E27FC236}">
                <a16:creationId xmlns:a16="http://schemas.microsoft.com/office/drawing/2014/main" id="{2CCA56B6-528A-48F6-896B-4C2616B1607C}"/>
              </a:ext>
            </a:extLst>
          </p:cNvPr>
          <p:cNvPicPr>
            <a:picLocks noChangeAspect="1"/>
          </p:cNvPicPr>
          <p:nvPr/>
        </p:nvPicPr>
        <p:blipFill>
          <a:blip r:embed="rId2"/>
          <a:stretch>
            <a:fillRect/>
          </a:stretch>
        </p:blipFill>
        <p:spPr>
          <a:xfrm>
            <a:off x="2799471" y="1561514"/>
            <a:ext cx="6710289" cy="3179298"/>
          </a:xfrm>
          <a:prstGeom prst="rect">
            <a:avLst/>
          </a:prstGeom>
        </p:spPr>
      </p:pic>
      <p:sp>
        <p:nvSpPr>
          <p:cNvPr id="5" name="Title 3">
            <a:extLst>
              <a:ext uri="{FF2B5EF4-FFF2-40B4-BE49-F238E27FC236}">
                <a16:creationId xmlns:a16="http://schemas.microsoft.com/office/drawing/2014/main" id="{785DB4A6-5783-4DB3-8440-14D3BD344283}"/>
              </a:ext>
            </a:extLst>
          </p:cNvPr>
          <p:cNvSpPr txBox="1">
            <a:spLocks/>
          </p:cNvSpPr>
          <p:nvPr/>
        </p:nvSpPr>
        <p:spPr>
          <a:xfrm>
            <a:off x="2220350" y="4937505"/>
            <a:ext cx="8372622"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2000" b="1" dirty="0" err="1"/>
              <a:t>Persepsi</a:t>
            </a:r>
            <a:r>
              <a:rPr lang="en-US" sz="2000" b="1" dirty="0"/>
              <a:t> adalah </a:t>
            </a:r>
            <a:r>
              <a:rPr lang="en-US" sz="2000" b="1" dirty="0" err="1">
                <a:solidFill>
                  <a:srgbClr val="FF0000"/>
                </a:solidFill>
              </a:rPr>
              <a:t>penggunaan</a:t>
            </a:r>
            <a:r>
              <a:rPr lang="en-US" sz="2000" b="1" dirty="0">
                <a:solidFill>
                  <a:srgbClr val="FF0000"/>
                </a:solidFill>
              </a:rPr>
              <a:t> </a:t>
            </a:r>
            <a:r>
              <a:rPr lang="en-US" sz="2000" b="1" dirty="0" err="1">
                <a:solidFill>
                  <a:srgbClr val="FF0000"/>
                </a:solidFill>
              </a:rPr>
              <a:t>pikiran</a:t>
            </a:r>
            <a:r>
              <a:rPr lang="en-US" sz="2000" b="1" dirty="0">
                <a:solidFill>
                  <a:srgbClr val="FF0000"/>
                </a:solidFill>
              </a:rPr>
              <a:t>/ </a:t>
            </a:r>
            <a:r>
              <a:rPr lang="en-US" sz="2000" b="1" dirty="0" err="1">
                <a:solidFill>
                  <a:srgbClr val="FF0000"/>
                </a:solidFill>
              </a:rPr>
              <a:t>indera</a:t>
            </a:r>
            <a:r>
              <a:rPr lang="en-US" sz="2000" b="1" dirty="0"/>
              <a:t> </a:t>
            </a:r>
            <a:r>
              <a:rPr lang="en-US" sz="2000" b="1" dirty="0" err="1"/>
              <a:t>untuk</a:t>
            </a:r>
            <a:r>
              <a:rPr lang="en-US" sz="2000" b="1" dirty="0"/>
              <a:t> </a:t>
            </a:r>
            <a:r>
              <a:rPr lang="en-US" sz="2000" b="1" dirty="0" err="1"/>
              <a:t>memahami</a:t>
            </a:r>
            <a:r>
              <a:rPr lang="en-US" sz="2000" b="1" dirty="0"/>
              <a:t> </a:t>
            </a:r>
            <a:r>
              <a:rPr lang="en-US" sz="2000" b="1" dirty="0" err="1"/>
              <a:t>sesuatu</a:t>
            </a:r>
            <a:r>
              <a:rPr lang="en-US" sz="2000" b="1" dirty="0"/>
              <a:t>.</a:t>
            </a:r>
          </a:p>
          <a:p>
            <a:r>
              <a:rPr lang="en-US" sz="2000" b="1" dirty="0" err="1"/>
              <a:t>Sikap</a:t>
            </a:r>
            <a:r>
              <a:rPr lang="en-US" sz="2000" b="1" dirty="0"/>
              <a:t> adalah </a:t>
            </a:r>
            <a:r>
              <a:rPr lang="en-US" sz="2000" b="1" dirty="0" err="1">
                <a:solidFill>
                  <a:srgbClr val="FF0000"/>
                </a:solidFill>
              </a:rPr>
              <a:t>perasaan</a:t>
            </a:r>
            <a:r>
              <a:rPr lang="en-US" sz="2000" b="1" dirty="0">
                <a:solidFill>
                  <a:srgbClr val="FF0000"/>
                </a:solidFill>
              </a:rPr>
              <a:t>/ </a:t>
            </a:r>
            <a:r>
              <a:rPr lang="en-US" sz="2000" b="1" dirty="0" err="1">
                <a:solidFill>
                  <a:srgbClr val="FF0000"/>
                </a:solidFill>
              </a:rPr>
              <a:t>cara</a:t>
            </a:r>
            <a:r>
              <a:rPr lang="en-US" sz="2000" b="1" dirty="0">
                <a:solidFill>
                  <a:srgbClr val="FF0000"/>
                </a:solidFill>
              </a:rPr>
              <a:t> </a:t>
            </a:r>
            <a:r>
              <a:rPr lang="en-US" sz="2000" b="1" dirty="0" err="1">
                <a:solidFill>
                  <a:srgbClr val="FF0000"/>
                </a:solidFill>
              </a:rPr>
              <a:t>berpikir</a:t>
            </a:r>
            <a:r>
              <a:rPr lang="en-US" sz="2000" b="1" dirty="0">
                <a:solidFill>
                  <a:srgbClr val="FF0000"/>
                </a:solidFill>
              </a:rPr>
              <a:t> actual </a:t>
            </a:r>
            <a:r>
              <a:rPr lang="en-US" sz="2000" b="1" dirty="0" err="1">
                <a:solidFill>
                  <a:srgbClr val="FF0000"/>
                </a:solidFill>
              </a:rPr>
              <a:t>seseorang</a:t>
            </a:r>
            <a:r>
              <a:rPr lang="en-US" sz="2000" b="1" dirty="0">
                <a:solidFill>
                  <a:srgbClr val="FF0000"/>
                </a:solidFill>
              </a:rPr>
              <a:t> </a:t>
            </a:r>
            <a:r>
              <a:rPr lang="en-US" sz="2000" b="1" dirty="0" err="1"/>
              <a:t>tentang</a:t>
            </a:r>
            <a:r>
              <a:rPr lang="en-US" sz="2000" b="1" dirty="0"/>
              <a:t> </a:t>
            </a:r>
            <a:r>
              <a:rPr lang="en-US" sz="2000" b="1" dirty="0" err="1"/>
              <a:t>sesuatu</a:t>
            </a:r>
            <a:r>
              <a:rPr lang="en-US" sz="2000" b="1" dirty="0"/>
              <a:t> </a:t>
            </a:r>
            <a:r>
              <a:rPr lang="en-US" sz="2000" b="1" dirty="0" err="1"/>
              <a:t>atau</a:t>
            </a:r>
            <a:r>
              <a:rPr lang="en-US" sz="2000" b="1" dirty="0"/>
              <a:t> </a:t>
            </a:r>
            <a:r>
              <a:rPr lang="en-US" sz="2000" b="1" dirty="0" err="1"/>
              <a:t>seseorang</a:t>
            </a:r>
            <a:r>
              <a:rPr lang="en-US" sz="2000" b="1" dirty="0"/>
              <a:t>  </a:t>
            </a:r>
            <a:r>
              <a:rPr lang="en-US" sz="2000" b="1" dirty="0" err="1"/>
              <a:t>berdasarkan</a:t>
            </a:r>
            <a:r>
              <a:rPr lang="en-US" sz="2000" b="1" dirty="0"/>
              <a:t> </a:t>
            </a:r>
            <a:r>
              <a:rPr lang="en-US" sz="2000" b="1" dirty="0" err="1"/>
              <a:t>persepsi</a:t>
            </a:r>
            <a:r>
              <a:rPr lang="en-US" sz="2000" b="1" dirty="0"/>
              <a:t> </a:t>
            </a:r>
            <a:r>
              <a:rPr lang="en-US" sz="2000" b="1" dirty="0" err="1"/>
              <a:t>mereka</a:t>
            </a:r>
            <a:r>
              <a:rPr lang="en-US" sz="2000" b="1" dirty="0"/>
              <a:t>.</a:t>
            </a:r>
          </a:p>
          <a:p>
            <a:r>
              <a:rPr lang="en-US" sz="2000" b="1" dirty="0" err="1"/>
              <a:t>Secara</a:t>
            </a:r>
            <a:r>
              <a:rPr lang="en-US" sz="2000" b="1" dirty="0"/>
              <a:t> </a:t>
            </a:r>
            <a:r>
              <a:rPr lang="en-US" sz="2000" b="1" dirty="0" err="1"/>
              <a:t>umum</a:t>
            </a:r>
            <a:r>
              <a:rPr lang="en-US" sz="2000" b="1" dirty="0"/>
              <a:t>, </a:t>
            </a:r>
            <a:r>
              <a:rPr lang="en-US" sz="2000" b="1" dirty="0" err="1"/>
              <a:t>sikap</a:t>
            </a:r>
            <a:r>
              <a:rPr lang="en-US" sz="2000" b="1" dirty="0"/>
              <a:t> </a:t>
            </a:r>
            <a:r>
              <a:rPr lang="en-US" sz="2000" b="1" dirty="0" err="1"/>
              <a:t>dibagi</a:t>
            </a:r>
            <a:r>
              <a:rPr lang="en-US" sz="2000" b="1" dirty="0"/>
              <a:t> </a:t>
            </a:r>
            <a:r>
              <a:rPr lang="en-US" sz="2000" b="1" dirty="0" err="1"/>
              <a:t>menjadi</a:t>
            </a:r>
            <a:r>
              <a:rPr lang="en-US" sz="2000" b="1" dirty="0"/>
              <a:t> </a:t>
            </a:r>
            <a:r>
              <a:rPr lang="en-US" sz="2000" b="1" dirty="0" err="1"/>
              <a:t>dua</a:t>
            </a:r>
            <a:r>
              <a:rPr lang="en-US" sz="2000" b="1" dirty="0"/>
              <a:t> </a:t>
            </a:r>
            <a:r>
              <a:rPr lang="en-US" sz="2000" b="1" dirty="0" err="1"/>
              <a:t>konstruksi</a:t>
            </a:r>
            <a:r>
              <a:rPr lang="en-US" sz="2000" b="1" dirty="0"/>
              <a:t> : </a:t>
            </a:r>
            <a:r>
              <a:rPr lang="en-US" sz="2000" b="1" dirty="0" err="1">
                <a:solidFill>
                  <a:srgbClr val="FF0000"/>
                </a:solidFill>
              </a:rPr>
              <a:t>positif</a:t>
            </a:r>
            <a:r>
              <a:rPr lang="en-US" sz="2000" b="1" dirty="0"/>
              <a:t> dan </a:t>
            </a:r>
            <a:r>
              <a:rPr lang="en-US" sz="2000" b="1" dirty="0" err="1">
                <a:solidFill>
                  <a:srgbClr val="FF0000"/>
                </a:solidFill>
              </a:rPr>
              <a:t>negatif</a:t>
            </a:r>
            <a:endParaRPr lang="en-US" sz="2000" b="1" dirty="0">
              <a:solidFill>
                <a:srgbClr val="FF0000"/>
              </a:solidFill>
            </a:endParaRPr>
          </a:p>
          <a:p>
            <a:endParaRPr lang="en-US" sz="2500" b="1" dirty="0"/>
          </a:p>
          <a:p>
            <a:endParaRPr lang="en-US" sz="2500" b="1" dirty="0"/>
          </a:p>
        </p:txBody>
      </p:sp>
    </p:spTree>
    <p:extLst>
      <p:ext uri="{BB962C8B-B14F-4D97-AF65-F5344CB8AC3E}">
        <p14:creationId xmlns:p14="http://schemas.microsoft.com/office/powerpoint/2010/main" val="143961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9A95-35EE-4A0A-9DE6-D57B0C940BB1}"/>
              </a:ext>
            </a:extLst>
          </p:cNvPr>
          <p:cNvPicPr>
            <a:picLocks noChangeAspect="1"/>
          </p:cNvPicPr>
          <p:nvPr/>
        </p:nvPicPr>
        <p:blipFill>
          <a:blip r:embed="rId2"/>
          <a:stretch>
            <a:fillRect/>
          </a:stretch>
        </p:blipFill>
        <p:spPr>
          <a:xfrm>
            <a:off x="2321169" y="1795279"/>
            <a:ext cx="7723163" cy="2418983"/>
          </a:xfrm>
          <a:prstGeom prst="rect">
            <a:avLst/>
          </a:prstGeom>
        </p:spPr>
      </p:pic>
      <p:sp>
        <p:nvSpPr>
          <p:cNvPr id="5" name="Title 3">
            <a:extLst>
              <a:ext uri="{FF2B5EF4-FFF2-40B4-BE49-F238E27FC236}">
                <a16:creationId xmlns:a16="http://schemas.microsoft.com/office/drawing/2014/main" id="{B01CBFDC-B75B-4C86-9A53-89F9F9ED2567}"/>
              </a:ext>
            </a:extLst>
          </p:cNvPr>
          <p:cNvSpPr txBox="1">
            <a:spLocks/>
          </p:cNvSpPr>
          <p:nvPr/>
        </p:nvSpPr>
        <p:spPr>
          <a:xfrm>
            <a:off x="1066800" y="642594"/>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b="1" dirty="0"/>
              <a:t>DEFINISI SIKAP</a:t>
            </a:r>
          </a:p>
        </p:txBody>
      </p:sp>
      <p:sp>
        <p:nvSpPr>
          <p:cNvPr id="6" name="Title 3">
            <a:extLst>
              <a:ext uri="{FF2B5EF4-FFF2-40B4-BE49-F238E27FC236}">
                <a16:creationId xmlns:a16="http://schemas.microsoft.com/office/drawing/2014/main" id="{71D90397-0EEB-49E3-8720-104D6535A267}"/>
              </a:ext>
            </a:extLst>
          </p:cNvPr>
          <p:cNvSpPr txBox="1">
            <a:spLocks/>
          </p:cNvSpPr>
          <p:nvPr/>
        </p:nvSpPr>
        <p:spPr>
          <a:xfrm>
            <a:off x="2098430" y="4448027"/>
            <a:ext cx="10058400" cy="918920"/>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2000" b="1" dirty="0"/>
              <a:t>Engel, Blackwell dan </a:t>
            </a:r>
            <a:r>
              <a:rPr lang="en-US" sz="2000" b="1" dirty="0" err="1"/>
              <a:t>Miniard</a:t>
            </a:r>
            <a:r>
              <a:rPr lang="en-US" sz="2000" b="1" dirty="0"/>
              <a:t> (1995) : </a:t>
            </a:r>
          </a:p>
          <a:p>
            <a:r>
              <a:rPr lang="en-US" sz="2000" dirty="0" err="1"/>
              <a:t>Sikap</a:t>
            </a:r>
            <a:r>
              <a:rPr lang="en-US" sz="2000" dirty="0"/>
              <a:t> </a:t>
            </a:r>
            <a:r>
              <a:rPr lang="en-US" sz="2000" dirty="0" err="1"/>
              <a:t>menunjukkan</a:t>
            </a:r>
            <a:r>
              <a:rPr lang="en-US" sz="2000" dirty="0"/>
              <a:t> </a:t>
            </a:r>
            <a:r>
              <a:rPr lang="en-US" sz="2000" dirty="0" err="1"/>
              <a:t>apa</a:t>
            </a:r>
            <a:r>
              <a:rPr lang="en-US" sz="2000" dirty="0"/>
              <a:t> yang </a:t>
            </a:r>
            <a:r>
              <a:rPr lang="en-US" sz="2000" dirty="0" err="1"/>
              <a:t>konsumen</a:t>
            </a:r>
            <a:r>
              <a:rPr lang="en-US" sz="2000" dirty="0"/>
              <a:t> </a:t>
            </a:r>
            <a:r>
              <a:rPr lang="en-US" sz="2000" dirty="0" err="1"/>
              <a:t>sukai</a:t>
            </a:r>
            <a:r>
              <a:rPr lang="en-US" sz="2000" dirty="0"/>
              <a:t> dan yang </a:t>
            </a:r>
            <a:r>
              <a:rPr lang="en-US" sz="2000" dirty="0" err="1"/>
              <a:t>tidak</a:t>
            </a:r>
            <a:r>
              <a:rPr lang="en-US" sz="2000" dirty="0"/>
              <a:t> </a:t>
            </a:r>
            <a:r>
              <a:rPr lang="en-US" sz="2000" dirty="0" err="1"/>
              <a:t>disukai</a:t>
            </a:r>
            <a:endParaRPr lang="en-US" sz="2000" dirty="0"/>
          </a:p>
          <a:p>
            <a:r>
              <a:rPr lang="en-US" sz="2000" b="1" dirty="0"/>
              <a:t>Solomon (2017) :</a:t>
            </a:r>
          </a:p>
          <a:p>
            <a:r>
              <a:rPr lang="en-US" sz="2000" dirty="0" err="1"/>
              <a:t>Sikap</a:t>
            </a:r>
            <a:r>
              <a:rPr lang="en-US" sz="2000" dirty="0"/>
              <a:t> adalah </a:t>
            </a:r>
            <a:r>
              <a:rPr lang="en-US" sz="2000" dirty="0" err="1"/>
              <a:t>evaluasi</a:t>
            </a:r>
            <a:r>
              <a:rPr lang="en-US" sz="2000" dirty="0"/>
              <a:t> </a:t>
            </a:r>
            <a:r>
              <a:rPr lang="en-US" sz="2000" dirty="0" err="1"/>
              <a:t>secara</a:t>
            </a:r>
            <a:r>
              <a:rPr lang="en-US" sz="2000" dirty="0"/>
              <a:t> </a:t>
            </a:r>
            <a:r>
              <a:rPr lang="en-US" sz="2000" dirty="0" err="1"/>
              <a:t>umum</a:t>
            </a:r>
            <a:r>
              <a:rPr lang="en-US" sz="2000" dirty="0"/>
              <a:t> </a:t>
            </a:r>
            <a:r>
              <a:rPr lang="en-US" sz="2000" dirty="0" err="1"/>
              <a:t>terkait</a:t>
            </a:r>
            <a:r>
              <a:rPr lang="en-US" sz="2000" dirty="0"/>
              <a:t> orang, </a:t>
            </a:r>
            <a:r>
              <a:rPr lang="en-US" sz="2000" dirty="0" err="1"/>
              <a:t>obyek</a:t>
            </a:r>
            <a:r>
              <a:rPr lang="en-US" sz="2000" dirty="0"/>
              <a:t>, </a:t>
            </a:r>
            <a:r>
              <a:rPr lang="en-US" sz="2000" dirty="0" err="1"/>
              <a:t>iklan</a:t>
            </a:r>
            <a:r>
              <a:rPr lang="en-US" sz="2000" dirty="0"/>
              <a:t> </a:t>
            </a:r>
            <a:r>
              <a:rPr lang="en-US" sz="2000" dirty="0" err="1"/>
              <a:t>atau</a:t>
            </a:r>
            <a:r>
              <a:rPr lang="en-US" sz="2000" dirty="0"/>
              <a:t> </a:t>
            </a:r>
            <a:r>
              <a:rPr lang="en-US" sz="2000" dirty="0" err="1"/>
              <a:t>isu</a:t>
            </a:r>
            <a:r>
              <a:rPr lang="en-US" sz="2000" dirty="0"/>
              <a:t> </a:t>
            </a:r>
            <a:br>
              <a:rPr lang="fi-FI" sz="2000" dirty="0"/>
            </a:br>
            <a:r>
              <a:rPr lang="fi-FI" sz="2000" dirty="0"/>
              <a:t>Obyek Sikap : apa pun ke arah mana seseorang memiliki sikap</a:t>
            </a:r>
            <a:endParaRPr lang="en-US" sz="2000" b="1" dirty="0"/>
          </a:p>
          <a:p>
            <a:endParaRPr lang="en-US" sz="2000" b="1" dirty="0"/>
          </a:p>
          <a:p>
            <a:endParaRPr lang="en-US" sz="2000" b="1" dirty="0"/>
          </a:p>
        </p:txBody>
      </p:sp>
    </p:spTree>
    <p:extLst>
      <p:ext uri="{BB962C8B-B14F-4D97-AF65-F5344CB8AC3E}">
        <p14:creationId xmlns:p14="http://schemas.microsoft.com/office/powerpoint/2010/main" val="136694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65CCC6-5C38-4B37-9AF7-77AD7AF9AA69}"/>
              </a:ext>
            </a:extLst>
          </p:cNvPr>
          <p:cNvPicPr>
            <a:picLocks noChangeAspect="1"/>
          </p:cNvPicPr>
          <p:nvPr/>
        </p:nvPicPr>
        <p:blipFill>
          <a:blip r:embed="rId2"/>
          <a:stretch>
            <a:fillRect/>
          </a:stretch>
        </p:blipFill>
        <p:spPr>
          <a:xfrm>
            <a:off x="435430" y="449943"/>
            <a:ext cx="11350170" cy="6023427"/>
          </a:xfrm>
          <a:prstGeom prst="rect">
            <a:avLst/>
          </a:prstGeom>
        </p:spPr>
      </p:pic>
    </p:spTree>
    <p:extLst>
      <p:ext uri="{BB962C8B-B14F-4D97-AF65-F5344CB8AC3E}">
        <p14:creationId xmlns:p14="http://schemas.microsoft.com/office/powerpoint/2010/main" val="1291094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{DBD8A124-2779-4789-B4BB-BB766A897FEF}tf56410444</Template>
  <TotalTime>0</TotalTime>
  <Words>1641</Words>
  <Application>Microsoft Office PowerPoint</Application>
  <PresentationFormat>Widescreen</PresentationFormat>
  <Paragraphs>250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Next LT Pro</vt:lpstr>
      <vt:lpstr>Avenir Next LT Pro Light</vt:lpstr>
      <vt:lpstr>Calibri</vt:lpstr>
      <vt:lpstr>Corbel</vt:lpstr>
      <vt:lpstr>Garamond</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TAHAPAN PEMBENTUKAN SIKAP</vt:lpstr>
      <vt:lpstr>PROSES PEMBENTUKAN SIKAP</vt:lpstr>
      <vt:lpstr>PowerPoint Presentation</vt:lpstr>
      <vt:lpstr>PowerPoint Presentation</vt:lpstr>
      <vt:lpstr>PowerPoint Presentation</vt:lpstr>
      <vt:lpstr>PowerPoint Presentation</vt:lpstr>
      <vt:lpstr>PowerPoint Presentation</vt:lpstr>
      <vt:lpstr>PowerPoint Presentation</vt:lpstr>
      <vt:lpstr>MEMPELAJARI SIKAP</vt:lpstr>
      <vt:lpstr>SUMBER PENGARUH PADA PEMBENTUKAN SIKAP</vt:lpstr>
      <vt:lpstr>STRATEGI PERUBAHAN SIKAP</vt:lpstr>
      <vt:lpstr>PowerPoint Presentation</vt:lpstr>
      <vt:lpstr>PowerPoint Presentation</vt:lpstr>
      <vt:lpstr>PowerPoint Presentation</vt:lpstr>
      <vt:lpstr>EGO LATITUDES: ACCEPTANCE, REJECTION &amp; NON COMMITMENT</vt:lpstr>
      <vt:lpstr>JUDGING THE MESSAGE:  CONTRAST &amp; ASSIMILATION ERRORS</vt:lpstr>
      <vt:lpstr>EGO INVOLVEMENT:  HOW MUCH DO YOU CARE?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2020-01-28T01:37:04Z</dcterms:created>
  <dcterms:modified xsi:type="dcterms:W3CDTF">2020-02-21T05:19:10Z</dcterms:modified>
</cp:coreProperties>
</file>