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290" r:id="rId2"/>
    <p:sldId id="261" r:id="rId3"/>
    <p:sldId id="292" r:id="rId4"/>
    <p:sldId id="303" r:id="rId5"/>
    <p:sldId id="316" r:id="rId6"/>
    <p:sldId id="317" r:id="rId7"/>
    <p:sldId id="318" r:id="rId8"/>
    <p:sldId id="319" r:id="rId9"/>
    <p:sldId id="320" r:id="rId10"/>
    <p:sldId id="321" r:id="rId11"/>
    <p:sldId id="322" r:id="rId12"/>
    <p:sldId id="323" r:id="rId13"/>
    <p:sldId id="314" r:id="rId14"/>
    <p:sldId id="324" r:id="rId15"/>
    <p:sldId id="325" r:id="rId16"/>
    <p:sldId id="315" r:id="rId17"/>
    <p:sldId id="327" r:id="rId18"/>
    <p:sldId id="326" r:id="rId19"/>
    <p:sldId id="329" r:id="rId20"/>
    <p:sldId id="338" r:id="rId21"/>
    <p:sldId id="339" r:id="rId22"/>
    <p:sldId id="334" r:id="rId23"/>
    <p:sldId id="335" r:id="rId24"/>
    <p:sldId id="336" r:id="rId25"/>
    <p:sldId id="337" r:id="rId26"/>
    <p:sldId id="328" r:id="rId27"/>
    <p:sldId id="330" r:id="rId28"/>
    <p:sldId id="331" r:id="rId29"/>
    <p:sldId id="332" r:id="rId30"/>
    <p:sldId id="333" r:id="rId31"/>
    <p:sldId id="313" r:id="rId32"/>
    <p:sldId id="3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3" d="100"/>
          <a:sy n="73" d="100"/>
        </p:scale>
        <p:origin x="2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2/13/2020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2/13/2020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2/13/2020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2/13/2020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2/13/2020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fabric, table, red, covered&#10;&#10;Description automatically generated">
            <a:extLst>
              <a:ext uri="{FF2B5EF4-FFF2-40B4-BE49-F238E27FC236}">
                <a16:creationId xmlns:a16="http://schemas.microsoft.com/office/drawing/2014/main" id="{B83DB1CC-4FDF-472B-AAF2-A9E0086257C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3" name="Rectangle: Rounded Corners 2">
            <a:extLst>
              <a:ext uri="{FF2B5EF4-FFF2-40B4-BE49-F238E27FC236}">
                <a16:creationId xmlns:a16="http://schemas.microsoft.com/office/drawing/2014/main" id="{A51E8A22-A22A-4AB2-9271-D1D09B6C1C0B}"/>
              </a:ext>
            </a:extLst>
          </p:cNvPr>
          <p:cNvSpPr/>
          <p:nvPr/>
        </p:nvSpPr>
        <p:spPr>
          <a:xfrm>
            <a:off x="3683725" y="2103121"/>
            <a:ext cx="7471953" cy="29130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a:effectLst>
                  <a:outerShdw blurRad="38100" dist="38100" dir="2700000" algn="tl">
                    <a:srgbClr val="000000">
                      <a:alpha val="43137"/>
                    </a:srgbClr>
                  </a:outerShdw>
                </a:effectLst>
              </a:rPr>
              <a:t>SEJARAH &amp; PERSPEKTIF ETIKA </a:t>
            </a:r>
          </a:p>
          <a:p>
            <a:pPr algn="r"/>
            <a:r>
              <a:rPr lang="en-US" sz="3600" dirty="0">
                <a:effectLst>
                  <a:outerShdw blurRad="38100" dist="38100" dir="2700000" algn="tl">
                    <a:srgbClr val="000000">
                      <a:alpha val="43137"/>
                    </a:srgbClr>
                  </a:outerShdw>
                </a:effectLst>
              </a:rPr>
              <a:t>KOMUNIKASI PERSUASI</a:t>
            </a:r>
          </a:p>
          <a:p>
            <a:pPr algn="r"/>
            <a:r>
              <a:rPr lang="en-US" sz="3600" dirty="0"/>
              <a:t>M-3</a:t>
            </a:r>
          </a:p>
        </p:txBody>
      </p:sp>
    </p:spTree>
    <p:extLst>
      <p:ext uri="{BB962C8B-B14F-4D97-AF65-F5344CB8AC3E}">
        <p14:creationId xmlns:p14="http://schemas.microsoft.com/office/powerpoint/2010/main" val="1155313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Autofit/>
          </a:bodyPr>
          <a:lstStyle/>
          <a:p>
            <a:r>
              <a:rPr lang="en-US" sz="3000" b="1" dirty="0">
                <a:effectLst>
                  <a:outerShdw blurRad="38100" dist="38100" dir="2700000" algn="tl">
                    <a:srgbClr val="000000">
                      <a:alpha val="43137"/>
                    </a:srgbClr>
                  </a:outerShdw>
                </a:effectLst>
              </a:rPr>
              <a:t>ASAL USUL PENDEKATAN ILMU SOSIAL</a:t>
            </a:r>
          </a:p>
        </p:txBody>
      </p:sp>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11042469" cy="4203726"/>
          </a:xfrm>
        </p:spPr>
        <p:txBody>
          <a:bodyPr>
            <a:normAutofit/>
          </a:bodyPr>
          <a:lstStyle/>
          <a:p>
            <a:pPr marL="45720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		</a:t>
            </a:r>
          </a:p>
          <a:p>
            <a:pPr marL="0" indent="0" algn="just">
              <a:buNone/>
            </a:pPr>
            <a:r>
              <a:rPr lang="en-US" sz="2400" dirty="0"/>
              <a:t> </a:t>
            </a:r>
          </a:p>
        </p:txBody>
      </p:sp>
      <p:sp>
        <p:nvSpPr>
          <p:cNvPr id="6" name="Title 6">
            <a:extLst>
              <a:ext uri="{FF2B5EF4-FFF2-40B4-BE49-F238E27FC236}">
                <a16:creationId xmlns:a16="http://schemas.microsoft.com/office/drawing/2014/main" id="{01F68DE6-B541-4D4A-A0E6-BEA6E5C6F035}"/>
              </a:ext>
            </a:extLst>
          </p:cNvPr>
          <p:cNvSpPr>
            <a:spLocks noGrp="1"/>
          </p:cNvSpPr>
          <p:nvPr/>
        </p:nvSpPr>
        <p:spPr>
          <a:xfrm>
            <a:off x="789128" y="1578077"/>
            <a:ext cx="10578905" cy="4529890"/>
          </a:xfrm>
          <a:prstGeom prst="rect">
            <a:avLst/>
          </a:prstGeom>
        </p:spPr>
        <p:txBody>
          <a:bodyPr vert="horz" lIns="91440" tIns="45720" rIns="91440" bIns="45720" rtlCol="0" anchor="t">
            <a:normAutofit fontScale="92500" lnSpcReduction="20000"/>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7850" indent="-342900" algn="just">
              <a:buFont typeface="Wingdings" panose="05000000000000000000" pitchFamily="2" charset="2"/>
              <a:buChar char="q"/>
            </a:pPr>
            <a:r>
              <a:rPr lang="en-US" sz="2600" dirty="0" err="1">
                <a:solidFill>
                  <a:schemeClr val="tx1"/>
                </a:solidFill>
              </a:rPr>
              <a:t>Pendekatan</a:t>
            </a:r>
            <a:r>
              <a:rPr lang="en-US" sz="2600" dirty="0">
                <a:solidFill>
                  <a:schemeClr val="tx1"/>
                </a:solidFill>
              </a:rPr>
              <a:t> </a:t>
            </a:r>
            <a:r>
              <a:rPr lang="en-US" sz="2600" dirty="0" err="1">
                <a:solidFill>
                  <a:schemeClr val="tx1"/>
                </a:solidFill>
              </a:rPr>
              <a:t>retoris</a:t>
            </a:r>
            <a:r>
              <a:rPr lang="en-US" sz="2600" dirty="0">
                <a:solidFill>
                  <a:schemeClr val="tx1"/>
                </a:solidFill>
              </a:rPr>
              <a:t> </a:t>
            </a:r>
            <a:r>
              <a:rPr lang="en-US" sz="2600" dirty="0" err="1">
                <a:solidFill>
                  <a:schemeClr val="tx1"/>
                </a:solidFill>
              </a:rPr>
              <a:t>menawarkan</a:t>
            </a:r>
            <a:r>
              <a:rPr lang="en-US" sz="2600" dirty="0">
                <a:solidFill>
                  <a:schemeClr val="tx1"/>
                </a:solidFill>
              </a:rPr>
              <a:t> </a:t>
            </a:r>
            <a:r>
              <a:rPr lang="en-US" sz="2600" dirty="0" err="1">
                <a:solidFill>
                  <a:schemeClr val="tx1"/>
                </a:solidFill>
              </a:rPr>
              <a:t>wawasan</a:t>
            </a:r>
            <a:r>
              <a:rPr lang="en-US" sz="2600" dirty="0">
                <a:solidFill>
                  <a:schemeClr val="tx1"/>
                </a:solidFill>
              </a:rPr>
              <a:t> </a:t>
            </a:r>
            <a:r>
              <a:rPr lang="en-US" sz="2600" dirty="0" err="1">
                <a:solidFill>
                  <a:schemeClr val="tx1"/>
                </a:solidFill>
              </a:rPr>
              <a:t>tentang</a:t>
            </a:r>
            <a:r>
              <a:rPr lang="en-US" sz="2600" dirty="0">
                <a:solidFill>
                  <a:schemeClr val="tx1"/>
                </a:solidFill>
              </a:rPr>
              <a:t> </a:t>
            </a:r>
            <a:r>
              <a:rPr lang="en-US" sz="2600" dirty="0" err="1">
                <a:solidFill>
                  <a:schemeClr val="tx1"/>
                </a:solidFill>
              </a:rPr>
              <a:t>argumen</a:t>
            </a:r>
            <a:r>
              <a:rPr lang="en-US" sz="2600" dirty="0">
                <a:solidFill>
                  <a:schemeClr val="tx1"/>
                </a:solidFill>
              </a:rPr>
              <a:t> </a:t>
            </a:r>
            <a:r>
              <a:rPr lang="en-US" sz="2600" dirty="0" err="1">
                <a:solidFill>
                  <a:schemeClr val="tx1"/>
                </a:solidFill>
              </a:rPr>
              <a:t>dasar</a:t>
            </a:r>
            <a:r>
              <a:rPr lang="en-US" sz="2600" dirty="0">
                <a:solidFill>
                  <a:schemeClr val="tx1"/>
                </a:solidFill>
              </a:rPr>
              <a:t> yang </a:t>
            </a:r>
            <a:r>
              <a:rPr lang="en-US" sz="2600" dirty="0" err="1">
                <a:solidFill>
                  <a:schemeClr val="tx1"/>
                </a:solidFill>
              </a:rPr>
              <a:t>digunakan</a:t>
            </a:r>
            <a:r>
              <a:rPr lang="en-US" sz="2600" dirty="0">
                <a:solidFill>
                  <a:schemeClr val="tx1"/>
                </a:solidFill>
              </a:rPr>
              <a:t> </a:t>
            </a:r>
            <a:r>
              <a:rPr lang="en-US" sz="2600" dirty="0" err="1">
                <a:solidFill>
                  <a:schemeClr val="tx1"/>
                </a:solidFill>
              </a:rPr>
              <a:t>dalam</a:t>
            </a:r>
            <a:r>
              <a:rPr lang="en-US" sz="2600" dirty="0">
                <a:solidFill>
                  <a:schemeClr val="tx1"/>
                </a:solidFill>
              </a:rPr>
              <a:t> </a:t>
            </a:r>
            <a:r>
              <a:rPr lang="en-US" sz="2600" dirty="0" err="1">
                <a:solidFill>
                  <a:schemeClr val="tx1"/>
                </a:solidFill>
              </a:rPr>
              <a:t>persuasi</a:t>
            </a:r>
            <a:r>
              <a:rPr lang="en-US" sz="2600" dirty="0">
                <a:solidFill>
                  <a:schemeClr val="tx1"/>
                </a:solidFill>
              </a:rPr>
              <a:t> </a:t>
            </a:r>
            <a:r>
              <a:rPr lang="en-US" sz="2600" dirty="0" err="1">
                <a:solidFill>
                  <a:schemeClr val="tx1"/>
                </a:solidFill>
              </a:rPr>
              <a:t>kontemporer</a:t>
            </a:r>
            <a:endParaRPr lang="en-US" sz="2600" dirty="0">
              <a:solidFill>
                <a:schemeClr val="tx1"/>
              </a:solidFill>
            </a:endParaRPr>
          </a:p>
          <a:p>
            <a:pPr marL="234950" algn="just"/>
            <a:r>
              <a:rPr lang="en-US" sz="2000" dirty="0">
                <a:solidFill>
                  <a:schemeClr val="tx1"/>
                </a:solidFill>
              </a:rPr>
              <a:t>	</a:t>
            </a:r>
            <a:r>
              <a:rPr lang="en-US" sz="2000" dirty="0" err="1">
                <a:solidFill>
                  <a:schemeClr val="tx1"/>
                </a:solidFill>
              </a:rPr>
              <a:t>Tetapi</a:t>
            </a:r>
            <a:r>
              <a:rPr lang="en-US" sz="2000" dirty="0">
                <a:solidFill>
                  <a:schemeClr val="tx1"/>
                </a:solidFill>
              </a:rPr>
              <a:t> </a:t>
            </a:r>
            <a:r>
              <a:rPr lang="en-US" sz="2000" dirty="0" err="1">
                <a:solidFill>
                  <a:schemeClr val="tx1"/>
                </a:solidFill>
              </a:rPr>
              <a:t>mereka</a:t>
            </a:r>
            <a:r>
              <a:rPr lang="en-US" sz="2000" dirty="0">
                <a:solidFill>
                  <a:schemeClr val="tx1"/>
                </a:solidFill>
              </a:rPr>
              <a:t> </a:t>
            </a:r>
            <a:r>
              <a:rPr lang="en-US" sz="2000" dirty="0" err="1">
                <a:solidFill>
                  <a:schemeClr val="tx1"/>
                </a:solidFill>
              </a:rPr>
              <a:t>tidak</a:t>
            </a:r>
            <a:r>
              <a:rPr lang="en-US" sz="2000" dirty="0">
                <a:solidFill>
                  <a:schemeClr val="tx1"/>
                </a:solidFill>
              </a:rPr>
              <a:t> </a:t>
            </a:r>
            <a:r>
              <a:rPr lang="en-US" sz="2000" dirty="0" err="1">
                <a:solidFill>
                  <a:schemeClr val="tx1"/>
                </a:solidFill>
              </a:rPr>
              <a:t>memberikan</a:t>
            </a:r>
            <a:r>
              <a:rPr lang="en-US" sz="2000" dirty="0">
                <a:solidFill>
                  <a:schemeClr val="tx1"/>
                </a:solidFill>
              </a:rPr>
              <a:t> </a:t>
            </a:r>
            <a:r>
              <a:rPr lang="en-US" sz="2000" dirty="0" err="1">
                <a:solidFill>
                  <a:schemeClr val="tx1"/>
                </a:solidFill>
              </a:rPr>
              <a:t>bukti</a:t>
            </a:r>
            <a:r>
              <a:rPr lang="en-US" sz="2000" dirty="0">
                <a:solidFill>
                  <a:schemeClr val="tx1"/>
                </a:solidFill>
              </a:rPr>
              <a:t> </a:t>
            </a:r>
            <a:r>
              <a:rPr lang="en-US" sz="2000" dirty="0" err="1">
                <a:solidFill>
                  <a:schemeClr val="tx1"/>
                </a:solidFill>
              </a:rPr>
              <a:t>efek</a:t>
            </a:r>
            <a:r>
              <a:rPr lang="en-US" sz="2000" dirty="0">
                <a:solidFill>
                  <a:schemeClr val="tx1"/>
                </a:solidFill>
              </a:rPr>
              <a:t> </a:t>
            </a:r>
            <a:r>
              <a:rPr lang="en-US" sz="2000" dirty="0" err="1">
                <a:solidFill>
                  <a:schemeClr val="tx1"/>
                </a:solidFill>
              </a:rPr>
              <a:t>komunikasi</a:t>
            </a:r>
            <a:r>
              <a:rPr lang="en-US" sz="2000" dirty="0">
                <a:solidFill>
                  <a:schemeClr val="tx1"/>
                </a:solidFill>
              </a:rPr>
              <a:t> </a:t>
            </a:r>
            <a:r>
              <a:rPr lang="en-US" sz="2000" dirty="0" err="1">
                <a:solidFill>
                  <a:schemeClr val="tx1"/>
                </a:solidFill>
              </a:rPr>
              <a:t>persuasi</a:t>
            </a:r>
            <a:r>
              <a:rPr lang="en-US" sz="2000" dirty="0">
                <a:solidFill>
                  <a:schemeClr val="tx1"/>
                </a:solidFill>
              </a:rPr>
              <a:t> </a:t>
            </a:r>
            <a:r>
              <a:rPr lang="en-US" sz="2000" dirty="0" err="1">
                <a:solidFill>
                  <a:schemeClr val="tx1"/>
                </a:solidFill>
              </a:rPr>
              <a:t>dalam</a:t>
            </a:r>
            <a:r>
              <a:rPr lang="en-US" sz="2000" dirty="0">
                <a:solidFill>
                  <a:schemeClr val="tx1"/>
                </a:solidFill>
              </a:rPr>
              <a:t> </a:t>
            </a:r>
            <a:r>
              <a:rPr lang="en-US" sz="2000" dirty="0" err="1">
                <a:solidFill>
                  <a:schemeClr val="tx1"/>
                </a:solidFill>
              </a:rPr>
              <a:t>situasi</a:t>
            </a:r>
            <a:r>
              <a:rPr lang="en-US" sz="2000" dirty="0">
                <a:solidFill>
                  <a:schemeClr val="tx1"/>
                </a:solidFill>
              </a:rPr>
              <a:t> 	</a:t>
            </a:r>
            <a:r>
              <a:rPr lang="en-US" sz="2000" dirty="0" err="1">
                <a:solidFill>
                  <a:schemeClr val="tx1"/>
                </a:solidFill>
              </a:rPr>
              <a:t>sehari</a:t>
            </a:r>
            <a:r>
              <a:rPr lang="en-US" sz="2000" dirty="0">
                <a:solidFill>
                  <a:schemeClr val="tx1"/>
                </a:solidFill>
              </a:rPr>
              <a:t> </a:t>
            </a:r>
            <a:r>
              <a:rPr lang="en-US" sz="2000" dirty="0" err="1">
                <a:solidFill>
                  <a:schemeClr val="tx1"/>
                </a:solidFill>
              </a:rPr>
              <a:t>hari</a:t>
            </a:r>
            <a:r>
              <a:rPr lang="en-US" sz="2000" dirty="0">
                <a:solidFill>
                  <a:schemeClr val="tx1"/>
                </a:solidFill>
              </a:rPr>
              <a:t>	</a:t>
            </a:r>
          </a:p>
          <a:p>
            <a:pPr marL="234950" algn="just"/>
            <a:endParaRPr lang="en-US" sz="2000" dirty="0">
              <a:solidFill>
                <a:schemeClr val="tx1"/>
              </a:solidFill>
            </a:endParaRPr>
          </a:p>
          <a:p>
            <a:pPr marL="577850" indent="-342900" algn="just">
              <a:buFont typeface="Wingdings" panose="05000000000000000000" pitchFamily="2" charset="2"/>
              <a:buChar char="q"/>
            </a:pPr>
            <a:r>
              <a:rPr lang="en-US" sz="2600" dirty="0">
                <a:solidFill>
                  <a:schemeClr val="tx1"/>
                </a:solidFill>
              </a:rPr>
              <a:t>SSA-</a:t>
            </a:r>
            <a:r>
              <a:rPr lang="en-US" sz="2600" dirty="0" err="1">
                <a:solidFill>
                  <a:schemeClr val="tx1"/>
                </a:solidFill>
              </a:rPr>
              <a:t>Lahir</a:t>
            </a:r>
            <a:r>
              <a:rPr lang="en-US" sz="2600" dirty="0">
                <a:solidFill>
                  <a:schemeClr val="tx1"/>
                </a:solidFill>
              </a:rPr>
              <a:t> pada 1930-an </a:t>
            </a:r>
            <a:r>
              <a:rPr lang="en-US" sz="2600" dirty="0" err="1">
                <a:solidFill>
                  <a:schemeClr val="tx1"/>
                </a:solidFill>
              </a:rPr>
              <a:t>dengan</a:t>
            </a:r>
            <a:r>
              <a:rPr lang="en-US" sz="2600" dirty="0">
                <a:solidFill>
                  <a:schemeClr val="tx1"/>
                </a:solidFill>
              </a:rPr>
              <a:t> </a:t>
            </a:r>
            <a:r>
              <a:rPr lang="en-US" sz="2600" dirty="0" err="1">
                <a:solidFill>
                  <a:schemeClr val="tx1"/>
                </a:solidFill>
              </a:rPr>
              <a:t>penelitian</a:t>
            </a:r>
            <a:r>
              <a:rPr lang="en-US" sz="2600" dirty="0">
                <a:solidFill>
                  <a:schemeClr val="tx1"/>
                </a:solidFill>
              </a:rPr>
              <a:t> </a:t>
            </a:r>
            <a:r>
              <a:rPr lang="en-US" sz="2600" dirty="0" err="1">
                <a:solidFill>
                  <a:schemeClr val="tx1"/>
                </a:solidFill>
              </a:rPr>
              <a:t>awal</a:t>
            </a:r>
            <a:r>
              <a:rPr lang="en-US" sz="2600" dirty="0">
                <a:solidFill>
                  <a:schemeClr val="tx1"/>
                </a:solidFill>
              </a:rPr>
              <a:t> </a:t>
            </a:r>
            <a:r>
              <a:rPr lang="en-US" sz="2600" dirty="0" err="1">
                <a:solidFill>
                  <a:schemeClr val="tx1"/>
                </a:solidFill>
              </a:rPr>
              <a:t>tentang</a:t>
            </a:r>
            <a:r>
              <a:rPr lang="en-US" sz="2600" dirty="0">
                <a:solidFill>
                  <a:schemeClr val="tx1"/>
                </a:solidFill>
              </a:rPr>
              <a:t> </a:t>
            </a:r>
            <a:r>
              <a:rPr lang="en-US" sz="2600" b="1" dirty="0" err="1">
                <a:solidFill>
                  <a:schemeClr val="tx1"/>
                </a:solidFill>
              </a:rPr>
              <a:t>sikap</a:t>
            </a:r>
            <a:endParaRPr lang="en-US" sz="2600" b="1" dirty="0">
              <a:solidFill>
                <a:schemeClr val="tx1"/>
              </a:solidFill>
            </a:endParaRPr>
          </a:p>
          <a:p>
            <a:pPr marL="234950" algn="just"/>
            <a:r>
              <a:rPr lang="en-US" sz="2000" dirty="0">
                <a:solidFill>
                  <a:schemeClr val="tx1"/>
                </a:solidFill>
              </a:rPr>
              <a:t>	</a:t>
            </a:r>
            <a:r>
              <a:rPr lang="en-US" sz="2000" dirty="0" err="1">
                <a:solidFill>
                  <a:schemeClr val="tx1"/>
                </a:solidFill>
              </a:rPr>
              <a:t>Kekuatan</a:t>
            </a:r>
            <a:r>
              <a:rPr lang="en-US" sz="2000" dirty="0">
                <a:solidFill>
                  <a:schemeClr val="tx1"/>
                </a:solidFill>
              </a:rPr>
              <a:t> propaganda dan </a:t>
            </a:r>
            <a:r>
              <a:rPr lang="en-US" sz="2000" dirty="0" err="1">
                <a:solidFill>
                  <a:schemeClr val="tx1"/>
                </a:solidFill>
              </a:rPr>
              <a:t>persuasi</a:t>
            </a:r>
            <a:r>
              <a:rPr lang="en-US" sz="2000" dirty="0">
                <a:solidFill>
                  <a:schemeClr val="tx1"/>
                </a:solidFill>
              </a:rPr>
              <a:t> </a:t>
            </a:r>
            <a:r>
              <a:rPr lang="en-US" sz="2000" dirty="0" err="1">
                <a:solidFill>
                  <a:schemeClr val="tx1"/>
                </a:solidFill>
              </a:rPr>
              <a:t>selama</a:t>
            </a:r>
            <a:r>
              <a:rPr lang="en-US" sz="2000" dirty="0">
                <a:solidFill>
                  <a:schemeClr val="tx1"/>
                </a:solidFill>
              </a:rPr>
              <a:t> </a:t>
            </a:r>
            <a:r>
              <a:rPr lang="en-US" sz="2000" dirty="0" err="1">
                <a:solidFill>
                  <a:schemeClr val="tx1"/>
                </a:solidFill>
              </a:rPr>
              <a:t>Perang</a:t>
            </a:r>
            <a:r>
              <a:rPr lang="en-US" sz="2000" dirty="0">
                <a:solidFill>
                  <a:schemeClr val="tx1"/>
                </a:solidFill>
              </a:rPr>
              <a:t> Dunia</a:t>
            </a:r>
          </a:p>
          <a:p>
            <a:pPr marL="234950" algn="just"/>
            <a:r>
              <a:rPr lang="en-US" sz="2000" dirty="0">
                <a:solidFill>
                  <a:schemeClr val="tx1"/>
                </a:solidFill>
              </a:rPr>
              <a:t>	</a:t>
            </a:r>
            <a:r>
              <a:rPr lang="en-US" sz="2000" dirty="0" err="1">
                <a:solidFill>
                  <a:schemeClr val="tx1"/>
                </a:solidFill>
              </a:rPr>
              <a:t>Eksploitasi</a:t>
            </a:r>
            <a:r>
              <a:rPr lang="en-US" sz="2000" dirty="0">
                <a:solidFill>
                  <a:schemeClr val="tx1"/>
                </a:solidFill>
              </a:rPr>
              <a:t> </a:t>
            </a:r>
            <a:r>
              <a:rPr lang="en-US" sz="2000" dirty="0" err="1">
                <a:solidFill>
                  <a:schemeClr val="tx1"/>
                </a:solidFill>
              </a:rPr>
              <a:t>komunikasi</a:t>
            </a:r>
            <a:r>
              <a:rPr lang="en-US" sz="2000" dirty="0">
                <a:solidFill>
                  <a:schemeClr val="tx1"/>
                </a:solidFill>
              </a:rPr>
              <a:t> </a:t>
            </a:r>
            <a:r>
              <a:rPr lang="en-US" sz="2000" dirty="0" err="1">
                <a:solidFill>
                  <a:schemeClr val="tx1"/>
                </a:solidFill>
              </a:rPr>
              <a:t>Jerman</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tujuan</a:t>
            </a:r>
            <a:r>
              <a:rPr lang="en-US" sz="2000" dirty="0">
                <a:solidFill>
                  <a:schemeClr val="tx1"/>
                </a:solidFill>
              </a:rPr>
              <a:t> yang </a:t>
            </a:r>
            <a:r>
              <a:rPr lang="en-US" sz="2000" dirty="0" err="1">
                <a:solidFill>
                  <a:schemeClr val="tx1"/>
                </a:solidFill>
              </a:rPr>
              <a:t>merusak</a:t>
            </a:r>
            <a:endParaRPr lang="en-US" sz="2000" dirty="0">
              <a:solidFill>
                <a:schemeClr val="tx1"/>
              </a:solidFill>
            </a:endParaRPr>
          </a:p>
          <a:p>
            <a:pPr marL="234950" algn="just"/>
            <a:r>
              <a:rPr lang="en-US" sz="2000" dirty="0">
                <a:solidFill>
                  <a:schemeClr val="tx1"/>
                </a:solidFill>
              </a:rPr>
              <a:t>	USA </a:t>
            </a:r>
            <a:r>
              <a:rPr lang="en-US" sz="2000" dirty="0" err="1">
                <a:solidFill>
                  <a:schemeClr val="tx1"/>
                </a:solidFill>
              </a:rPr>
              <a:t>membutuhkan</a:t>
            </a:r>
            <a:r>
              <a:rPr lang="en-US" sz="2000" dirty="0">
                <a:solidFill>
                  <a:schemeClr val="tx1"/>
                </a:solidFill>
              </a:rPr>
              <a:t> </a:t>
            </a:r>
            <a:r>
              <a:rPr lang="en-US" sz="2000" dirty="0" err="1">
                <a:solidFill>
                  <a:schemeClr val="tx1"/>
                </a:solidFill>
              </a:rPr>
              <a:t>inisiatif</a:t>
            </a:r>
            <a:r>
              <a:rPr lang="en-US" sz="2000" dirty="0">
                <a:solidFill>
                  <a:schemeClr val="tx1"/>
                </a:solidFill>
              </a:rPr>
              <a:t> </a:t>
            </a:r>
            <a:r>
              <a:rPr lang="en-US" sz="2000" dirty="0" err="1">
                <a:solidFill>
                  <a:schemeClr val="tx1"/>
                </a:solidFill>
              </a:rPr>
              <a:t>komunikasi</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memobilasi</a:t>
            </a:r>
            <a:r>
              <a:rPr lang="en-US" sz="2000" dirty="0">
                <a:solidFill>
                  <a:schemeClr val="tx1"/>
                </a:solidFill>
              </a:rPr>
              <a:t> tantara</a:t>
            </a:r>
          </a:p>
          <a:p>
            <a:pPr marL="234950" algn="just"/>
            <a:r>
              <a:rPr lang="en-US" sz="2000" dirty="0">
                <a:solidFill>
                  <a:schemeClr val="tx1"/>
                </a:solidFill>
              </a:rPr>
              <a:t>	</a:t>
            </a:r>
            <a:r>
              <a:rPr lang="en-US" sz="2000" dirty="0" err="1">
                <a:solidFill>
                  <a:schemeClr val="tx1"/>
                </a:solidFill>
              </a:rPr>
              <a:t>Mengapa</a:t>
            </a:r>
            <a:r>
              <a:rPr lang="en-US" sz="2000" dirty="0">
                <a:solidFill>
                  <a:schemeClr val="tx1"/>
                </a:solidFill>
              </a:rPr>
              <a:t> </a:t>
            </a:r>
            <a:r>
              <a:rPr lang="en-US" sz="2000" dirty="0" err="1">
                <a:solidFill>
                  <a:schemeClr val="tx1"/>
                </a:solidFill>
              </a:rPr>
              <a:t>kita</a:t>
            </a:r>
            <a:r>
              <a:rPr lang="en-US" sz="2000" dirty="0">
                <a:solidFill>
                  <a:schemeClr val="tx1"/>
                </a:solidFill>
              </a:rPr>
              <a:t> </a:t>
            </a:r>
            <a:r>
              <a:rPr lang="en-US" sz="2000" dirty="0" err="1">
                <a:solidFill>
                  <a:schemeClr val="tx1"/>
                </a:solidFill>
              </a:rPr>
              <a:t>melawan</a:t>
            </a:r>
            <a:r>
              <a:rPr lang="en-US" sz="2000" dirty="0">
                <a:solidFill>
                  <a:schemeClr val="tx1"/>
                </a:solidFill>
              </a:rPr>
              <a:t> </a:t>
            </a:r>
            <a:r>
              <a:rPr lang="en-US" sz="2000" dirty="0" err="1">
                <a:solidFill>
                  <a:schemeClr val="tx1"/>
                </a:solidFill>
              </a:rPr>
              <a:t>penelitian</a:t>
            </a:r>
            <a:r>
              <a:rPr lang="en-US" sz="2000" dirty="0">
                <a:solidFill>
                  <a:schemeClr val="tx1"/>
                </a:solidFill>
              </a:rPr>
              <a:t> – </a:t>
            </a:r>
            <a:r>
              <a:rPr lang="en-US" sz="2000" dirty="0" err="1">
                <a:solidFill>
                  <a:schemeClr val="tx1"/>
                </a:solidFill>
              </a:rPr>
              <a:t>Penelitian</a:t>
            </a:r>
            <a:r>
              <a:rPr lang="en-US" sz="2000" dirty="0">
                <a:solidFill>
                  <a:schemeClr val="tx1"/>
                </a:solidFill>
              </a:rPr>
              <a:t> </a:t>
            </a:r>
            <a:r>
              <a:rPr lang="en-US" sz="2000" dirty="0" err="1">
                <a:solidFill>
                  <a:schemeClr val="tx1"/>
                </a:solidFill>
              </a:rPr>
              <a:t>persuasi</a:t>
            </a:r>
            <a:r>
              <a:rPr lang="en-US" sz="2000" dirty="0">
                <a:solidFill>
                  <a:schemeClr val="tx1"/>
                </a:solidFill>
              </a:rPr>
              <a:t> </a:t>
            </a:r>
            <a:r>
              <a:rPr lang="en-US" sz="2000" dirty="0" err="1">
                <a:solidFill>
                  <a:schemeClr val="tx1"/>
                </a:solidFill>
              </a:rPr>
              <a:t>dapat</a:t>
            </a:r>
            <a:r>
              <a:rPr lang="en-US" sz="2000" dirty="0">
                <a:solidFill>
                  <a:schemeClr val="tx1"/>
                </a:solidFill>
              </a:rPr>
              <a:t> </a:t>
            </a:r>
            <a:r>
              <a:rPr lang="en-US" sz="2000" dirty="0" err="1">
                <a:solidFill>
                  <a:schemeClr val="tx1"/>
                </a:solidFill>
              </a:rPr>
              <a:t>dimanfaatkan</a:t>
            </a:r>
            <a:r>
              <a:rPr lang="en-US" sz="2000" dirty="0">
                <a:solidFill>
                  <a:schemeClr val="tx1"/>
                </a:solidFill>
              </a:rPr>
              <a:t> oleh 	</a:t>
            </a:r>
            <a:r>
              <a:rPr lang="en-US" sz="2000" dirty="0" err="1">
                <a:solidFill>
                  <a:schemeClr val="tx1"/>
                </a:solidFill>
              </a:rPr>
              <a:t>pemerintah</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tujuannya</a:t>
            </a:r>
            <a:r>
              <a:rPr lang="en-US" sz="2000" dirty="0">
                <a:solidFill>
                  <a:schemeClr val="tx1"/>
                </a:solidFill>
              </a:rPr>
              <a:t> </a:t>
            </a:r>
            <a:r>
              <a:rPr lang="en-US" sz="2000" dirty="0" err="1">
                <a:solidFill>
                  <a:schemeClr val="tx1"/>
                </a:solidFill>
              </a:rPr>
              <a:t>sendiri</a:t>
            </a:r>
            <a:r>
              <a:rPr lang="en-US" sz="2000" dirty="0">
                <a:solidFill>
                  <a:schemeClr val="tx1"/>
                </a:solidFill>
              </a:rPr>
              <a:t>	</a:t>
            </a:r>
          </a:p>
          <a:p>
            <a:pPr marL="234950" algn="just"/>
            <a:r>
              <a:rPr lang="en-US" sz="2000" dirty="0">
                <a:solidFill>
                  <a:schemeClr val="tx1"/>
                </a:solidFill>
              </a:rPr>
              <a:t>	</a:t>
            </a:r>
            <a:r>
              <a:rPr lang="en-US" sz="2000" dirty="0" err="1">
                <a:solidFill>
                  <a:schemeClr val="tx1"/>
                </a:solidFill>
              </a:rPr>
              <a:t>Tujuan</a:t>
            </a:r>
            <a:r>
              <a:rPr lang="en-US" sz="2000" dirty="0">
                <a:solidFill>
                  <a:schemeClr val="tx1"/>
                </a:solidFill>
              </a:rPr>
              <a:t> yang </a:t>
            </a:r>
            <a:r>
              <a:rPr lang="en-US" sz="2000" dirty="0" err="1">
                <a:solidFill>
                  <a:schemeClr val="tx1"/>
                </a:solidFill>
              </a:rPr>
              <a:t>mengguntungkan</a:t>
            </a:r>
            <a:r>
              <a:rPr lang="en-US" sz="2000" dirty="0">
                <a:solidFill>
                  <a:schemeClr val="tx1"/>
                </a:solidFill>
              </a:rPr>
              <a:t>, </a:t>
            </a:r>
            <a:r>
              <a:rPr lang="en-US" sz="2000" dirty="0" err="1">
                <a:solidFill>
                  <a:schemeClr val="tx1"/>
                </a:solidFill>
              </a:rPr>
              <a:t>tetapi</a:t>
            </a:r>
            <a:r>
              <a:rPr lang="en-US" sz="2000" dirty="0">
                <a:solidFill>
                  <a:schemeClr val="tx1"/>
                </a:solidFill>
              </a:rPr>
              <a:t> </a:t>
            </a:r>
            <a:r>
              <a:rPr lang="en-US" sz="2000" dirty="0" err="1">
                <a:solidFill>
                  <a:schemeClr val="tx1"/>
                </a:solidFill>
              </a:rPr>
              <a:t>tentu</a:t>
            </a:r>
            <a:r>
              <a:rPr lang="en-US" sz="2000" dirty="0">
                <a:solidFill>
                  <a:schemeClr val="tx1"/>
                </a:solidFill>
              </a:rPr>
              <a:t> </a:t>
            </a:r>
            <a:r>
              <a:rPr lang="en-US" sz="2000" dirty="0" err="1">
                <a:solidFill>
                  <a:schemeClr val="tx1"/>
                </a:solidFill>
              </a:rPr>
              <a:t>saja</a:t>
            </a:r>
            <a:r>
              <a:rPr lang="en-US" sz="2000" dirty="0">
                <a:solidFill>
                  <a:schemeClr val="tx1"/>
                </a:solidFill>
              </a:rPr>
              <a:t> </a:t>
            </a:r>
            <a:r>
              <a:rPr lang="en-US" sz="2000" dirty="0" err="1">
                <a:solidFill>
                  <a:schemeClr val="tx1"/>
                </a:solidFill>
              </a:rPr>
              <a:t>bukan</a:t>
            </a:r>
            <a:r>
              <a:rPr lang="en-US" sz="2000" dirty="0">
                <a:solidFill>
                  <a:schemeClr val="tx1"/>
                </a:solidFill>
              </a:rPr>
              <a:t> </a:t>
            </a:r>
            <a:r>
              <a:rPr lang="en-US" sz="2000" dirty="0" err="1">
                <a:solidFill>
                  <a:schemeClr val="tx1"/>
                </a:solidFill>
              </a:rPr>
              <a:t>tujuan</a:t>
            </a:r>
            <a:r>
              <a:rPr lang="en-US" sz="2000" dirty="0">
                <a:solidFill>
                  <a:schemeClr val="tx1"/>
                </a:solidFill>
              </a:rPr>
              <a:t> yang </a:t>
            </a:r>
            <a:r>
              <a:rPr lang="en-US" sz="2000" dirty="0" err="1">
                <a:solidFill>
                  <a:schemeClr val="tx1"/>
                </a:solidFill>
              </a:rPr>
              <a:t>netral</a:t>
            </a:r>
            <a:r>
              <a:rPr lang="en-US" sz="2000" dirty="0">
                <a:solidFill>
                  <a:schemeClr val="tx1"/>
                </a:solidFill>
              </a:rPr>
              <a:t>/</a:t>
            </a:r>
            <a:r>
              <a:rPr lang="en-US" sz="2000" dirty="0" err="1">
                <a:solidFill>
                  <a:schemeClr val="tx1"/>
                </a:solidFill>
              </a:rPr>
              <a:t>obyektif</a:t>
            </a:r>
            <a:endParaRPr lang="en-US" sz="2000" dirty="0">
              <a:solidFill>
                <a:schemeClr val="tx1"/>
              </a:solidFill>
            </a:endParaRPr>
          </a:p>
          <a:p>
            <a:pPr marL="234950" algn="just"/>
            <a:endParaRPr lang="en-US" sz="2000" dirty="0">
              <a:solidFill>
                <a:schemeClr val="tx1"/>
              </a:solidFill>
            </a:endParaRPr>
          </a:p>
          <a:p>
            <a:pPr marL="577850" indent="-342900" algn="just">
              <a:buFont typeface="Wingdings" panose="05000000000000000000" pitchFamily="2" charset="2"/>
              <a:buChar char="q"/>
            </a:pPr>
            <a:r>
              <a:rPr lang="en-US" sz="2600" dirty="0">
                <a:solidFill>
                  <a:schemeClr val="tx1"/>
                </a:solidFill>
              </a:rPr>
              <a:t>Carl </a:t>
            </a:r>
            <a:r>
              <a:rPr lang="en-US" sz="2600" dirty="0" err="1">
                <a:solidFill>
                  <a:schemeClr val="tx1"/>
                </a:solidFill>
              </a:rPr>
              <a:t>Hovland</a:t>
            </a:r>
            <a:r>
              <a:rPr lang="en-US" sz="2600" dirty="0">
                <a:solidFill>
                  <a:schemeClr val="tx1"/>
                </a:solidFill>
              </a:rPr>
              <a:t> (1953) –</a:t>
            </a:r>
            <a:r>
              <a:rPr lang="en-US" sz="2600" dirty="0" err="1">
                <a:solidFill>
                  <a:schemeClr val="tx1"/>
                </a:solidFill>
              </a:rPr>
              <a:t>sumber</a:t>
            </a:r>
            <a:r>
              <a:rPr lang="en-US" sz="2600" dirty="0">
                <a:solidFill>
                  <a:schemeClr val="tx1"/>
                </a:solidFill>
              </a:rPr>
              <a:t> yang </a:t>
            </a:r>
            <a:r>
              <a:rPr lang="en-US" sz="2600" dirty="0" err="1">
                <a:solidFill>
                  <a:schemeClr val="tx1"/>
                </a:solidFill>
              </a:rPr>
              <a:t>dapat</a:t>
            </a:r>
            <a:r>
              <a:rPr lang="en-US" sz="2600" dirty="0">
                <a:solidFill>
                  <a:schemeClr val="tx1"/>
                </a:solidFill>
              </a:rPr>
              <a:t> </a:t>
            </a:r>
            <a:r>
              <a:rPr lang="en-US" sz="2600" dirty="0" err="1">
                <a:solidFill>
                  <a:schemeClr val="tx1"/>
                </a:solidFill>
              </a:rPr>
              <a:t>dipercaya</a:t>
            </a:r>
            <a:r>
              <a:rPr lang="en-US" sz="2600" dirty="0">
                <a:solidFill>
                  <a:schemeClr val="tx1"/>
                </a:solidFill>
              </a:rPr>
              <a:t> </a:t>
            </a:r>
            <a:r>
              <a:rPr lang="en-US" sz="2600" dirty="0" err="1">
                <a:solidFill>
                  <a:schemeClr val="tx1"/>
                </a:solidFill>
              </a:rPr>
              <a:t>mempengaruhi</a:t>
            </a:r>
            <a:r>
              <a:rPr lang="en-US" sz="2600" dirty="0">
                <a:solidFill>
                  <a:schemeClr val="tx1"/>
                </a:solidFill>
              </a:rPr>
              <a:t> </a:t>
            </a:r>
            <a:r>
              <a:rPr lang="en-US" sz="2600" dirty="0" err="1">
                <a:solidFill>
                  <a:schemeClr val="tx1"/>
                </a:solidFill>
              </a:rPr>
              <a:t>sikap</a:t>
            </a:r>
            <a:endParaRPr lang="en-US" sz="2600" dirty="0">
              <a:solidFill>
                <a:schemeClr val="tx1"/>
              </a:solidFill>
            </a:endParaRPr>
          </a:p>
          <a:p>
            <a:pPr marL="234950" algn="just"/>
            <a:r>
              <a:rPr lang="en-US" sz="2000" dirty="0">
                <a:solidFill>
                  <a:schemeClr val="tx1"/>
                </a:solidFill>
              </a:rPr>
              <a:t>	</a:t>
            </a:r>
            <a:r>
              <a:rPr lang="en-US" sz="2000" dirty="0" err="1">
                <a:solidFill>
                  <a:schemeClr val="tx1"/>
                </a:solidFill>
              </a:rPr>
              <a:t>Mengembangkan</a:t>
            </a:r>
            <a:r>
              <a:rPr lang="en-US" sz="2000" dirty="0">
                <a:solidFill>
                  <a:schemeClr val="tx1"/>
                </a:solidFill>
              </a:rPr>
              <a:t> </a:t>
            </a:r>
            <a:r>
              <a:rPr lang="en-US" sz="2000" dirty="0" err="1">
                <a:solidFill>
                  <a:schemeClr val="tx1"/>
                </a:solidFill>
              </a:rPr>
              <a:t>pendekatan</a:t>
            </a:r>
            <a:r>
              <a:rPr lang="en-US" sz="2000" dirty="0">
                <a:solidFill>
                  <a:schemeClr val="tx1"/>
                </a:solidFill>
              </a:rPr>
              <a:t> </a:t>
            </a:r>
            <a:r>
              <a:rPr lang="en-US" sz="2000" dirty="0" err="1">
                <a:solidFill>
                  <a:schemeClr val="tx1"/>
                </a:solidFill>
              </a:rPr>
              <a:t>ilmiah</a:t>
            </a:r>
            <a:r>
              <a:rPr lang="en-US" sz="2000" dirty="0">
                <a:solidFill>
                  <a:schemeClr val="tx1"/>
                </a:solidFill>
              </a:rPr>
              <a:t> yang </a:t>
            </a:r>
            <a:r>
              <a:rPr lang="en-US" sz="2000" dirty="0" err="1">
                <a:solidFill>
                  <a:schemeClr val="tx1"/>
                </a:solidFill>
              </a:rPr>
              <a:t>bertahan</a:t>
            </a:r>
            <a:r>
              <a:rPr lang="en-US" sz="2000" dirty="0">
                <a:solidFill>
                  <a:schemeClr val="tx1"/>
                </a:solidFill>
              </a:rPr>
              <a:t> lama </a:t>
            </a:r>
            <a:r>
              <a:rPr lang="en-US" sz="2000" dirty="0" err="1">
                <a:solidFill>
                  <a:schemeClr val="tx1"/>
                </a:solidFill>
              </a:rPr>
              <a:t>untuk</a:t>
            </a:r>
            <a:r>
              <a:rPr lang="en-US" sz="2000" dirty="0">
                <a:solidFill>
                  <a:schemeClr val="tx1"/>
                </a:solidFill>
              </a:rPr>
              <a:t> </a:t>
            </a:r>
            <a:r>
              <a:rPr lang="en-US" sz="2000" dirty="0" err="1">
                <a:solidFill>
                  <a:schemeClr val="tx1"/>
                </a:solidFill>
              </a:rPr>
              <a:t>persuasi</a:t>
            </a:r>
            <a:r>
              <a:rPr lang="en-US" sz="2000" dirty="0">
                <a:solidFill>
                  <a:schemeClr val="tx1"/>
                </a:solidFill>
              </a:rPr>
              <a:t>	</a:t>
            </a: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234950" algn="just"/>
            <a:endParaRPr lang="en-US" sz="22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692150" lvl="1" algn="just"/>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p:txBody>
      </p:sp>
    </p:spTree>
    <p:extLst>
      <p:ext uri="{BB962C8B-B14F-4D97-AF65-F5344CB8AC3E}">
        <p14:creationId xmlns:p14="http://schemas.microsoft.com/office/powerpoint/2010/main" val="3005498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49380" y="457200"/>
            <a:ext cx="10058400" cy="779806"/>
          </a:xfrm>
        </p:spPr>
        <p:txBody>
          <a:bodyPr>
            <a:noAutofit/>
          </a:bodyPr>
          <a:lstStyle/>
          <a:p>
            <a:r>
              <a:rPr lang="en-US" sz="3000" b="1" dirty="0">
                <a:effectLst>
                  <a:outerShdw blurRad="38100" dist="38100" dir="2700000" algn="tl">
                    <a:srgbClr val="000000">
                      <a:alpha val="43137"/>
                    </a:srgbClr>
                  </a:outerShdw>
                </a:effectLst>
              </a:rPr>
              <a:t>STUDI PERSUASI KONTEMPORER</a:t>
            </a:r>
          </a:p>
        </p:txBody>
      </p:sp>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11042469" cy="4203726"/>
          </a:xfrm>
        </p:spPr>
        <p:txBody>
          <a:bodyPr>
            <a:normAutofit/>
          </a:bodyPr>
          <a:lstStyle/>
          <a:p>
            <a:pPr marL="45720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		</a:t>
            </a:r>
          </a:p>
          <a:p>
            <a:pPr marL="0" indent="0" algn="just">
              <a:buNone/>
            </a:pPr>
            <a:r>
              <a:rPr lang="en-US" sz="2400" dirty="0"/>
              <a:t> </a:t>
            </a:r>
          </a:p>
        </p:txBody>
      </p:sp>
      <p:sp>
        <p:nvSpPr>
          <p:cNvPr id="6" name="Title 6">
            <a:extLst>
              <a:ext uri="{FF2B5EF4-FFF2-40B4-BE49-F238E27FC236}">
                <a16:creationId xmlns:a16="http://schemas.microsoft.com/office/drawing/2014/main" id="{01F68DE6-B541-4D4A-A0E6-BEA6E5C6F035}"/>
              </a:ext>
            </a:extLst>
          </p:cNvPr>
          <p:cNvSpPr>
            <a:spLocks noGrp="1"/>
          </p:cNvSpPr>
          <p:nvPr/>
        </p:nvSpPr>
        <p:spPr>
          <a:xfrm>
            <a:off x="789127" y="1400582"/>
            <a:ext cx="10578905" cy="4544559"/>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7850" indent="-342900" algn="just">
              <a:buFont typeface="Wingdings" panose="05000000000000000000" pitchFamily="2" charset="2"/>
              <a:buChar char="q"/>
            </a:pPr>
            <a:r>
              <a:rPr lang="en-US" sz="2600" dirty="0" err="1">
                <a:solidFill>
                  <a:schemeClr val="tx1"/>
                </a:solidFill>
              </a:rPr>
              <a:t>Cendikiawan</a:t>
            </a:r>
            <a:r>
              <a:rPr lang="en-US" sz="2600" dirty="0">
                <a:solidFill>
                  <a:schemeClr val="tx1"/>
                </a:solidFill>
              </a:rPr>
              <a:t> </a:t>
            </a:r>
            <a:r>
              <a:rPr lang="en-US" sz="2600" dirty="0" err="1">
                <a:solidFill>
                  <a:schemeClr val="tx1"/>
                </a:solidFill>
              </a:rPr>
              <a:t>kontemporer</a:t>
            </a:r>
            <a:r>
              <a:rPr lang="en-US" sz="2600" dirty="0">
                <a:solidFill>
                  <a:schemeClr val="tx1"/>
                </a:solidFill>
              </a:rPr>
              <a:t> </a:t>
            </a:r>
            <a:r>
              <a:rPr lang="en-US" sz="2600" dirty="0" err="1">
                <a:solidFill>
                  <a:schemeClr val="tx1"/>
                </a:solidFill>
              </a:rPr>
              <a:t>mengembangkan</a:t>
            </a:r>
            <a:r>
              <a:rPr lang="en-US" sz="2600" dirty="0">
                <a:solidFill>
                  <a:schemeClr val="tx1"/>
                </a:solidFill>
              </a:rPr>
              <a:t> </a:t>
            </a:r>
            <a:r>
              <a:rPr lang="en-US" sz="2600" dirty="0" err="1">
                <a:solidFill>
                  <a:schemeClr val="tx1"/>
                </a:solidFill>
              </a:rPr>
              <a:t>teori</a:t>
            </a:r>
            <a:r>
              <a:rPr lang="en-US" sz="2600" dirty="0">
                <a:solidFill>
                  <a:schemeClr val="tx1"/>
                </a:solidFill>
              </a:rPr>
              <a:t> </a:t>
            </a:r>
            <a:r>
              <a:rPr lang="en-US" sz="2600" dirty="0" err="1">
                <a:solidFill>
                  <a:schemeClr val="tx1"/>
                </a:solidFill>
              </a:rPr>
              <a:t>persuasi</a:t>
            </a:r>
            <a:r>
              <a:rPr lang="en-US" sz="2600" dirty="0">
                <a:solidFill>
                  <a:schemeClr val="tx1"/>
                </a:solidFill>
              </a:rPr>
              <a:t> </a:t>
            </a:r>
            <a:r>
              <a:rPr lang="en-US" sz="2600" dirty="0" err="1">
                <a:solidFill>
                  <a:schemeClr val="tx1"/>
                </a:solidFill>
              </a:rPr>
              <a:t>dari</a:t>
            </a:r>
            <a:r>
              <a:rPr lang="en-US" sz="2600" dirty="0">
                <a:solidFill>
                  <a:schemeClr val="tx1"/>
                </a:solidFill>
              </a:rPr>
              <a:t> </a:t>
            </a:r>
            <a:r>
              <a:rPr lang="en-US" sz="2600" dirty="0" err="1">
                <a:solidFill>
                  <a:schemeClr val="tx1"/>
                </a:solidFill>
              </a:rPr>
              <a:t>pendekatan</a:t>
            </a:r>
            <a:r>
              <a:rPr lang="en-US" sz="2600" dirty="0">
                <a:solidFill>
                  <a:schemeClr val="tx1"/>
                </a:solidFill>
              </a:rPr>
              <a:t> </a:t>
            </a:r>
            <a:r>
              <a:rPr lang="en-US" sz="2600" dirty="0" err="1">
                <a:solidFill>
                  <a:schemeClr val="tx1"/>
                </a:solidFill>
              </a:rPr>
              <a:t>ilmu</a:t>
            </a:r>
            <a:r>
              <a:rPr lang="en-US" sz="2600" dirty="0">
                <a:solidFill>
                  <a:schemeClr val="tx1"/>
                </a:solidFill>
              </a:rPr>
              <a:t> </a:t>
            </a:r>
            <a:r>
              <a:rPr lang="en-US" sz="2600" dirty="0" err="1">
                <a:solidFill>
                  <a:schemeClr val="tx1"/>
                </a:solidFill>
              </a:rPr>
              <a:t>pengetahuan</a:t>
            </a:r>
            <a:r>
              <a:rPr lang="en-US" sz="2600" dirty="0">
                <a:solidFill>
                  <a:schemeClr val="tx1"/>
                </a:solidFill>
              </a:rPr>
              <a:t> </a:t>
            </a:r>
          </a:p>
          <a:p>
            <a:pPr marL="234950" algn="just"/>
            <a:r>
              <a:rPr lang="en-US" sz="2600" dirty="0">
                <a:solidFill>
                  <a:schemeClr val="tx1"/>
                </a:solidFill>
              </a:rPr>
              <a:t>	</a:t>
            </a:r>
            <a:r>
              <a:rPr lang="en-US" sz="2000" dirty="0" err="1">
                <a:solidFill>
                  <a:schemeClr val="tx1"/>
                </a:solidFill>
              </a:rPr>
              <a:t>Teori</a:t>
            </a:r>
            <a:r>
              <a:rPr lang="en-US" sz="2000" dirty="0">
                <a:solidFill>
                  <a:schemeClr val="tx1"/>
                </a:solidFill>
              </a:rPr>
              <a:t> – </a:t>
            </a:r>
            <a:r>
              <a:rPr lang="en-US" sz="2000" dirty="0" err="1">
                <a:solidFill>
                  <a:schemeClr val="tx1"/>
                </a:solidFill>
              </a:rPr>
              <a:t>payung</a:t>
            </a:r>
            <a:r>
              <a:rPr lang="en-US" sz="2000" dirty="0">
                <a:solidFill>
                  <a:schemeClr val="tx1"/>
                </a:solidFill>
              </a:rPr>
              <a:t> </a:t>
            </a:r>
            <a:r>
              <a:rPr lang="en-US" sz="2000" dirty="0" err="1">
                <a:solidFill>
                  <a:schemeClr val="tx1"/>
                </a:solidFill>
              </a:rPr>
              <a:t>konseptualisasi</a:t>
            </a:r>
            <a:r>
              <a:rPr lang="en-US" sz="2000" dirty="0">
                <a:solidFill>
                  <a:schemeClr val="tx1"/>
                </a:solidFill>
              </a:rPr>
              <a:t> </a:t>
            </a:r>
            <a:r>
              <a:rPr lang="en-US" sz="2000" dirty="0" err="1">
                <a:solidFill>
                  <a:schemeClr val="tx1"/>
                </a:solidFill>
              </a:rPr>
              <a:t>dari</a:t>
            </a:r>
            <a:r>
              <a:rPr lang="en-US" sz="2000" dirty="0">
                <a:solidFill>
                  <a:schemeClr val="tx1"/>
                </a:solidFill>
              </a:rPr>
              <a:t> </a:t>
            </a:r>
            <a:r>
              <a:rPr lang="en-US" sz="2000" dirty="0" err="1">
                <a:solidFill>
                  <a:schemeClr val="tx1"/>
                </a:solidFill>
              </a:rPr>
              <a:t>suatu</a:t>
            </a:r>
            <a:r>
              <a:rPr lang="en-US" sz="2000" dirty="0">
                <a:solidFill>
                  <a:schemeClr val="tx1"/>
                </a:solidFill>
              </a:rPr>
              <a:t> </a:t>
            </a:r>
            <a:r>
              <a:rPr lang="en-US" sz="2000" dirty="0" err="1">
                <a:solidFill>
                  <a:schemeClr val="tx1"/>
                </a:solidFill>
              </a:rPr>
              <a:t>fenomena</a:t>
            </a:r>
            <a:r>
              <a:rPr lang="en-US" sz="2000" dirty="0">
                <a:solidFill>
                  <a:schemeClr val="tx1"/>
                </a:solidFill>
              </a:rPr>
              <a:t> yang </a:t>
            </a:r>
            <a:r>
              <a:rPr lang="en-US" sz="2000" dirty="0" err="1">
                <a:solidFill>
                  <a:schemeClr val="tx1"/>
                </a:solidFill>
              </a:rPr>
              <a:t>berisi</a:t>
            </a:r>
            <a:r>
              <a:rPr lang="en-US" sz="2000" dirty="0">
                <a:solidFill>
                  <a:schemeClr val="tx1"/>
                </a:solidFill>
              </a:rPr>
              <a:t> 	</a:t>
            </a:r>
            <a:r>
              <a:rPr lang="en-US" sz="2000" dirty="0" err="1">
                <a:solidFill>
                  <a:schemeClr val="tx1"/>
                </a:solidFill>
              </a:rPr>
              <a:t>hipotesis</a:t>
            </a:r>
            <a:r>
              <a:rPr lang="en-US" sz="2000" dirty="0">
                <a:solidFill>
                  <a:schemeClr val="tx1"/>
                </a:solidFill>
              </a:rPr>
              <a:t>, 	</a:t>
            </a:r>
            <a:r>
              <a:rPr lang="en-US" sz="2000" dirty="0" err="1">
                <a:solidFill>
                  <a:schemeClr val="tx1"/>
                </a:solidFill>
              </a:rPr>
              <a:t>mengusulkan</a:t>
            </a:r>
            <a:r>
              <a:rPr lang="en-US" sz="2000" dirty="0">
                <a:solidFill>
                  <a:schemeClr val="tx1"/>
                </a:solidFill>
              </a:rPr>
              <a:t> </a:t>
            </a:r>
            <a:r>
              <a:rPr lang="en-US" sz="2000" dirty="0" err="1">
                <a:solidFill>
                  <a:schemeClr val="tx1"/>
                </a:solidFill>
              </a:rPr>
              <a:t>hubungan</a:t>
            </a:r>
            <a:r>
              <a:rPr lang="en-US" sz="2000" dirty="0">
                <a:solidFill>
                  <a:schemeClr val="tx1"/>
                </a:solidFill>
              </a:rPr>
              <a:t> </a:t>
            </a:r>
            <a:r>
              <a:rPr lang="en-US" sz="2000" dirty="0" err="1">
                <a:solidFill>
                  <a:schemeClr val="tx1"/>
                </a:solidFill>
              </a:rPr>
              <a:t>antara</a:t>
            </a:r>
            <a:r>
              <a:rPr lang="en-US" sz="2000" dirty="0">
                <a:solidFill>
                  <a:schemeClr val="tx1"/>
                </a:solidFill>
              </a:rPr>
              <a:t> variable, </a:t>
            </a:r>
            <a:r>
              <a:rPr lang="en-US" sz="2000" dirty="0" err="1">
                <a:solidFill>
                  <a:schemeClr val="tx1"/>
                </a:solidFill>
              </a:rPr>
              <a:t>menjelaskan</a:t>
            </a:r>
            <a:r>
              <a:rPr lang="en-US" sz="2000" dirty="0">
                <a:solidFill>
                  <a:schemeClr val="tx1"/>
                </a:solidFill>
              </a:rPr>
              <a:t> </a:t>
            </a:r>
            <a:r>
              <a:rPr lang="en-US" sz="2000" dirty="0" err="1">
                <a:solidFill>
                  <a:schemeClr val="tx1"/>
                </a:solidFill>
              </a:rPr>
              <a:t>peristiwa</a:t>
            </a:r>
            <a:r>
              <a:rPr lang="en-US" sz="2000" dirty="0">
                <a:solidFill>
                  <a:schemeClr val="tx1"/>
                </a:solidFill>
              </a:rPr>
              <a:t> dan </a:t>
            </a:r>
            <a:r>
              <a:rPr lang="en-US" sz="2000" dirty="0" err="1">
                <a:solidFill>
                  <a:schemeClr val="tx1"/>
                </a:solidFill>
              </a:rPr>
              <a:t>menawarkan</a:t>
            </a:r>
            <a:r>
              <a:rPr lang="en-US" sz="2000" dirty="0">
                <a:solidFill>
                  <a:schemeClr val="tx1"/>
                </a:solidFill>
              </a:rPr>
              <a:t> 	</a:t>
            </a:r>
            <a:r>
              <a:rPr lang="en-US" sz="2000" dirty="0" err="1">
                <a:solidFill>
                  <a:schemeClr val="tx1"/>
                </a:solidFill>
              </a:rPr>
              <a:t>prediksi</a:t>
            </a:r>
            <a:endParaRPr lang="en-US" sz="2000" dirty="0">
              <a:solidFill>
                <a:schemeClr val="tx1"/>
              </a:solidFill>
            </a:endParaRPr>
          </a:p>
          <a:p>
            <a:pPr marL="692150" indent="-457200" algn="just">
              <a:buAutoNum type="arabicPeriod"/>
            </a:pPr>
            <a:r>
              <a:rPr lang="en-US" sz="2400" dirty="0" err="1">
                <a:solidFill>
                  <a:schemeClr val="tx1"/>
                </a:solidFill>
              </a:rPr>
              <a:t>Perumusan</a:t>
            </a:r>
            <a:r>
              <a:rPr lang="en-US" sz="2400" dirty="0">
                <a:solidFill>
                  <a:schemeClr val="tx1"/>
                </a:solidFill>
              </a:rPr>
              <a:t> </a:t>
            </a:r>
            <a:r>
              <a:rPr lang="en-US" sz="2400" dirty="0" err="1">
                <a:solidFill>
                  <a:schemeClr val="tx1"/>
                </a:solidFill>
              </a:rPr>
              <a:t>teori</a:t>
            </a:r>
            <a:r>
              <a:rPr lang="en-US" sz="2400" dirty="0">
                <a:solidFill>
                  <a:schemeClr val="tx1"/>
                </a:solidFill>
              </a:rPr>
              <a:t> </a:t>
            </a:r>
            <a:r>
              <a:rPr lang="en-US" sz="2400" dirty="0" err="1">
                <a:solidFill>
                  <a:schemeClr val="tx1"/>
                </a:solidFill>
              </a:rPr>
              <a:t>tentang</a:t>
            </a:r>
            <a:r>
              <a:rPr lang="en-US" sz="2400" dirty="0">
                <a:solidFill>
                  <a:schemeClr val="tx1"/>
                </a:solidFill>
              </a:rPr>
              <a:t> </a:t>
            </a:r>
            <a:r>
              <a:rPr lang="en-US" sz="2400" dirty="0" err="1">
                <a:solidFill>
                  <a:schemeClr val="tx1"/>
                </a:solidFill>
              </a:rPr>
              <a:t>sikap</a:t>
            </a:r>
            <a:r>
              <a:rPr lang="en-US" sz="2400" dirty="0">
                <a:solidFill>
                  <a:schemeClr val="tx1"/>
                </a:solidFill>
              </a:rPr>
              <a:t> dan </a:t>
            </a:r>
            <a:r>
              <a:rPr lang="en-US" sz="2400" dirty="0" err="1">
                <a:solidFill>
                  <a:schemeClr val="tx1"/>
                </a:solidFill>
              </a:rPr>
              <a:t>persuasi</a:t>
            </a:r>
            <a:r>
              <a:rPr lang="en-US" sz="2400" dirty="0">
                <a:solidFill>
                  <a:schemeClr val="tx1"/>
                </a:solidFill>
              </a:rPr>
              <a:t> </a:t>
            </a:r>
            <a:r>
              <a:rPr lang="en-US" sz="2400" dirty="0" err="1">
                <a:solidFill>
                  <a:schemeClr val="tx1"/>
                </a:solidFill>
              </a:rPr>
              <a:t>melalui</a:t>
            </a:r>
            <a:r>
              <a:rPr lang="en-US" sz="2400" dirty="0">
                <a:solidFill>
                  <a:schemeClr val="tx1"/>
                </a:solidFill>
              </a:rPr>
              <a:t> : </a:t>
            </a:r>
          </a:p>
          <a:p>
            <a:pPr marL="234950" algn="just"/>
            <a:r>
              <a:rPr lang="en-US" sz="2400" dirty="0">
                <a:solidFill>
                  <a:schemeClr val="tx1"/>
                </a:solidFill>
              </a:rPr>
              <a:t>	</a:t>
            </a:r>
            <a:r>
              <a:rPr lang="en-US" sz="2000" dirty="0" err="1">
                <a:solidFill>
                  <a:schemeClr val="tx1"/>
                </a:solidFill>
              </a:rPr>
              <a:t>eksperimen</a:t>
            </a:r>
            <a:r>
              <a:rPr lang="en-US" sz="2000" dirty="0">
                <a:solidFill>
                  <a:schemeClr val="tx1"/>
                </a:solidFill>
              </a:rPr>
              <a:t> – </a:t>
            </a:r>
            <a:r>
              <a:rPr lang="en-US" sz="2000" dirty="0" err="1">
                <a:solidFill>
                  <a:schemeClr val="tx1"/>
                </a:solidFill>
              </a:rPr>
              <a:t>bukti</a:t>
            </a:r>
            <a:r>
              <a:rPr lang="en-US" sz="2000" dirty="0">
                <a:solidFill>
                  <a:schemeClr val="tx1"/>
                </a:solidFill>
              </a:rPr>
              <a:t> </a:t>
            </a:r>
            <a:r>
              <a:rPr lang="en-US" sz="2000" dirty="0" err="1">
                <a:solidFill>
                  <a:schemeClr val="tx1"/>
                </a:solidFill>
              </a:rPr>
              <a:t>menyakinkan</a:t>
            </a:r>
            <a:r>
              <a:rPr lang="en-US" sz="2000" dirty="0">
                <a:solidFill>
                  <a:schemeClr val="tx1"/>
                </a:solidFill>
              </a:rPr>
              <a:t> </a:t>
            </a:r>
            <a:r>
              <a:rPr lang="en-US" sz="2000" dirty="0" err="1">
                <a:solidFill>
                  <a:schemeClr val="tx1"/>
                </a:solidFill>
              </a:rPr>
              <a:t>bahwa</a:t>
            </a:r>
            <a:r>
              <a:rPr lang="en-US" sz="2000" dirty="0">
                <a:solidFill>
                  <a:schemeClr val="tx1"/>
                </a:solidFill>
              </a:rPr>
              <a:t> </a:t>
            </a:r>
            <a:r>
              <a:rPr lang="en-US" sz="2000" dirty="0" err="1">
                <a:solidFill>
                  <a:schemeClr val="tx1"/>
                </a:solidFill>
              </a:rPr>
              <a:t>satu</a:t>
            </a:r>
            <a:r>
              <a:rPr lang="en-US" sz="2000" dirty="0">
                <a:solidFill>
                  <a:schemeClr val="tx1"/>
                </a:solidFill>
              </a:rPr>
              <a:t> variable </a:t>
            </a:r>
            <a:r>
              <a:rPr lang="en-US" sz="2000" dirty="0" err="1">
                <a:solidFill>
                  <a:schemeClr val="tx1"/>
                </a:solidFill>
              </a:rPr>
              <a:t>menyebabkan</a:t>
            </a:r>
            <a:r>
              <a:rPr lang="en-US" sz="2000" dirty="0">
                <a:solidFill>
                  <a:schemeClr val="tx1"/>
                </a:solidFill>
              </a:rPr>
              <a:t> </a:t>
            </a:r>
            <a:r>
              <a:rPr lang="en-US" sz="2000" dirty="0" err="1">
                <a:solidFill>
                  <a:schemeClr val="tx1"/>
                </a:solidFill>
              </a:rPr>
              <a:t>perubahan</a:t>
            </a:r>
            <a:r>
              <a:rPr lang="en-US" sz="2000" dirty="0">
                <a:solidFill>
                  <a:schemeClr val="tx1"/>
                </a:solidFill>
              </a:rPr>
              <a:t> 	</a:t>
            </a:r>
            <a:r>
              <a:rPr lang="en-US" sz="2000" dirty="0" err="1">
                <a:solidFill>
                  <a:schemeClr val="tx1"/>
                </a:solidFill>
              </a:rPr>
              <a:t>dalam</a:t>
            </a:r>
            <a:r>
              <a:rPr lang="en-US" sz="2000" dirty="0">
                <a:solidFill>
                  <a:schemeClr val="tx1"/>
                </a:solidFill>
              </a:rPr>
              <a:t> yang lain </a:t>
            </a:r>
          </a:p>
          <a:p>
            <a:pPr marL="234950" algn="just"/>
            <a:r>
              <a:rPr lang="en-US" sz="2000" dirty="0">
                <a:solidFill>
                  <a:schemeClr val="tx1"/>
                </a:solidFill>
              </a:rPr>
              <a:t>	Survey- </a:t>
            </a:r>
            <a:r>
              <a:rPr lang="en-US" sz="2000" dirty="0" err="1">
                <a:solidFill>
                  <a:schemeClr val="tx1"/>
                </a:solidFill>
              </a:rPr>
              <a:t>studi</a:t>
            </a:r>
            <a:r>
              <a:rPr lang="en-US" sz="2000" dirty="0">
                <a:solidFill>
                  <a:schemeClr val="tx1"/>
                </a:solidFill>
              </a:rPr>
              <a:t> </a:t>
            </a:r>
            <a:r>
              <a:rPr lang="en-US" sz="2000" dirty="0" err="1">
                <a:solidFill>
                  <a:schemeClr val="tx1"/>
                </a:solidFill>
              </a:rPr>
              <a:t>kuesioner</a:t>
            </a:r>
            <a:r>
              <a:rPr lang="en-US" sz="2000" dirty="0">
                <a:solidFill>
                  <a:schemeClr val="tx1"/>
                </a:solidFill>
              </a:rPr>
              <a:t> yang </a:t>
            </a:r>
            <a:r>
              <a:rPr lang="en-US" sz="2000" dirty="0" err="1">
                <a:solidFill>
                  <a:schemeClr val="tx1"/>
                </a:solidFill>
              </a:rPr>
              <a:t>meneliti</a:t>
            </a:r>
            <a:r>
              <a:rPr lang="en-US" sz="2000" dirty="0">
                <a:solidFill>
                  <a:schemeClr val="tx1"/>
                </a:solidFill>
              </a:rPr>
              <a:t> </a:t>
            </a:r>
            <a:r>
              <a:rPr lang="en-US" sz="2000" dirty="0" err="1">
                <a:solidFill>
                  <a:schemeClr val="tx1"/>
                </a:solidFill>
              </a:rPr>
              <a:t>hubungan</a:t>
            </a:r>
            <a:r>
              <a:rPr lang="en-US" sz="2000" dirty="0">
                <a:solidFill>
                  <a:schemeClr val="tx1"/>
                </a:solidFill>
              </a:rPr>
              <a:t> </a:t>
            </a:r>
            <a:r>
              <a:rPr lang="en-US" sz="2000" dirty="0" err="1">
                <a:solidFill>
                  <a:schemeClr val="tx1"/>
                </a:solidFill>
              </a:rPr>
              <a:t>antara</a:t>
            </a:r>
            <a:r>
              <a:rPr lang="en-US" sz="2000" dirty="0">
                <a:solidFill>
                  <a:schemeClr val="tx1"/>
                </a:solidFill>
              </a:rPr>
              <a:t> </a:t>
            </a:r>
            <a:r>
              <a:rPr lang="en-US" sz="2000" dirty="0" err="1">
                <a:solidFill>
                  <a:schemeClr val="tx1"/>
                </a:solidFill>
              </a:rPr>
              <a:t>satu</a:t>
            </a:r>
            <a:r>
              <a:rPr lang="en-US" sz="2000" dirty="0">
                <a:solidFill>
                  <a:schemeClr val="tx1"/>
                </a:solidFill>
              </a:rPr>
              <a:t> </a:t>
            </a:r>
            <a:r>
              <a:rPr lang="en-US" sz="2000" dirty="0" err="1">
                <a:solidFill>
                  <a:schemeClr val="tx1"/>
                </a:solidFill>
              </a:rPr>
              <a:t>faktor</a:t>
            </a:r>
            <a:r>
              <a:rPr lang="en-US" sz="2000" dirty="0">
                <a:solidFill>
                  <a:schemeClr val="tx1"/>
                </a:solidFill>
              </a:rPr>
              <a:t> </a:t>
            </a:r>
            <a:r>
              <a:rPr lang="en-US" sz="2000" dirty="0" err="1">
                <a:solidFill>
                  <a:schemeClr val="tx1"/>
                </a:solidFill>
              </a:rPr>
              <a:t>dengan</a:t>
            </a:r>
            <a:r>
              <a:rPr lang="en-US" sz="2000" dirty="0">
                <a:solidFill>
                  <a:schemeClr val="tx1"/>
                </a:solidFill>
              </a:rPr>
              <a:t> yang 	lain (</a:t>
            </a:r>
            <a:r>
              <a:rPr lang="en-US" sz="2000" dirty="0" err="1">
                <a:solidFill>
                  <a:schemeClr val="tx1"/>
                </a:solidFill>
              </a:rPr>
              <a:t>survei</a:t>
            </a:r>
            <a:r>
              <a:rPr lang="en-US" sz="2000" dirty="0">
                <a:solidFill>
                  <a:schemeClr val="tx1"/>
                </a:solidFill>
              </a:rPr>
              <a:t> </a:t>
            </a:r>
            <a:r>
              <a:rPr lang="en-US" sz="2000" dirty="0" err="1">
                <a:solidFill>
                  <a:schemeClr val="tx1"/>
                </a:solidFill>
              </a:rPr>
              <a:t>tidak</a:t>
            </a:r>
            <a:r>
              <a:rPr lang="en-US" sz="2000" dirty="0">
                <a:solidFill>
                  <a:schemeClr val="tx1"/>
                </a:solidFill>
              </a:rPr>
              <a:t> </a:t>
            </a:r>
            <a:r>
              <a:rPr lang="en-US" sz="2000" dirty="0" err="1">
                <a:solidFill>
                  <a:schemeClr val="tx1"/>
                </a:solidFill>
              </a:rPr>
              <a:t>meberikan</a:t>
            </a:r>
            <a:r>
              <a:rPr lang="en-US" sz="2000" dirty="0">
                <a:solidFill>
                  <a:schemeClr val="tx1"/>
                </a:solidFill>
              </a:rPr>
              <a:t> </a:t>
            </a:r>
            <a:r>
              <a:rPr lang="en-US" sz="2000" dirty="0" err="1">
                <a:solidFill>
                  <a:schemeClr val="tx1"/>
                </a:solidFill>
              </a:rPr>
              <a:t>bukti</a:t>
            </a:r>
            <a:r>
              <a:rPr lang="en-US" sz="2000" dirty="0">
                <a:solidFill>
                  <a:schemeClr val="tx1"/>
                </a:solidFill>
              </a:rPr>
              <a:t> </a:t>
            </a:r>
            <a:r>
              <a:rPr lang="en-US" sz="2000" dirty="0" err="1">
                <a:solidFill>
                  <a:schemeClr val="tx1"/>
                </a:solidFill>
              </a:rPr>
              <a:t>sebab</a:t>
            </a:r>
            <a:r>
              <a:rPr lang="en-US" sz="2000" dirty="0">
                <a:solidFill>
                  <a:schemeClr val="tx1"/>
                </a:solidFill>
              </a:rPr>
              <a:t> </a:t>
            </a:r>
            <a:r>
              <a:rPr lang="en-US" sz="2000" dirty="0" err="1">
                <a:solidFill>
                  <a:schemeClr val="tx1"/>
                </a:solidFill>
              </a:rPr>
              <a:t>akibat</a:t>
            </a:r>
            <a:r>
              <a:rPr lang="en-US" sz="2000" dirty="0">
                <a:solidFill>
                  <a:schemeClr val="tx1"/>
                </a:solidFill>
              </a:rPr>
              <a:t> yang </a:t>
            </a:r>
            <a:r>
              <a:rPr lang="en-US" sz="2000" dirty="0" err="1">
                <a:solidFill>
                  <a:schemeClr val="tx1"/>
                </a:solidFill>
              </a:rPr>
              <a:t>jelas</a:t>
            </a:r>
            <a:endParaRPr lang="en-US" sz="2000" dirty="0">
              <a:solidFill>
                <a:schemeClr val="tx1"/>
              </a:solidFill>
            </a:endParaRPr>
          </a:p>
          <a:p>
            <a:pPr marL="692150" indent="-457200" algn="just">
              <a:buFont typeface="+mj-lt"/>
              <a:buAutoNum type="arabicPeriod" startAt="2"/>
            </a:pPr>
            <a:r>
              <a:rPr lang="en-US" sz="2400" dirty="0" err="1">
                <a:solidFill>
                  <a:schemeClr val="tx1"/>
                </a:solidFill>
              </a:rPr>
              <a:t>Mendapat</a:t>
            </a:r>
            <a:r>
              <a:rPr lang="en-US" sz="2400" dirty="0">
                <a:solidFill>
                  <a:schemeClr val="tx1"/>
                </a:solidFill>
              </a:rPr>
              <a:t> </a:t>
            </a:r>
            <a:r>
              <a:rPr lang="en-US" sz="2400" dirty="0" err="1">
                <a:solidFill>
                  <a:schemeClr val="tx1"/>
                </a:solidFill>
              </a:rPr>
              <a:t>hipotesis</a:t>
            </a:r>
            <a:r>
              <a:rPr lang="en-US" sz="2400" dirty="0">
                <a:solidFill>
                  <a:schemeClr val="tx1"/>
                </a:solidFill>
              </a:rPr>
              <a:t> </a:t>
            </a:r>
            <a:r>
              <a:rPr lang="en-US" sz="2400" dirty="0" err="1">
                <a:solidFill>
                  <a:schemeClr val="tx1"/>
                </a:solidFill>
              </a:rPr>
              <a:t>dari</a:t>
            </a:r>
            <a:r>
              <a:rPr lang="en-US" sz="2400" dirty="0">
                <a:solidFill>
                  <a:schemeClr val="tx1"/>
                </a:solidFill>
              </a:rPr>
              <a:t> </a:t>
            </a:r>
            <a:r>
              <a:rPr lang="en-US" sz="2400" dirty="0" err="1">
                <a:solidFill>
                  <a:schemeClr val="tx1"/>
                </a:solidFill>
              </a:rPr>
              <a:t>teori</a:t>
            </a:r>
            <a:r>
              <a:rPr lang="en-US" sz="2400" dirty="0">
                <a:solidFill>
                  <a:schemeClr val="tx1"/>
                </a:solidFill>
              </a:rPr>
              <a:t> </a:t>
            </a:r>
            <a:r>
              <a:rPr lang="en-US" sz="2400" dirty="0" err="1">
                <a:solidFill>
                  <a:schemeClr val="tx1"/>
                </a:solidFill>
              </a:rPr>
              <a:t>teori</a:t>
            </a:r>
            <a:r>
              <a:rPr lang="en-US" sz="2400" dirty="0">
                <a:solidFill>
                  <a:schemeClr val="tx1"/>
                </a:solidFill>
              </a:rPr>
              <a:t> </a:t>
            </a:r>
            <a:r>
              <a:rPr lang="en-US" sz="2400" dirty="0" err="1">
                <a:solidFill>
                  <a:schemeClr val="tx1"/>
                </a:solidFill>
              </a:rPr>
              <a:t>ini</a:t>
            </a:r>
            <a:endParaRPr lang="en-US" sz="2400" dirty="0">
              <a:solidFill>
                <a:schemeClr val="tx1"/>
              </a:solidFill>
            </a:endParaRPr>
          </a:p>
          <a:p>
            <a:pPr marL="692150" indent="-457200" algn="just">
              <a:buFont typeface="+mj-lt"/>
              <a:buAutoNum type="arabicPeriod" startAt="2"/>
            </a:pPr>
            <a:r>
              <a:rPr lang="en-US" sz="2400" dirty="0" err="1">
                <a:solidFill>
                  <a:schemeClr val="tx1"/>
                </a:solidFill>
              </a:rPr>
              <a:t>Menempatkan</a:t>
            </a:r>
            <a:r>
              <a:rPr lang="en-US" sz="2400" dirty="0">
                <a:solidFill>
                  <a:schemeClr val="tx1"/>
                </a:solidFill>
              </a:rPr>
              <a:t> </a:t>
            </a:r>
            <a:r>
              <a:rPr lang="en-US" sz="2400" dirty="0" err="1">
                <a:solidFill>
                  <a:schemeClr val="tx1"/>
                </a:solidFill>
              </a:rPr>
              <a:t>hipotesis</a:t>
            </a:r>
            <a:r>
              <a:rPr lang="en-US" sz="2400" dirty="0">
                <a:solidFill>
                  <a:schemeClr val="tx1"/>
                </a:solidFill>
              </a:rPr>
              <a:t> </a:t>
            </a:r>
            <a:r>
              <a:rPr lang="en-US" sz="2400" dirty="0" err="1">
                <a:solidFill>
                  <a:schemeClr val="tx1"/>
                </a:solidFill>
              </a:rPr>
              <a:t>teori</a:t>
            </a:r>
            <a:r>
              <a:rPr lang="en-US" sz="2400" dirty="0">
                <a:solidFill>
                  <a:schemeClr val="tx1"/>
                </a:solidFill>
              </a:rPr>
              <a:t> </a:t>
            </a:r>
            <a:r>
              <a:rPr lang="en-US" sz="2400" dirty="0" err="1">
                <a:solidFill>
                  <a:schemeClr val="tx1"/>
                </a:solidFill>
              </a:rPr>
              <a:t>untuk</a:t>
            </a:r>
            <a:r>
              <a:rPr lang="en-US" sz="2400" dirty="0">
                <a:solidFill>
                  <a:schemeClr val="tx1"/>
                </a:solidFill>
              </a:rPr>
              <a:t> uji </a:t>
            </a:r>
            <a:r>
              <a:rPr lang="en-US" sz="2400" dirty="0" err="1">
                <a:solidFill>
                  <a:schemeClr val="tx1"/>
                </a:solidFill>
              </a:rPr>
              <a:t>empiris</a:t>
            </a:r>
            <a:endParaRPr lang="en-US" sz="2400" dirty="0">
              <a:solidFill>
                <a:schemeClr val="tx1"/>
              </a:solidFill>
            </a:endParaRPr>
          </a:p>
          <a:p>
            <a:pPr marL="234950" algn="just"/>
            <a:r>
              <a:rPr lang="en-US" sz="2000" dirty="0">
                <a:solidFill>
                  <a:schemeClr val="tx1"/>
                </a:solidFill>
              </a:rPr>
              <a:t>	</a:t>
            </a:r>
            <a:r>
              <a:rPr lang="en-US" sz="2000" dirty="0" err="1">
                <a:solidFill>
                  <a:schemeClr val="tx1"/>
                </a:solidFill>
              </a:rPr>
              <a:t>Hipotesis</a:t>
            </a:r>
            <a:r>
              <a:rPr lang="en-US" sz="2000" dirty="0">
                <a:solidFill>
                  <a:schemeClr val="tx1"/>
                </a:solidFill>
              </a:rPr>
              <a:t> </a:t>
            </a:r>
            <a:r>
              <a:rPr lang="en-US" sz="2000" dirty="0" err="1">
                <a:solidFill>
                  <a:schemeClr val="tx1"/>
                </a:solidFill>
              </a:rPr>
              <a:t>dievaluasi</a:t>
            </a:r>
            <a:r>
              <a:rPr lang="en-US" sz="2000" dirty="0">
                <a:solidFill>
                  <a:schemeClr val="tx1"/>
                </a:solidFill>
              </a:rPr>
              <a:t> </a:t>
            </a:r>
            <a:r>
              <a:rPr lang="en-US" sz="2000" dirty="0" err="1">
                <a:solidFill>
                  <a:schemeClr val="tx1"/>
                </a:solidFill>
              </a:rPr>
              <a:t>berdasarkan</a:t>
            </a:r>
            <a:r>
              <a:rPr lang="en-US" sz="2000" dirty="0">
                <a:solidFill>
                  <a:schemeClr val="tx1"/>
                </a:solidFill>
              </a:rPr>
              <a:t> </a:t>
            </a:r>
            <a:r>
              <a:rPr lang="en-US" sz="2000" dirty="0" err="1">
                <a:solidFill>
                  <a:schemeClr val="tx1"/>
                </a:solidFill>
              </a:rPr>
              <a:t>bukti</a:t>
            </a:r>
            <a:r>
              <a:rPr lang="en-US" sz="2000" dirty="0">
                <a:solidFill>
                  <a:schemeClr val="tx1"/>
                </a:solidFill>
              </a:rPr>
              <a:t> dan data yang </a:t>
            </a:r>
            <a:r>
              <a:rPr lang="en-US" sz="2000" dirty="0" err="1">
                <a:solidFill>
                  <a:schemeClr val="tx1"/>
                </a:solidFill>
              </a:rPr>
              <a:t>dikumpulkan</a:t>
            </a:r>
            <a:endParaRPr lang="en-US" sz="2000" dirty="0">
              <a:solidFill>
                <a:schemeClr val="tx1"/>
              </a:solidFill>
            </a:endParaRPr>
          </a:p>
          <a:p>
            <a:pPr marL="234950" algn="just"/>
            <a:r>
              <a:rPr lang="en-US" sz="2000" dirty="0">
                <a:solidFill>
                  <a:schemeClr val="tx1"/>
                </a:solidFill>
              </a:rPr>
              <a:t>	</a:t>
            </a:r>
            <a:r>
              <a:rPr lang="en-US" sz="2000" dirty="0" err="1">
                <a:solidFill>
                  <a:schemeClr val="tx1"/>
                </a:solidFill>
              </a:rPr>
              <a:t>Jika</a:t>
            </a:r>
            <a:r>
              <a:rPr lang="en-US" sz="2000" dirty="0">
                <a:solidFill>
                  <a:schemeClr val="tx1"/>
                </a:solidFill>
              </a:rPr>
              <a:t> </a:t>
            </a:r>
            <a:r>
              <a:rPr lang="en-US" sz="2000" dirty="0" err="1">
                <a:solidFill>
                  <a:schemeClr val="tx1"/>
                </a:solidFill>
              </a:rPr>
              <a:t>hipotesis</a:t>
            </a:r>
            <a:r>
              <a:rPr lang="en-US" sz="2000" dirty="0">
                <a:solidFill>
                  <a:schemeClr val="tx1"/>
                </a:solidFill>
              </a:rPr>
              <a:t> </a:t>
            </a:r>
            <a:r>
              <a:rPr lang="en-US" sz="2000" dirty="0" err="1">
                <a:solidFill>
                  <a:schemeClr val="tx1"/>
                </a:solidFill>
              </a:rPr>
              <a:t>didukung</a:t>
            </a:r>
            <a:r>
              <a:rPr lang="en-US" sz="2000" dirty="0">
                <a:solidFill>
                  <a:schemeClr val="tx1"/>
                </a:solidFill>
              </a:rPr>
              <a:t> </a:t>
            </a:r>
            <a:r>
              <a:rPr lang="en-US" sz="2000" dirty="0" err="1">
                <a:solidFill>
                  <a:schemeClr val="tx1"/>
                </a:solidFill>
              </a:rPr>
              <a:t>berulang</a:t>
            </a:r>
            <a:r>
              <a:rPr lang="en-US" sz="2000" dirty="0">
                <a:solidFill>
                  <a:schemeClr val="tx1"/>
                </a:solidFill>
              </a:rPr>
              <a:t> </a:t>
            </a:r>
            <a:r>
              <a:rPr lang="en-US" sz="2000" dirty="0" err="1">
                <a:solidFill>
                  <a:schemeClr val="tx1"/>
                </a:solidFill>
              </a:rPr>
              <a:t>ulang</a:t>
            </a:r>
            <a:r>
              <a:rPr lang="en-US" sz="2000" dirty="0">
                <a:solidFill>
                  <a:schemeClr val="tx1"/>
                </a:solidFill>
              </a:rPr>
              <a:t> </a:t>
            </a:r>
            <a:r>
              <a:rPr lang="en-US" sz="2000" dirty="0" err="1">
                <a:solidFill>
                  <a:schemeClr val="tx1"/>
                </a:solidFill>
              </a:rPr>
              <a:t>ketitik</a:t>
            </a:r>
            <a:r>
              <a:rPr lang="en-US" sz="2000" dirty="0">
                <a:solidFill>
                  <a:schemeClr val="tx1"/>
                </a:solidFill>
              </a:rPr>
              <a:t> </a:t>
            </a:r>
            <a:r>
              <a:rPr lang="en-US" sz="2000" dirty="0" err="1">
                <a:solidFill>
                  <a:schemeClr val="tx1"/>
                </a:solidFill>
              </a:rPr>
              <a:t>kepercayaan</a:t>
            </a:r>
            <a:r>
              <a:rPr lang="en-US" sz="2000" dirty="0">
                <a:solidFill>
                  <a:schemeClr val="tx1"/>
                </a:solidFill>
              </a:rPr>
              <a:t> </a:t>
            </a:r>
            <a:r>
              <a:rPr lang="en-US" sz="2000" dirty="0" err="1">
                <a:solidFill>
                  <a:schemeClr val="tx1"/>
                </a:solidFill>
              </a:rPr>
              <a:t>absolut</a:t>
            </a:r>
            <a:r>
              <a:rPr lang="en-US" sz="2000" dirty="0">
                <a:solidFill>
                  <a:schemeClr val="tx1"/>
                </a:solidFill>
              </a:rPr>
              <a:t>, yang pada 	</a:t>
            </a:r>
            <a:r>
              <a:rPr lang="en-US" sz="2000" dirty="0" err="1">
                <a:solidFill>
                  <a:schemeClr val="tx1"/>
                </a:solidFill>
              </a:rPr>
              <a:t>akhirnya</a:t>
            </a:r>
            <a:r>
              <a:rPr lang="en-US" sz="2000" dirty="0">
                <a:solidFill>
                  <a:schemeClr val="tx1"/>
                </a:solidFill>
              </a:rPr>
              <a:t> </a:t>
            </a:r>
            <a:r>
              <a:rPr lang="en-US" sz="2000" dirty="0" err="1">
                <a:solidFill>
                  <a:schemeClr val="tx1"/>
                </a:solidFill>
              </a:rPr>
              <a:t>menjadi</a:t>
            </a:r>
            <a:r>
              <a:rPr lang="en-US" sz="2000" dirty="0">
                <a:solidFill>
                  <a:schemeClr val="tx1"/>
                </a:solidFill>
              </a:rPr>
              <a:t> </a:t>
            </a:r>
            <a:r>
              <a:rPr lang="en-US" sz="2000" dirty="0" err="1">
                <a:solidFill>
                  <a:schemeClr val="tx1"/>
                </a:solidFill>
              </a:rPr>
              <a:t>hukum</a:t>
            </a:r>
            <a:r>
              <a:rPr lang="en-US" sz="2000" dirty="0">
                <a:solidFill>
                  <a:schemeClr val="tx1"/>
                </a:solidFill>
              </a:rPr>
              <a:t> </a:t>
            </a:r>
            <a:r>
              <a:rPr lang="en-US" sz="2000" dirty="0" err="1">
                <a:solidFill>
                  <a:schemeClr val="tx1"/>
                </a:solidFill>
              </a:rPr>
              <a:t>perilaku</a:t>
            </a:r>
            <a:r>
              <a:rPr lang="en-US" sz="2000" dirty="0">
                <a:solidFill>
                  <a:schemeClr val="tx1"/>
                </a:solidFill>
              </a:rPr>
              <a:t> </a:t>
            </a:r>
            <a:r>
              <a:rPr lang="en-US" sz="2000" dirty="0" err="1">
                <a:solidFill>
                  <a:schemeClr val="tx1"/>
                </a:solidFill>
              </a:rPr>
              <a:t>manusia</a:t>
            </a:r>
            <a:endParaRPr lang="en-US" sz="2000" dirty="0">
              <a:solidFill>
                <a:schemeClr val="tx1"/>
              </a:solidFill>
            </a:endParaRPr>
          </a:p>
          <a:p>
            <a:pPr marL="1149350" lvl="1" indent="-457200" algn="just">
              <a:buFont typeface="+mj-lt"/>
              <a:buAutoNum type="arabicPeriod" startAt="2"/>
            </a:pPr>
            <a:endParaRPr lang="en-US" sz="100" dirty="0">
              <a:solidFill>
                <a:schemeClr val="tx1"/>
              </a:solidFill>
            </a:endParaRPr>
          </a:p>
          <a:p>
            <a:pPr marL="1149350" lvl="1" indent="-457200" algn="just">
              <a:buAutoNum type="arabicPeriod" startAt="2"/>
            </a:pPr>
            <a:endParaRPr lang="en-US" sz="100" dirty="0">
              <a:solidFill>
                <a:schemeClr val="tx1"/>
              </a:solidFill>
            </a:endParaRPr>
          </a:p>
          <a:p>
            <a:pPr marL="1035050" lvl="1" indent="-342900" algn="just">
              <a:buFont typeface="Wingdings" panose="05000000000000000000" pitchFamily="2" charset="2"/>
              <a:buChar char="q"/>
            </a:pPr>
            <a:endParaRPr lang="en-US" sz="2400" dirty="0">
              <a:solidFill>
                <a:schemeClr val="tx1"/>
              </a:solidFill>
            </a:endParaRPr>
          </a:p>
          <a:p>
            <a:pPr marL="234950" algn="just"/>
            <a:endParaRPr lang="en-US" sz="22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692150" lvl="1" algn="just"/>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p:txBody>
      </p:sp>
    </p:spTree>
    <p:extLst>
      <p:ext uri="{BB962C8B-B14F-4D97-AF65-F5344CB8AC3E}">
        <p14:creationId xmlns:p14="http://schemas.microsoft.com/office/powerpoint/2010/main" val="61951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49380" y="457200"/>
            <a:ext cx="10058400" cy="779806"/>
          </a:xfrm>
        </p:spPr>
        <p:txBody>
          <a:bodyPr>
            <a:noAutofit/>
          </a:bodyPr>
          <a:lstStyle/>
          <a:p>
            <a:r>
              <a:rPr lang="en-US" sz="3000" b="1" dirty="0">
                <a:effectLst>
                  <a:outerShdw blurRad="38100" dist="38100" dir="2700000" algn="tl">
                    <a:srgbClr val="000000">
                      <a:alpha val="43137"/>
                    </a:srgbClr>
                  </a:outerShdw>
                </a:effectLst>
              </a:rPr>
              <a:t>SEEING THE BIG PICTURE…</a:t>
            </a:r>
          </a:p>
        </p:txBody>
      </p:sp>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11042469" cy="4203726"/>
          </a:xfrm>
        </p:spPr>
        <p:txBody>
          <a:bodyPr>
            <a:normAutofit/>
          </a:bodyPr>
          <a:lstStyle/>
          <a:p>
            <a:pPr marL="45720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		</a:t>
            </a:r>
          </a:p>
          <a:p>
            <a:pPr marL="0" indent="0" algn="just">
              <a:buNone/>
            </a:pPr>
            <a:r>
              <a:rPr lang="en-US" sz="2400" dirty="0"/>
              <a:t> </a:t>
            </a:r>
          </a:p>
        </p:txBody>
      </p:sp>
      <p:sp>
        <p:nvSpPr>
          <p:cNvPr id="6" name="Title 6">
            <a:extLst>
              <a:ext uri="{FF2B5EF4-FFF2-40B4-BE49-F238E27FC236}">
                <a16:creationId xmlns:a16="http://schemas.microsoft.com/office/drawing/2014/main" id="{01F68DE6-B541-4D4A-A0E6-BEA6E5C6F035}"/>
              </a:ext>
            </a:extLst>
          </p:cNvPr>
          <p:cNvSpPr>
            <a:spLocks noGrp="1"/>
          </p:cNvSpPr>
          <p:nvPr/>
        </p:nvSpPr>
        <p:spPr>
          <a:xfrm>
            <a:off x="789127" y="1400582"/>
            <a:ext cx="10578905" cy="454455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7850" indent="-342900" algn="just">
              <a:buFont typeface="Wingdings" panose="05000000000000000000" pitchFamily="2" charset="2"/>
              <a:buChar char="q"/>
            </a:pPr>
            <a:r>
              <a:rPr lang="en-US" sz="2600" dirty="0">
                <a:solidFill>
                  <a:schemeClr val="tx1"/>
                </a:solidFill>
              </a:rPr>
              <a:t>Persuasion = persuasive</a:t>
            </a:r>
          </a:p>
          <a:p>
            <a:pPr marL="234950" algn="just"/>
            <a:r>
              <a:rPr lang="en-US" sz="2600" dirty="0">
                <a:solidFill>
                  <a:schemeClr val="tx1"/>
                </a:solidFill>
              </a:rPr>
              <a:t>	</a:t>
            </a:r>
            <a:r>
              <a:rPr lang="en-US" sz="2000" dirty="0" err="1">
                <a:solidFill>
                  <a:schemeClr val="tx1"/>
                </a:solidFill>
              </a:rPr>
              <a:t>Jika</a:t>
            </a:r>
            <a:r>
              <a:rPr lang="en-US" sz="2000" dirty="0">
                <a:solidFill>
                  <a:schemeClr val="tx1"/>
                </a:solidFill>
              </a:rPr>
              <a:t> </a:t>
            </a:r>
            <a:r>
              <a:rPr lang="en-US" sz="2000" dirty="0" err="1">
                <a:solidFill>
                  <a:schemeClr val="tx1"/>
                </a:solidFill>
              </a:rPr>
              <a:t>tidak</a:t>
            </a:r>
            <a:r>
              <a:rPr lang="en-US" sz="2000" dirty="0">
                <a:solidFill>
                  <a:schemeClr val="tx1"/>
                </a:solidFill>
              </a:rPr>
              <a:t> </a:t>
            </a:r>
            <a:r>
              <a:rPr lang="en-US" sz="2000" dirty="0" err="1">
                <a:solidFill>
                  <a:schemeClr val="tx1"/>
                </a:solidFill>
              </a:rPr>
              <a:t>ada</a:t>
            </a:r>
            <a:r>
              <a:rPr lang="en-US" sz="2000" dirty="0">
                <a:solidFill>
                  <a:schemeClr val="tx1"/>
                </a:solidFill>
              </a:rPr>
              <a:t> </a:t>
            </a:r>
            <a:r>
              <a:rPr lang="en-US" sz="2000" dirty="0" err="1">
                <a:solidFill>
                  <a:schemeClr val="tx1"/>
                </a:solidFill>
              </a:rPr>
              <a:t>komunikasi</a:t>
            </a:r>
            <a:r>
              <a:rPr lang="en-US" sz="2000" dirty="0">
                <a:solidFill>
                  <a:schemeClr val="tx1"/>
                </a:solidFill>
              </a:rPr>
              <a:t> persuasive, dunia </a:t>
            </a:r>
            <a:r>
              <a:rPr lang="en-US" sz="2000" dirty="0" err="1">
                <a:solidFill>
                  <a:schemeClr val="tx1"/>
                </a:solidFill>
              </a:rPr>
              <a:t>akan</a:t>
            </a:r>
            <a:r>
              <a:rPr lang="en-US" sz="2000" dirty="0">
                <a:solidFill>
                  <a:schemeClr val="tx1"/>
                </a:solidFill>
              </a:rPr>
              <a:t> </a:t>
            </a:r>
            <a:r>
              <a:rPr lang="en-US" sz="2000" dirty="0" err="1">
                <a:solidFill>
                  <a:schemeClr val="tx1"/>
                </a:solidFill>
              </a:rPr>
              <a:t>menjadi</a:t>
            </a:r>
            <a:r>
              <a:rPr lang="en-US" sz="2000" dirty="0">
                <a:solidFill>
                  <a:schemeClr val="tx1"/>
                </a:solidFill>
              </a:rPr>
              <a:t> </a:t>
            </a:r>
            <a:r>
              <a:rPr lang="en-US" sz="2000" dirty="0" err="1">
                <a:solidFill>
                  <a:schemeClr val="tx1"/>
                </a:solidFill>
              </a:rPr>
              <a:t>seperti</a:t>
            </a:r>
            <a:r>
              <a:rPr lang="en-US" sz="2000" dirty="0">
                <a:solidFill>
                  <a:schemeClr val="tx1"/>
                </a:solidFill>
              </a:rPr>
              <a:t> </a:t>
            </a:r>
            <a:r>
              <a:rPr lang="en-US" sz="2000" dirty="0" err="1">
                <a:solidFill>
                  <a:schemeClr val="tx1"/>
                </a:solidFill>
              </a:rPr>
              <a:t>apa</a:t>
            </a:r>
            <a:r>
              <a:rPr lang="en-US" sz="2000" dirty="0">
                <a:solidFill>
                  <a:schemeClr val="tx1"/>
                </a:solidFill>
              </a:rPr>
              <a:t>?</a:t>
            </a:r>
          </a:p>
          <a:p>
            <a:pPr marL="234950" algn="just"/>
            <a:r>
              <a:rPr lang="en-US" sz="2000" dirty="0">
                <a:solidFill>
                  <a:schemeClr val="tx1"/>
                </a:solidFill>
              </a:rPr>
              <a:t>	</a:t>
            </a:r>
          </a:p>
          <a:p>
            <a:pPr marL="577850" indent="-342900" algn="just">
              <a:buFont typeface="Wingdings" panose="05000000000000000000" pitchFamily="2" charset="2"/>
              <a:buChar char="q"/>
            </a:pPr>
            <a:r>
              <a:rPr lang="en-US" sz="2600" dirty="0" err="1">
                <a:solidFill>
                  <a:schemeClr val="tx1"/>
                </a:solidFill>
              </a:rPr>
              <a:t>Persuasi</a:t>
            </a:r>
            <a:r>
              <a:rPr lang="en-US" sz="2600" dirty="0">
                <a:solidFill>
                  <a:schemeClr val="tx1"/>
                </a:solidFill>
              </a:rPr>
              <a:t> </a:t>
            </a:r>
            <a:r>
              <a:rPr lang="en-US" sz="2600" dirty="0" err="1">
                <a:solidFill>
                  <a:schemeClr val="tx1"/>
                </a:solidFill>
              </a:rPr>
              <a:t>adalah</a:t>
            </a:r>
            <a:r>
              <a:rPr lang="en-US" sz="2600" dirty="0">
                <a:solidFill>
                  <a:schemeClr val="tx1"/>
                </a:solidFill>
              </a:rPr>
              <a:t> </a:t>
            </a:r>
            <a:r>
              <a:rPr lang="en-US" sz="2600" dirty="0" err="1">
                <a:solidFill>
                  <a:schemeClr val="tx1"/>
                </a:solidFill>
              </a:rPr>
              <a:t>pengaruh</a:t>
            </a:r>
            <a:r>
              <a:rPr lang="en-US" sz="2600" dirty="0">
                <a:solidFill>
                  <a:schemeClr val="tx1"/>
                </a:solidFill>
              </a:rPr>
              <a:t> yang </a:t>
            </a:r>
            <a:r>
              <a:rPr lang="en-US" sz="2600" dirty="0" err="1">
                <a:solidFill>
                  <a:schemeClr val="tx1"/>
                </a:solidFill>
              </a:rPr>
              <a:t>sangat</a:t>
            </a:r>
            <a:r>
              <a:rPr lang="en-US" sz="2600" dirty="0">
                <a:solidFill>
                  <a:schemeClr val="tx1"/>
                </a:solidFill>
              </a:rPr>
              <a:t> </a:t>
            </a:r>
            <a:r>
              <a:rPr lang="en-US" sz="2600" dirty="0" err="1">
                <a:solidFill>
                  <a:schemeClr val="tx1"/>
                </a:solidFill>
              </a:rPr>
              <a:t>beradab</a:t>
            </a:r>
            <a:endParaRPr lang="en-US" sz="2600" dirty="0">
              <a:solidFill>
                <a:schemeClr val="tx1"/>
              </a:solidFill>
            </a:endParaRPr>
          </a:p>
          <a:p>
            <a:pPr marL="692150" indent="-457200" algn="just">
              <a:buFont typeface="+mj-lt"/>
              <a:buAutoNum type="arabicPeriod"/>
            </a:pPr>
            <a:r>
              <a:rPr lang="en-US" sz="2400" dirty="0">
                <a:solidFill>
                  <a:schemeClr val="tx1"/>
                </a:solidFill>
                <a:latin typeface="inherit"/>
              </a:rPr>
              <a:t>Orator dan </a:t>
            </a:r>
            <a:r>
              <a:rPr lang="en-US" sz="2400" dirty="0" err="1">
                <a:solidFill>
                  <a:schemeClr val="tx1"/>
                </a:solidFill>
                <a:latin typeface="inherit"/>
              </a:rPr>
              <a:t>argumen</a:t>
            </a:r>
            <a:endParaRPr lang="en-US" sz="2400" dirty="0">
              <a:solidFill>
                <a:schemeClr val="tx1"/>
              </a:solidFill>
              <a:latin typeface="inherit"/>
            </a:endParaRPr>
          </a:p>
          <a:p>
            <a:pPr marL="234950" algn="just"/>
            <a:r>
              <a:rPr lang="en-US" sz="2400" dirty="0">
                <a:solidFill>
                  <a:schemeClr val="tx1"/>
                </a:solidFill>
                <a:latin typeface="inherit"/>
              </a:rPr>
              <a:t>       </a:t>
            </a:r>
            <a:r>
              <a:rPr lang="en-US" sz="2000" dirty="0">
                <a:solidFill>
                  <a:schemeClr val="tx1"/>
                </a:solidFill>
                <a:latin typeface="inherit"/>
              </a:rPr>
              <a:t>(</a:t>
            </a:r>
            <a:r>
              <a:rPr lang="en-US" sz="2000" dirty="0" err="1">
                <a:solidFill>
                  <a:schemeClr val="tx1"/>
                </a:solidFill>
                <a:latin typeface="inherit"/>
              </a:rPr>
              <a:t>mekanisme</a:t>
            </a:r>
            <a:r>
              <a:rPr lang="en-US" sz="2000" dirty="0">
                <a:solidFill>
                  <a:schemeClr val="tx1"/>
                </a:solidFill>
                <a:latin typeface="inherit"/>
              </a:rPr>
              <a:t> </a:t>
            </a:r>
            <a:r>
              <a:rPr lang="en-US" sz="2000" dirty="0" err="1">
                <a:solidFill>
                  <a:schemeClr val="tx1"/>
                </a:solidFill>
                <a:latin typeface="inherit"/>
              </a:rPr>
              <a:t>konstruktif</a:t>
            </a:r>
            <a:r>
              <a:rPr lang="en-US" sz="2000" dirty="0">
                <a:solidFill>
                  <a:schemeClr val="tx1"/>
                </a:solidFill>
                <a:latin typeface="inherit"/>
              </a:rPr>
              <a:t> </a:t>
            </a:r>
            <a:r>
              <a:rPr lang="en-US" sz="2000" dirty="0" err="1">
                <a:solidFill>
                  <a:schemeClr val="tx1"/>
                </a:solidFill>
                <a:latin typeface="inherit"/>
              </a:rPr>
              <a:t>untuk</a:t>
            </a:r>
            <a:r>
              <a:rPr lang="en-US" sz="2000" dirty="0">
                <a:solidFill>
                  <a:schemeClr val="tx1"/>
                </a:solidFill>
                <a:latin typeface="inherit"/>
              </a:rPr>
              <a:t> </a:t>
            </a:r>
            <a:r>
              <a:rPr lang="en-US" sz="2000" dirty="0" err="1">
                <a:solidFill>
                  <a:schemeClr val="tx1"/>
                </a:solidFill>
                <a:latin typeface="inherit"/>
              </a:rPr>
              <a:t>memajukan</a:t>
            </a:r>
            <a:r>
              <a:rPr lang="en-US" sz="2000" dirty="0">
                <a:solidFill>
                  <a:schemeClr val="tx1"/>
                </a:solidFill>
                <a:latin typeface="inherit"/>
              </a:rPr>
              <a:t> </a:t>
            </a:r>
            <a:r>
              <a:rPr lang="en-US" sz="2000" dirty="0" err="1">
                <a:solidFill>
                  <a:schemeClr val="tx1"/>
                </a:solidFill>
                <a:latin typeface="inherit"/>
              </a:rPr>
              <a:t>klaim</a:t>
            </a:r>
            <a:r>
              <a:rPr lang="en-US" sz="2000" dirty="0">
                <a:solidFill>
                  <a:schemeClr val="tx1"/>
                </a:solidFill>
                <a:latin typeface="inherit"/>
              </a:rPr>
              <a:t> dan </a:t>
            </a:r>
            <a:r>
              <a:rPr lang="en-US" sz="2000" dirty="0" err="1">
                <a:solidFill>
                  <a:schemeClr val="tx1"/>
                </a:solidFill>
                <a:latin typeface="inherit"/>
              </a:rPr>
              <a:t>mencoba</a:t>
            </a:r>
            <a:r>
              <a:rPr lang="en-US" sz="2000" dirty="0">
                <a:solidFill>
                  <a:schemeClr val="tx1"/>
                </a:solidFill>
                <a:latin typeface="inherit"/>
              </a:rPr>
              <a:t> </a:t>
            </a:r>
            <a:r>
              <a:rPr lang="en-US" sz="2000" dirty="0" err="1">
                <a:solidFill>
                  <a:schemeClr val="tx1"/>
                </a:solidFill>
                <a:latin typeface="inherit"/>
              </a:rPr>
              <a:t>mengubah</a:t>
            </a:r>
            <a:r>
              <a:rPr lang="en-US" sz="2000" dirty="0">
                <a:solidFill>
                  <a:schemeClr val="tx1"/>
                </a:solidFill>
                <a:latin typeface="inherit"/>
              </a:rPr>
              <a:t> </a:t>
            </a:r>
            <a:r>
              <a:rPr lang="en-US" sz="2000" dirty="0" err="1">
                <a:solidFill>
                  <a:schemeClr val="tx1"/>
                </a:solidFill>
                <a:latin typeface="inherit"/>
              </a:rPr>
              <a:t>institusi</a:t>
            </a:r>
            <a:r>
              <a:rPr lang="en-US" sz="2000" dirty="0">
                <a:solidFill>
                  <a:schemeClr val="tx1"/>
                </a:solidFill>
                <a:latin typeface="inherit"/>
              </a:rPr>
              <a:t>)</a:t>
            </a:r>
          </a:p>
          <a:p>
            <a:pPr marL="692150" indent="-457200" algn="just">
              <a:buFont typeface="+mj-lt"/>
              <a:buAutoNum type="arabicPeriod" startAt="2"/>
            </a:pPr>
            <a:r>
              <a:rPr lang="en-US" sz="2400" dirty="0" err="1">
                <a:solidFill>
                  <a:schemeClr val="tx1"/>
                </a:solidFill>
                <a:latin typeface="inherit"/>
              </a:rPr>
              <a:t>Tidak</a:t>
            </a:r>
            <a:r>
              <a:rPr lang="en-US" sz="2400" dirty="0">
                <a:solidFill>
                  <a:schemeClr val="tx1"/>
                </a:solidFill>
                <a:latin typeface="inherit"/>
              </a:rPr>
              <a:t> </a:t>
            </a:r>
            <a:r>
              <a:rPr lang="en-US" sz="2400" dirty="0" err="1">
                <a:solidFill>
                  <a:schemeClr val="tx1"/>
                </a:solidFill>
                <a:latin typeface="inherit"/>
              </a:rPr>
              <a:t>selalu</a:t>
            </a:r>
            <a:r>
              <a:rPr lang="en-US" sz="2400" dirty="0">
                <a:solidFill>
                  <a:schemeClr val="tx1"/>
                </a:solidFill>
                <a:latin typeface="inherit"/>
              </a:rPr>
              <a:t> </a:t>
            </a:r>
            <a:r>
              <a:rPr lang="en-US" sz="2400" dirty="0" err="1">
                <a:solidFill>
                  <a:schemeClr val="tx1"/>
                </a:solidFill>
                <a:latin typeface="inherit"/>
              </a:rPr>
              <a:t>bagus</a:t>
            </a:r>
            <a:endParaRPr lang="en-US" sz="2400" dirty="0">
              <a:solidFill>
                <a:schemeClr val="tx1"/>
              </a:solidFill>
              <a:latin typeface="inherit"/>
            </a:endParaRPr>
          </a:p>
          <a:p>
            <a:pPr marL="692150" indent="-457200" algn="just">
              <a:buFont typeface="+mj-lt"/>
              <a:buAutoNum type="arabicPeriod" startAt="2"/>
            </a:pPr>
            <a:r>
              <a:rPr lang="en-US" sz="2400" dirty="0" err="1">
                <a:solidFill>
                  <a:schemeClr val="tx1"/>
                </a:solidFill>
                <a:latin typeface="inherit"/>
              </a:rPr>
              <a:t>Tidak</a:t>
            </a:r>
            <a:r>
              <a:rPr lang="en-US" sz="2400" dirty="0">
                <a:solidFill>
                  <a:schemeClr val="tx1"/>
                </a:solidFill>
                <a:latin typeface="inherit"/>
              </a:rPr>
              <a:t> analog </a:t>
            </a:r>
            <a:r>
              <a:rPr lang="en-US" sz="2400" dirty="0" err="1">
                <a:solidFill>
                  <a:schemeClr val="tx1"/>
                </a:solidFill>
                <a:latin typeface="inherit"/>
              </a:rPr>
              <a:t>dengan</a:t>
            </a:r>
            <a:r>
              <a:rPr lang="en-US" sz="2400" dirty="0">
                <a:solidFill>
                  <a:schemeClr val="tx1"/>
                </a:solidFill>
                <a:latin typeface="inherit"/>
              </a:rPr>
              <a:t> </a:t>
            </a:r>
            <a:r>
              <a:rPr lang="en-US" sz="2400" dirty="0" err="1">
                <a:solidFill>
                  <a:schemeClr val="tx1"/>
                </a:solidFill>
                <a:latin typeface="inherit"/>
              </a:rPr>
              <a:t>kebenaran</a:t>
            </a:r>
            <a:endParaRPr lang="en-US" sz="2400" dirty="0">
              <a:solidFill>
                <a:schemeClr val="tx1"/>
              </a:solidFill>
              <a:latin typeface="inherit"/>
            </a:endParaRPr>
          </a:p>
          <a:p>
            <a:pPr marL="692150" indent="-457200" algn="just">
              <a:buFont typeface="+mj-lt"/>
              <a:buAutoNum type="arabicPeriod" startAt="2"/>
            </a:pPr>
            <a:r>
              <a:rPr lang="en-US" sz="2400" dirty="0" err="1">
                <a:solidFill>
                  <a:schemeClr val="tx1"/>
                </a:solidFill>
                <a:latin typeface="inherit"/>
              </a:rPr>
              <a:t>Diasumsikan</a:t>
            </a:r>
            <a:r>
              <a:rPr lang="en-US" sz="2400" dirty="0">
                <a:solidFill>
                  <a:schemeClr val="tx1"/>
                </a:solidFill>
                <a:latin typeface="inherit"/>
              </a:rPr>
              <a:t> </a:t>
            </a:r>
            <a:r>
              <a:rPr lang="en-US" sz="2400" dirty="0" err="1">
                <a:solidFill>
                  <a:schemeClr val="tx1"/>
                </a:solidFill>
                <a:latin typeface="inherit"/>
              </a:rPr>
              <a:t>dengan</a:t>
            </a:r>
            <a:r>
              <a:rPr lang="en-US" sz="2400" dirty="0">
                <a:solidFill>
                  <a:schemeClr val="tx1"/>
                </a:solidFill>
                <a:latin typeface="inherit"/>
              </a:rPr>
              <a:t> </a:t>
            </a:r>
            <a:r>
              <a:rPr lang="en-US" sz="2400" dirty="0" err="1">
                <a:solidFill>
                  <a:schemeClr val="tx1"/>
                </a:solidFill>
                <a:latin typeface="inherit"/>
              </a:rPr>
              <a:t>pertanyaan</a:t>
            </a:r>
            <a:r>
              <a:rPr lang="en-US" sz="2400" dirty="0">
                <a:solidFill>
                  <a:schemeClr val="tx1"/>
                </a:solidFill>
                <a:latin typeface="inherit"/>
              </a:rPr>
              <a:t> </a:t>
            </a:r>
            <a:r>
              <a:rPr lang="en-US" sz="2400" dirty="0" err="1">
                <a:solidFill>
                  <a:schemeClr val="tx1"/>
                </a:solidFill>
                <a:latin typeface="inherit"/>
              </a:rPr>
              <a:t>bahwa</a:t>
            </a:r>
            <a:r>
              <a:rPr lang="en-US" sz="2400" dirty="0">
                <a:solidFill>
                  <a:schemeClr val="tx1"/>
                </a:solidFill>
                <a:latin typeface="inherit"/>
              </a:rPr>
              <a:t> orang </a:t>
            </a:r>
            <a:r>
              <a:rPr lang="en-US" sz="2400" dirty="0" err="1">
                <a:solidFill>
                  <a:schemeClr val="tx1"/>
                </a:solidFill>
                <a:latin typeface="inherit"/>
              </a:rPr>
              <a:t>memiliki</a:t>
            </a:r>
            <a:r>
              <a:rPr lang="en-US" sz="2400" dirty="0">
                <a:solidFill>
                  <a:schemeClr val="tx1"/>
                </a:solidFill>
                <a:latin typeface="inherit"/>
              </a:rPr>
              <a:t> </a:t>
            </a:r>
            <a:r>
              <a:rPr lang="en-US" sz="2400" dirty="0" err="1">
                <a:solidFill>
                  <a:schemeClr val="tx1"/>
                </a:solidFill>
                <a:latin typeface="inherit"/>
              </a:rPr>
              <a:t>pilihan</a:t>
            </a:r>
            <a:r>
              <a:rPr lang="en-US" sz="2400" dirty="0">
                <a:solidFill>
                  <a:schemeClr val="tx1"/>
                </a:solidFill>
                <a:latin typeface="inherit"/>
              </a:rPr>
              <a:t> </a:t>
            </a:r>
            <a:r>
              <a:rPr lang="en-US" sz="2400" dirty="0" err="1">
                <a:solidFill>
                  <a:schemeClr val="tx1"/>
                </a:solidFill>
                <a:latin typeface="inherit"/>
              </a:rPr>
              <a:t>bebas</a:t>
            </a:r>
            <a:endParaRPr lang="en-US" sz="2400" dirty="0">
              <a:solidFill>
                <a:schemeClr val="tx1"/>
              </a:solidFill>
              <a:latin typeface="inherit"/>
            </a:endParaRPr>
          </a:p>
          <a:p>
            <a:pPr marL="692150" indent="-457200" algn="just">
              <a:buFont typeface="+mj-lt"/>
              <a:buAutoNum type="arabicPeriod" startAt="2"/>
            </a:pPr>
            <a:r>
              <a:rPr lang="en-US" altLang="en-US" sz="2400" dirty="0">
                <a:solidFill>
                  <a:srgbClr val="222222"/>
                </a:solidFill>
                <a:latin typeface="inherit"/>
              </a:rPr>
              <a:t>Persuaders juga </a:t>
            </a:r>
            <a:r>
              <a:rPr lang="en-US" altLang="en-US" sz="2400" dirty="0" err="1">
                <a:solidFill>
                  <a:srgbClr val="222222"/>
                </a:solidFill>
                <a:latin typeface="inherit"/>
              </a:rPr>
              <a:t>membuat</a:t>
            </a:r>
            <a:r>
              <a:rPr lang="en-US" altLang="en-US" sz="2400" dirty="0">
                <a:solidFill>
                  <a:srgbClr val="222222"/>
                </a:solidFill>
                <a:latin typeface="inherit"/>
              </a:rPr>
              <a:t> </a:t>
            </a:r>
            <a:r>
              <a:rPr lang="en-US" altLang="en-US" sz="2400" dirty="0" err="1">
                <a:solidFill>
                  <a:srgbClr val="222222"/>
                </a:solidFill>
                <a:latin typeface="inherit"/>
              </a:rPr>
              <a:t>pilihan</a:t>
            </a:r>
            <a:r>
              <a:rPr lang="en-US" altLang="en-US" sz="2400" dirty="0">
                <a:solidFill>
                  <a:srgbClr val="222222"/>
                </a:solidFill>
                <a:latin typeface="inherit"/>
              </a:rPr>
              <a:t> </a:t>
            </a:r>
            <a:r>
              <a:rPr lang="en-US" altLang="en-US" sz="2400" dirty="0" err="1">
                <a:solidFill>
                  <a:srgbClr val="222222"/>
                </a:solidFill>
                <a:latin typeface="inherit"/>
              </a:rPr>
              <a:t>tentang</a:t>
            </a:r>
            <a:r>
              <a:rPr lang="en-US" altLang="en-US" sz="2400" dirty="0">
                <a:solidFill>
                  <a:srgbClr val="222222"/>
                </a:solidFill>
                <a:latin typeface="inherit"/>
              </a:rPr>
              <a:t> </a:t>
            </a:r>
            <a:r>
              <a:rPr lang="en-US" altLang="en-US" sz="2400" dirty="0" err="1">
                <a:solidFill>
                  <a:srgbClr val="222222"/>
                </a:solidFill>
                <a:latin typeface="inherit"/>
              </a:rPr>
              <a:t>cara</a:t>
            </a:r>
            <a:r>
              <a:rPr lang="en-US" altLang="en-US" sz="2400" dirty="0">
                <a:solidFill>
                  <a:srgbClr val="222222"/>
                </a:solidFill>
                <a:latin typeface="inherit"/>
              </a:rPr>
              <a:t> </a:t>
            </a:r>
            <a:r>
              <a:rPr lang="en-US" altLang="en-US" sz="2400" dirty="0" err="1">
                <a:solidFill>
                  <a:srgbClr val="222222"/>
                </a:solidFill>
                <a:latin typeface="inherit"/>
              </a:rPr>
              <a:t>terbaik</a:t>
            </a:r>
            <a:r>
              <a:rPr lang="en-US" altLang="en-US" sz="2400" dirty="0">
                <a:solidFill>
                  <a:srgbClr val="222222"/>
                </a:solidFill>
                <a:latin typeface="inherit"/>
              </a:rPr>
              <a:t> </a:t>
            </a:r>
            <a:r>
              <a:rPr lang="en-US" altLang="en-US" sz="2400" dirty="0" err="1">
                <a:solidFill>
                  <a:srgbClr val="222222"/>
                </a:solidFill>
                <a:latin typeface="inherit"/>
              </a:rPr>
              <a:t>untuk</a:t>
            </a:r>
            <a:r>
              <a:rPr lang="en-US" altLang="en-US" sz="2400" dirty="0">
                <a:solidFill>
                  <a:srgbClr val="222222"/>
                </a:solidFill>
                <a:latin typeface="inherit"/>
              </a:rPr>
              <a:t> </a:t>
            </a:r>
            <a:r>
              <a:rPr lang="en-US" altLang="en-US" sz="2400" dirty="0" err="1">
                <a:solidFill>
                  <a:srgbClr val="222222"/>
                </a:solidFill>
                <a:latin typeface="inherit"/>
              </a:rPr>
              <a:t>menarik</a:t>
            </a:r>
            <a:r>
              <a:rPr lang="en-US" altLang="en-US" sz="2400" dirty="0">
                <a:solidFill>
                  <a:srgbClr val="222222"/>
                </a:solidFill>
                <a:latin typeface="inherit"/>
              </a:rPr>
              <a:t> </a:t>
            </a:r>
            <a:r>
              <a:rPr lang="en-US" altLang="en-US" sz="2400" dirty="0" err="1">
                <a:solidFill>
                  <a:srgbClr val="222222"/>
                </a:solidFill>
                <a:latin typeface="inherit"/>
              </a:rPr>
              <a:t>audiens</a:t>
            </a:r>
            <a:endParaRPr lang="en-US" altLang="en-US" sz="2400" dirty="0">
              <a:solidFill>
                <a:srgbClr val="222222"/>
              </a:solidFill>
              <a:latin typeface="inherit"/>
            </a:endParaRPr>
          </a:p>
          <a:p>
            <a:pPr marL="234950" algn="just"/>
            <a:r>
              <a:rPr lang="en-US" sz="2400" dirty="0">
                <a:solidFill>
                  <a:srgbClr val="222222"/>
                </a:solidFill>
                <a:latin typeface="inherit"/>
              </a:rPr>
              <a:t>     </a:t>
            </a:r>
            <a:r>
              <a:rPr lang="en-US" sz="2000" dirty="0">
                <a:solidFill>
                  <a:srgbClr val="222222"/>
                </a:solidFill>
                <a:latin typeface="inherit"/>
              </a:rPr>
              <a:t> (</a:t>
            </a:r>
            <a:r>
              <a:rPr lang="en-US" sz="2000" dirty="0" err="1">
                <a:solidFill>
                  <a:srgbClr val="222222"/>
                </a:solidFill>
                <a:latin typeface="inherit"/>
              </a:rPr>
              <a:t>komunikasi</a:t>
            </a:r>
            <a:r>
              <a:rPr lang="en-US" sz="2000" dirty="0">
                <a:solidFill>
                  <a:srgbClr val="222222"/>
                </a:solidFill>
                <a:latin typeface="inherit"/>
              </a:rPr>
              <a:t> </a:t>
            </a:r>
            <a:r>
              <a:rPr lang="en-US" sz="2000" dirty="0" err="1">
                <a:solidFill>
                  <a:srgbClr val="222222"/>
                </a:solidFill>
                <a:latin typeface="inherit"/>
              </a:rPr>
              <a:t>etis</a:t>
            </a:r>
            <a:r>
              <a:rPr lang="en-US" sz="2000" dirty="0">
                <a:solidFill>
                  <a:srgbClr val="222222"/>
                </a:solidFill>
                <a:latin typeface="inherit"/>
              </a:rPr>
              <a:t> vs </a:t>
            </a:r>
            <a:r>
              <a:rPr lang="en-US" sz="2000" dirty="0" err="1">
                <a:solidFill>
                  <a:srgbClr val="222222"/>
                </a:solidFill>
                <a:latin typeface="inherit"/>
              </a:rPr>
              <a:t>tidak</a:t>
            </a:r>
            <a:r>
              <a:rPr lang="en-US" sz="2000" dirty="0">
                <a:solidFill>
                  <a:srgbClr val="222222"/>
                </a:solidFill>
                <a:latin typeface="inherit"/>
              </a:rPr>
              <a:t> </a:t>
            </a:r>
            <a:r>
              <a:rPr lang="en-US" sz="2000" dirty="0" err="1">
                <a:solidFill>
                  <a:srgbClr val="222222"/>
                </a:solidFill>
                <a:latin typeface="inherit"/>
              </a:rPr>
              <a:t>etis</a:t>
            </a:r>
            <a:r>
              <a:rPr lang="en-US" sz="2000" dirty="0">
                <a:solidFill>
                  <a:srgbClr val="222222"/>
                </a:solidFill>
                <a:latin typeface="inherit"/>
              </a:rPr>
              <a:t>)</a:t>
            </a:r>
            <a:endParaRPr lang="en-US" sz="2000" dirty="0">
              <a:solidFill>
                <a:schemeClr val="tx1"/>
              </a:solidFill>
            </a:endParaRPr>
          </a:p>
          <a:p>
            <a:pPr marL="234950" algn="just"/>
            <a:r>
              <a:rPr lang="en-US" sz="2400" dirty="0">
                <a:solidFill>
                  <a:schemeClr val="tx1"/>
                </a:solidFill>
              </a:rPr>
              <a:t>	  </a:t>
            </a:r>
          </a:p>
          <a:p>
            <a:pPr marL="1149350" lvl="1" indent="-457200" algn="just">
              <a:buAutoNum type="arabicPeriod" startAt="2"/>
            </a:pPr>
            <a:endParaRPr lang="en-US" sz="100" dirty="0">
              <a:solidFill>
                <a:schemeClr val="tx1"/>
              </a:solidFill>
            </a:endParaRPr>
          </a:p>
          <a:p>
            <a:pPr marL="1035050" lvl="1" indent="-342900" algn="just">
              <a:buFont typeface="Wingdings" panose="05000000000000000000" pitchFamily="2" charset="2"/>
              <a:buChar char="q"/>
            </a:pPr>
            <a:endParaRPr lang="en-US" sz="2400" dirty="0">
              <a:solidFill>
                <a:schemeClr val="tx1"/>
              </a:solidFill>
            </a:endParaRPr>
          </a:p>
          <a:p>
            <a:pPr marL="234950" algn="just"/>
            <a:endParaRPr lang="en-US" sz="22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692150" lvl="1" algn="just"/>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p:txBody>
      </p:sp>
    </p:spTree>
    <p:extLst>
      <p:ext uri="{BB962C8B-B14F-4D97-AF65-F5344CB8AC3E}">
        <p14:creationId xmlns:p14="http://schemas.microsoft.com/office/powerpoint/2010/main" val="314037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rmAutofit/>
          </a:bodyPr>
          <a:lstStyle/>
          <a:p>
            <a:r>
              <a:rPr lang="en-US" b="1" dirty="0">
                <a:effectLst>
                  <a:outerShdw blurRad="38100" dist="38100" dir="2700000" algn="tl">
                    <a:srgbClr val="000000">
                      <a:alpha val="43137"/>
                    </a:srgbClr>
                  </a:outerShdw>
                </a:effectLst>
              </a:rPr>
              <a:t>PERSUASI &amp; ETIKA</a:t>
            </a:r>
          </a:p>
        </p:txBody>
      </p:sp>
      <p:sp>
        <p:nvSpPr>
          <p:cNvPr id="6" name="Title 6">
            <a:extLst>
              <a:ext uri="{FF2B5EF4-FFF2-40B4-BE49-F238E27FC236}">
                <a16:creationId xmlns:a16="http://schemas.microsoft.com/office/drawing/2014/main" id="{01F68DE6-B541-4D4A-A0E6-BEA6E5C6F035}"/>
              </a:ext>
            </a:extLst>
          </p:cNvPr>
          <p:cNvSpPr>
            <a:spLocks noGrp="1"/>
          </p:cNvSpPr>
          <p:nvPr/>
        </p:nvSpPr>
        <p:spPr>
          <a:xfrm>
            <a:off x="806547" y="1663319"/>
            <a:ext cx="10578905" cy="466344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04813" indent="-352425" algn="just">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Inti </a:t>
            </a:r>
            <a:r>
              <a:rPr lang="en-US" sz="2000" dirty="0" err="1">
                <a:solidFill>
                  <a:schemeClr val="tx1"/>
                </a:solidFill>
                <a:latin typeface="Arial" panose="020B0604020202020204" pitchFamily="34" charset="0"/>
                <a:cs typeface="Arial" panose="020B0604020202020204" pitchFamily="34" charset="0"/>
              </a:rPr>
              <a:t>dari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persuasi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ada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dilema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etis</a:t>
            </a:r>
            <a:endParaRPr lang="en-US" sz="2000" dirty="0">
              <a:solidFill>
                <a:schemeClr val="tx1"/>
              </a:solidFill>
              <a:latin typeface="Arial" panose="020B0604020202020204" pitchFamily="34" charset="0"/>
              <a:cs typeface="Arial" panose="020B0604020202020204" pitchFamily="34" charset="0"/>
            </a:endParaRPr>
          </a:p>
          <a:p>
            <a:pPr marL="395288" indent="9525" algn="just">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Persuasi</a:t>
            </a:r>
            <a:r>
              <a:rPr lang="en-US" sz="2000" dirty="0">
                <a:solidFill>
                  <a:schemeClr val="tx1"/>
                </a:solidFill>
                <a:latin typeface="Arial" panose="020B0604020202020204" pitchFamily="34" charset="0"/>
                <a:cs typeface="Arial" panose="020B0604020202020204" pitchFamily="34" charset="0"/>
              </a:rPr>
              <a:t> BUKAN amoral – </a:t>
            </a:r>
            <a:r>
              <a:rPr lang="en-US" sz="2000" dirty="0" err="1">
                <a:solidFill>
                  <a:schemeClr val="tx1"/>
                </a:solidFill>
                <a:latin typeface="Arial" panose="020B0604020202020204" pitchFamily="34" charset="0"/>
                <a:cs typeface="Arial" panose="020B0604020202020204" pitchFamily="34" charset="0"/>
              </a:rPr>
              <a:t>ada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persuasi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etis</a:t>
            </a:r>
            <a:r>
              <a:rPr lang="en-US" sz="2000" dirty="0">
                <a:solidFill>
                  <a:schemeClr val="tx1"/>
                </a:solidFill>
                <a:latin typeface="Arial" panose="020B0604020202020204" pitchFamily="34" charset="0"/>
                <a:cs typeface="Arial" panose="020B0604020202020204" pitchFamily="34" charset="0"/>
              </a:rPr>
              <a:t> dan </a:t>
            </a:r>
            <a:r>
              <a:rPr lang="en-US" sz="2000" dirty="0" err="1">
                <a:solidFill>
                  <a:schemeClr val="tx1"/>
                </a:solidFill>
                <a:latin typeface="Arial" panose="020B0604020202020204" pitchFamily="34" charset="0"/>
                <a:cs typeface="Arial" panose="020B0604020202020204" pitchFamily="34" charset="0"/>
              </a:rPr>
              <a:t>tidak</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etis</a:t>
            </a:r>
            <a:endParaRPr lang="en-US" sz="2000" dirty="0">
              <a:solidFill>
                <a:schemeClr val="tx1"/>
              </a:solidFill>
              <a:latin typeface="Arial" panose="020B0604020202020204" pitchFamily="34" charset="0"/>
              <a:cs typeface="Arial" panose="020B0604020202020204" pitchFamily="34" charset="0"/>
            </a:endParaRPr>
          </a:p>
          <a:p>
            <a:pPr marL="395288" indent="9525" algn="just">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 Plato, Aristoteles dan Machiavelli</a:t>
            </a:r>
          </a:p>
          <a:p>
            <a:endParaRPr lang="en-US" sz="2400" dirty="0"/>
          </a:p>
          <a:p>
            <a:pPr marL="404813" indent="-352425" algn="just">
              <a:spcBef>
                <a:spcPts val="0"/>
              </a:spcBef>
              <a:buFont typeface="Wingdings" panose="05000000000000000000" pitchFamily="2" charset="2"/>
              <a:buChar char="Ø"/>
            </a:pPr>
            <a:r>
              <a:rPr lang="en-US" sz="2000" dirty="0" err="1">
                <a:solidFill>
                  <a:schemeClr val="tx1"/>
                </a:solidFill>
                <a:latin typeface="Arial" panose="020B0604020202020204" pitchFamily="34" charset="0"/>
                <a:cs typeface="Arial" panose="020B0604020202020204" pitchFamily="34" charset="0"/>
              </a:rPr>
              <a:t>Etika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persuasi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menuntut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pertimbangan</a:t>
            </a:r>
            <a:r>
              <a:rPr lang="en-US" sz="2000" dirty="0">
                <a:solidFill>
                  <a:schemeClr val="tx1"/>
                </a:solidFill>
                <a:latin typeface="Arial" panose="020B0604020202020204" pitchFamily="34" charset="0"/>
                <a:cs typeface="Arial" panose="020B0604020202020204" pitchFamily="34" charset="0"/>
              </a:rPr>
              <a:t> – proses </a:t>
            </a:r>
            <a:r>
              <a:rPr lang="en-US" sz="2000" dirty="0" err="1">
                <a:solidFill>
                  <a:schemeClr val="tx1"/>
                </a:solidFill>
                <a:latin typeface="Arial" panose="020B0604020202020204" pitchFamily="34" charset="0"/>
                <a:cs typeface="Arial" panose="020B0604020202020204" pitchFamily="34" charset="0"/>
              </a:rPr>
              <a:t>analisis</a:t>
            </a:r>
            <a:endParaRPr lang="en-US" sz="2000" dirty="0">
              <a:solidFill>
                <a:schemeClr val="tx1"/>
              </a:solidFill>
              <a:latin typeface="Arial" panose="020B0604020202020204" pitchFamily="34" charset="0"/>
              <a:cs typeface="Arial" panose="020B0604020202020204" pitchFamily="34" charset="0"/>
            </a:endParaRPr>
          </a:p>
          <a:p>
            <a:pPr marL="395288" indent="9525" algn="just">
              <a:spcBef>
                <a:spcPts val="0"/>
              </a:spcBef>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 Kami </a:t>
            </a:r>
            <a:r>
              <a:rPr lang="en-US" sz="2000" dirty="0" err="1">
                <a:solidFill>
                  <a:schemeClr val="tx1"/>
                </a:solidFill>
                <a:latin typeface="Arial" panose="020B0604020202020204" pitchFamily="34" charset="0"/>
                <a:cs typeface="Arial" panose="020B0604020202020204" pitchFamily="34" charset="0"/>
              </a:rPr>
              <a:t>ingin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menjadi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diperlakukan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dengan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hormat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sebagai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tujuan</a:t>
            </a:r>
            <a:r>
              <a:rPr lang="en-US" sz="2000" dirty="0">
                <a:solidFill>
                  <a:schemeClr val="tx1"/>
                </a:solidFill>
                <a:latin typeface="Arial" panose="020B0604020202020204" pitchFamily="34" charset="0"/>
                <a:cs typeface="Arial" panose="020B0604020202020204" pitchFamily="34" charset="0"/>
              </a:rPr>
              <a:t> dan </a:t>
            </a:r>
            <a:r>
              <a:rPr lang="en-US" sz="2000" dirty="0" err="1">
                <a:solidFill>
                  <a:schemeClr val="tx1"/>
                </a:solidFill>
                <a:latin typeface="Arial" panose="020B0604020202020204" pitchFamily="34" charset="0"/>
                <a:cs typeface="Arial" panose="020B0604020202020204" pitchFamily="34" charset="0"/>
              </a:rPr>
              <a:t>bukan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sarana</a:t>
            </a:r>
            <a:r>
              <a:rPr lang="en-US" sz="2000" dirty="0">
                <a:solidFill>
                  <a:schemeClr val="tx1"/>
                </a:solidFill>
                <a:latin typeface="Arial" panose="020B0604020202020204" pitchFamily="34" charset="0"/>
                <a:cs typeface="Arial" panose="020B0604020202020204" pitchFamily="34" charset="0"/>
              </a:rPr>
              <a:t>)</a:t>
            </a:r>
          </a:p>
          <a:p>
            <a:pPr marL="395288" indent="9525" algn="just">
              <a:spcBef>
                <a:spcPts val="0"/>
              </a:spcBef>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 Kami </a:t>
            </a:r>
            <a:r>
              <a:rPr lang="en-US" sz="2000" dirty="0" err="1">
                <a:solidFill>
                  <a:schemeClr val="tx1"/>
                </a:solidFill>
                <a:latin typeface="Arial" panose="020B0604020202020204" pitchFamily="34" charset="0"/>
                <a:cs typeface="Arial" panose="020B0604020202020204" pitchFamily="34" charset="0"/>
              </a:rPr>
              <a:t>ingin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mencapai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tujuan</a:t>
            </a:r>
            <a:r>
              <a:rPr lang="en-US" sz="2000" dirty="0">
                <a:solidFill>
                  <a:schemeClr val="tx1"/>
                </a:solidFill>
                <a:latin typeface="Arial" panose="020B0604020202020204" pitchFamily="34" charset="0"/>
                <a:cs typeface="Arial" panose="020B0604020202020204" pitchFamily="34" charset="0"/>
              </a:rPr>
              <a:t> kami</a:t>
            </a:r>
          </a:p>
          <a:p>
            <a:pPr marL="669608" lvl="1" indent="9525" algn="just">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Apakah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pengaruh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tidak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sesuai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dengan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perlakuan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etis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manusia</a:t>
            </a:r>
            <a:r>
              <a:rPr lang="en-US" dirty="0">
                <a:latin typeface="Arial" panose="020B0604020202020204" pitchFamily="34" charset="0"/>
                <a:cs typeface="Arial" panose="020B0604020202020204" pitchFamily="34" charset="0"/>
              </a:rPr>
              <a:t> ?</a:t>
            </a:r>
          </a:p>
          <a:p>
            <a:pPr marL="943928" lvl="2" indent="9525" algn="just">
              <a:spcBef>
                <a:spcPts val="0"/>
              </a:spcBef>
              <a:buFont typeface="Courier New" panose="02070309020205020404" pitchFamily="49" charset="0"/>
              <a:buChar char="o"/>
            </a:pPr>
            <a:r>
              <a:rPr lang="en-US" sz="1700" dirty="0">
                <a:latin typeface="Arial" panose="020B0604020202020204" pitchFamily="34" charset="0"/>
                <a:cs typeface="Arial" panose="020B0604020202020204" pitchFamily="34" charset="0"/>
              </a:rPr>
              <a:t> Plato - </a:t>
            </a:r>
            <a:r>
              <a:rPr lang="en-US" sz="1700" dirty="0" err="1">
                <a:latin typeface="Arial" panose="020B0604020202020204" pitchFamily="34" charset="0"/>
                <a:cs typeface="Arial" panose="020B0604020202020204" pitchFamily="34" charset="0"/>
              </a:rPr>
              <a:t>persuasi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tidak</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sesuai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dengan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kebenaran</a:t>
            </a:r>
            <a:endParaRPr lang="en-US" sz="1700" dirty="0">
              <a:latin typeface="Arial" panose="020B0604020202020204" pitchFamily="34" charset="0"/>
              <a:cs typeface="Arial" panose="020B0604020202020204" pitchFamily="34" charset="0"/>
            </a:endParaRPr>
          </a:p>
          <a:p>
            <a:pPr marL="943928" lvl="2" indent="9525" algn="just">
              <a:spcBef>
                <a:spcPts val="0"/>
              </a:spcBef>
              <a:buFont typeface="Courier New" panose="02070309020205020404" pitchFamily="49" charset="0"/>
              <a:buChar char="o"/>
            </a:pPr>
            <a:r>
              <a:rPr lang="en-US" sz="1700" dirty="0">
                <a:latin typeface="Arial" panose="020B0604020202020204" pitchFamily="34" charset="0"/>
                <a:cs typeface="Arial" panose="020B0604020202020204" pitchFamily="34" charset="0"/>
              </a:rPr>
              <a:t> Kant – </a:t>
            </a:r>
            <a:r>
              <a:rPr lang="en-US" sz="1700" dirty="0" err="1">
                <a:latin typeface="Arial" panose="020B0604020202020204" pitchFamily="34" charset="0"/>
                <a:cs typeface="Arial" panose="020B0604020202020204" pitchFamily="34" charset="0"/>
              </a:rPr>
              <a:t>persuasi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memperlakukan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manusia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sebagai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sarana</a:t>
            </a:r>
            <a:endParaRPr lang="en-US" sz="1700" dirty="0">
              <a:latin typeface="Arial" panose="020B0604020202020204" pitchFamily="34" charset="0"/>
              <a:cs typeface="Arial" panose="020B0604020202020204" pitchFamily="34" charset="0"/>
            </a:endParaRPr>
          </a:p>
          <a:p>
            <a:pPr marL="943928" lvl="2" indent="9525" algn="just">
              <a:spcBef>
                <a:spcPts val="0"/>
              </a:spcBef>
              <a:buFont typeface="Courier New" panose="02070309020205020404" pitchFamily="49" charset="0"/>
              <a:buChar char="o"/>
            </a:pP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Utilitarianisme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mengatakan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bahwa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itu</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tergantung</a:t>
            </a:r>
            <a:r>
              <a:rPr lang="en-US" sz="1700" dirty="0">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a:p>
            <a:pPr marL="943928" lvl="2" indent="9525" algn="just">
              <a:spcBef>
                <a:spcPts val="0"/>
              </a:spcBef>
              <a:buFont typeface="Courier New" panose="02070309020205020404" pitchFamily="49" charset="0"/>
              <a:buChar char="o"/>
            </a:pPr>
            <a:endParaRPr lang="en-US" sz="2000" dirty="0">
              <a:solidFill>
                <a:schemeClr val="tx1"/>
              </a:solidFill>
              <a:latin typeface="Arial" panose="020B0604020202020204" pitchFamily="34" charset="0"/>
              <a:cs typeface="Arial" panose="020B0604020202020204" pitchFamily="34" charset="0"/>
            </a:endParaRPr>
          </a:p>
          <a:p>
            <a:pPr marL="404813" indent="-352425" algn="just">
              <a:spcBef>
                <a:spcPts val="0"/>
              </a:spcBef>
              <a:buFont typeface="Wingdings" panose="05000000000000000000" pitchFamily="2" charset="2"/>
              <a:buChar char="Ø"/>
            </a:pPr>
            <a:r>
              <a:rPr lang="en-US" sz="2000" dirty="0" err="1">
                <a:solidFill>
                  <a:schemeClr val="tx1"/>
                </a:solidFill>
                <a:latin typeface="Arial" panose="020B0604020202020204" pitchFamily="34" charset="0"/>
                <a:cs typeface="Arial" panose="020B0604020202020204" pitchFamily="34" charset="0"/>
              </a:rPr>
              <a:t>Persuasi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dapat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digunakan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untuk</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tujuan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baik</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atau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buruk</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dengan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niat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etis</a:t>
            </a:r>
            <a:r>
              <a:rPr lang="en-US" sz="2000" dirty="0">
                <a:solidFill>
                  <a:schemeClr val="tx1"/>
                </a:solidFill>
                <a:latin typeface="Arial" panose="020B0604020202020204" pitchFamily="34" charset="0"/>
                <a:cs typeface="Arial" panose="020B0604020202020204" pitchFamily="34" charset="0"/>
              </a:rPr>
              <a:t> dan </a:t>
            </a:r>
            <a:r>
              <a:rPr lang="en-US" sz="2000" dirty="0" err="1">
                <a:solidFill>
                  <a:schemeClr val="tx1"/>
                </a:solidFill>
                <a:latin typeface="Arial" panose="020B0604020202020204" pitchFamily="34" charset="0"/>
                <a:cs typeface="Arial" panose="020B0604020202020204" pitchFamily="34" charset="0"/>
              </a:rPr>
              <a:t>tidak</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etis</a:t>
            </a:r>
            <a:endParaRPr lang="en-US" sz="2000" dirty="0">
              <a:solidFill>
                <a:schemeClr val="tx1"/>
              </a:solidFill>
              <a:latin typeface="Arial" panose="020B0604020202020204" pitchFamily="34" charset="0"/>
              <a:cs typeface="Arial" panose="020B0604020202020204" pitchFamily="34" charset="0"/>
            </a:endParaRPr>
          </a:p>
          <a:p>
            <a:pPr marL="395288" indent="9525" algn="just">
              <a:spcBef>
                <a:spcPts val="0"/>
              </a:spcBef>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 Aristoteles </a:t>
            </a:r>
            <a:r>
              <a:rPr lang="en-US" sz="2000" dirty="0" err="1">
                <a:solidFill>
                  <a:schemeClr val="tx1"/>
                </a:solidFill>
                <a:latin typeface="Arial" panose="020B0604020202020204" pitchFamily="34" charset="0"/>
                <a:cs typeface="Arial" panose="020B0604020202020204" pitchFamily="34" charset="0"/>
              </a:rPr>
              <a:t>mendukung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pandangan</a:t>
            </a:r>
            <a:r>
              <a:rPr lang="en-US" sz="2000" dirty="0">
                <a:solidFill>
                  <a:schemeClr val="tx1"/>
                </a:solidFill>
                <a:latin typeface="Arial" panose="020B0604020202020204" pitchFamily="34" charset="0"/>
                <a:cs typeface="Arial" panose="020B0604020202020204" pitchFamily="34" charset="0"/>
              </a:rPr>
              <a:t> – </a:t>
            </a:r>
            <a:r>
              <a:rPr lang="en-US" sz="2000" dirty="0" err="1">
                <a:solidFill>
                  <a:schemeClr val="tx1"/>
                </a:solidFill>
                <a:latin typeface="Arial" panose="020B0604020202020204" pitchFamily="34" charset="0"/>
                <a:cs typeface="Arial" panose="020B0604020202020204" pitchFamily="34" charset="0"/>
              </a:rPr>
              <a:t>persuasi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dapat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digunakan</a:t>
            </a:r>
            <a:r>
              <a:rPr lang="en-US" sz="2000" dirty="0">
                <a:solidFill>
                  <a:schemeClr val="tx1"/>
                </a:solidFill>
                <a:latin typeface="Arial" panose="020B0604020202020204" pitchFamily="34" charset="0"/>
                <a:cs typeface="Arial" panose="020B0604020202020204" pitchFamily="34" charset="0"/>
              </a:rPr>
              <a:t> oleh </a:t>
            </a:r>
            <a:r>
              <a:rPr lang="en-US" sz="2000" dirty="0" err="1">
                <a:solidFill>
                  <a:schemeClr val="tx1"/>
                </a:solidFill>
                <a:latin typeface="Arial" panose="020B0604020202020204" pitchFamily="34" charset="0"/>
                <a:cs typeface="Arial" panose="020B0604020202020204" pitchFamily="34" charset="0"/>
              </a:rPr>
              <a:t>siapa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saja</a:t>
            </a:r>
            <a:endParaRPr lang="en-US" sz="2000" dirty="0">
              <a:solidFill>
                <a:schemeClr val="tx1"/>
              </a:solidFill>
              <a:latin typeface="Arial" panose="020B0604020202020204" pitchFamily="34" charset="0"/>
              <a:cs typeface="Arial" panose="020B0604020202020204" pitchFamily="34" charset="0"/>
            </a:endParaRPr>
          </a:p>
          <a:p>
            <a:pPr marL="943928" lvl="2" indent="9525" algn="just">
              <a:spcBef>
                <a:spcPts val="0"/>
              </a:spcBef>
              <a:buFont typeface="Courier New" panose="02070309020205020404" pitchFamily="49" charset="0"/>
              <a:buChar char="o"/>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5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rmAutofit/>
          </a:bodyPr>
          <a:lstStyle/>
          <a:p>
            <a:r>
              <a:rPr lang="en-US" b="1" dirty="0">
                <a:effectLst>
                  <a:outerShdw blurRad="38100" dist="38100" dir="2700000" algn="tl">
                    <a:srgbClr val="000000">
                      <a:alpha val="43137"/>
                    </a:srgbClr>
                  </a:outerShdw>
                </a:effectLst>
              </a:rPr>
              <a:t>ETIKA</a:t>
            </a:r>
          </a:p>
        </p:txBody>
      </p:sp>
      <p:sp>
        <p:nvSpPr>
          <p:cNvPr id="3" name="Rectangle 2">
            <a:extLst>
              <a:ext uri="{FF2B5EF4-FFF2-40B4-BE49-F238E27FC236}">
                <a16:creationId xmlns:a16="http://schemas.microsoft.com/office/drawing/2014/main" id="{E28B6033-8CA0-445D-A3E3-251BE31003FA}"/>
              </a:ext>
            </a:extLst>
          </p:cNvPr>
          <p:cNvSpPr/>
          <p:nvPr/>
        </p:nvSpPr>
        <p:spPr>
          <a:xfrm>
            <a:off x="1066800" y="1768305"/>
            <a:ext cx="10245213" cy="4154984"/>
          </a:xfrm>
          <a:prstGeom prst="rect">
            <a:avLst/>
          </a:prstGeom>
        </p:spPr>
        <p:txBody>
          <a:bodyPr wrap="square">
            <a:spAutoFit/>
          </a:bodyPr>
          <a:lstStyle/>
          <a:p>
            <a:pPr marL="342900" indent="-342900">
              <a:buFont typeface="Courier New" panose="02070309020205020404" pitchFamily="49" charset="0"/>
              <a:buChar char="o"/>
            </a:pPr>
            <a:r>
              <a:rPr lang="en-US" sz="2400" dirty="0" err="1"/>
              <a:t>Pengertian</a:t>
            </a:r>
            <a:r>
              <a:rPr lang="en-US" sz="2400" dirty="0"/>
              <a:t> </a:t>
            </a:r>
            <a:r>
              <a:rPr lang="en-US" sz="2400" dirty="0" err="1"/>
              <a:t>Etika</a:t>
            </a:r>
            <a:r>
              <a:rPr lang="en-US" sz="2400" dirty="0"/>
              <a:t> (</a:t>
            </a:r>
            <a:r>
              <a:rPr lang="en-US" sz="2400" dirty="0" err="1"/>
              <a:t>Etimologi</a:t>
            </a:r>
            <a:r>
              <a:rPr lang="en-US" sz="2400" dirty="0"/>
              <a:t>), </a:t>
            </a:r>
            <a:r>
              <a:rPr lang="en-US" sz="2400" dirty="0" err="1"/>
              <a:t>berasal</a:t>
            </a:r>
            <a:r>
              <a:rPr lang="en-US" sz="2400" dirty="0"/>
              <a:t> </a:t>
            </a:r>
            <a:r>
              <a:rPr lang="en-US" sz="2400" dirty="0" err="1"/>
              <a:t>dari</a:t>
            </a:r>
            <a:r>
              <a:rPr lang="en-US" sz="2400" dirty="0"/>
              <a:t> </a:t>
            </a:r>
            <a:r>
              <a:rPr lang="en-US" sz="2400" dirty="0" err="1"/>
              <a:t>bahasa</a:t>
            </a:r>
            <a:r>
              <a:rPr lang="en-US" sz="2400" dirty="0"/>
              <a:t> Yunani </a:t>
            </a:r>
            <a:r>
              <a:rPr lang="en-US" sz="2400" dirty="0" err="1"/>
              <a:t>adalah</a:t>
            </a:r>
            <a:r>
              <a:rPr lang="en-US" sz="2400" dirty="0"/>
              <a:t> “Ethos”, yang </a:t>
            </a:r>
            <a:r>
              <a:rPr lang="en-US" sz="2400" dirty="0" err="1"/>
              <a:t>berarti</a:t>
            </a:r>
            <a:r>
              <a:rPr lang="en-US" sz="2400" dirty="0"/>
              <a:t> </a:t>
            </a:r>
            <a:r>
              <a:rPr lang="en-US" sz="2400" dirty="0" err="1"/>
              <a:t>watak</a:t>
            </a:r>
            <a:r>
              <a:rPr lang="en-US" sz="2400" dirty="0"/>
              <a:t> </a:t>
            </a:r>
            <a:r>
              <a:rPr lang="en-US" sz="2400" dirty="0" err="1"/>
              <a:t>kesusilaan</a:t>
            </a:r>
            <a:r>
              <a:rPr lang="en-US" sz="2400" dirty="0"/>
              <a:t> </a:t>
            </a:r>
            <a:r>
              <a:rPr lang="en-US" sz="2400" dirty="0" err="1"/>
              <a:t>atau</a:t>
            </a:r>
            <a:r>
              <a:rPr lang="en-US" sz="2400" dirty="0"/>
              <a:t> </a:t>
            </a:r>
            <a:r>
              <a:rPr lang="en-US" sz="2400" dirty="0" err="1"/>
              <a:t>adat</a:t>
            </a:r>
            <a:r>
              <a:rPr lang="en-US" sz="2400" dirty="0"/>
              <a:t> </a:t>
            </a:r>
            <a:r>
              <a:rPr lang="en-US" sz="2400" dirty="0" err="1"/>
              <a:t>kebiasaan</a:t>
            </a:r>
            <a:r>
              <a:rPr lang="en-US" sz="2400" dirty="0"/>
              <a:t> (custom). </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err="1"/>
              <a:t>Etika</a:t>
            </a:r>
            <a:r>
              <a:rPr lang="en-US" sz="2400" dirty="0"/>
              <a:t> </a:t>
            </a:r>
            <a:r>
              <a:rPr lang="en-US" sz="2400" dirty="0" err="1"/>
              <a:t>biasanya</a:t>
            </a:r>
            <a:r>
              <a:rPr lang="en-US" sz="2400" dirty="0"/>
              <a:t> </a:t>
            </a:r>
            <a:r>
              <a:rPr lang="en-US" sz="2400" dirty="0" err="1"/>
              <a:t>berkaitan</a:t>
            </a:r>
            <a:r>
              <a:rPr lang="en-US" sz="2400" dirty="0"/>
              <a:t> </a:t>
            </a:r>
            <a:r>
              <a:rPr lang="en-US" sz="2400" dirty="0" err="1"/>
              <a:t>erat</a:t>
            </a:r>
            <a:r>
              <a:rPr lang="en-US" sz="2400" dirty="0"/>
              <a:t> </a:t>
            </a:r>
            <a:r>
              <a:rPr lang="en-US" sz="2400" dirty="0" err="1"/>
              <a:t>dengan</a:t>
            </a:r>
            <a:r>
              <a:rPr lang="en-US" sz="2400" dirty="0"/>
              <a:t> </a:t>
            </a:r>
            <a:r>
              <a:rPr lang="en-US" sz="2400" dirty="0" err="1"/>
              <a:t>perkataan</a:t>
            </a:r>
            <a:r>
              <a:rPr lang="en-US" sz="2400" dirty="0"/>
              <a:t> moral yang </a:t>
            </a:r>
            <a:r>
              <a:rPr lang="en-US" sz="2400" dirty="0" err="1"/>
              <a:t>merupakan</a:t>
            </a:r>
            <a:r>
              <a:rPr lang="en-US" sz="2400" dirty="0"/>
              <a:t> </a:t>
            </a:r>
            <a:r>
              <a:rPr lang="en-US" sz="2400" dirty="0" err="1"/>
              <a:t>istilah</a:t>
            </a:r>
            <a:r>
              <a:rPr lang="en-US" sz="2400" dirty="0"/>
              <a:t> </a:t>
            </a:r>
            <a:r>
              <a:rPr lang="en-US" sz="2400" dirty="0" err="1"/>
              <a:t>dari</a:t>
            </a:r>
            <a:r>
              <a:rPr lang="en-US" sz="2400" dirty="0"/>
              <a:t> </a:t>
            </a:r>
            <a:r>
              <a:rPr lang="en-US" sz="2400" dirty="0" err="1"/>
              <a:t>bahasa</a:t>
            </a:r>
            <a:r>
              <a:rPr lang="en-US" sz="2400" dirty="0"/>
              <a:t> Latin, </a:t>
            </a:r>
            <a:r>
              <a:rPr lang="en-US" sz="2400" dirty="0" err="1"/>
              <a:t>yaitu</a:t>
            </a:r>
            <a:r>
              <a:rPr lang="en-US" sz="2400" dirty="0"/>
              <a:t> “</a:t>
            </a:r>
            <a:r>
              <a:rPr lang="en-US" sz="2400" dirty="0" err="1"/>
              <a:t>Mos</a:t>
            </a:r>
            <a:r>
              <a:rPr lang="en-US" sz="2400" dirty="0"/>
              <a:t>” dan </a:t>
            </a:r>
            <a:r>
              <a:rPr lang="en-US" sz="2400" dirty="0" err="1"/>
              <a:t>dalam</a:t>
            </a:r>
            <a:r>
              <a:rPr lang="en-US" sz="2400" dirty="0"/>
              <a:t> </a:t>
            </a:r>
            <a:r>
              <a:rPr lang="en-US" sz="2400" dirty="0" err="1"/>
              <a:t>bentuk</a:t>
            </a:r>
            <a:r>
              <a:rPr lang="en-US" sz="2400" dirty="0"/>
              <a:t> </a:t>
            </a:r>
            <a:r>
              <a:rPr lang="en-US" sz="2400" dirty="0" err="1"/>
              <a:t>jamaknya</a:t>
            </a:r>
            <a:r>
              <a:rPr lang="en-US" sz="2400" dirty="0"/>
              <a:t> “Mores”, yang </a:t>
            </a:r>
            <a:r>
              <a:rPr lang="en-US" sz="2400" dirty="0" err="1"/>
              <a:t>berarti</a:t>
            </a:r>
            <a:r>
              <a:rPr lang="en-US" sz="2400" dirty="0"/>
              <a:t> juga </a:t>
            </a:r>
            <a:r>
              <a:rPr lang="en-US" sz="2400" dirty="0" err="1"/>
              <a:t>adat</a:t>
            </a:r>
            <a:r>
              <a:rPr lang="en-US" sz="2400" dirty="0"/>
              <a:t> </a:t>
            </a:r>
            <a:r>
              <a:rPr lang="en-US" sz="2400" dirty="0" err="1"/>
              <a:t>kebiasaan</a:t>
            </a:r>
            <a:r>
              <a:rPr lang="en-US" sz="2400" dirty="0"/>
              <a:t> </a:t>
            </a:r>
            <a:r>
              <a:rPr lang="en-US" sz="2400" dirty="0" err="1"/>
              <a:t>atau</a:t>
            </a:r>
            <a:r>
              <a:rPr lang="en-US" sz="2400" dirty="0"/>
              <a:t> </a:t>
            </a:r>
            <a:r>
              <a:rPr lang="en-US" sz="2400" dirty="0" err="1"/>
              <a:t>cara</a:t>
            </a:r>
            <a:r>
              <a:rPr lang="en-US" sz="2400" dirty="0"/>
              <a:t> </a:t>
            </a:r>
            <a:r>
              <a:rPr lang="en-US" sz="2400" dirty="0" err="1"/>
              <a:t>hidup</a:t>
            </a:r>
            <a:r>
              <a:rPr lang="en-US" sz="2400" dirty="0"/>
              <a:t> </a:t>
            </a:r>
            <a:r>
              <a:rPr lang="en-US" sz="2400" dirty="0" err="1"/>
              <a:t>seseorang</a:t>
            </a:r>
            <a:r>
              <a:rPr lang="en-US" sz="2400" dirty="0"/>
              <a:t> </a:t>
            </a:r>
            <a:r>
              <a:rPr lang="en-US" sz="2400" dirty="0" err="1"/>
              <a:t>dengan</a:t>
            </a:r>
            <a:r>
              <a:rPr lang="en-US" sz="2400" dirty="0"/>
              <a:t> </a:t>
            </a:r>
            <a:r>
              <a:rPr lang="en-US" sz="2400" dirty="0" err="1"/>
              <a:t>melakukan</a:t>
            </a:r>
            <a:r>
              <a:rPr lang="en-US" sz="2400" dirty="0"/>
              <a:t> </a:t>
            </a:r>
            <a:r>
              <a:rPr lang="en-US" sz="2400" dirty="0" err="1"/>
              <a:t>perbuatan</a:t>
            </a:r>
            <a:r>
              <a:rPr lang="en-US" sz="2400" dirty="0"/>
              <a:t> yang </a:t>
            </a:r>
            <a:r>
              <a:rPr lang="en-US" sz="2400" dirty="0" err="1"/>
              <a:t>baik</a:t>
            </a:r>
            <a:r>
              <a:rPr lang="en-US" sz="2400" dirty="0"/>
              <a:t> (</a:t>
            </a:r>
            <a:r>
              <a:rPr lang="en-US" sz="2400" dirty="0" err="1"/>
              <a:t>kesusilaan</a:t>
            </a:r>
            <a:r>
              <a:rPr lang="en-US" sz="2400" dirty="0"/>
              <a:t>), dan </a:t>
            </a:r>
            <a:r>
              <a:rPr lang="en-US" sz="2400" dirty="0" err="1"/>
              <a:t>menghindari</a:t>
            </a:r>
            <a:r>
              <a:rPr lang="en-US" sz="2400" dirty="0"/>
              <a:t> </a:t>
            </a:r>
            <a:r>
              <a:rPr lang="en-US" sz="2400" dirty="0" err="1"/>
              <a:t>hal-hal</a:t>
            </a:r>
            <a:r>
              <a:rPr lang="en-US" sz="2400" dirty="0"/>
              <a:t> </a:t>
            </a:r>
            <a:r>
              <a:rPr lang="en-US" sz="2400" dirty="0" err="1"/>
              <a:t>tindakan</a:t>
            </a:r>
            <a:r>
              <a:rPr lang="en-US" sz="2400" dirty="0"/>
              <a:t> yang </a:t>
            </a:r>
            <a:r>
              <a:rPr lang="en-US" sz="2400" dirty="0" err="1"/>
              <a:t>buruk</a:t>
            </a:r>
            <a:r>
              <a:rPr lang="en-US" sz="2400" dirty="0"/>
              <a:t>.</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err="1"/>
              <a:t>Etika</a:t>
            </a:r>
            <a:r>
              <a:rPr lang="en-US" sz="2400" dirty="0"/>
              <a:t> </a:t>
            </a:r>
            <a:r>
              <a:rPr lang="en-US" sz="2400" dirty="0" err="1"/>
              <a:t>adalah</a:t>
            </a:r>
            <a:r>
              <a:rPr lang="en-US" sz="2400" dirty="0"/>
              <a:t> </a:t>
            </a:r>
            <a:r>
              <a:rPr lang="en-US" sz="2400" dirty="0" err="1"/>
              <a:t>Ilmu</a:t>
            </a:r>
            <a:r>
              <a:rPr lang="en-US" sz="2400" dirty="0"/>
              <a:t> yang </a:t>
            </a:r>
            <a:r>
              <a:rPr lang="en-US" sz="2400" dirty="0" err="1"/>
              <a:t>membahas</a:t>
            </a:r>
            <a:r>
              <a:rPr lang="en-US" sz="2400" dirty="0"/>
              <a:t> </a:t>
            </a:r>
            <a:r>
              <a:rPr lang="en-US" sz="2400" dirty="0" err="1"/>
              <a:t>perbuatan</a:t>
            </a:r>
            <a:r>
              <a:rPr lang="en-US" sz="2400" dirty="0"/>
              <a:t> </a:t>
            </a:r>
            <a:r>
              <a:rPr lang="en-US" sz="2400" dirty="0" err="1"/>
              <a:t>baik</a:t>
            </a:r>
            <a:r>
              <a:rPr lang="en-US" sz="2400" dirty="0"/>
              <a:t> dan </a:t>
            </a:r>
            <a:r>
              <a:rPr lang="en-US" sz="2400" dirty="0" err="1"/>
              <a:t>perbuatan</a:t>
            </a:r>
            <a:r>
              <a:rPr lang="en-US" sz="2400" dirty="0"/>
              <a:t> </a:t>
            </a:r>
            <a:r>
              <a:rPr lang="en-US" sz="2400" dirty="0" err="1"/>
              <a:t>buruk</a:t>
            </a:r>
            <a:r>
              <a:rPr lang="en-US" sz="2400" dirty="0"/>
              <a:t> </a:t>
            </a:r>
            <a:r>
              <a:rPr lang="en-US" sz="2400" dirty="0" err="1"/>
              <a:t>manusia</a:t>
            </a:r>
            <a:r>
              <a:rPr lang="en-US" sz="2400" dirty="0"/>
              <a:t> </a:t>
            </a:r>
            <a:r>
              <a:rPr lang="en-US" sz="2400" dirty="0" err="1"/>
              <a:t>sejauh</a:t>
            </a:r>
            <a:r>
              <a:rPr lang="en-US" sz="2400" dirty="0"/>
              <a:t> yang </a:t>
            </a:r>
            <a:r>
              <a:rPr lang="en-US" sz="2400" dirty="0" err="1"/>
              <a:t>dapat</a:t>
            </a:r>
            <a:r>
              <a:rPr lang="en-US" sz="2400" dirty="0"/>
              <a:t> </a:t>
            </a:r>
            <a:r>
              <a:rPr lang="en-US" sz="2400" dirty="0" err="1"/>
              <a:t>dipahami</a:t>
            </a:r>
            <a:r>
              <a:rPr lang="en-US" sz="2400" dirty="0"/>
              <a:t> oleh </a:t>
            </a:r>
            <a:r>
              <a:rPr lang="en-US" sz="2400" dirty="0" err="1"/>
              <a:t>pikiran</a:t>
            </a:r>
            <a:r>
              <a:rPr lang="en-US" sz="2400" dirty="0"/>
              <a:t> </a:t>
            </a:r>
            <a:r>
              <a:rPr lang="en-US" sz="2400" dirty="0" err="1"/>
              <a:t>manusia</a:t>
            </a:r>
            <a:r>
              <a:rPr lang="en-US" sz="2400" dirty="0"/>
              <a:t>.</a:t>
            </a:r>
          </a:p>
        </p:txBody>
      </p:sp>
    </p:spTree>
    <p:extLst>
      <p:ext uri="{BB962C8B-B14F-4D97-AF65-F5344CB8AC3E}">
        <p14:creationId xmlns:p14="http://schemas.microsoft.com/office/powerpoint/2010/main" val="3334010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rmAutofit/>
          </a:bodyPr>
          <a:lstStyle/>
          <a:p>
            <a:r>
              <a:rPr lang="en-US" b="1" dirty="0">
                <a:effectLst>
                  <a:outerShdw blurRad="38100" dist="38100" dir="2700000" algn="tl">
                    <a:srgbClr val="000000">
                      <a:alpha val="43137"/>
                    </a:srgbClr>
                  </a:outerShdw>
                </a:effectLst>
              </a:rPr>
              <a:t>ETIKA KOMUNIKASI</a:t>
            </a:r>
          </a:p>
        </p:txBody>
      </p:sp>
      <p:sp>
        <p:nvSpPr>
          <p:cNvPr id="4" name="Content Placeholder 1">
            <a:extLst>
              <a:ext uri="{FF2B5EF4-FFF2-40B4-BE49-F238E27FC236}">
                <a16:creationId xmlns:a16="http://schemas.microsoft.com/office/drawing/2014/main" id="{A2A5C63F-7124-4081-AA6E-018FED930842}"/>
              </a:ext>
            </a:extLst>
          </p:cNvPr>
          <p:cNvSpPr>
            <a:spLocks noGrp="1"/>
          </p:cNvSpPr>
          <p:nvPr/>
        </p:nvSpPr>
        <p:spPr>
          <a:xfrm>
            <a:off x="1066800" y="1630594"/>
            <a:ext cx="10171471" cy="406876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buFont typeface="Courier New" panose="02070309020205020404" pitchFamily="49" charset="0"/>
              <a:buChar char="o"/>
            </a:pPr>
            <a:r>
              <a:rPr lang="en-US" dirty="0" err="1"/>
              <a:t>Etika</a:t>
            </a:r>
            <a:r>
              <a:rPr lang="en-US" dirty="0"/>
              <a:t> </a:t>
            </a:r>
            <a:r>
              <a:rPr lang="en-US" dirty="0" err="1"/>
              <a:t>terfokus</a:t>
            </a:r>
            <a:r>
              <a:rPr lang="en-US" dirty="0"/>
              <a:t> </a:t>
            </a:r>
            <a:r>
              <a:rPr lang="en-US" dirty="0" err="1"/>
              <a:t>pada</a:t>
            </a:r>
            <a:r>
              <a:rPr lang="en-US" dirty="0"/>
              <a:t> </a:t>
            </a:r>
            <a:r>
              <a:rPr lang="en-US" dirty="0" err="1"/>
              <a:t>penilaian</a:t>
            </a:r>
            <a:r>
              <a:rPr lang="en-US" dirty="0"/>
              <a:t> </a:t>
            </a:r>
            <a:r>
              <a:rPr lang="en-US" dirty="0" err="1"/>
              <a:t>mengenai</a:t>
            </a:r>
            <a:r>
              <a:rPr lang="en-US" dirty="0"/>
              <a:t> </a:t>
            </a:r>
            <a:r>
              <a:rPr lang="en-US" dirty="0" err="1"/>
              <a:t>benar</a:t>
            </a:r>
            <a:r>
              <a:rPr lang="en-US" dirty="0"/>
              <a:t> </a:t>
            </a:r>
            <a:r>
              <a:rPr lang="en-US" dirty="0" err="1"/>
              <a:t>atau</a:t>
            </a:r>
            <a:r>
              <a:rPr lang="en-US" dirty="0"/>
              <a:t> </a:t>
            </a:r>
            <a:r>
              <a:rPr lang="en-US" dirty="0" err="1"/>
              <a:t>salah</a:t>
            </a:r>
            <a:r>
              <a:rPr lang="en-US" dirty="0"/>
              <a:t>, </a:t>
            </a:r>
            <a:r>
              <a:rPr lang="en-US" dirty="0" err="1"/>
              <a:t>baik</a:t>
            </a:r>
            <a:r>
              <a:rPr lang="en-US" dirty="0"/>
              <a:t> </a:t>
            </a:r>
            <a:r>
              <a:rPr lang="en-US" dirty="0" err="1"/>
              <a:t>dan</a:t>
            </a:r>
            <a:r>
              <a:rPr lang="en-US" dirty="0"/>
              <a:t> </a:t>
            </a:r>
            <a:r>
              <a:rPr lang="en-US" dirty="0" err="1"/>
              <a:t>buruk</a:t>
            </a:r>
            <a:r>
              <a:rPr lang="en-US" dirty="0"/>
              <a:t> </a:t>
            </a:r>
            <a:r>
              <a:rPr lang="en-US" dirty="0" err="1"/>
              <a:t>dalam</a:t>
            </a:r>
            <a:r>
              <a:rPr lang="en-US" dirty="0"/>
              <a:t> </a:t>
            </a:r>
            <a:r>
              <a:rPr lang="en-US" dirty="0" err="1"/>
              <a:t>tindakan</a:t>
            </a:r>
            <a:r>
              <a:rPr lang="en-US" dirty="0"/>
              <a:t> </a:t>
            </a:r>
            <a:r>
              <a:rPr lang="en-US" dirty="0" err="1"/>
              <a:t>manusia</a:t>
            </a:r>
            <a:r>
              <a:rPr lang="en-US" dirty="0"/>
              <a:t>. </a:t>
            </a:r>
          </a:p>
          <a:p>
            <a:pPr algn="just">
              <a:buFont typeface="Courier New" panose="02070309020205020404" pitchFamily="49" charset="0"/>
              <a:buChar char="o"/>
            </a:pPr>
            <a:endParaRPr lang="en-US" dirty="0"/>
          </a:p>
          <a:p>
            <a:pPr algn="just">
              <a:buFont typeface="Courier New" panose="02070309020205020404" pitchFamily="49" charset="0"/>
              <a:buChar char="o"/>
            </a:pPr>
            <a:r>
              <a:rPr lang="en-US" dirty="0" err="1"/>
              <a:t>Etika</a:t>
            </a:r>
            <a:r>
              <a:rPr lang="en-US" dirty="0"/>
              <a:t> </a:t>
            </a:r>
            <a:r>
              <a:rPr lang="en-US" dirty="0" err="1"/>
              <a:t>Komunikasi</a:t>
            </a:r>
            <a:r>
              <a:rPr lang="en-US" dirty="0"/>
              <a:t> </a:t>
            </a:r>
            <a:r>
              <a:rPr lang="en-US" dirty="0" err="1"/>
              <a:t>akan</a:t>
            </a:r>
            <a:r>
              <a:rPr lang="en-US" dirty="0"/>
              <a:t> </a:t>
            </a:r>
            <a:r>
              <a:rPr lang="en-US" dirty="0" err="1"/>
              <a:t>mencoba</a:t>
            </a:r>
            <a:r>
              <a:rPr lang="en-US" dirty="0"/>
              <a:t> </a:t>
            </a:r>
            <a:r>
              <a:rPr lang="en-US" dirty="0" err="1"/>
              <a:t>mencari</a:t>
            </a:r>
            <a:r>
              <a:rPr lang="en-US" dirty="0"/>
              <a:t> standard </a:t>
            </a:r>
            <a:r>
              <a:rPr lang="en-US" dirty="0" err="1"/>
              <a:t>etika</a:t>
            </a:r>
            <a:r>
              <a:rPr lang="en-US" dirty="0"/>
              <a:t> </a:t>
            </a:r>
            <a:r>
              <a:rPr lang="en-US" dirty="0" err="1"/>
              <a:t>tentang</a:t>
            </a:r>
            <a:r>
              <a:rPr lang="en-US" dirty="0"/>
              <a:t> </a:t>
            </a:r>
            <a:r>
              <a:rPr lang="en-US" dirty="0" err="1"/>
              <a:t>apa</a:t>
            </a:r>
            <a:r>
              <a:rPr lang="en-US" dirty="0"/>
              <a:t> yang </a:t>
            </a:r>
            <a:r>
              <a:rPr lang="en-US" dirty="0" err="1"/>
              <a:t>digunakan</a:t>
            </a:r>
            <a:r>
              <a:rPr lang="en-US" dirty="0"/>
              <a:t> </a:t>
            </a:r>
            <a:r>
              <a:rPr lang="en-US" dirty="0" err="1"/>
              <a:t>oleh</a:t>
            </a:r>
            <a:r>
              <a:rPr lang="en-US" dirty="0"/>
              <a:t> </a:t>
            </a:r>
            <a:r>
              <a:rPr lang="en-US" dirty="0" err="1"/>
              <a:t>komunikator</a:t>
            </a:r>
            <a:r>
              <a:rPr lang="en-US" dirty="0"/>
              <a:t> </a:t>
            </a:r>
            <a:r>
              <a:rPr lang="en-US" dirty="0" err="1"/>
              <a:t>dan</a:t>
            </a:r>
            <a:r>
              <a:rPr lang="en-US" dirty="0"/>
              <a:t> </a:t>
            </a:r>
            <a:r>
              <a:rPr lang="en-US" dirty="0" err="1"/>
              <a:t>komunikan</a:t>
            </a:r>
            <a:r>
              <a:rPr lang="en-US" dirty="0"/>
              <a:t> </a:t>
            </a:r>
            <a:r>
              <a:rPr lang="en-US" dirty="0" err="1"/>
              <a:t>dalam</a:t>
            </a:r>
            <a:r>
              <a:rPr lang="en-US" dirty="0"/>
              <a:t> </a:t>
            </a:r>
            <a:r>
              <a:rPr lang="en-US" dirty="0" err="1"/>
              <a:t>menilai</a:t>
            </a:r>
            <a:r>
              <a:rPr lang="en-US" dirty="0"/>
              <a:t> di </a:t>
            </a:r>
            <a:r>
              <a:rPr lang="en-US" dirty="0" err="1"/>
              <a:t>antara</a:t>
            </a:r>
            <a:r>
              <a:rPr lang="en-US" dirty="0"/>
              <a:t> </a:t>
            </a:r>
            <a:r>
              <a:rPr lang="en-US" dirty="0" err="1"/>
              <a:t>teknik</a:t>
            </a:r>
            <a:r>
              <a:rPr lang="en-US" dirty="0"/>
              <a:t>, </a:t>
            </a:r>
            <a:r>
              <a:rPr lang="en-US" dirty="0" err="1"/>
              <a:t>isi</a:t>
            </a:r>
            <a:r>
              <a:rPr lang="en-US" dirty="0"/>
              <a:t>, </a:t>
            </a:r>
            <a:r>
              <a:rPr lang="en-US" dirty="0" err="1"/>
              <a:t>dan</a:t>
            </a:r>
            <a:r>
              <a:rPr lang="en-US" dirty="0"/>
              <a:t> </a:t>
            </a:r>
            <a:r>
              <a:rPr lang="en-US" dirty="0" err="1"/>
              <a:t>tujuan</a:t>
            </a:r>
            <a:r>
              <a:rPr lang="en-US" dirty="0"/>
              <a:t> </a:t>
            </a:r>
            <a:r>
              <a:rPr lang="en-US" dirty="0" err="1"/>
              <a:t>komunikasi</a:t>
            </a:r>
            <a:r>
              <a:rPr lang="en-US" dirty="0"/>
              <a:t>. </a:t>
            </a:r>
          </a:p>
          <a:p>
            <a:pPr algn="just">
              <a:buFont typeface="Courier New" panose="02070309020205020404" pitchFamily="49" charset="0"/>
              <a:buChar char="o"/>
            </a:pPr>
            <a:endParaRPr lang="en-US" dirty="0"/>
          </a:p>
          <a:p>
            <a:pPr algn="just">
              <a:buFont typeface="Courier New" panose="02070309020205020404" pitchFamily="49" charset="0"/>
              <a:buChar char="o"/>
            </a:pPr>
            <a:r>
              <a:rPr lang="en-US" i="1" dirty="0"/>
              <a:t>Ethics is a field that not only looks at ethical and moral ideals that we should have, but also examine actual codes of conduct that people do indeed follow and use, whether consciously or unconsciously.  Some ethical codes of conduct are written out and some are orally or socially transmitted. </a:t>
            </a:r>
            <a:r>
              <a:rPr lang="en-US" dirty="0"/>
              <a:t>(</a:t>
            </a:r>
            <a:r>
              <a:rPr lang="en-US" dirty="0" err="1"/>
              <a:t>Mizzoni</a:t>
            </a:r>
            <a:r>
              <a:rPr lang="en-US" dirty="0"/>
              <a:t>, 2009:5)</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173200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806547" y="531241"/>
            <a:ext cx="10058400" cy="779806"/>
          </a:xfrm>
        </p:spPr>
        <p:txBody>
          <a:bodyPr>
            <a:normAutofit/>
          </a:bodyPr>
          <a:lstStyle/>
          <a:p>
            <a:r>
              <a:rPr lang="en-US" b="1" dirty="0">
                <a:effectLst>
                  <a:outerShdw blurRad="38100" dist="38100" dir="2700000" algn="tl">
                    <a:srgbClr val="000000">
                      <a:alpha val="43137"/>
                    </a:srgbClr>
                  </a:outerShdw>
                </a:effectLst>
              </a:rPr>
              <a:t>TEORI NORMATIF ETIKA</a:t>
            </a:r>
          </a:p>
        </p:txBody>
      </p:sp>
      <p:sp>
        <p:nvSpPr>
          <p:cNvPr id="6" name="Title 6">
            <a:extLst>
              <a:ext uri="{FF2B5EF4-FFF2-40B4-BE49-F238E27FC236}">
                <a16:creationId xmlns:a16="http://schemas.microsoft.com/office/drawing/2014/main" id="{01F68DE6-B541-4D4A-A0E6-BEA6E5C6F035}"/>
              </a:ext>
            </a:extLst>
          </p:cNvPr>
          <p:cNvSpPr>
            <a:spLocks noGrp="1"/>
          </p:cNvSpPr>
          <p:nvPr/>
        </p:nvSpPr>
        <p:spPr>
          <a:xfrm>
            <a:off x="806547" y="1506990"/>
            <a:ext cx="10578905" cy="466344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04813" indent="-352425" algn="just">
              <a:buFont typeface="Wingdings" panose="05000000000000000000" pitchFamily="2" charset="2"/>
              <a:buChar char="Ø"/>
            </a:pPr>
            <a:r>
              <a:rPr lang="en-US" sz="2000" dirty="0" err="1">
                <a:solidFill>
                  <a:schemeClr val="tx1"/>
                </a:solidFill>
                <a:latin typeface="Arial" panose="020B0604020202020204" pitchFamily="34" charset="0"/>
                <a:cs typeface="Arial" panose="020B0604020202020204" pitchFamily="34" charset="0"/>
              </a:rPr>
              <a:t>Apa</a:t>
            </a:r>
            <a:r>
              <a:rPr lang="en-US" sz="2000" dirty="0">
                <a:solidFill>
                  <a:schemeClr val="tx1"/>
                </a:solidFill>
                <a:latin typeface="Arial" panose="020B0604020202020204" pitchFamily="34" charset="0"/>
                <a:cs typeface="Arial" panose="020B0604020202020204" pitchFamily="34" charset="0"/>
              </a:rPr>
              <a:t> yang </a:t>
            </a:r>
            <a:r>
              <a:rPr lang="en-US" sz="2000" dirty="0" err="1">
                <a:solidFill>
                  <a:schemeClr val="tx1"/>
                </a:solidFill>
                <a:latin typeface="Arial" panose="020B0604020202020204" pitchFamily="34" charset="0"/>
                <a:cs typeface="Arial" panose="020B0604020202020204" pitchFamily="34" charset="0"/>
              </a:rPr>
              <a:t>menentukan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apakah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suatu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tindakan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tertentu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etis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atau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tidak</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etis</a:t>
            </a:r>
            <a:r>
              <a:rPr lang="en-US" sz="2000" dirty="0">
                <a:solidFill>
                  <a:schemeClr val="tx1"/>
                </a:solidFill>
                <a:latin typeface="Arial" panose="020B0604020202020204" pitchFamily="34" charset="0"/>
                <a:cs typeface="Arial" panose="020B0604020202020204" pitchFamily="34" charset="0"/>
              </a:rPr>
              <a:t>?</a:t>
            </a:r>
          </a:p>
          <a:p>
            <a:pPr marL="404813" indent="-352425" algn="just">
              <a:buFont typeface="Wingdings" panose="05000000000000000000" pitchFamily="2" charset="2"/>
              <a:buChar char="Ø"/>
            </a:pPr>
            <a:endParaRPr lang="en-US" sz="2000" dirty="0">
              <a:solidFill>
                <a:schemeClr val="tx1"/>
              </a:solidFill>
              <a:latin typeface="Arial" panose="020B0604020202020204" pitchFamily="34" charset="0"/>
              <a:cs typeface="Arial" panose="020B0604020202020204" pitchFamily="34" charset="0"/>
            </a:endParaRPr>
          </a:p>
          <a:p>
            <a:pPr marL="404813" indent="-352425" algn="just">
              <a:buFont typeface="Wingdings" panose="05000000000000000000" pitchFamily="2" charset="2"/>
              <a:buChar char="Ø"/>
            </a:pPr>
            <a:r>
              <a:rPr lang="en-US" sz="2000" dirty="0" err="1">
                <a:solidFill>
                  <a:schemeClr val="tx1"/>
                </a:solidFill>
                <a:latin typeface="Arial" panose="020B0604020202020204" pitchFamily="34" charset="0"/>
                <a:cs typeface="Arial" panose="020B0604020202020204" pitchFamily="34" charset="0"/>
              </a:rPr>
              <a:t>Utilitarianisme</a:t>
            </a:r>
            <a:r>
              <a:rPr lang="en-US" sz="2000" dirty="0">
                <a:solidFill>
                  <a:schemeClr val="tx1"/>
                </a:solidFill>
                <a:latin typeface="Arial" panose="020B0604020202020204" pitchFamily="34" charset="0"/>
                <a:cs typeface="Arial" panose="020B0604020202020204" pitchFamily="34" charset="0"/>
              </a:rPr>
              <a:t> – </a:t>
            </a:r>
            <a:r>
              <a:rPr lang="en-US" sz="2000" dirty="0" err="1">
                <a:solidFill>
                  <a:schemeClr val="tx1"/>
                </a:solidFill>
                <a:latin typeface="Arial" panose="020B0604020202020204" pitchFamily="34" charset="0"/>
                <a:cs typeface="Arial" panose="020B0604020202020204" pitchFamily="34" charset="0"/>
              </a:rPr>
              <a:t>tindakan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harus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dinilai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berdasarkan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apa</a:t>
            </a:r>
            <a:r>
              <a:rPr lang="en-US" sz="2000" dirty="0">
                <a:solidFill>
                  <a:schemeClr val="tx1"/>
                </a:solidFill>
                <a:latin typeface="Arial" panose="020B0604020202020204" pitchFamily="34" charset="0"/>
                <a:cs typeface="Arial" panose="020B0604020202020204" pitchFamily="34" charset="0"/>
              </a:rPr>
              <a:t> yang </a:t>
            </a:r>
            <a:r>
              <a:rPr lang="en-US" sz="2000" dirty="0" err="1">
                <a:solidFill>
                  <a:schemeClr val="tx1"/>
                </a:solidFill>
                <a:latin typeface="Arial" panose="020B0604020202020204" pitchFamily="34" charset="0"/>
                <a:cs typeface="Arial" panose="020B0604020202020204" pitchFamily="34" charset="0"/>
              </a:rPr>
              <a:t>menghasilkan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konsekuensi</a:t>
            </a:r>
            <a:r>
              <a:rPr lang="en-US" sz="2000" dirty="0">
                <a:solidFill>
                  <a:schemeClr val="tx1"/>
                </a:solidFill>
                <a:latin typeface="Arial" panose="020B0604020202020204" pitchFamily="34" charset="0"/>
                <a:cs typeface="Arial" panose="020B0604020202020204" pitchFamily="34" charset="0"/>
              </a:rPr>
              <a:t> yang </a:t>
            </a:r>
            <a:r>
              <a:rPr lang="en-US" sz="2000" dirty="0" err="1">
                <a:solidFill>
                  <a:schemeClr val="tx1"/>
                </a:solidFill>
                <a:latin typeface="Arial" panose="020B0604020202020204" pitchFamily="34" charset="0"/>
                <a:cs typeface="Arial" panose="020B0604020202020204" pitchFamily="34" charset="0"/>
              </a:rPr>
              <a:t>lebih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positif</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daripada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konsekuensi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negatif</a:t>
            </a:r>
            <a:endParaRPr lang="en-US" sz="2000" dirty="0">
              <a:solidFill>
                <a:schemeClr val="tx1"/>
              </a:solidFill>
              <a:latin typeface="Arial" panose="020B0604020202020204" pitchFamily="34" charset="0"/>
              <a:cs typeface="Arial" panose="020B0604020202020204" pitchFamily="34" charset="0"/>
            </a:endParaRPr>
          </a:p>
          <a:p>
            <a:pPr marL="738188" indent="-342900" algn="just">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Dari </a:t>
            </a:r>
            <a:r>
              <a:rPr lang="en-US" sz="2000" dirty="0" err="1">
                <a:solidFill>
                  <a:schemeClr val="tx1"/>
                </a:solidFill>
                <a:latin typeface="Arial" panose="020B0604020202020204" pitchFamily="34" charset="0"/>
                <a:cs typeface="Arial" panose="020B0604020202020204" pitchFamily="34" charset="0"/>
              </a:rPr>
              <a:t>abad</a:t>
            </a:r>
            <a:r>
              <a:rPr lang="en-US" sz="2000" dirty="0">
                <a:solidFill>
                  <a:schemeClr val="tx1"/>
                </a:solidFill>
                <a:latin typeface="Arial" panose="020B0604020202020204" pitchFamily="34" charset="0"/>
                <a:cs typeface="Arial" panose="020B0604020202020204" pitchFamily="34" charset="0"/>
              </a:rPr>
              <a:t> ke-18 dan ke-19 oleh </a:t>
            </a:r>
            <a:r>
              <a:rPr lang="en-US" sz="2000" dirty="0" err="1">
                <a:solidFill>
                  <a:schemeClr val="tx1"/>
                </a:solidFill>
                <a:latin typeface="Arial" panose="020B0604020202020204" pitchFamily="34" charset="0"/>
                <a:cs typeface="Arial" panose="020B0604020202020204" pitchFamily="34" charset="0"/>
              </a:rPr>
              <a:t>Jeremu</a:t>
            </a:r>
            <a:r>
              <a:rPr lang="en-US" sz="2000" dirty="0">
                <a:solidFill>
                  <a:schemeClr val="tx1"/>
                </a:solidFill>
                <a:latin typeface="Arial" panose="020B0604020202020204" pitchFamily="34" charset="0"/>
                <a:cs typeface="Arial" panose="020B0604020202020204" pitchFamily="34" charset="0"/>
              </a:rPr>
              <a:t> Benham dan John Stuart Mill</a:t>
            </a:r>
          </a:p>
          <a:p>
            <a:pPr marL="738188" indent="-342900" algn="just">
              <a:buFont typeface="Courier New" panose="02070309020205020404" pitchFamily="49" charset="0"/>
              <a:buChar char="o"/>
            </a:pPr>
            <a:r>
              <a:rPr lang="en-US" sz="2000" dirty="0" err="1">
                <a:solidFill>
                  <a:schemeClr val="tx1"/>
                </a:solidFill>
                <a:latin typeface="Arial" panose="020B0604020202020204" pitchFamily="34" charset="0"/>
                <a:cs typeface="Arial" panose="020B0604020202020204" pitchFamily="34" charset="0"/>
              </a:rPr>
              <a:t>Serangkaian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prinsip</a:t>
            </a:r>
            <a:r>
              <a:rPr lang="en-US" sz="2000" dirty="0">
                <a:solidFill>
                  <a:schemeClr val="tx1"/>
                </a:solidFill>
                <a:latin typeface="Arial" panose="020B0604020202020204" pitchFamily="34" charset="0"/>
                <a:cs typeface="Arial" panose="020B0604020202020204" pitchFamily="34" charset="0"/>
              </a:rPr>
              <a:t> yang </a:t>
            </a:r>
            <a:r>
              <a:rPr lang="en-US" sz="2000" dirty="0" err="1">
                <a:solidFill>
                  <a:schemeClr val="tx1"/>
                </a:solidFill>
                <a:latin typeface="Arial" panose="020B0604020202020204" pitchFamily="34" charset="0"/>
                <a:cs typeface="Arial" panose="020B0604020202020204" pitchFamily="34" charset="0"/>
              </a:rPr>
              <a:t>masuk</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akal</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eksplisit</a:t>
            </a:r>
            <a:r>
              <a:rPr lang="en-US" sz="2000" dirty="0">
                <a:solidFill>
                  <a:schemeClr val="tx1"/>
                </a:solidFill>
                <a:latin typeface="Arial" panose="020B0604020202020204" pitchFamily="34" charset="0"/>
                <a:cs typeface="Arial" panose="020B0604020202020204" pitchFamily="34" charset="0"/>
              </a:rPr>
              <a:t> dan </a:t>
            </a:r>
            <a:r>
              <a:rPr lang="en-US" sz="2000" dirty="0" err="1">
                <a:solidFill>
                  <a:schemeClr val="tx1"/>
                </a:solidFill>
                <a:latin typeface="Arial" panose="020B0604020202020204" pitchFamily="34" charset="0"/>
                <a:cs typeface="Arial" panose="020B0604020202020204" pitchFamily="34" charset="0"/>
              </a:rPr>
              <a:t>terukur</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untuk</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menyelasaikan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masalah</a:t>
            </a:r>
            <a:r>
              <a:rPr lang="en-US" sz="2000" dirty="0">
                <a:solidFill>
                  <a:schemeClr val="tx1"/>
                </a:solidFill>
                <a:latin typeface="Arial" panose="020B0604020202020204" pitchFamily="34" charset="0"/>
                <a:cs typeface="Arial" panose="020B0604020202020204" pitchFamily="34" charset="0"/>
              </a:rPr>
              <a:t> moral</a:t>
            </a:r>
          </a:p>
          <a:p>
            <a:pPr marL="395288" algn="just"/>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Memberikan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perhatian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singkat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kepada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tugas</a:t>
            </a:r>
            <a:r>
              <a:rPr lang="en-US" sz="2000" dirty="0">
                <a:solidFill>
                  <a:schemeClr val="tx1"/>
                </a:solidFill>
                <a:latin typeface="Arial" panose="020B0604020202020204" pitchFamily="34" charset="0"/>
                <a:cs typeface="Arial" panose="020B0604020202020204" pitchFamily="34" charset="0"/>
              </a:rPr>
              <a:t> moral, </a:t>
            </a:r>
            <a:r>
              <a:rPr lang="en-US" sz="2000" dirty="0" err="1">
                <a:solidFill>
                  <a:schemeClr val="tx1"/>
                </a:solidFill>
                <a:latin typeface="Arial" panose="020B0604020202020204" pitchFamily="34" charset="0"/>
                <a:cs typeface="Arial" panose="020B0604020202020204" pitchFamily="34" charset="0"/>
              </a:rPr>
              <a:t>niat</a:t>
            </a:r>
            <a:r>
              <a:rPr lang="en-US" sz="2000" dirty="0">
                <a:solidFill>
                  <a:schemeClr val="tx1"/>
                </a:solidFill>
                <a:latin typeface="Arial" panose="020B0604020202020204" pitchFamily="34" charset="0"/>
                <a:cs typeface="Arial" panose="020B0604020202020204" pitchFamily="34" charset="0"/>
              </a:rPr>
              <a:t> dan </a:t>
            </a:r>
            <a:r>
              <a:rPr lang="en-US" sz="2000" dirty="0" err="1">
                <a:solidFill>
                  <a:schemeClr val="tx1"/>
                </a:solidFill>
                <a:latin typeface="Arial" panose="020B0604020202020204" pitchFamily="34" charset="0"/>
                <a:cs typeface="Arial" panose="020B0604020202020204" pitchFamily="34" charset="0"/>
              </a:rPr>
              <a:t>kewajiban</a:t>
            </a:r>
            <a:r>
              <a:rPr lang="en-US" sz="2000" dirty="0">
                <a:solidFill>
                  <a:schemeClr val="tx1"/>
                </a:solidFill>
                <a:latin typeface="Arial" panose="020B0604020202020204" pitchFamily="34" charset="0"/>
                <a:cs typeface="Arial" panose="020B0604020202020204" pitchFamily="34" charset="0"/>
              </a:rPr>
              <a:t> universal</a:t>
            </a:r>
          </a:p>
          <a:p>
            <a:pPr marL="395288" algn="just"/>
            <a:endParaRPr lang="en-US" sz="2000" dirty="0">
              <a:solidFill>
                <a:schemeClr val="tx1"/>
              </a:solidFill>
              <a:latin typeface="Arial" panose="020B0604020202020204" pitchFamily="34" charset="0"/>
              <a:cs typeface="Arial" panose="020B0604020202020204" pitchFamily="34" charset="0"/>
            </a:endParaRPr>
          </a:p>
          <a:p>
            <a:pPr marL="1195388" lvl="1" indent="-342900" algn="just">
              <a:buFont typeface="Courier New" panose="02070309020205020404" pitchFamily="49" charset="0"/>
              <a:buChar char="o"/>
            </a:pPr>
            <a:endParaRPr lang="en-US" sz="100" dirty="0">
              <a:solidFill>
                <a:schemeClr val="tx1"/>
              </a:solidFill>
              <a:latin typeface="Arial" panose="020B0604020202020204" pitchFamily="34" charset="0"/>
              <a:cs typeface="Arial" panose="020B0604020202020204" pitchFamily="34" charset="0"/>
            </a:endParaRPr>
          </a:p>
          <a:p>
            <a:pPr marL="1195388" lvl="1" indent="-342900" algn="just">
              <a:buFont typeface="Courier New" panose="02070309020205020404" pitchFamily="49" charset="0"/>
              <a:buChar char="o"/>
            </a:pPr>
            <a:endParaRPr lang="en-US" sz="100" dirty="0">
              <a:solidFill>
                <a:schemeClr val="tx1"/>
              </a:solidFill>
              <a:latin typeface="Arial" panose="020B0604020202020204" pitchFamily="34" charset="0"/>
              <a:cs typeface="Arial" panose="020B0604020202020204" pitchFamily="34" charset="0"/>
            </a:endParaRPr>
          </a:p>
          <a:p>
            <a:pPr marL="1195388" lvl="1" indent="-342900" algn="just">
              <a:buFont typeface="Courier New" panose="02070309020205020404" pitchFamily="49" charset="0"/>
              <a:buChar char="o"/>
            </a:pPr>
            <a:endParaRPr lang="en-US" sz="100" dirty="0">
              <a:solidFill>
                <a:schemeClr val="tx1"/>
              </a:solidFill>
              <a:latin typeface="Arial" panose="020B0604020202020204" pitchFamily="34" charset="0"/>
              <a:cs typeface="Arial" panose="020B0604020202020204" pitchFamily="34" charset="0"/>
            </a:endParaRPr>
          </a:p>
          <a:p>
            <a:pPr marL="1195388" lvl="1" indent="-342900" algn="just">
              <a:buFont typeface="Courier New" panose="02070309020205020404" pitchFamily="49" charset="0"/>
              <a:buChar char="o"/>
            </a:pPr>
            <a:endParaRPr lang="en-US" sz="100" dirty="0">
              <a:solidFill>
                <a:schemeClr val="tx1"/>
              </a:solidFill>
              <a:latin typeface="Arial" panose="020B0604020202020204" pitchFamily="34" charset="0"/>
              <a:cs typeface="Arial" panose="020B0604020202020204" pitchFamily="34" charset="0"/>
            </a:endParaRPr>
          </a:p>
          <a:p>
            <a:pPr marL="1195388" lvl="1" indent="-342900" algn="just">
              <a:buFont typeface="Courier New" panose="02070309020205020404" pitchFamily="49" charset="0"/>
              <a:buChar char="o"/>
            </a:pPr>
            <a:endParaRPr lang="en-US" sz="100" dirty="0">
              <a:solidFill>
                <a:schemeClr val="tx1"/>
              </a:solidFill>
              <a:latin typeface="Arial" panose="020B0604020202020204" pitchFamily="34" charset="0"/>
              <a:cs typeface="Arial" panose="020B0604020202020204" pitchFamily="34" charset="0"/>
            </a:endParaRPr>
          </a:p>
          <a:p>
            <a:pPr marL="1195388" lvl="1" indent="-342900" algn="just">
              <a:buFont typeface="Courier New" panose="02070309020205020404" pitchFamily="49" charset="0"/>
              <a:buChar char="o"/>
            </a:pPr>
            <a:endParaRPr lang="en-US" sz="100" dirty="0">
              <a:solidFill>
                <a:schemeClr val="tx1"/>
              </a:solidFill>
              <a:latin typeface="Arial" panose="020B0604020202020204" pitchFamily="34" charset="0"/>
              <a:cs typeface="Arial" panose="020B0604020202020204" pitchFamily="34" charset="0"/>
            </a:endParaRPr>
          </a:p>
          <a:p>
            <a:pPr marL="1309688" lvl="2" indent="9525" algn="just">
              <a:buFont typeface="Courier New" panose="02070309020205020404" pitchFamily="49" charset="0"/>
              <a:buChar char="o"/>
            </a:pPr>
            <a:endParaRPr lang="en-US" sz="100" dirty="0"/>
          </a:p>
          <a:p>
            <a:pPr marL="404813" indent="-352425" algn="just">
              <a:spcBef>
                <a:spcPts val="0"/>
              </a:spcBef>
              <a:buFont typeface="Wingdings" panose="05000000000000000000" pitchFamily="2" charset="2"/>
              <a:buChar char="Ø"/>
            </a:pPr>
            <a:r>
              <a:rPr lang="en-US" sz="2000" dirty="0" err="1">
                <a:solidFill>
                  <a:schemeClr val="tx1"/>
                </a:solidFill>
                <a:latin typeface="Arial" panose="020B0604020202020204" pitchFamily="34" charset="0"/>
                <a:cs typeface="Arial" panose="020B0604020202020204" pitchFamily="34" charset="0"/>
              </a:rPr>
              <a:t>Teori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Deontologis</a:t>
            </a:r>
            <a:r>
              <a:rPr lang="en-US" sz="2000" dirty="0">
                <a:solidFill>
                  <a:schemeClr val="tx1"/>
                </a:solidFill>
                <a:latin typeface="Arial" panose="020B0604020202020204" pitchFamily="34" charset="0"/>
                <a:cs typeface="Arial" panose="020B0604020202020204" pitchFamily="34" charset="0"/>
              </a:rPr>
              <a:t> Kant – Nilai moral </a:t>
            </a:r>
            <a:r>
              <a:rPr lang="en-US" sz="2000" dirty="0" err="1">
                <a:solidFill>
                  <a:schemeClr val="tx1"/>
                </a:solidFill>
                <a:latin typeface="Arial" panose="020B0604020202020204" pitchFamily="34" charset="0"/>
                <a:cs typeface="Arial" panose="020B0604020202020204" pitchFamily="34" charset="0"/>
              </a:rPr>
              <a:t>dari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suatu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tindakan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berasal</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dari</a:t>
            </a:r>
            <a:r>
              <a:rPr lang="en-US" sz="2000" dirty="0">
                <a:solidFill>
                  <a:schemeClr val="tx1"/>
                </a:solidFill>
                <a:latin typeface="Arial" panose="020B0604020202020204" pitchFamily="34" charset="0"/>
                <a:cs typeface="Arial" panose="020B0604020202020204" pitchFamily="34" charset="0"/>
              </a:rPr>
              <a:t> rasa </a:t>
            </a:r>
            <a:r>
              <a:rPr lang="en-US" sz="2000" dirty="0" err="1">
                <a:solidFill>
                  <a:schemeClr val="tx1"/>
                </a:solidFill>
                <a:latin typeface="Arial" panose="020B0604020202020204" pitchFamily="34" charset="0"/>
                <a:cs typeface="Arial" panose="020B0604020202020204" pitchFamily="34" charset="0"/>
              </a:rPr>
              <a:t>hormat</a:t>
            </a:r>
            <a:r>
              <a:rPr lang="en-US" sz="2000" dirty="0">
                <a:solidFill>
                  <a:schemeClr val="tx1"/>
                </a:solidFill>
                <a:latin typeface="Arial" panose="020B0604020202020204" pitchFamily="34" charset="0"/>
                <a:cs typeface="Arial" panose="020B0604020202020204" pitchFamily="34" charset="0"/>
              </a:rPr>
              <a:t> yang </a:t>
            </a:r>
            <a:r>
              <a:rPr lang="en-US" sz="2000" dirty="0" err="1">
                <a:solidFill>
                  <a:schemeClr val="tx1"/>
                </a:solidFill>
                <a:latin typeface="Arial" panose="020B0604020202020204" pitchFamily="34" charset="0"/>
                <a:cs typeface="Arial" panose="020B0604020202020204" pitchFamily="34" charset="0"/>
              </a:rPr>
              <a:t>diberikan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kepada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individu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sebagai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tujuan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dalam</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diri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mereka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sendiri</a:t>
            </a:r>
            <a:r>
              <a:rPr lang="en-US" sz="2000" dirty="0">
                <a:solidFill>
                  <a:schemeClr val="tx1"/>
                </a:solidFill>
                <a:latin typeface="Arial" panose="020B0604020202020204" pitchFamily="34" charset="0"/>
                <a:cs typeface="Arial" panose="020B0604020202020204" pitchFamily="34" charset="0"/>
              </a:rPr>
              <a:t>.</a:t>
            </a:r>
          </a:p>
          <a:p>
            <a:pPr marL="395288" indent="9525" algn="just">
              <a:spcBef>
                <a:spcPts val="0"/>
              </a:spcBef>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 Pada </a:t>
            </a:r>
            <a:r>
              <a:rPr lang="en-US" sz="2000" dirty="0" err="1">
                <a:solidFill>
                  <a:schemeClr val="tx1"/>
                </a:solidFill>
                <a:latin typeface="Arial" panose="020B0604020202020204" pitchFamily="34" charset="0"/>
                <a:cs typeface="Arial" panose="020B0604020202020204" pitchFamily="34" charset="0"/>
              </a:rPr>
              <a:t>abad</a:t>
            </a:r>
            <a:r>
              <a:rPr lang="en-US" sz="2000" dirty="0">
                <a:solidFill>
                  <a:schemeClr val="tx1"/>
                </a:solidFill>
                <a:latin typeface="Arial" panose="020B0604020202020204" pitchFamily="34" charset="0"/>
                <a:cs typeface="Arial" panose="020B0604020202020204" pitchFamily="34" charset="0"/>
              </a:rPr>
              <a:t> ke-18 </a:t>
            </a:r>
            <a:r>
              <a:rPr lang="en-US" sz="2000" dirty="0" err="1">
                <a:solidFill>
                  <a:schemeClr val="tx1"/>
                </a:solidFill>
                <a:latin typeface="Arial" panose="020B0604020202020204" pitchFamily="34" charset="0"/>
                <a:cs typeface="Arial" panose="020B0604020202020204" pitchFamily="34" charset="0"/>
              </a:rPr>
              <a:t>filsuf</a:t>
            </a:r>
            <a:r>
              <a:rPr lang="en-US" sz="2000" dirty="0">
                <a:solidFill>
                  <a:schemeClr val="tx1"/>
                </a:solidFill>
                <a:latin typeface="Arial" panose="020B0604020202020204" pitchFamily="34" charset="0"/>
                <a:cs typeface="Arial" panose="020B0604020202020204" pitchFamily="34" charset="0"/>
              </a:rPr>
              <a:t> Immanuel Kant – </a:t>
            </a:r>
            <a:r>
              <a:rPr lang="en-US" sz="2000" dirty="0" err="1">
                <a:solidFill>
                  <a:schemeClr val="tx1"/>
                </a:solidFill>
                <a:latin typeface="Arial" panose="020B0604020202020204" pitchFamily="34" charset="0"/>
                <a:cs typeface="Arial" panose="020B0604020202020204" pitchFamily="34" charset="0"/>
              </a:rPr>
              <a:t>Prioritas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utama</a:t>
            </a:r>
            <a:r>
              <a:rPr lang="en-US" sz="2000" dirty="0">
                <a:solidFill>
                  <a:schemeClr val="tx1"/>
                </a:solidFill>
                <a:latin typeface="Arial" panose="020B0604020202020204" pitchFamily="34" charset="0"/>
                <a:cs typeface="Arial" panose="020B0604020202020204" pitchFamily="34" charset="0"/>
              </a:rPr>
              <a:t> pada </a:t>
            </a:r>
            <a:r>
              <a:rPr lang="en-US" sz="2000" dirty="0" err="1">
                <a:solidFill>
                  <a:schemeClr val="tx1"/>
                </a:solidFill>
                <a:latin typeface="Arial" panose="020B0604020202020204" pitchFamily="34" charset="0"/>
                <a:cs typeface="Arial" panose="020B0604020202020204" pitchFamily="34" charset="0"/>
              </a:rPr>
              <a:t>tugas</a:t>
            </a:r>
            <a:r>
              <a:rPr lang="en-US" sz="2000" dirty="0">
                <a:solidFill>
                  <a:schemeClr val="tx1"/>
                </a:solidFill>
                <a:latin typeface="Arial" panose="020B0604020202020204" pitchFamily="34" charset="0"/>
                <a:cs typeface="Arial" panose="020B0604020202020204" pitchFamily="34" charset="0"/>
              </a:rPr>
              <a:t> dan </a:t>
            </a:r>
            <a:r>
              <a:rPr lang="en-US" sz="2000" dirty="0" err="1">
                <a:solidFill>
                  <a:schemeClr val="tx1"/>
                </a:solidFill>
                <a:latin typeface="Arial" panose="020B0604020202020204" pitchFamily="34" charset="0"/>
                <a:cs typeface="Arial" panose="020B0604020202020204" pitchFamily="34" charset="0"/>
              </a:rPr>
              <a:t>niat</a:t>
            </a:r>
            <a:r>
              <a:rPr lang="en-US" sz="2000" dirty="0">
                <a:solidFill>
                  <a:schemeClr val="tx1"/>
                </a:solidFill>
                <a:latin typeface="Arial" panose="020B0604020202020204" pitchFamily="34" charset="0"/>
                <a:cs typeface="Arial" panose="020B0604020202020204" pitchFamily="34" charset="0"/>
              </a:rPr>
              <a:t> persuader</a:t>
            </a:r>
          </a:p>
          <a:p>
            <a:pPr marL="395288" indent="9525" algn="just">
              <a:spcBef>
                <a:spcPts val="0"/>
              </a:spcBef>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Dapat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menyebabkan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penegakan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kewajiban</a:t>
            </a:r>
            <a:r>
              <a:rPr lang="en-US" sz="2000" dirty="0">
                <a:solidFill>
                  <a:schemeClr val="tx1"/>
                </a:solidFill>
                <a:latin typeface="Arial" panose="020B0604020202020204" pitchFamily="34" charset="0"/>
                <a:cs typeface="Arial" panose="020B0604020202020204" pitchFamily="34" charset="0"/>
              </a:rPr>
              <a:t> yang </a:t>
            </a:r>
            <a:r>
              <a:rPr lang="en-US" sz="2000" dirty="0" err="1">
                <a:solidFill>
                  <a:schemeClr val="tx1"/>
                </a:solidFill>
                <a:latin typeface="Arial" panose="020B0604020202020204" pitchFamily="34" charset="0"/>
                <a:cs typeface="Arial" panose="020B0604020202020204" pitchFamily="34" charset="0"/>
              </a:rPr>
              <a:t>kaku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meremehkan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contoh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dimana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pengecualian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harus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dibuat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untuk</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melayani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tujuan</a:t>
            </a:r>
            <a:r>
              <a:rPr lang="en-US" sz="2000" dirty="0">
                <a:solidFill>
                  <a:schemeClr val="tx1"/>
                </a:solidFill>
                <a:latin typeface="Arial" panose="020B0604020202020204" pitchFamily="34" charset="0"/>
                <a:cs typeface="Arial" panose="020B0604020202020204" pitchFamily="34" charset="0"/>
              </a:rPr>
              <a:t> moral yang </a:t>
            </a:r>
            <a:r>
              <a:rPr lang="en-US" sz="2000" dirty="0" err="1">
                <a:solidFill>
                  <a:schemeClr val="tx1"/>
                </a:solidFill>
                <a:latin typeface="Arial" panose="020B0604020202020204" pitchFamily="34" charset="0"/>
                <a:cs typeface="Arial" panose="020B0604020202020204" pitchFamily="34" charset="0"/>
              </a:rPr>
              <a:t>lebih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tinggi</a:t>
            </a:r>
            <a:r>
              <a:rPr lang="en-US" sz="2000" dirty="0">
                <a:solidFill>
                  <a:schemeClr val="tx1"/>
                </a:solidFill>
                <a:latin typeface="Arial" panose="020B0604020202020204" pitchFamily="34" charset="0"/>
                <a:cs typeface="Arial" panose="020B0604020202020204" pitchFamily="34" charset="0"/>
              </a:rPr>
              <a:t> </a:t>
            </a:r>
          </a:p>
          <a:p>
            <a:pPr marL="943928" lvl="2" indent="9525" algn="just">
              <a:spcBef>
                <a:spcPts val="0"/>
              </a:spcBef>
              <a:buFont typeface="Courier New" panose="02070309020205020404" pitchFamily="49" charset="0"/>
              <a:buChar char="o"/>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676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rmAutofit fontScale="90000"/>
          </a:bodyPr>
          <a:lstStyle/>
          <a:p>
            <a:r>
              <a:rPr lang="en-US" b="1" dirty="0">
                <a:effectLst>
                  <a:outerShdw blurRad="38100" dist="38100" dir="2700000" algn="tl">
                    <a:srgbClr val="000000">
                      <a:alpha val="43137"/>
                    </a:srgbClr>
                  </a:outerShdw>
                </a:effectLst>
              </a:rPr>
              <a:t>TANGGUNG JAWAB ETIKA</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(the ethics of ends and means)</a:t>
            </a:r>
          </a:p>
        </p:txBody>
      </p:sp>
      <p:sp>
        <p:nvSpPr>
          <p:cNvPr id="4" name="Content Placeholder 1">
            <a:extLst>
              <a:ext uri="{FF2B5EF4-FFF2-40B4-BE49-F238E27FC236}">
                <a16:creationId xmlns:a16="http://schemas.microsoft.com/office/drawing/2014/main" id="{85680E7B-619C-4D73-B226-B76BCCBB1DA2}"/>
              </a:ext>
            </a:extLst>
          </p:cNvPr>
          <p:cNvSpPr>
            <a:spLocks noGrp="1"/>
          </p:cNvSpPr>
          <p:nvPr/>
        </p:nvSpPr>
        <p:spPr>
          <a:xfrm>
            <a:off x="762001" y="1720104"/>
            <a:ext cx="5181600" cy="4592206"/>
          </a:xfrm>
          <a:prstGeom prst="rect">
            <a:avLst/>
          </a:prstGeom>
          <a:solidFill>
            <a:schemeClr val="accent1">
              <a:lumMod val="40000"/>
              <a:lumOff val="60000"/>
            </a:schemeClr>
          </a:solidFill>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2600" dirty="0" err="1">
                <a:solidFill>
                  <a:schemeClr val="tx1"/>
                </a:solidFill>
              </a:rPr>
              <a:t>Tanggung</a:t>
            </a:r>
            <a:r>
              <a:rPr lang="en-US" sz="2600" dirty="0">
                <a:solidFill>
                  <a:schemeClr val="tx1"/>
                </a:solidFill>
              </a:rPr>
              <a:t> Jawab </a:t>
            </a:r>
            <a:r>
              <a:rPr lang="en-US" sz="2600" dirty="0" err="1">
                <a:solidFill>
                  <a:schemeClr val="tx1"/>
                </a:solidFill>
              </a:rPr>
              <a:t>Etika</a:t>
            </a:r>
            <a:r>
              <a:rPr lang="en-US" sz="2600" dirty="0">
                <a:solidFill>
                  <a:schemeClr val="tx1"/>
                </a:solidFill>
              </a:rPr>
              <a:t> Persuader</a:t>
            </a:r>
            <a:endParaRPr lang="en-US" sz="2600" dirty="0"/>
          </a:p>
          <a:p>
            <a:pPr marL="0" indent="0">
              <a:buNone/>
            </a:pPr>
            <a:endParaRPr lang="en-US" sz="2600" dirty="0">
              <a:solidFill>
                <a:schemeClr val="tx1"/>
              </a:solidFill>
            </a:endParaRPr>
          </a:p>
          <a:p>
            <a:pPr marL="0" indent="0">
              <a:buNone/>
            </a:pPr>
            <a:r>
              <a:rPr lang="en-US" sz="2600" dirty="0" err="1">
                <a:solidFill>
                  <a:schemeClr val="tx1"/>
                </a:solidFill>
              </a:rPr>
              <a:t>Tanggung</a:t>
            </a:r>
            <a:r>
              <a:rPr lang="en-US" sz="2600" dirty="0">
                <a:solidFill>
                  <a:schemeClr val="tx1"/>
                </a:solidFill>
              </a:rPr>
              <a:t> </a:t>
            </a:r>
            <a:r>
              <a:rPr lang="en-US" sz="2600" dirty="0" err="1">
                <a:solidFill>
                  <a:schemeClr val="tx1"/>
                </a:solidFill>
              </a:rPr>
              <a:t>jawab</a:t>
            </a:r>
            <a:r>
              <a:rPr lang="en-US" sz="2600" dirty="0">
                <a:solidFill>
                  <a:schemeClr val="tx1"/>
                </a:solidFill>
              </a:rPr>
              <a:t> </a:t>
            </a:r>
            <a:r>
              <a:rPr lang="en-US" sz="2600" dirty="0" err="1">
                <a:solidFill>
                  <a:schemeClr val="tx1"/>
                </a:solidFill>
              </a:rPr>
              <a:t>etika</a:t>
            </a:r>
            <a:r>
              <a:rPr lang="en-US" sz="2600" dirty="0">
                <a:solidFill>
                  <a:schemeClr val="tx1"/>
                </a:solidFill>
              </a:rPr>
              <a:t> persuader </a:t>
            </a:r>
            <a:r>
              <a:rPr lang="en-US" sz="2600" dirty="0" err="1">
                <a:solidFill>
                  <a:schemeClr val="tx1"/>
                </a:solidFill>
              </a:rPr>
              <a:t>bercabang</a:t>
            </a:r>
            <a:r>
              <a:rPr lang="en-US" sz="2600" dirty="0">
                <a:solidFill>
                  <a:schemeClr val="tx1"/>
                </a:solidFill>
              </a:rPr>
              <a:t> </a:t>
            </a:r>
            <a:r>
              <a:rPr lang="en-US" sz="2600" dirty="0" err="1">
                <a:solidFill>
                  <a:schemeClr val="tx1"/>
                </a:solidFill>
              </a:rPr>
              <a:t>dari</a:t>
            </a:r>
            <a:r>
              <a:rPr lang="en-US" sz="2600" dirty="0">
                <a:solidFill>
                  <a:schemeClr val="tx1"/>
                </a:solidFill>
              </a:rPr>
              <a:t> status, </a:t>
            </a:r>
            <a:r>
              <a:rPr lang="en-US" sz="2600" dirty="0" err="1">
                <a:solidFill>
                  <a:schemeClr val="tx1"/>
                </a:solidFill>
              </a:rPr>
              <a:t>posisi</a:t>
            </a:r>
            <a:r>
              <a:rPr lang="en-US" sz="2600" dirty="0">
                <a:solidFill>
                  <a:schemeClr val="tx1"/>
                </a:solidFill>
              </a:rPr>
              <a:t>, </a:t>
            </a:r>
            <a:r>
              <a:rPr lang="en-US" sz="2600" i="1" dirty="0">
                <a:solidFill>
                  <a:schemeClr val="tx1"/>
                </a:solidFill>
              </a:rPr>
              <a:t>power</a:t>
            </a:r>
            <a:r>
              <a:rPr lang="en-US" sz="2600" dirty="0">
                <a:solidFill>
                  <a:schemeClr val="tx1"/>
                </a:solidFill>
              </a:rPr>
              <a:t>, yang </a:t>
            </a:r>
            <a:r>
              <a:rPr lang="en-US" sz="2600" dirty="0" err="1">
                <a:solidFill>
                  <a:schemeClr val="tx1"/>
                </a:solidFill>
              </a:rPr>
              <a:t>mereka</a:t>
            </a:r>
            <a:r>
              <a:rPr lang="en-US" sz="2600" dirty="0">
                <a:solidFill>
                  <a:schemeClr val="tx1"/>
                </a:solidFill>
              </a:rPr>
              <a:t> </a:t>
            </a:r>
            <a:r>
              <a:rPr lang="en-US" sz="2600" dirty="0" err="1">
                <a:solidFill>
                  <a:schemeClr val="tx1"/>
                </a:solidFill>
              </a:rPr>
              <a:t>raih</a:t>
            </a:r>
            <a:r>
              <a:rPr lang="en-US" sz="2600" dirty="0">
                <a:solidFill>
                  <a:schemeClr val="tx1"/>
                </a:solidFill>
              </a:rPr>
              <a:t> </a:t>
            </a:r>
            <a:r>
              <a:rPr lang="en-US" sz="2600" dirty="0" err="1">
                <a:solidFill>
                  <a:schemeClr val="tx1"/>
                </a:solidFill>
              </a:rPr>
              <a:t>ataupun</a:t>
            </a:r>
            <a:r>
              <a:rPr lang="en-US" sz="2600" dirty="0">
                <a:solidFill>
                  <a:schemeClr val="tx1"/>
                </a:solidFill>
              </a:rPr>
              <a:t> </a:t>
            </a:r>
            <a:r>
              <a:rPr lang="en-US" sz="2600" dirty="0" err="1">
                <a:solidFill>
                  <a:schemeClr val="tx1"/>
                </a:solidFill>
              </a:rPr>
              <a:t>diberikan</a:t>
            </a:r>
            <a:r>
              <a:rPr lang="en-US" sz="2600" dirty="0">
                <a:solidFill>
                  <a:schemeClr val="tx1"/>
                </a:solidFill>
              </a:rPr>
              <a:t>, </a:t>
            </a:r>
            <a:r>
              <a:rPr lang="en-US" sz="2600" dirty="0" err="1">
                <a:solidFill>
                  <a:schemeClr val="tx1"/>
                </a:solidFill>
              </a:rPr>
              <a:t>komitmen</a:t>
            </a:r>
            <a:r>
              <a:rPr lang="en-US" sz="2600" dirty="0">
                <a:solidFill>
                  <a:schemeClr val="tx1"/>
                </a:solidFill>
              </a:rPr>
              <a:t>, </a:t>
            </a:r>
            <a:r>
              <a:rPr lang="en-US" sz="2600" dirty="0" err="1">
                <a:solidFill>
                  <a:schemeClr val="tx1"/>
                </a:solidFill>
              </a:rPr>
              <a:t>atau</a:t>
            </a:r>
            <a:r>
              <a:rPr lang="en-US" sz="2600" dirty="0">
                <a:solidFill>
                  <a:schemeClr val="tx1"/>
                </a:solidFill>
              </a:rPr>
              <a:t> </a:t>
            </a:r>
            <a:r>
              <a:rPr lang="en-US" sz="2600" dirty="0" err="1">
                <a:solidFill>
                  <a:schemeClr val="tx1"/>
                </a:solidFill>
              </a:rPr>
              <a:t>dari</a:t>
            </a:r>
            <a:r>
              <a:rPr lang="en-US" sz="2600" dirty="0">
                <a:solidFill>
                  <a:schemeClr val="tx1"/>
                </a:solidFill>
              </a:rPr>
              <a:t> </a:t>
            </a:r>
            <a:r>
              <a:rPr lang="en-US" sz="2600" dirty="0" err="1">
                <a:solidFill>
                  <a:schemeClr val="tx1"/>
                </a:solidFill>
              </a:rPr>
              <a:t>konsekuensi</a:t>
            </a:r>
            <a:r>
              <a:rPr lang="en-US" sz="2600" dirty="0">
                <a:solidFill>
                  <a:schemeClr val="tx1"/>
                </a:solidFill>
              </a:rPr>
              <a:t> </a:t>
            </a:r>
            <a:r>
              <a:rPr lang="en-US" sz="2600" dirty="0" err="1">
                <a:solidFill>
                  <a:schemeClr val="tx1"/>
                </a:solidFill>
              </a:rPr>
              <a:t>komunikasi</a:t>
            </a:r>
            <a:r>
              <a:rPr lang="en-US" sz="2600" dirty="0">
                <a:solidFill>
                  <a:schemeClr val="tx1"/>
                </a:solidFill>
              </a:rPr>
              <a:t> </a:t>
            </a:r>
            <a:r>
              <a:rPr lang="en-US" sz="2600" dirty="0" err="1">
                <a:solidFill>
                  <a:schemeClr val="tx1"/>
                </a:solidFill>
              </a:rPr>
              <a:t>mereka</a:t>
            </a:r>
            <a:r>
              <a:rPr lang="en-US" sz="2600" dirty="0">
                <a:solidFill>
                  <a:schemeClr val="tx1"/>
                </a:solidFill>
              </a:rPr>
              <a:t> </a:t>
            </a:r>
            <a:r>
              <a:rPr lang="en-US" sz="2600" dirty="0" err="1">
                <a:solidFill>
                  <a:schemeClr val="tx1"/>
                </a:solidFill>
              </a:rPr>
              <a:t>terhadap</a:t>
            </a:r>
            <a:r>
              <a:rPr lang="en-US" sz="2600" dirty="0">
                <a:solidFill>
                  <a:schemeClr val="tx1"/>
                </a:solidFill>
              </a:rPr>
              <a:t> orang lain.</a:t>
            </a:r>
          </a:p>
          <a:p>
            <a:pPr marL="0" indent="0">
              <a:buNone/>
            </a:pPr>
            <a:endParaRPr lang="en-US" sz="2200" dirty="0">
              <a:solidFill>
                <a:schemeClr val="tx1"/>
              </a:solidFill>
            </a:endParaRPr>
          </a:p>
          <a:p>
            <a:pPr marL="0" indent="0">
              <a:buNone/>
            </a:pPr>
            <a:r>
              <a:rPr lang="en-US" sz="2600" dirty="0" err="1">
                <a:solidFill>
                  <a:srgbClr val="FF0000"/>
                </a:solidFill>
              </a:rPr>
              <a:t>Apa</a:t>
            </a:r>
            <a:r>
              <a:rPr lang="en-US" sz="2600" dirty="0">
                <a:solidFill>
                  <a:srgbClr val="FF0000"/>
                </a:solidFill>
              </a:rPr>
              <a:t> </a:t>
            </a:r>
            <a:r>
              <a:rPr lang="en-US" sz="2600" dirty="0" err="1">
                <a:solidFill>
                  <a:srgbClr val="FF0000"/>
                </a:solidFill>
              </a:rPr>
              <a:t>saja</a:t>
            </a:r>
            <a:r>
              <a:rPr lang="en-US" sz="2600" dirty="0">
                <a:solidFill>
                  <a:srgbClr val="FF0000"/>
                </a:solidFill>
              </a:rPr>
              <a:t>  </a:t>
            </a:r>
            <a:r>
              <a:rPr lang="en-US" sz="2600" dirty="0" err="1">
                <a:solidFill>
                  <a:srgbClr val="FF0000"/>
                </a:solidFill>
              </a:rPr>
              <a:t>tanggung</a:t>
            </a:r>
            <a:r>
              <a:rPr lang="en-US" sz="2600" dirty="0">
                <a:solidFill>
                  <a:srgbClr val="FF0000"/>
                </a:solidFill>
              </a:rPr>
              <a:t> </a:t>
            </a:r>
            <a:r>
              <a:rPr lang="en-US" sz="2600" dirty="0" err="1">
                <a:solidFill>
                  <a:srgbClr val="FF0000"/>
                </a:solidFill>
              </a:rPr>
              <a:t>jawab</a:t>
            </a:r>
            <a:r>
              <a:rPr lang="en-US" sz="2600" dirty="0">
                <a:solidFill>
                  <a:srgbClr val="FF0000"/>
                </a:solidFill>
              </a:rPr>
              <a:t> yang </a:t>
            </a:r>
            <a:r>
              <a:rPr lang="en-US" sz="2600" dirty="0" err="1">
                <a:solidFill>
                  <a:srgbClr val="FF0000"/>
                </a:solidFill>
              </a:rPr>
              <a:t>dimiliki</a:t>
            </a:r>
            <a:r>
              <a:rPr lang="en-US" sz="2600" dirty="0">
                <a:solidFill>
                  <a:srgbClr val="FF0000"/>
                </a:solidFill>
              </a:rPr>
              <a:t> oleh persuader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5" name="Content Placeholder 1">
            <a:extLst>
              <a:ext uri="{FF2B5EF4-FFF2-40B4-BE49-F238E27FC236}">
                <a16:creationId xmlns:a16="http://schemas.microsoft.com/office/drawing/2014/main" id="{EE769EE7-8C0C-4608-B9EF-4F4F154CE5D1}"/>
              </a:ext>
            </a:extLst>
          </p:cNvPr>
          <p:cNvSpPr>
            <a:spLocks noGrp="1"/>
          </p:cNvSpPr>
          <p:nvPr/>
        </p:nvSpPr>
        <p:spPr>
          <a:xfrm>
            <a:off x="6553200" y="1720104"/>
            <a:ext cx="4876799" cy="3447288"/>
          </a:xfrm>
          <a:prstGeom prst="rect">
            <a:avLst/>
          </a:prstGeom>
          <a:solidFill>
            <a:schemeClr val="accent4">
              <a:lumMod val="40000"/>
              <a:lumOff val="60000"/>
            </a:schemeClr>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dirty="0" err="1">
                <a:solidFill>
                  <a:schemeClr val="tx1"/>
                </a:solidFill>
              </a:rPr>
              <a:t>Tanggung</a:t>
            </a:r>
            <a:r>
              <a:rPr lang="en-US" dirty="0">
                <a:solidFill>
                  <a:schemeClr val="tx1"/>
                </a:solidFill>
              </a:rPr>
              <a:t> Jawab </a:t>
            </a:r>
            <a:r>
              <a:rPr lang="en-US" dirty="0" err="1">
                <a:solidFill>
                  <a:schemeClr val="tx1"/>
                </a:solidFill>
              </a:rPr>
              <a:t>Etika</a:t>
            </a:r>
            <a:r>
              <a:rPr lang="en-US" dirty="0">
                <a:solidFill>
                  <a:schemeClr val="tx1"/>
                </a:solidFill>
              </a:rPr>
              <a:t> Receiver</a:t>
            </a:r>
          </a:p>
          <a:p>
            <a:pPr marL="0" indent="0">
              <a:buNone/>
            </a:pPr>
            <a:r>
              <a:rPr lang="en-US" dirty="0" err="1">
                <a:solidFill>
                  <a:srgbClr val="FF0000"/>
                </a:solidFill>
              </a:rPr>
              <a:t>Adakah</a:t>
            </a:r>
            <a:r>
              <a:rPr lang="en-US" dirty="0">
                <a:solidFill>
                  <a:srgbClr val="FF0000"/>
                </a:solidFill>
              </a:rPr>
              <a:t> </a:t>
            </a:r>
            <a:r>
              <a:rPr lang="en-US" dirty="0" err="1">
                <a:solidFill>
                  <a:srgbClr val="FF0000"/>
                </a:solidFill>
              </a:rPr>
              <a:t>tanggung</a:t>
            </a:r>
            <a:r>
              <a:rPr lang="en-US" dirty="0">
                <a:solidFill>
                  <a:srgbClr val="FF0000"/>
                </a:solidFill>
              </a:rPr>
              <a:t> </a:t>
            </a:r>
            <a:r>
              <a:rPr lang="en-US" dirty="0" err="1">
                <a:solidFill>
                  <a:srgbClr val="FF0000"/>
                </a:solidFill>
              </a:rPr>
              <a:t>jawab</a:t>
            </a:r>
            <a:r>
              <a:rPr lang="en-US" dirty="0">
                <a:solidFill>
                  <a:srgbClr val="FF0000"/>
                </a:solidFill>
              </a:rPr>
              <a:t> yang </a:t>
            </a:r>
            <a:r>
              <a:rPr lang="en-US" dirty="0" err="1">
                <a:solidFill>
                  <a:srgbClr val="FF0000"/>
                </a:solidFill>
              </a:rPr>
              <a:t>dimiliki</a:t>
            </a:r>
            <a:r>
              <a:rPr lang="en-US" dirty="0">
                <a:solidFill>
                  <a:srgbClr val="FF0000"/>
                </a:solidFill>
              </a:rPr>
              <a:t> oleh </a:t>
            </a:r>
            <a:r>
              <a:rPr lang="en-US" dirty="0" err="1">
                <a:solidFill>
                  <a:srgbClr val="FF0000"/>
                </a:solidFill>
              </a:rPr>
              <a:t>komunikan</a:t>
            </a:r>
            <a:r>
              <a:rPr lang="en-US" dirty="0">
                <a:solidFill>
                  <a:srgbClr val="FF0000"/>
                </a:solidFill>
              </a:rPr>
              <a:t>?</a:t>
            </a:r>
          </a:p>
          <a:p>
            <a:pPr marL="0" indent="0">
              <a:buNone/>
            </a:pPr>
            <a:endParaRPr lang="en-US" dirty="0">
              <a:solidFill>
                <a:srgbClr val="FF0000"/>
              </a:solidFill>
            </a:endParaRPr>
          </a:p>
          <a:p>
            <a:pPr marL="0" indent="0">
              <a:buNone/>
            </a:pPr>
            <a:r>
              <a:rPr lang="en-US" dirty="0">
                <a:solidFill>
                  <a:schemeClr val="tx1"/>
                </a:solidFill>
              </a:rPr>
              <a:t>Lets Discuss !!!</a:t>
            </a:r>
          </a:p>
          <a:p>
            <a:pPr marL="0" indent="0">
              <a:buNone/>
            </a:pPr>
            <a:endParaRPr lang="en-US" dirty="0">
              <a:solidFill>
                <a:schemeClr val="tx1"/>
              </a:solidFill>
            </a:endParaRPr>
          </a:p>
        </p:txBody>
      </p:sp>
    </p:spTree>
    <p:extLst>
      <p:ext uri="{BB962C8B-B14F-4D97-AF65-F5344CB8AC3E}">
        <p14:creationId xmlns:p14="http://schemas.microsoft.com/office/powerpoint/2010/main" val="276411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rmAutofit/>
          </a:bodyPr>
          <a:lstStyle/>
          <a:p>
            <a:r>
              <a:rPr lang="en-US" b="1" dirty="0">
                <a:effectLst>
                  <a:outerShdw blurRad="38100" dist="38100" dir="2700000" algn="tl">
                    <a:srgbClr val="000000">
                      <a:alpha val="43137"/>
                    </a:srgbClr>
                  </a:outerShdw>
                </a:effectLst>
              </a:rPr>
              <a:t>PERSPEKTIF ETIKA</a:t>
            </a:r>
          </a:p>
        </p:txBody>
      </p:sp>
      <p:sp>
        <p:nvSpPr>
          <p:cNvPr id="4" name="Content Placeholder 1">
            <a:extLst>
              <a:ext uri="{FF2B5EF4-FFF2-40B4-BE49-F238E27FC236}">
                <a16:creationId xmlns:a16="http://schemas.microsoft.com/office/drawing/2014/main" id="{85680E7B-619C-4D73-B226-B76BCCBB1DA2}"/>
              </a:ext>
            </a:extLst>
          </p:cNvPr>
          <p:cNvSpPr>
            <a:spLocks noGrp="1"/>
          </p:cNvSpPr>
          <p:nvPr/>
        </p:nvSpPr>
        <p:spPr>
          <a:xfrm>
            <a:off x="1066800" y="1897085"/>
            <a:ext cx="9413108" cy="344728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57200" indent="-457200">
              <a:buFont typeface="+mj-lt"/>
              <a:buAutoNum type="arabicPeriod"/>
            </a:pPr>
            <a:r>
              <a:rPr lang="en-US" sz="3000" dirty="0"/>
              <a:t>Religious Perspectives</a:t>
            </a:r>
          </a:p>
          <a:p>
            <a:pPr marL="457200" indent="-457200">
              <a:buFont typeface="+mj-lt"/>
              <a:buAutoNum type="arabicPeriod"/>
            </a:pPr>
            <a:r>
              <a:rPr lang="en-US" sz="3000" dirty="0"/>
              <a:t>Human Nature Perspectives</a:t>
            </a:r>
          </a:p>
          <a:p>
            <a:pPr marL="457200" indent="-457200">
              <a:buFont typeface="+mj-lt"/>
              <a:buAutoNum type="arabicPeriod"/>
            </a:pPr>
            <a:r>
              <a:rPr lang="en-US" sz="3000" dirty="0"/>
              <a:t>Political Perspectives</a:t>
            </a:r>
          </a:p>
          <a:p>
            <a:pPr marL="457200" indent="-457200">
              <a:buFont typeface="+mj-lt"/>
              <a:buAutoNum type="arabicPeriod"/>
            </a:pPr>
            <a:r>
              <a:rPr lang="en-US" sz="3000" dirty="0"/>
              <a:t>Situational Perspectives</a:t>
            </a:r>
          </a:p>
          <a:p>
            <a:pPr marL="457200" indent="-457200">
              <a:buFont typeface="+mj-lt"/>
              <a:buAutoNum type="arabicPeriod"/>
            </a:pPr>
            <a:r>
              <a:rPr lang="en-US" sz="3000" dirty="0"/>
              <a:t>Legal Perspectives</a:t>
            </a:r>
          </a:p>
          <a:p>
            <a:pPr marL="457200" indent="-457200">
              <a:buFont typeface="+mj-lt"/>
              <a:buAutoNum type="arabicPeriod"/>
            </a:pPr>
            <a:r>
              <a:rPr lang="en-US" sz="3000" dirty="0"/>
              <a:t>Dialogical Perspectives</a:t>
            </a:r>
          </a:p>
          <a:p>
            <a:pPr marL="457200" indent="-457200">
              <a:buFont typeface="+mj-lt"/>
              <a:buAutoNum type="arabicPeriod"/>
            </a:pPr>
            <a:endParaRPr lang="en-US" dirty="0"/>
          </a:p>
        </p:txBody>
      </p:sp>
    </p:spTree>
    <p:extLst>
      <p:ext uri="{BB962C8B-B14F-4D97-AF65-F5344CB8AC3E}">
        <p14:creationId xmlns:p14="http://schemas.microsoft.com/office/powerpoint/2010/main" val="1574227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rmAutofit/>
          </a:bodyPr>
          <a:lstStyle/>
          <a:p>
            <a:r>
              <a:rPr lang="en-US" b="1" dirty="0">
                <a:effectLst>
                  <a:outerShdw blurRad="38100" dist="38100" dir="2700000" algn="tl">
                    <a:srgbClr val="000000">
                      <a:alpha val="43137"/>
                    </a:srgbClr>
                  </a:outerShdw>
                </a:effectLst>
              </a:rPr>
              <a:t>KONTEKS PENERAPAN ETIKA </a:t>
            </a:r>
          </a:p>
        </p:txBody>
      </p:sp>
      <p:sp>
        <p:nvSpPr>
          <p:cNvPr id="4" name="Content Placeholder 1">
            <a:extLst>
              <a:ext uri="{FF2B5EF4-FFF2-40B4-BE49-F238E27FC236}">
                <a16:creationId xmlns:a16="http://schemas.microsoft.com/office/drawing/2014/main" id="{85680E7B-619C-4D73-B226-B76BCCBB1DA2}"/>
              </a:ext>
            </a:extLst>
          </p:cNvPr>
          <p:cNvSpPr>
            <a:spLocks noGrp="1"/>
          </p:cNvSpPr>
          <p:nvPr/>
        </p:nvSpPr>
        <p:spPr>
          <a:xfrm>
            <a:off x="1066800" y="1897085"/>
            <a:ext cx="9413108" cy="344728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Wingdings" panose="05000000000000000000" pitchFamily="2" charset="2"/>
              <a:buChar char="q"/>
            </a:pPr>
            <a:r>
              <a:rPr lang="en-US" sz="3000" dirty="0" err="1"/>
              <a:t>Etika</a:t>
            </a:r>
            <a:r>
              <a:rPr lang="en-US" sz="3000" dirty="0"/>
              <a:t> </a:t>
            </a:r>
            <a:r>
              <a:rPr lang="en-US" sz="3000" dirty="0" err="1"/>
              <a:t>dalam</a:t>
            </a:r>
            <a:r>
              <a:rPr lang="en-US" sz="3000" dirty="0"/>
              <a:t> </a:t>
            </a:r>
            <a:r>
              <a:rPr lang="en-US" sz="3000" dirty="0" err="1"/>
              <a:t>kampanye</a:t>
            </a:r>
            <a:r>
              <a:rPr lang="en-US" sz="3000" dirty="0"/>
              <a:t> </a:t>
            </a:r>
            <a:r>
              <a:rPr lang="en-US" sz="3000" dirty="0" err="1"/>
              <a:t>politik</a:t>
            </a:r>
            <a:endParaRPr lang="en-US" sz="3000" dirty="0"/>
          </a:p>
          <a:p>
            <a:pPr>
              <a:buFont typeface="Wingdings" panose="05000000000000000000" pitchFamily="2" charset="2"/>
              <a:buChar char="q"/>
            </a:pPr>
            <a:endParaRPr lang="en-US" sz="3000" dirty="0"/>
          </a:p>
          <a:p>
            <a:pPr>
              <a:buFont typeface="Wingdings" panose="05000000000000000000" pitchFamily="2" charset="2"/>
              <a:buChar char="q"/>
            </a:pPr>
            <a:r>
              <a:rPr lang="en-US" sz="3000" dirty="0" err="1"/>
              <a:t>Etika</a:t>
            </a:r>
            <a:r>
              <a:rPr lang="en-US" sz="3000" dirty="0"/>
              <a:t> </a:t>
            </a:r>
            <a:r>
              <a:rPr lang="en-US" sz="3000" dirty="0" err="1"/>
              <a:t>dalam</a:t>
            </a:r>
            <a:r>
              <a:rPr lang="en-US" sz="3000" dirty="0"/>
              <a:t> </a:t>
            </a:r>
            <a:r>
              <a:rPr lang="en-US" sz="3000" dirty="0" err="1"/>
              <a:t>periklanan</a:t>
            </a:r>
            <a:endParaRPr lang="en-US" sz="3000" dirty="0"/>
          </a:p>
          <a:p>
            <a:pPr>
              <a:buFont typeface="Wingdings" panose="05000000000000000000" pitchFamily="2" charset="2"/>
              <a:buChar char="q"/>
            </a:pPr>
            <a:endParaRPr lang="en-US" sz="3000" dirty="0"/>
          </a:p>
          <a:p>
            <a:pPr>
              <a:buFont typeface="Wingdings" panose="05000000000000000000" pitchFamily="2" charset="2"/>
              <a:buChar char="q"/>
            </a:pPr>
            <a:r>
              <a:rPr lang="en-US" sz="3000" dirty="0" err="1"/>
              <a:t>Etika</a:t>
            </a:r>
            <a:r>
              <a:rPr lang="en-US" sz="3000" dirty="0"/>
              <a:t> </a:t>
            </a:r>
            <a:r>
              <a:rPr lang="en-US" sz="3000" dirty="0" err="1"/>
              <a:t>dalam</a:t>
            </a:r>
            <a:r>
              <a:rPr lang="en-US" sz="3000" dirty="0"/>
              <a:t> cyberspace</a:t>
            </a:r>
          </a:p>
          <a:p>
            <a:pPr marL="457200" indent="-457200">
              <a:buFont typeface="+mj-lt"/>
              <a:buAutoNum type="arabicPeriod"/>
            </a:pPr>
            <a:endParaRPr lang="en-US" dirty="0"/>
          </a:p>
        </p:txBody>
      </p:sp>
    </p:spTree>
    <p:extLst>
      <p:ext uri="{BB962C8B-B14F-4D97-AF65-F5344CB8AC3E}">
        <p14:creationId xmlns:p14="http://schemas.microsoft.com/office/powerpoint/2010/main" val="388699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A83CF7A-2C23-445B-9B6A-65E756DF6F80}"/>
              </a:ext>
            </a:extLst>
          </p:cNvPr>
          <p:cNvGraphicFramePr>
            <a:graphicFrameLocks noGrp="1"/>
          </p:cNvGraphicFramePr>
          <p:nvPr>
            <p:extLst>
              <p:ext uri="{D42A27DB-BD31-4B8C-83A1-F6EECF244321}">
                <p14:modId xmlns:p14="http://schemas.microsoft.com/office/powerpoint/2010/main" val="2862402898"/>
              </p:ext>
            </p:extLst>
          </p:nvPr>
        </p:nvGraphicFramePr>
        <p:xfrm>
          <a:off x="1" y="3"/>
          <a:ext cx="12192000" cy="7756717"/>
        </p:xfrm>
        <a:graphic>
          <a:graphicData uri="http://schemas.openxmlformats.org/drawingml/2006/table">
            <a:tbl>
              <a:tblPr firstRow="1" firstCol="1" bandRow="1">
                <a:tableStyleId>{7DF18680-E054-41AD-8BC1-D1AEF772440D}</a:tableStyleId>
              </a:tblPr>
              <a:tblGrid>
                <a:gridCol w="3044740">
                  <a:extLst>
                    <a:ext uri="{9D8B030D-6E8A-4147-A177-3AD203B41FA5}">
                      <a16:colId xmlns:a16="http://schemas.microsoft.com/office/drawing/2014/main" val="2244443952"/>
                    </a:ext>
                  </a:extLst>
                </a:gridCol>
                <a:gridCol w="5985167">
                  <a:extLst>
                    <a:ext uri="{9D8B030D-6E8A-4147-A177-3AD203B41FA5}">
                      <a16:colId xmlns:a16="http://schemas.microsoft.com/office/drawing/2014/main" val="3878465446"/>
                    </a:ext>
                  </a:extLst>
                </a:gridCol>
                <a:gridCol w="3162093">
                  <a:extLst>
                    <a:ext uri="{9D8B030D-6E8A-4147-A177-3AD203B41FA5}">
                      <a16:colId xmlns:a16="http://schemas.microsoft.com/office/drawing/2014/main" val="1466257001"/>
                    </a:ext>
                  </a:extLst>
                </a:gridCol>
              </a:tblGrid>
              <a:tr h="193248">
                <a:tc>
                  <a:txBody>
                    <a:bodyPr/>
                    <a:lstStyle/>
                    <a:p>
                      <a:pPr marL="0" marR="0" algn="ctr">
                        <a:lnSpc>
                          <a:spcPct val="107000"/>
                        </a:lnSpc>
                        <a:spcBef>
                          <a:spcPts val="0"/>
                        </a:spcBef>
                        <a:spcAft>
                          <a:spcPts val="0"/>
                        </a:spcAft>
                      </a:pPr>
                      <a:r>
                        <a:rPr lang="en-US" sz="1400" dirty="0">
                          <a:solidFill>
                            <a:schemeClr val="tx1"/>
                          </a:solidFill>
                          <a:effectLst/>
                        </a:rPr>
                        <a:t>WAKTU </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ctr">
                        <a:lnSpc>
                          <a:spcPct val="107000"/>
                        </a:lnSpc>
                        <a:spcBef>
                          <a:spcPts val="0"/>
                        </a:spcBef>
                        <a:spcAft>
                          <a:spcPts val="0"/>
                        </a:spcAft>
                      </a:pPr>
                      <a:r>
                        <a:rPr lang="en-US" sz="1400" dirty="0">
                          <a:solidFill>
                            <a:schemeClr val="tx1"/>
                          </a:solidFill>
                          <a:effectLst/>
                        </a:rPr>
                        <a:t>MATERI</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ctr">
                        <a:lnSpc>
                          <a:spcPct val="107000"/>
                        </a:lnSpc>
                        <a:spcBef>
                          <a:spcPts val="0"/>
                        </a:spcBef>
                        <a:spcAft>
                          <a:spcPts val="0"/>
                        </a:spcAft>
                      </a:pPr>
                      <a:r>
                        <a:rPr lang="en-US" sz="1400" dirty="0">
                          <a:solidFill>
                            <a:schemeClr val="tx1"/>
                          </a:solidFill>
                          <a:effectLst/>
                        </a:rPr>
                        <a:t>KETERANGAN</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3097214065"/>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a:t>
                      </a:r>
                    </a:p>
                    <a:p>
                      <a:pPr marL="0" marR="0">
                        <a:lnSpc>
                          <a:spcPct val="107000"/>
                        </a:lnSpc>
                        <a:spcBef>
                          <a:spcPts val="0"/>
                        </a:spcBef>
                        <a:spcAft>
                          <a:spcPts val="0"/>
                        </a:spcAft>
                      </a:pPr>
                      <a:r>
                        <a:rPr lang="en-US" sz="1400" dirty="0">
                          <a:solidFill>
                            <a:schemeClr val="tx1"/>
                          </a:solidFill>
                          <a:effectLst/>
                        </a:rPr>
                        <a:t>(27-31 </a:t>
                      </a:r>
                      <a:r>
                        <a:rPr lang="en-US" sz="1400" dirty="0" err="1">
                          <a:solidFill>
                            <a:schemeClr val="tx1"/>
                          </a:solidFill>
                          <a:effectLst/>
                        </a:rPr>
                        <a:t>Januari</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Introduction to Persuasion</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Kuliah</a:t>
                      </a:r>
                      <a:r>
                        <a:rPr lang="en-US" sz="1400" b="1" dirty="0">
                          <a:solidFill>
                            <a:schemeClr val="tx1"/>
                          </a:solidFill>
                          <a:effectLst/>
                        </a:rPr>
                        <a:t> dan </a:t>
                      </a:r>
                      <a:r>
                        <a:rPr lang="en-US" sz="1400" b="1" dirty="0" err="1">
                          <a:solidFill>
                            <a:schemeClr val="tx1"/>
                          </a:solidFill>
                          <a:effectLst/>
                        </a:rPr>
                        <a:t>diskusi</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1177297969"/>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ke-2</a:t>
                      </a:r>
                    </a:p>
                    <a:p>
                      <a:pPr marL="0" marR="0">
                        <a:lnSpc>
                          <a:spcPct val="107000"/>
                        </a:lnSpc>
                        <a:spcBef>
                          <a:spcPts val="0"/>
                        </a:spcBef>
                        <a:spcAft>
                          <a:spcPts val="0"/>
                        </a:spcAft>
                      </a:pPr>
                      <a:r>
                        <a:rPr lang="en-US" sz="1400" dirty="0">
                          <a:solidFill>
                            <a:schemeClr val="tx1"/>
                          </a:solidFill>
                          <a:effectLst/>
                        </a:rPr>
                        <a:t>(3-7 </a:t>
                      </a:r>
                      <a:r>
                        <a:rPr lang="en-US" sz="1400" dirty="0" err="1">
                          <a:solidFill>
                            <a:schemeClr val="tx1"/>
                          </a:solidFill>
                          <a:effectLst/>
                        </a:rPr>
                        <a:t>Februari</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Overview of Persuasive Communication</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Kuliah</a:t>
                      </a:r>
                      <a:r>
                        <a:rPr lang="en-US" sz="1400" b="1" dirty="0">
                          <a:solidFill>
                            <a:schemeClr val="tx1"/>
                          </a:solidFill>
                          <a:effectLst/>
                        </a:rPr>
                        <a:t> dan </a:t>
                      </a:r>
                      <a:r>
                        <a:rPr lang="en-US" sz="1400" b="1" dirty="0" err="1">
                          <a:solidFill>
                            <a:schemeClr val="tx1"/>
                          </a:solidFill>
                          <a:effectLst/>
                        </a:rPr>
                        <a:t>diskusi</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1329567563"/>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ke-3</a:t>
                      </a:r>
                    </a:p>
                    <a:p>
                      <a:pPr marL="0" marR="0">
                        <a:lnSpc>
                          <a:spcPct val="107000"/>
                        </a:lnSpc>
                        <a:spcBef>
                          <a:spcPts val="0"/>
                        </a:spcBef>
                        <a:spcAft>
                          <a:spcPts val="0"/>
                        </a:spcAft>
                      </a:pPr>
                      <a:r>
                        <a:rPr lang="en-US" sz="1400" dirty="0">
                          <a:solidFill>
                            <a:schemeClr val="tx1"/>
                          </a:solidFill>
                          <a:effectLst/>
                        </a:rPr>
                        <a:t>(10-14 </a:t>
                      </a:r>
                      <a:r>
                        <a:rPr lang="en-US" sz="1400" dirty="0" err="1">
                          <a:solidFill>
                            <a:schemeClr val="tx1"/>
                          </a:solidFill>
                          <a:effectLst/>
                        </a:rPr>
                        <a:t>Februari</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a:solidFill>
                            <a:schemeClr val="tx1"/>
                          </a:solidFill>
                          <a:effectLst/>
                        </a:rPr>
                        <a:t>Historical  and Ethical </a:t>
                      </a:r>
                      <a:r>
                        <a:rPr lang="en-US" sz="1400" b="1" dirty="0">
                          <a:solidFill>
                            <a:schemeClr val="tx1"/>
                          </a:solidFill>
                          <a:effectLst/>
                        </a:rPr>
                        <a:t>Persuasive Scholarship</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1</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2928079303"/>
                  </a:ext>
                </a:extLst>
              </a:tr>
              <a:tr h="604449">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ke-4</a:t>
                      </a:r>
                    </a:p>
                    <a:p>
                      <a:pPr marL="0" marR="0">
                        <a:lnSpc>
                          <a:spcPct val="107000"/>
                        </a:lnSpc>
                        <a:spcBef>
                          <a:spcPts val="0"/>
                        </a:spcBef>
                        <a:spcAft>
                          <a:spcPts val="0"/>
                        </a:spcAft>
                      </a:pPr>
                      <a:r>
                        <a:rPr lang="en-US" sz="1400" dirty="0">
                          <a:solidFill>
                            <a:schemeClr val="tx1"/>
                          </a:solidFill>
                          <a:effectLst/>
                        </a:rPr>
                        <a:t>(17-21 </a:t>
                      </a:r>
                      <a:r>
                        <a:rPr lang="en-US" sz="1400" dirty="0" err="1">
                          <a:solidFill>
                            <a:schemeClr val="tx1"/>
                          </a:solidFill>
                          <a:effectLst/>
                        </a:rPr>
                        <a:t>Februari</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Attitudes : </a:t>
                      </a:r>
                    </a:p>
                    <a:p>
                      <a:pPr marL="0" marR="0" algn="just">
                        <a:lnSpc>
                          <a:spcPct val="107000"/>
                        </a:lnSpc>
                        <a:spcBef>
                          <a:spcPts val="0"/>
                        </a:spcBef>
                        <a:spcAft>
                          <a:spcPts val="0"/>
                        </a:spcAft>
                      </a:pPr>
                      <a:r>
                        <a:rPr lang="en-US" sz="1400" b="1" dirty="0">
                          <a:solidFill>
                            <a:schemeClr val="tx1"/>
                          </a:solidFill>
                          <a:effectLst/>
                        </a:rPr>
                        <a:t>Definition and structure</a:t>
                      </a:r>
                    </a:p>
                    <a:p>
                      <a:pPr marL="0" marR="0" algn="just">
                        <a:lnSpc>
                          <a:spcPct val="107000"/>
                        </a:lnSpc>
                        <a:spcBef>
                          <a:spcPts val="0"/>
                        </a:spcBef>
                        <a:spcAft>
                          <a:spcPts val="0"/>
                        </a:spcAft>
                      </a:pPr>
                      <a:r>
                        <a:rPr lang="en-US" sz="1400" b="1" dirty="0">
                          <a:solidFill>
                            <a:schemeClr val="tx1"/>
                          </a:solidFill>
                          <a:effectLst/>
                        </a:rPr>
                        <a:t>Functions and Consequences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2 &amp; </a:t>
                      </a:r>
                      <a:r>
                        <a:rPr lang="en-US" sz="1400" b="1" dirty="0" err="1">
                          <a:solidFill>
                            <a:schemeClr val="tx1"/>
                          </a:solidFill>
                          <a:effectLst/>
                        </a:rPr>
                        <a:t>kel</a:t>
                      </a:r>
                      <a:r>
                        <a:rPr lang="en-US" sz="1400" b="1" dirty="0">
                          <a:solidFill>
                            <a:schemeClr val="tx1"/>
                          </a:solidFill>
                          <a:effectLst/>
                        </a:rPr>
                        <a:t>. 3</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3540414111"/>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ke-5</a:t>
                      </a:r>
                    </a:p>
                    <a:p>
                      <a:pPr marL="0" marR="0">
                        <a:lnSpc>
                          <a:spcPct val="107000"/>
                        </a:lnSpc>
                        <a:spcBef>
                          <a:spcPts val="0"/>
                        </a:spcBef>
                        <a:spcAft>
                          <a:spcPts val="0"/>
                        </a:spcAft>
                      </a:pPr>
                      <a:r>
                        <a:rPr lang="en-US" sz="1400" dirty="0">
                          <a:solidFill>
                            <a:schemeClr val="tx1"/>
                          </a:solidFill>
                          <a:effectLst/>
                        </a:rPr>
                        <a:t>(24-28 </a:t>
                      </a:r>
                      <a:r>
                        <a:rPr lang="en-US" sz="1400" dirty="0" err="1">
                          <a:solidFill>
                            <a:schemeClr val="tx1"/>
                          </a:solidFill>
                          <a:effectLst/>
                        </a:rPr>
                        <a:t>Februari</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Processing Persuasive Communication</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4</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2830775781"/>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ke-6</a:t>
                      </a:r>
                    </a:p>
                    <a:p>
                      <a:pPr marL="0" marR="0">
                        <a:lnSpc>
                          <a:spcPct val="107000"/>
                        </a:lnSpc>
                        <a:spcBef>
                          <a:spcPts val="0"/>
                        </a:spcBef>
                        <a:spcAft>
                          <a:spcPts val="0"/>
                        </a:spcAft>
                      </a:pPr>
                      <a:r>
                        <a:rPr lang="en-US" sz="1400" dirty="0">
                          <a:solidFill>
                            <a:schemeClr val="tx1"/>
                          </a:solidFill>
                          <a:effectLst/>
                        </a:rPr>
                        <a:t>(2-6 </a:t>
                      </a:r>
                      <a:r>
                        <a:rPr lang="en-US" sz="1400" dirty="0" err="1">
                          <a:solidFill>
                            <a:schemeClr val="tx1"/>
                          </a:solidFill>
                          <a:effectLst/>
                        </a:rPr>
                        <a:t>Maret</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Source Factors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5</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292455443"/>
                  </a:ext>
                </a:extLst>
              </a:tr>
              <a:tr h="604449">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ke-7</a:t>
                      </a:r>
                    </a:p>
                    <a:p>
                      <a:pPr marL="0" marR="0">
                        <a:lnSpc>
                          <a:spcPct val="107000"/>
                        </a:lnSpc>
                        <a:spcBef>
                          <a:spcPts val="0"/>
                        </a:spcBef>
                        <a:spcAft>
                          <a:spcPts val="0"/>
                        </a:spcAft>
                      </a:pPr>
                      <a:r>
                        <a:rPr lang="en-US" sz="1400" dirty="0">
                          <a:solidFill>
                            <a:schemeClr val="tx1"/>
                          </a:solidFill>
                          <a:effectLst/>
                        </a:rPr>
                        <a:t>(9-13 </a:t>
                      </a:r>
                      <a:r>
                        <a:rPr lang="en-US" sz="1400" dirty="0" err="1">
                          <a:solidFill>
                            <a:schemeClr val="tx1"/>
                          </a:solidFill>
                          <a:effectLst/>
                        </a:rPr>
                        <a:t>Maret</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a:solidFill>
                            <a:schemeClr val="tx1"/>
                          </a:solidFill>
                          <a:effectLst/>
                        </a:rPr>
                        <a:t>Message Factors :</a:t>
                      </a:r>
                    </a:p>
                    <a:p>
                      <a:pPr marL="0" marR="0" algn="just">
                        <a:lnSpc>
                          <a:spcPct val="107000"/>
                        </a:lnSpc>
                        <a:spcBef>
                          <a:spcPts val="0"/>
                        </a:spcBef>
                        <a:spcAft>
                          <a:spcPts val="0"/>
                        </a:spcAft>
                      </a:pPr>
                      <a:r>
                        <a:rPr lang="en-US" sz="1400" b="1">
                          <a:solidFill>
                            <a:schemeClr val="tx1"/>
                          </a:solidFill>
                          <a:effectLst/>
                        </a:rPr>
                        <a:t>Fundamental of the message</a:t>
                      </a:r>
                    </a:p>
                    <a:p>
                      <a:pPr marL="0" marR="0" algn="just">
                        <a:lnSpc>
                          <a:spcPct val="107000"/>
                        </a:lnSpc>
                        <a:spcBef>
                          <a:spcPts val="0"/>
                        </a:spcBef>
                        <a:spcAft>
                          <a:spcPts val="0"/>
                        </a:spcAft>
                      </a:pPr>
                      <a:r>
                        <a:rPr lang="en-US" sz="1400" b="1">
                          <a:solidFill>
                            <a:schemeClr val="tx1"/>
                          </a:solidFill>
                          <a:effectLst/>
                        </a:rPr>
                        <a:t>Emotional Message Appeals</a:t>
                      </a:r>
                      <a:endParaRPr lang="en-US"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6 &amp; </a:t>
                      </a:r>
                      <a:r>
                        <a:rPr lang="en-US" sz="1400" b="1" dirty="0" err="1">
                          <a:solidFill>
                            <a:schemeClr val="tx1"/>
                          </a:solidFill>
                          <a:effectLst/>
                        </a:rPr>
                        <a:t>kel</a:t>
                      </a:r>
                      <a:r>
                        <a:rPr lang="en-US" sz="1400" b="1" dirty="0">
                          <a:solidFill>
                            <a:schemeClr val="tx1"/>
                          </a:solidFill>
                          <a:effectLst/>
                        </a:rPr>
                        <a:t>. 7</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1169767856"/>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ke-8</a:t>
                      </a:r>
                    </a:p>
                    <a:p>
                      <a:pPr marL="0" marR="0">
                        <a:lnSpc>
                          <a:spcPct val="107000"/>
                        </a:lnSpc>
                        <a:spcBef>
                          <a:spcPts val="0"/>
                        </a:spcBef>
                        <a:spcAft>
                          <a:spcPts val="0"/>
                        </a:spcAft>
                      </a:pPr>
                      <a:r>
                        <a:rPr lang="en-US" sz="1400" dirty="0">
                          <a:solidFill>
                            <a:schemeClr val="tx1"/>
                          </a:solidFill>
                          <a:effectLst/>
                        </a:rPr>
                        <a:t>(16-20 </a:t>
                      </a:r>
                      <a:r>
                        <a:rPr lang="en-US" sz="1400" dirty="0" err="1">
                          <a:solidFill>
                            <a:schemeClr val="tx1"/>
                          </a:solidFill>
                          <a:effectLst/>
                        </a:rPr>
                        <a:t>Maret</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chemeClr val="accent2"/>
                    </a:solidFill>
                  </a:tcPr>
                </a:tc>
                <a:tc gridSpan="2">
                  <a:txBody>
                    <a:bodyPr/>
                    <a:lstStyle/>
                    <a:p>
                      <a:pPr marL="0" marR="0" algn="ctr">
                        <a:lnSpc>
                          <a:spcPct val="107000"/>
                        </a:lnSpc>
                        <a:spcBef>
                          <a:spcPts val="0"/>
                        </a:spcBef>
                        <a:spcAft>
                          <a:spcPts val="0"/>
                        </a:spcAft>
                      </a:pPr>
                      <a:r>
                        <a:rPr lang="en-US" sz="1400" b="1" dirty="0">
                          <a:solidFill>
                            <a:schemeClr val="tx1"/>
                          </a:solidFill>
                          <a:effectLst/>
                        </a:rPr>
                        <a:t>UTS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00584" marR="100584" marT="41564" marB="41564">
                    <a:solidFill>
                      <a:schemeClr val="accent2"/>
                    </a:solidFill>
                  </a:tcPr>
                </a:tc>
                <a:tc hMerge="1">
                  <a:txBody>
                    <a:bodyPr/>
                    <a:lstStyle/>
                    <a:p>
                      <a:endParaRPr lang="en-US"/>
                    </a:p>
                  </a:txBody>
                  <a:tcPr/>
                </a:tc>
                <a:extLst>
                  <a:ext uri="{0D108BD9-81ED-4DB2-BD59-A6C34878D82A}">
                    <a16:rowId xmlns:a16="http://schemas.microsoft.com/office/drawing/2014/main" val="3353385992"/>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ke-9</a:t>
                      </a:r>
                    </a:p>
                    <a:p>
                      <a:pPr marL="0" marR="0">
                        <a:lnSpc>
                          <a:spcPct val="107000"/>
                        </a:lnSpc>
                        <a:spcBef>
                          <a:spcPts val="0"/>
                        </a:spcBef>
                        <a:spcAft>
                          <a:spcPts val="0"/>
                        </a:spcAft>
                      </a:pPr>
                      <a:r>
                        <a:rPr lang="en-US" sz="1400" dirty="0">
                          <a:solidFill>
                            <a:schemeClr val="tx1"/>
                          </a:solidFill>
                          <a:effectLst/>
                        </a:rPr>
                        <a:t>(23-27 </a:t>
                      </a:r>
                      <a:r>
                        <a:rPr lang="en-US" sz="1400" dirty="0" err="1">
                          <a:solidFill>
                            <a:schemeClr val="tx1"/>
                          </a:solidFill>
                          <a:effectLst/>
                        </a:rPr>
                        <a:t>Maret</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Media Persuasion</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8</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3127154699"/>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ke-10</a:t>
                      </a:r>
                    </a:p>
                    <a:p>
                      <a:pPr marL="0" marR="0">
                        <a:lnSpc>
                          <a:spcPct val="107000"/>
                        </a:lnSpc>
                        <a:spcBef>
                          <a:spcPts val="0"/>
                        </a:spcBef>
                        <a:spcAft>
                          <a:spcPts val="0"/>
                        </a:spcAft>
                      </a:pPr>
                      <a:r>
                        <a:rPr lang="en-US" sz="1400" dirty="0">
                          <a:solidFill>
                            <a:schemeClr val="tx1"/>
                          </a:solidFill>
                          <a:effectLst/>
                        </a:rPr>
                        <a:t>(30 Maret-3 April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Interpersonal Persuasion</a:t>
                      </a:r>
                    </a:p>
                    <a:p>
                      <a:pPr marL="0" marR="0" algn="just">
                        <a:lnSpc>
                          <a:spcPct val="107000"/>
                        </a:lnSpc>
                        <a:spcBef>
                          <a:spcPts val="0"/>
                        </a:spcBef>
                        <a:spcAft>
                          <a:spcPts val="0"/>
                        </a:spcAft>
                      </a:pPr>
                      <a:r>
                        <a:rPr lang="en-US" sz="1400" b="1" dirty="0">
                          <a:solidFill>
                            <a:schemeClr val="tx1"/>
                          </a:solidFill>
                          <a:effectLst/>
                        </a:rPr>
                        <a:t>The Use of Persuasive in Advertising and IMC</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9 dan kel.10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3046569876"/>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ke-11</a:t>
                      </a:r>
                    </a:p>
                    <a:p>
                      <a:pPr marL="0" marR="0">
                        <a:lnSpc>
                          <a:spcPct val="107000"/>
                        </a:lnSpc>
                        <a:spcBef>
                          <a:spcPts val="0"/>
                        </a:spcBef>
                        <a:spcAft>
                          <a:spcPts val="0"/>
                        </a:spcAft>
                      </a:pPr>
                      <a:r>
                        <a:rPr lang="en-US" sz="1400" dirty="0">
                          <a:solidFill>
                            <a:schemeClr val="tx1"/>
                          </a:solidFill>
                          <a:effectLst/>
                        </a:rPr>
                        <a:t>(6-10 April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Theory of Research Persuasion</a:t>
                      </a: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Kuliah</a:t>
                      </a: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dan </a:t>
                      </a:r>
                      <a:r>
                        <a:rPr lang="en-US" sz="14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diskusi</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3102274876"/>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ke-12</a:t>
                      </a:r>
                    </a:p>
                    <a:p>
                      <a:pPr marL="0" marR="0">
                        <a:lnSpc>
                          <a:spcPct val="107000"/>
                        </a:lnSpc>
                        <a:spcBef>
                          <a:spcPts val="0"/>
                        </a:spcBef>
                        <a:spcAft>
                          <a:spcPts val="0"/>
                        </a:spcAft>
                      </a:pPr>
                      <a:r>
                        <a:rPr lang="en-US" sz="1400" dirty="0">
                          <a:solidFill>
                            <a:schemeClr val="tx1"/>
                          </a:solidFill>
                          <a:effectLst/>
                        </a:rPr>
                        <a:t>(13-17 April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rPr>
                        <a:t>Persuasiveness of Narrative</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07000"/>
                        </a:lnSpc>
                        <a:spcBef>
                          <a:spcPts val="0"/>
                        </a:spcBef>
                        <a:spcAft>
                          <a:spcPts val="0"/>
                        </a:spcAft>
                      </a:pP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Kuliah</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634163100"/>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ke-13</a:t>
                      </a:r>
                    </a:p>
                    <a:p>
                      <a:pPr marL="0" marR="0">
                        <a:lnSpc>
                          <a:spcPct val="107000"/>
                        </a:lnSpc>
                        <a:spcBef>
                          <a:spcPts val="0"/>
                        </a:spcBef>
                        <a:spcAft>
                          <a:spcPts val="0"/>
                        </a:spcAft>
                      </a:pPr>
                      <a:r>
                        <a:rPr lang="en-US" sz="1400" dirty="0">
                          <a:solidFill>
                            <a:schemeClr val="tx1"/>
                          </a:solidFill>
                          <a:effectLst/>
                        </a:rPr>
                        <a:t>(20-24 April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rgbClr val="92D050"/>
                    </a:solidFill>
                  </a:tcPr>
                </a:tc>
                <a:tc>
                  <a:txBody>
                    <a:bodyPr/>
                    <a:lstStyle/>
                    <a:p>
                      <a:pPr marL="0" marR="0" algn="just">
                        <a:lnSpc>
                          <a:spcPct val="107000"/>
                        </a:lnSpc>
                        <a:spcBef>
                          <a:spcPts val="0"/>
                        </a:spcBef>
                        <a:spcAft>
                          <a:spcPts val="0"/>
                        </a:spcAft>
                      </a:pPr>
                      <a:r>
                        <a:rPr lang="en-US" sz="1400" b="1" dirty="0">
                          <a:solidFill>
                            <a:schemeClr val="tx1"/>
                          </a:solidFill>
                          <a:effectLst/>
                        </a:rPr>
                        <a:t>Persuasive and Communication Campaign</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rgbClr val="92D050"/>
                    </a:solidFill>
                  </a:tcPr>
                </a:tc>
                <a:tc>
                  <a:txBody>
                    <a:bodyPr/>
                    <a:lstStyle/>
                    <a:p>
                      <a:pPr marL="0" marR="0" algn="just">
                        <a:lnSpc>
                          <a:spcPct val="107000"/>
                        </a:lnSpc>
                        <a:spcBef>
                          <a:spcPts val="0"/>
                        </a:spcBef>
                        <a:spcAft>
                          <a:spcPts val="0"/>
                        </a:spcAft>
                      </a:pPr>
                      <a:r>
                        <a:rPr lang="en-US" sz="1400" b="1" dirty="0" err="1">
                          <a:solidFill>
                            <a:schemeClr val="tx1"/>
                          </a:solidFill>
                          <a:effectLst/>
                        </a:rPr>
                        <a:t>Kuliah</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rgbClr val="92D050"/>
                    </a:solidFill>
                  </a:tcPr>
                </a:tc>
                <a:extLst>
                  <a:ext uri="{0D108BD9-81ED-4DB2-BD59-A6C34878D82A}">
                    <a16:rowId xmlns:a16="http://schemas.microsoft.com/office/drawing/2014/main" val="2682524372"/>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ke-14</a:t>
                      </a:r>
                    </a:p>
                    <a:p>
                      <a:pPr marL="0" marR="0">
                        <a:lnSpc>
                          <a:spcPct val="107000"/>
                        </a:lnSpc>
                        <a:spcBef>
                          <a:spcPts val="0"/>
                        </a:spcBef>
                        <a:spcAft>
                          <a:spcPts val="0"/>
                        </a:spcAft>
                      </a:pPr>
                      <a:r>
                        <a:rPr lang="en-US" sz="1400" dirty="0">
                          <a:solidFill>
                            <a:schemeClr val="tx1"/>
                          </a:solidFill>
                          <a:effectLst/>
                        </a:rPr>
                        <a:t>(27 April-1 Mei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rgbClr val="92D050"/>
                    </a:solidFill>
                  </a:tcPr>
                </a:tc>
                <a:tc>
                  <a:txBody>
                    <a:bodyPr/>
                    <a:lstStyle/>
                    <a:p>
                      <a:pPr marL="0" marR="0" algn="just">
                        <a:lnSpc>
                          <a:spcPct val="107000"/>
                        </a:lnSpc>
                        <a:spcBef>
                          <a:spcPts val="0"/>
                        </a:spcBef>
                        <a:spcAft>
                          <a:spcPts val="0"/>
                        </a:spcAft>
                      </a:pPr>
                      <a:r>
                        <a:rPr lang="en-US" sz="1400" b="1" dirty="0">
                          <a:solidFill>
                            <a:schemeClr val="tx1"/>
                          </a:solidFill>
                          <a:effectLst/>
                        </a:rPr>
                        <a:t>Persuasive and Communication Campaign (2)</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rgbClr val="92D050"/>
                    </a:solidFill>
                  </a:tcPr>
                </a:tc>
                <a:tc>
                  <a:txBody>
                    <a:bodyPr/>
                    <a:lstStyle/>
                    <a:p>
                      <a:pPr marL="0" marR="0" algn="just">
                        <a:lnSpc>
                          <a:spcPct val="107000"/>
                        </a:lnSpc>
                        <a:spcBef>
                          <a:spcPts val="0"/>
                        </a:spcBef>
                        <a:spcAft>
                          <a:spcPts val="0"/>
                        </a:spcAft>
                      </a:pPr>
                      <a:r>
                        <a:rPr lang="en-US" sz="1400" b="1" dirty="0" err="1">
                          <a:solidFill>
                            <a:schemeClr val="tx1"/>
                          </a:solidFill>
                          <a:effectLst/>
                        </a:rPr>
                        <a:t>Praktik</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rgbClr val="92D050"/>
                    </a:solidFill>
                  </a:tcPr>
                </a:tc>
                <a:extLst>
                  <a:ext uri="{0D108BD9-81ED-4DB2-BD59-A6C34878D82A}">
                    <a16:rowId xmlns:a16="http://schemas.microsoft.com/office/drawing/2014/main" val="1258088716"/>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ke-15</a:t>
                      </a:r>
                    </a:p>
                    <a:p>
                      <a:pPr marL="0" marR="0">
                        <a:lnSpc>
                          <a:spcPct val="107000"/>
                        </a:lnSpc>
                        <a:spcBef>
                          <a:spcPts val="0"/>
                        </a:spcBef>
                        <a:spcAft>
                          <a:spcPts val="0"/>
                        </a:spcAft>
                      </a:pPr>
                      <a:r>
                        <a:rPr lang="en-US" sz="1400" dirty="0">
                          <a:solidFill>
                            <a:schemeClr val="tx1"/>
                          </a:solidFill>
                          <a:effectLst/>
                        </a:rPr>
                        <a:t>(4-13 Mei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noFill/>
                  </a:tcPr>
                </a:tc>
                <a:tc>
                  <a:txBody>
                    <a:bodyPr/>
                    <a:lstStyle/>
                    <a:p>
                      <a:pPr marL="0" marR="0" algn="just">
                        <a:lnSpc>
                          <a:spcPct val="107000"/>
                        </a:lnSpc>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Review/ </a:t>
                      </a:r>
                      <a:r>
                        <a:rPr lang="en-US" sz="14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Kuis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noFill/>
                  </a:tcPr>
                </a:tc>
                <a:tc>
                  <a:txBody>
                    <a:bodyPr/>
                    <a:lstStyle/>
                    <a:p>
                      <a:pPr marL="0" marR="0" algn="just">
                        <a:lnSpc>
                          <a:spcPct val="107000"/>
                        </a:lnSpc>
                        <a:spcBef>
                          <a:spcPts val="0"/>
                        </a:spcBef>
                        <a:spcAft>
                          <a:spcPts val="0"/>
                        </a:spcAft>
                      </a:pP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noFill/>
                  </a:tcPr>
                </a:tc>
                <a:extLst>
                  <a:ext uri="{0D108BD9-81ED-4DB2-BD59-A6C34878D82A}">
                    <a16:rowId xmlns:a16="http://schemas.microsoft.com/office/drawing/2014/main" val="3390876974"/>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ke-16</a:t>
                      </a:r>
                    </a:p>
                    <a:p>
                      <a:pPr marL="0" marR="0">
                        <a:lnSpc>
                          <a:spcPct val="107000"/>
                        </a:lnSpc>
                        <a:spcBef>
                          <a:spcPts val="0"/>
                        </a:spcBef>
                        <a:spcAft>
                          <a:spcPts val="0"/>
                        </a:spcAft>
                      </a:pPr>
                      <a:r>
                        <a:rPr lang="en-US" sz="1400" dirty="0">
                          <a:solidFill>
                            <a:schemeClr val="tx1"/>
                          </a:solidFill>
                          <a:effectLst/>
                        </a:rPr>
                        <a:t>(14-20 Mei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chemeClr val="accent2"/>
                    </a:solidFill>
                  </a:tcPr>
                </a:tc>
                <a:tc gridSpan="2">
                  <a:txBody>
                    <a:bodyPr/>
                    <a:lstStyle/>
                    <a:p>
                      <a:pPr marL="0" marR="0" algn="ctr">
                        <a:lnSpc>
                          <a:spcPct val="107000"/>
                        </a:lnSpc>
                        <a:spcBef>
                          <a:spcPts val="0"/>
                        </a:spcBef>
                        <a:spcAft>
                          <a:spcPts val="0"/>
                        </a:spcAft>
                      </a:pPr>
                      <a:r>
                        <a:rPr lang="en-US" sz="1400" b="1" dirty="0">
                          <a:solidFill>
                            <a:schemeClr val="tx1"/>
                          </a:solidFill>
                          <a:effectLst/>
                        </a:rPr>
                        <a:t>UAS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00584" marR="100584" marT="41564" marB="41564">
                    <a:solidFill>
                      <a:schemeClr val="accent2"/>
                    </a:solidFill>
                  </a:tcPr>
                </a:tc>
                <a:tc hMerge="1">
                  <a:txBody>
                    <a:bodyPr/>
                    <a:lstStyle/>
                    <a:p>
                      <a:endParaRPr lang="en-US"/>
                    </a:p>
                  </a:txBody>
                  <a:tcPr/>
                </a:tc>
                <a:extLst>
                  <a:ext uri="{0D108BD9-81ED-4DB2-BD59-A6C34878D82A}">
                    <a16:rowId xmlns:a16="http://schemas.microsoft.com/office/drawing/2014/main" val="4193954956"/>
                  </a:ext>
                </a:extLst>
              </a:tr>
            </a:tbl>
          </a:graphicData>
        </a:graphic>
      </p:graphicFrame>
    </p:spTree>
    <p:extLst>
      <p:ext uri="{BB962C8B-B14F-4D97-AF65-F5344CB8AC3E}">
        <p14:creationId xmlns:p14="http://schemas.microsoft.com/office/powerpoint/2010/main" val="1452882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545690"/>
            <a:ext cx="10058400" cy="779806"/>
          </a:xfrm>
        </p:spPr>
        <p:txBody>
          <a:bodyPr>
            <a:normAutofit/>
          </a:bodyPr>
          <a:lstStyle/>
          <a:p>
            <a:r>
              <a:rPr lang="en-US" b="1" dirty="0">
                <a:effectLst>
                  <a:outerShdw blurRad="38100" dist="38100" dir="2700000" algn="tl">
                    <a:srgbClr val="000000">
                      <a:alpha val="43137"/>
                    </a:srgbClr>
                  </a:outerShdw>
                </a:effectLst>
              </a:rPr>
              <a:t>ETIKA </a:t>
            </a:r>
            <a:r>
              <a:rPr lang="en-US" b="1" dirty="0" err="1">
                <a:effectLst>
                  <a:outerShdw blurRad="38100" dist="38100" dir="2700000" algn="tl">
                    <a:srgbClr val="000000">
                      <a:alpha val="43137"/>
                    </a:srgbClr>
                  </a:outerShdw>
                </a:effectLst>
              </a:rPr>
              <a:t>dalam</a:t>
            </a:r>
            <a:r>
              <a:rPr lang="en-US" b="1" dirty="0">
                <a:effectLst>
                  <a:outerShdw blurRad="38100" dist="38100" dir="2700000" algn="tl">
                    <a:srgbClr val="000000">
                      <a:alpha val="43137"/>
                    </a:srgbClr>
                  </a:outerShdw>
                </a:effectLst>
              </a:rPr>
              <a:t> KAMPANYE POLITIK </a:t>
            </a:r>
          </a:p>
        </p:txBody>
      </p:sp>
      <p:sp>
        <p:nvSpPr>
          <p:cNvPr id="6" name="Content Placeholder 4">
            <a:extLst>
              <a:ext uri="{FF2B5EF4-FFF2-40B4-BE49-F238E27FC236}">
                <a16:creationId xmlns:a16="http://schemas.microsoft.com/office/drawing/2014/main" id="{CD0379B6-8962-408B-B26F-D111447AAC61}"/>
              </a:ext>
            </a:extLst>
          </p:cNvPr>
          <p:cNvSpPr>
            <a:spLocks noGrp="1"/>
          </p:cNvSpPr>
          <p:nvPr>
            <p:ph idx="1"/>
          </p:nvPr>
        </p:nvSpPr>
        <p:spPr>
          <a:xfrm>
            <a:off x="685800" y="1511709"/>
            <a:ext cx="5314336" cy="4667862"/>
          </a:xfrm>
          <a:solidFill>
            <a:srgbClr val="92D050"/>
          </a:solidFill>
        </p:spPr>
        <p:txBody>
          <a:bodyPr>
            <a:normAutofit fontScale="25000" lnSpcReduction="20000"/>
          </a:bodyPr>
          <a:lstStyle/>
          <a:p>
            <a:r>
              <a:rPr lang="en-US" sz="7200" dirty="0" err="1">
                <a:latin typeface="Arial" panose="020B0604020202020204" pitchFamily="34" charset="0"/>
                <a:cs typeface="Arial" panose="020B0604020202020204" pitchFamily="34" charset="0"/>
              </a:rPr>
              <a:t>Sosialisasi</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Politik</a:t>
            </a:r>
            <a:r>
              <a:rPr lang="en-US" sz="7200" dirty="0">
                <a:latin typeface="Arial" panose="020B0604020202020204" pitchFamily="34" charset="0"/>
                <a:cs typeface="Arial" panose="020B0604020202020204" pitchFamily="34" charset="0"/>
              </a:rPr>
              <a:t> &gt;&lt; </a:t>
            </a:r>
            <a:r>
              <a:rPr lang="en-US" sz="7200" dirty="0" err="1">
                <a:latin typeface="Arial" panose="020B0604020202020204" pitchFamily="34" charset="0"/>
                <a:cs typeface="Arial" panose="020B0604020202020204" pitchFamily="34" charset="0"/>
              </a:rPr>
              <a:t>Kampanye</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Politik</a:t>
            </a:r>
            <a:r>
              <a:rPr lang="en-US" sz="7200" dirty="0">
                <a:latin typeface="Arial" panose="020B0604020202020204" pitchFamily="34" charset="0"/>
                <a:cs typeface="Arial" panose="020B0604020202020204" pitchFamily="34" charset="0"/>
              </a:rPr>
              <a:t>? </a:t>
            </a:r>
          </a:p>
          <a:p>
            <a:endParaRPr lang="en-US" sz="7200" dirty="0">
              <a:latin typeface="Arial" panose="020B0604020202020204" pitchFamily="34" charset="0"/>
              <a:cs typeface="Arial" panose="020B0604020202020204" pitchFamily="34" charset="0"/>
            </a:endParaRPr>
          </a:p>
          <a:p>
            <a:r>
              <a:rPr lang="en-US" sz="7200" dirty="0" err="1">
                <a:latin typeface="Arial" panose="020B0604020202020204" pitchFamily="34" charset="0"/>
                <a:cs typeface="Arial" panose="020B0604020202020204" pitchFamily="34" charset="0"/>
              </a:rPr>
              <a:t>Kampanye</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Politik</a:t>
            </a:r>
            <a:r>
              <a:rPr lang="en-US" sz="7200" dirty="0">
                <a:latin typeface="Arial" panose="020B0604020202020204" pitchFamily="34" charset="0"/>
                <a:cs typeface="Arial" panose="020B0604020202020204" pitchFamily="34" charset="0"/>
              </a:rPr>
              <a:t> : </a:t>
            </a:r>
            <a:r>
              <a:rPr lang="en-US" sz="7200" dirty="0" err="1">
                <a:latin typeface="Arial" panose="020B0604020202020204" pitchFamily="34" charset="0"/>
                <a:cs typeface="Arial" panose="020B0604020202020204" pitchFamily="34" charset="0"/>
              </a:rPr>
              <a:t>kegiatan</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peserta</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pemilu</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untuk</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meyakinkan</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pemilih</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dengan</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menawarkan</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visi</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misi</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dan</a:t>
            </a:r>
            <a:r>
              <a:rPr lang="en-US" sz="7200" dirty="0">
                <a:latin typeface="Arial" panose="020B0604020202020204" pitchFamily="34" charset="0"/>
                <a:cs typeface="Arial" panose="020B0604020202020204" pitchFamily="34" charset="0"/>
              </a:rPr>
              <a:t> program ( UU No 8 </a:t>
            </a:r>
            <a:r>
              <a:rPr lang="en-US" sz="7200" dirty="0" err="1">
                <a:latin typeface="Arial" panose="020B0604020202020204" pitchFamily="34" charset="0"/>
                <a:cs typeface="Arial" panose="020B0604020202020204" pitchFamily="34" charset="0"/>
              </a:rPr>
              <a:t>Tahun</a:t>
            </a:r>
            <a:r>
              <a:rPr lang="en-US" sz="7200" dirty="0">
                <a:latin typeface="Arial" panose="020B0604020202020204" pitchFamily="34" charset="0"/>
                <a:cs typeface="Arial" panose="020B0604020202020204" pitchFamily="34" charset="0"/>
              </a:rPr>
              <a:t> 2012) </a:t>
            </a:r>
          </a:p>
          <a:p>
            <a:endParaRPr lang="en-US" sz="7200" dirty="0">
              <a:latin typeface="Arial" panose="020B0604020202020204" pitchFamily="34" charset="0"/>
              <a:cs typeface="Arial" panose="020B0604020202020204" pitchFamily="34" charset="0"/>
            </a:endParaRPr>
          </a:p>
          <a:p>
            <a:r>
              <a:rPr lang="en-US" sz="7200" dirty="0" err="1">
                <a:latin typeface="Arial" panose="020B0604020202020204" pitchFamily="34" charset="0"/>
                <a:cs typeface="Arial" panose="020B0604020202020204" pitchFamily="34" charset="0"/>
              </a:rPr>
              <a:t>Kampanye</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ini</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bertujuan</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untuk</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mengubah</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sikap</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pendapat</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dan</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perilaku</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pemilih</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Tidak</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diperbolehkan</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dalam</a:t>
            </a:r>
            <a:r>
              <a:rPr lang="en-US" sz="7200" dirty="0">
                <a:latin typeface="Arial" panose="020B0604020202020204" pitchFamily="34" charset="0"/>
                <a:cs typeface="Arial" panose="020B0604020202020204" pitchFamily="34" charset="0"/>
              </a:rPr>
              <a:t> </a:t>
            </a:r>
            <a:r>
              <a:rPr lang="en-US" sz="7200" dirty="0" err="1">
                <a:latin typeface="Arial" panose="020B0604020202020204" pitchFamily="34" charset="0"/>
                <a:cs typeface="Arial" panose="020B0604020202020204" pitchFamily="34" charset="0"/>
              </a:rPr>
              <a:t>Kampanye</a:t>
            </a:r>
            <a:r>
              <a:rPr lang="en-US" sz="7200" dirty="0">
                <a:latin typeface="Arial" panose="020B0604020202020204" pitchFamily="34" charset="0"/>
                <a:cs typeface="Arial" panose="020B0604020202020204" pitchFamily="34" charset="0"/>
              </a:rPr>
              <a:t> : </a:t>
            </a:r>
            <a:r>
              <a:rPr lang="en-US" sz="7200" i="1" dirty="0" err="1">
                <a:latin typeface="Arial" panose="020B0604020202020204" pitchFamily="34" charset="0"/>
                <a:cs typeface="Arial" panose="020B0604020202020204" pitchFamily="34" charset="0"/>
              </a:rPr>
              <a:t>Perubahan</a:t>
            </a:r>
            <a:r>
              <a:rPr lang="en-US" sz="7200" i="1" dirty="0">
                <a:latin typeface="Arial" panose="020B0604020202020204" pitchFamily="34" charset="0"/>
                <a:cs typeface="Arial" panose="020B0604020202020204" pitchFamily="34" charset="0"/>
              </a:rPr>
              <a:t> yang </a:t>
            </a:r>
            <a:r>
              <a:rPr lang="en-US" sz="7200" i="1" dirty="0" err="1">
                <a:latin typeface="Arial" panose="020B0604020202020204" pitchFamily="34" charset="0"/>
                <a:cs typeface="Arial" panose="020B0604020202020204" pitchFamily="34" charset="0"/>
              </a:rPr>
              <a:t>melalui</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himbauan</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ajakan</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dan</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janji</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sehingga</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membuat</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warga</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atau</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kelompok</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masyarakat</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tertarik</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untuk</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menjatuhkan</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pilihan</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politiknya</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pada</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partai</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atau</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kandidat</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tertentu</a:t>
            </a:r>
            <a:r>
              <a:rPr lang="en-US" sz="7200" i="1" dirty="0">
                <a:latin typeface="Arial" panose="020B0604020202020204" pitchFamily="34" charset="0"/>
                <a:cs typeface="Arial" panose="020B0604020202020204" pitchFamily="34" charset="0"/>
              </a:rPr>
              <a:t>. </a:t>
            </a:r>
          </a:p>
          <a:p>
            <a:endParaRPr lang="en-US" sz="7200" dirty="0">
              <a:latin typeface="Arial" panose="020B0604020202020204" pitchFamily="34" charset="0"/>
              <a:cs typeface="Arial" panose="020B0604020202020204" pitchFamily="34" charset="0"/>
            </a:endParaRPr>
          </a:p>
          <a:p>
            <a:r>
              <a:rPr lang="en-US" sz="7200" i="1" dirty="0" err="1">
                <a:latin typeface="Arial" panose="020B0604020202020204" pitchFamily="34" charset="0"/>
                <a:cs typeface="Arial" panose="020B0604020202020204" pitchFamily="34" charset="0"/>
              </a:rPr>
              <a:t>Bagaimana</a:t>
            </a:r>
            <a:r>
              <a:rPr lang="en-US" sz="7200" i="1" dirty="0">
                <a:latin typeface="Arial" panose="020B0604020202020204" pitchFamily="34" charset="0"/>
                <a:cs typeface="Arial" panose="020B0604020202020204" pitchFamily="34" charset="0"/>
              </a:rPr>
              <a:t> REALITA </a:t>
            </a:r>
            <a:r>
              <a:rPr lang="en-US" sz="7200" i="1" dirty="0" err="1">
                <a:latin typeface="Arial" panose="020B0604020202020204" pitchFamily="34" charset="0"/>
                <a:cs typeface="Arial" panose="020B0604020202020204" pitchFamily="34" charset="0"/>
              </a:rPr>
              <a:t>nya</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saat</a:t>
            </a:r>
            <a:r>
              <a:rPr lang="en-US" sz="7200" i="1" dirty="0">
                <a:latin typeface="Arial" panose="020B0604020202020204" pitchFamily="34" charset="0"/>
                <a:cs typeface="Arial" panose="020B0604020202020204" pitchFamily="34" charset="0"/>
              </a:rPr>
              <a:t> </a:t>
            </a:r>
            <a:r>
              <a:rPr lang="en-US" sz="7200" i="1" dirty="0" err="1">
                <a:latin typeface="Arial" panose="020B0604020202020204" pitchFamily="34" charset="0"/>
                <a:cs typeface="Arial" panose="020B0604020202020204" pitchFamily="34" charset="0"/>
              </a:rPr>
              <a:t>ini</a:t>
            </a:r>
            <a:r>
              <a:rPr lang="en-US" sz="7200" i="1" dirty="0">
                <a:latin typeface="Arial" panose="020B0604020202020204" pitchFamily="34" charset="0"/>
                <a:cs typeface="Arial" panose="020B0604020202020204" pitchFamily="34" charset="0"/>
              </a:rPr>
              <a:t>? </a:t>
            </a:r>
            <a:endParaRPr lang="en-US" sz="7200" dirty="0">
              <a:latin typeface="Arial" panose="020B0604020202020204" pitchFamily="34" charset="0"/>
              <a:cs typeface="Arial" panose="020B0604020202020204" pitchFamily="34" charset="0"/>
            </a:endParaRPr>
          </a:p>
          <a:p>
            <a:pPr marL="0" indent="0">
              <a:buNone/>
            </a:pPr>
            <a:endParaRPr lang="en-US" dirty="0"/>
          </a:p>
        </p:txBody>
      </p:sp>
      <p:sp>
        <p:nvSpPr>
          <p:cNvPr id="7" name="Content Placeholder 1">
            <a:extLst>
              <a:ext uri="{FF2B5EF4-FFF2-40B4-BE49-F238E27FC236}">
                <a16:creationId xmlns:a16="http://schemas.microsoft.com/office/drawing/2014/main" id="{952DC2A4-8800-4603-93D0-EED30218A786}"/>
              </a:ext>
            </a:extLst>
          </p:cNvPr>
          <p:cNvSpPr txBox="1">
            <a:spLocks/>
          </p:cNvSpPr>
          <p:nvPr/>
        </p:nvSpPr>
        <p:spPr>
          <a:xfrm>
            <a:off x="6191865" y="1511709"/>
            <a:ext cx="5488858" cy="4107426"/>
          </a:xfrm>
          <a:prstGeom prst="rect">
            <a:avLst/>
          </a:prstGeom>
          <a:solidFill>
            <a:srgbClr val="FFC000"/>
          </a:solidFill>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just">
              <a:lnSpc>
                <a:spcPct val="100000"/>
              </a:lnSpc>
              <a:spcBef>
                <a:spcPts val="0"/>
              </a:spcBef>
            </a:pPr>
            <a:r>
              <a:rPr lang="en-US" sz="1800" dirty="0" err="1"/>
              <a:t>Undang-undang</a:t>
            </a:r>
            <a:r>
              <a:rPr lang="en-US" sz="1800" dirty="0"/>
              <a:t> No 10 </a:t>
            </a:r>
            <a:r>
              <a:rPr lang="en-US" sz="1800" dirty="0" err="1"/>
              <a:t>Tahun</a:t>
            </a:r>
            <a:r>
              <a:rPr lang="en-US" sz="1800" dirty="0"/>
              <a:t> 2008 dan PP No 14 </a:t>
            </a:r>
            <a:r>
              <a:rPr lang="en-US" sz="1800" dirty="0" err="1"/>
              <a:t>Tahun</a:t>
            </a:r>
            <a:r>
              <a:rPr lang="en-US" sz="1800" dirty="0"/>
              <a:t> 2009 </a:t>
            </a:r>
            <a:r>
              <a:rPr lang="en-US" sz="1800" dirty="0" err="1"/>
              <a:t>telah</a:t>
            </a:r>
            <a:r>
              <a:rPr lang="en-US" sz="1800" dirty="0"/>
              <a:t> </a:t>
            </a:r>
            <a:r>
              <a:rPr lang="en-US" sz="1800" dirty="0" err="1"/>
              <a:t>mengatur</a:t>
            </a:r>
            <a:r>
              <a:rPr lang="en-US" sz="1800" dirty="0"/>
              <a:t> </a:t>
            </a:r>
            <a:r>
              <a:rPr lang="en-US" sz="1800" dirty="0" err="1"/>
              <a:t>mengenai</a:t>
            </a:r>
            <a:r>
              <a:rPr lang="en-US" sz="1800" dirty="0"/>
              <a:t> </a:t>
            </a:r>
            <a:r>
              <a:rPr lang="en-US" sz="1800" dirty="0" err="1"/>
              <a:t>kode</a:t>
            </a:r>
            <a:r>
              <a:rPr lang="en-US" sz="1800" dirty="0"/>
              <a:t> </a:t>
            </a:r>
            <a:r>
              <a:rPr lang="en-US" sz="1800" dirty="0" err="1"/>
              <a:t>etik</a:t>
            </a:r>
            <a:r>
              <a:rPr lang="en-US" sz="1800" dirty="0"/>
              <a:t> </a:t>
            </a:r>
            <a:r>
              <a:rPr lang="en-US" sz="1800" dirty="0" err="1"/>
              <a:t>dalam</a:t>
            </a:r>
            <a:r>
              <a:rPr lang="en-US" sz="1800" dirty="0"/>
              <a:t> </a:t>
            </a:r>
            <a:r>
              <a:rPr lang="en-US" sz="1800" dirty="0" err="1"/>
              <a:t>Pemilu</a:t>
            </a:r>
            <a:r>
              <a:rPr lang="en-US" sz="1800" dirty="0"/>
              <a:t> </a:t>
            </a:r>
            <a:r>
              <a:rPr lang="en-US" sz="1800" dirty="0" err="1"/>
              <a:t>bahkan</a:t>
            </a:r>
            <a:r>
              <a:rPr lang="en-US" sz="1800" dirty="0"/>
              <a:t> </a:t>
            </a:r>
            <a:r>
              <a:rPr lang="en-US" sz="1800" dirty="0" err="1"/>
              <a:t>larangan</a:t>
            </a:r>
            <a:r>
              <a:rPr lang="en-US" sz="1800" dirty="0"/>
              <a:t> </a:t>
            </a:r>
            <a:r>
              <a:rPr lang="en-US" sz="1800" dirty="0" err="1"/>
              <a:t>dalam</a:t>
            </a:r>
            <a:r>
              <a:rPr lang="en-US" sz="1800" dirty="0"/>
              <a:t> </a:t>
            </a:r>
            <a:r>
              <a:rPr lang="en-US" sz="1800" dirty="0" err="1"/>
              <a:t>berkampanye</a:t>
            </a:r>
            <a:r>
              <a:rPr lang="en-US" sz="1800" dirty="0"/>
              <a:t> </a:t>
            </a:r>
            <a:r>
              <a:rPr lang="en-US" sz="1800" dirty="0" err="1"/>
              <a:t>serta</a:t>
            </a:r>
            <a:r>
              <a:rPr lang="en-US" sz="1800" dirty="0"/>
              <a:t> </a:t>
            </a:r>
            <a:r>
              <a:rPr lang="en-US" sz="1800" dirty="0" err="1"/>
              <a:t>sanksi</a:t>
            </a:r>
            <a:r>
              <a:rPr lang="en-US" sz="1800" dirty="0"/>
              <a:t> </a:t>
            </a:r>
            <a:r>
              <a:rPr lang="en-US" sz="1800" dirty="0" err="1"/>
              <a:t>pelanggarannya</a:t>
            </a:r>
            <a:r>
              <a:rPr lang="en-US" sz="1800" dirty="0"/>
              <a:t>.</a:t>
            </a:r>
          </a:p>
          <a:p>
            <a:pPr marL="457200" indent="-457200" algn="just">
              <a:lnSpc>
                <a:spcPct val="100000"/>
              </a:lnSpc>
              <a:spcBef>
                <a:spcPts val="0"/>
              </a:spcBef>
              <a:buFont typeface="+mj-lt"/>
              <a:buAutoNum type="arabicPeriod"/>
            </a:pPr>
            <a:r>
              <a:rPr lang="en-US" sz="1800" dirty="0" err="1"/>
              <a:t>Pertama</a:t>
            </a:r>
            <a:r>
              <a:rPr lang="en-US" sz="1800" dirty="0"/>
              <a:t>, </a:t>
            </a:r>
            <a:r>
              <a:rPr lang="en-US" sz="1800" dirty="0" err="1"/>
              <a:t>adanya</a:t>
            </a:r>
            <a:r>
              <a:rPr lang="en-US" sz="1800" dirty="0"/>
              <a:t> </a:t>
            </a:r>
            <a:r>
              <a:rPr lang="en-US" sz="1800" dirty="0" err="1"/>
              <a:t>kesadaran</a:t>
            </a:r>
            <a:r>
              <a:rPr lang="en-US" sz="1800" dirty="0"/>
              <a:t> para </a:t>
            </a:r>
            <a:r>
              <a:rPr lang="en-US" sz="1800" dirty="0" err="1"/>
              <a:t>pelaku</a:t>
            </a:r>
            <a:r>
              <a:rPr lang="en-US" sz="1800" dirty="0"/>
              <a:t> </a:t>
            </a:r>
            <a:r>
              <a:rPr lang="en-US" sz="1800" dirty="0" err="1"/>
              <a:t>kampanye</a:t>
            </a:r>
            <a:r>
              <a:rPr lang="en-US" sz="1800" dirty="0"/>
              <a:t> </a:t>
            </a:r>
            <a:r>
              <a:rPr lang="en-US" sz="1800" dirty="0" err="1"/>
              <a:t>partai</a:t>
            </a:r>
            <a:r>
              <a:rPr lang="en-US" sz="1800" dirty="0"/>
              <a:t> </a:t>
            </a:r>
            <a:r>
              <a:rPr lang="en-US" sz="1800" dirty="0" err="1"/>
              <a:t>untuk</a:t>
            </a:r>
            <a:r>
              <a:rPr lang="en-US" sz="1800" dirty="0"/>
              <a:t> </a:t>
            </a:r>
            <a:r>
              <a:rPr lang="en-US" sz="1800" dirty="0" err="1"/>
              <a:t>membedakan</a:t>
            </a:r>
            <a:r>
              <a:rPr lang="en-US" sz="1800" dirty="0"/>
              <a:t> </a:t>
            </a:r>
            <a:r>
              <a:rPr lang="en-US" sz="1800" dirty="0" err="1"/>
              <a:t>apa</a:t>
            </a:r>
            <a:r>
              <a:rPr lang="en-US" sz="1800" dirty="0"/>
              <a:t> yang </a:t>
            </a:r>
            <a:r>
              <a:rPr lang="en-US" sz="1800" dirty="0" err="1"/>
              <a:t>baik</a:t>
            </a:r>
            <a:r>
              <a:rPr lang="en-US" sz="1800" dirty="0"/>
              <a:t> dan </a:t>
            </a:r>
            <a:r>
              <a:rPr lang="en-US" sz="1800" dirty="0" err="1"/>
              <a:t>apa</a:t>
            </a:r>
            <a:r>
              <a:rPr lang="en-US" sz="1800" dirty="0"/>
              <a:t> yang </a:t>
            </a:r>
            <a:r>
              <a:rPr lang="en-US" sz="1800" dirty="0" err="1"/>
              <a:t>tidak</a:t>
            </a:r>
            <a:r>
              <a:rPr lang="en-US" sz="1800" dirty="0"/>
              <a:t> </a:t>
            </a:r>
            <a:r>
              <a:rPr lang="en-US" sz="1800" dirty="0" err="1"/>
              <a:t>baik</a:t>
            </a:r>
            <a:r>
              <a:rPr lang="en-US" sz="1800" dirty="0"/>
              <a:t>, </a:t>
            </a:r>
            <a:r>
              <a:rPr lang="en-US" sz="1800" dirty="0" err="1"/>
              <a:t>apa</a:t>
            </a:r>
            <a:r>
              <a:rPr lang="en-US" sz="1800" dirty="0"/>
              <a:t> yang </a:t>
            </a:r>
            <a:r>
              <a:rPr lang="en-US" sz="1800" dirty="0" err="1"/>
              <a:t>patut</a:t>
            </a:r>
            <a:r>
              <a:rPr lang="en-US" sz="1800" dirty="0"/>
              <a:t> dan </a:t>
            </a:r>
            <a:r>
              <a:rPr lang="en-US" sz="1800" dirty="0" err="1"/>
              <a:t>apa</a:t>
            </a:r>
            <a:r>
              <a:rPr lang="en-US" sz="1800" dirty="0"/>
              <a:t> yang </a:t>
            </a:r>
            <a:r>
              <a:rPr lang="en-US" sz="1800" dirty="0" err="1"/>
              <a:t>tidak</a:t>
            </a:r>
            <a:r>
              <a:rPr lang="en-US" sz="1800" dirty="0"/>
              <a:t> </a:t>
            </a:r>
            <a:r>
              <a:rPr lang="en-US" sz="1800" dirty="0" err="1"/>
              <a:t>patut</a:t>
            </a:r>
            <a:r>
              <a:rPr lang="en-US" sz="1800" dirty="0"/>
              <a:t> </a:t>
            </a:r>
            <a:r>
              <a:rPr lang="en-US" sz="1800" dirty="0" err="1"/>
              <a:t>disampaikan</a:t>
            </a:r>
            <a:r>
              <a:rPr lang="en-US" sz="1800" dirty="0"/>
              <a:t> </a:t>
            </a:r>
            <a:r>
              <a:rPr lang="en-US" sz="1800" dirty="0" err="1"/>
              <a:t>dalam</a:t>
            </a:r>
            <a:r>
              <a:rPr lang="en-US" sz="1800" dirty="0"/>
              <a:t> </a:t>
            </a:r>
            <a:r>
              <a:rPr lang="en-US" sz="1800" dirty="0" err="1"/>
              <a:t>kampanye</a:t>
            </a:r>
            <a:endParaRPr lang="en-US" sz="1800" dirty="0"/>
          </a:p>
          <a:p>
            <a:pPr marL="457200" indent="-457200" algn="just">
              <a:lnSpc>
                <a:spcPct val="100000"/>
              </a:lnSpc>
              <a:spcBef>
                <a:spcPts val="0"/>
              </a:spcBef>
              <a:buFont typeface="+mj-lt"/>
              <a:buAutoNum type="arabicPeriod"/>
            </a:pPr>
            <a:r>
              <a:rPr lang="en-US" sz="1800" dirty="0" err="1"/>
              <a:t>Kedua</a:t>
            </a:r>
            <a:r>
              <a:rPr lang="en-US" sz="1800" dirty="0"/>
              <a:t>, </a:t>
            </a:r>
            <a:r>
              <a:rPr lang="en-US" sz="1800" dirty="0" err="1"/>
              <a:t>adanya</a:t>
            </a:r>
            <a:r>
              <a:rPr lang="en-US" sz="1800" dirty="0"/>
              <a:t> </a:t>
            </a:r>
            <a:r>
              <a:rPr lang="en-US" sz="1800" dirty="0" err="1"/>
              <a:t>kesadaran</a:t>
            </a:r>
            <a:r>
              <a:rPr lang="en-US" sz="1800" dirty="0"/>
              <a:t> moral para </a:t>
            </a:r>
            <a:r>
              <a:rPr lang="en-US" sz="1800" dirty="0" err="1"/>
              <a:t>pelaku</a:t>
            </a:r>
            <a:r>
              <a:rPr lang="en-US" sz="1800" dirty="0"/>
              <a:t> </a:t>
            </a:r>
            <a:r>
              <a:rPr lang="en-US" sz="1800" dirty="0" err="1"/>
              <a:t>kampanye</a:t>
            </a:r>
            <a:endParaRPr lang="en-US" sz="1800" dirty="0"/>
          </a:p>
          <a:p>
            <a:pPr marL="457200" indent="-457200" algn="just">
              <a:lnSpc>
                <a:spcPct val="100000"/>
              </a:lnSpc>
              <a:spcBef>
                <a:spcPts val="0"/>
              </a:spcBef>
              <a:buFont typeface="+mj-lt"/>
              <a:buAutoNum type="arabicPeriod"/>
            </a:pPr>
            <a:r>
              <a:rPr lang="en-US" sz="1800" dirty="0" err="1"/>
              <a:t>Ketiga</a:t>
            </a:r>
            <a:r>
              <a:rPr lang="en-US" sz="1800" dirty="0"/>
              <a:t>, </a:t>
            </a:r>
            <a:r>
              <a:rPr lang="en-US" sz="1800" dirty="0" err="1"/>
              <a:t>adanya</a:t>
            </a:r>
            <a:r>
              <a:rPr lang="en-US" sz="1800" dirty="0"/>
              <a:t> </a:t>
            </a:r>
            <a:r>
              <a:rPr lang="en-US" sz="1800" dirty="0" err="1"/>
              <a:t>kejujuran</a:t>
            </a:r>
            <a:endParaRPr lang="en-US" sz="1800" dirty="0"/>
          </a:p>
          <a:p>
            <a:pPr marL="457200" indent="-457200" algn="just">
              <a:lnSpc>
                <a:spcPct val="100000"/>
              </a:lnSpc>
              <a:spcBef>
                <a:spcPts val="0"/>
              </a:spcBef>
              <a:buFont typeface="+mj-lt"/>
              <a:buAutoNum type="arabicPeriod"/>
            </a:pPr>
            <a:r>
              <a:rPr lang="en-US" sz="1800" dirty="0" err="1"/>
              <a:t>Keempat</a:t>
            </a:r>
            <a:r>
              <a:rPr lang="en-US" sz="1800" dirty="0"/>
              <a:t>, </a:t>
            </a:r>
            <a:r>
              <a:rPr lang="en-US" sz="1800" dirty="0" err="1"/>
              <a:t>adanya</a:t>
            </a:r>
            <a:r>
              <a:rPr lang="en-US" sz="1800" dirty="0"/>
              <a:t> </a:t>
            </a:r>
            <a:r>
              <a:rPr lang="en-US" sz="1800" dirty="0" err="1"/>
              <a:t>sopan</a:t>
            </a:r>
            <a:r>
              <a:rPr lang="en-US" sz="1800" dirty="0"/>
              <a:t> </a:t>
            </a:r>
            <a:r>
              <a:rPr lang="en-US" sz="1800" dirty="0" err="1"/>
              <a:t>santun</a:t>
            </a:r>
            <a:r>
              <a:rPr lang="en-US" sz="1800" dirty="0"/>
              <a:t> (</a:t>
            </a:r>
            <a:r>
              <a:rPr lang="en-US" sz="1800" dirty="0" err="1"/>
              <a:t>etiket</a:t>
            </a:r>
            <a:r>
              <a:rPr lang="en-US" sz="1800" dirty="0"/>
              <a:t>)</a:t>
            </a:r>
          </a:p>
          <a:p>
            <a:pPr marL="457200" indent="-457200" algn="just">
              <a:lnSpc>
                <a:spcPct val="100000"/>
              </a:lnSpc>
              <a:spcBef>
                <a:spcPts val="0"/>
              </a:spcBef>
              <a:buFont typeface="+mj-lt"/>
              <a:buAutoNum type="arabicPeriod"/>
            </a:pPr>
            <a:r>
              <a:rPr lang="en-US" sz="1800" dirty="0" err="1"/>
              <a:t>Kelima</a:t>
            </a:r>
            <a:r>
              <a:rPr lang="en-US" sz="1800" dirty="0"/>
              <a:t>, </a:t>
            </a:r>
            <a:r>
              <a:rPr lang="en-US" sz="1800" dirty="0" err="1"/>
              <a:t>adanya</a:t>
            </a:r>
            <a:r>
              <a:rPr lang="en-US" sz="1800" dirty="0"/>
              <a:t> </a:t>
            </a:r>
            <a:r>
              <a:rPr lang="en-US" sz="1800" dirty="0" err="1"/>
              <a:t>pertanggung</a:t>
            </a:r>
            <a:r>
              <a:rPr lang="en-US" sz="1800" dirty="0"/>
              <a:t> </a:t>
            </a:r>
            <a:r>
              <a:rPr lang="en-US" sz="1800" dirty="0" err="1"/>
              <a:t>jawaban</a:t>
            </a:r>
            <a:endParaRPr lang="en-US" sz="1800" dirty="0"/>
          </a:p>
          <a:p>
            <a:pPr marL="457200" indent="-457200" algn="just">
              <a:lnSpc>
                <a:spcPct val="100000"/>
              </a:lnSpc>
              <a:spcBef>
                <a:spcPts val="0"/>
              </a:spcBef>
              <a:buFont typeface="+mj-lt"/>
              <a:buAutoNum type="arabicPeriod"/>
            </a:pPr>
            <a:r>
              <a:rPr lang="en-US" sz="1800" dirty="0" err="1"/>
              <a:t>Keenam</a:t>
            </a:r>
            <a:r>
              <a:rPr lang="en-US" sz="1800" dirty="0"/>
              <a:t>, </a:t>
            </a:r>
            <a:r>
              <a:rPr lang="en-US" sz="1800" dirty="0" err="1"/>
              <a:t>Kedamaian</a:t>
            </a:r>
            <a:r>
              <a:rPr lang="en-US" sz="1800" dirty="0"/>
              <a:t> dan </a:t>
            </a:r>
            <a:r>
              <a:rPr lang="en-US" sz="1800" dirty="0" err="1"/>
              <a:t>Ketertiban</a:t>
            </a:r>
            <a:endParaRPr lang="en-US" sz="1800" dirty="0"/>
          </a:p>
        </p:txBody>
      </p:sp>
    </p:spTree>
    <p:extLst>
      <p:ext uri="{BB962C8B-B14F-4D97-AF65-F5344CB8AC3E}">
        <p14:creationId xmlns:p14="http://schemas.microsoft.com/office/powerpoint/2010/main" val="661992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545690"/>
            <a:ext cx="10058400" cy="779806"/>
          </a:xfrm>
        </p:spPr>
        <p:txBody>
          <a:bodyPr>
            <a:normAutofit/>
          </a:bodyPr>
          <a:lstStyle/>
          <a:p>
            <a:r>
              <a:rPr lang="en-US" dirty="0">
                <a:effectLst>
                  <a:outerShdw blurRad="38100" dist="38100" dir="2700000" algn="tl">
                    <a:srgbClr val="000000">
                      <a:alpha val="43137"/>
                    </a:srgbClr>
                  </a:outerShdw>
                </a:effectLst>
              </a:rPr>
              <a:t>Black Campaign and Hate Speech</a:t>
            </a:r>
            <a:endParaRPr lang="en-US" b="1" dirty="0">
              <a:effectLst>
                <a:outerShdw blurRad="38100" dist="38100" dir="2700000" algn="tl">
                  <a:srgbClr val="000000">
                    <a:alpha val="43137"/>
                  </a:srgbClr>
                </a:outerShdw>
              </a:effectLst>
            </a:endParaRPr>
          </a:p>
        </p:txBody>
      </p:sp>
      <p:sp>
        <p:nvSpPr>
          <p:cNvPr id="8" name="Content Placeholder 1">
            <a:extLst>
              <a:ext uri="{FF2B5EF4-FFF2-40B4-BE49-F238E27FC236}">
                <a16:creationId xmlns:a16="http://schemas.microsoft.com/office/drawing/2014/main" id="{48DD80E8-82EB-4C28-8E4E-3AB08CDFC5DC}"/>
              </a:ext>
            </a:extLst>
          </p:cNvPr>
          <p:cNvSpPr>
            <a:spLocks noGrp="1"/>
          </p:cNvSpPr>
          <p:nvPr>
            <p:ph idx="1"/>
          </p:nvPr>
        </p:nvSpPr>
        <p:spPr>
          <a:xfrm>
            <a:off x="762000" y="1394618"/>
            <a:ext cx="10830232" cy="4068763"/>
          </a:xfrm>
        </p:spPr>
        <p:txBody>
          <a:bodyPr>
            <a:noAutofit/>
          </a:bodyPr>
          <a:lstStyle/>
          <a:p>
            <a:r>
              <a:rPr lang="en-US" sz="2000" dirty="0" err="1"/>
              <a:t>Kampanye</a:t>
            </a:r>
            <a:r>
              <a:rPr lang="en-US" sz="2000" dirty="0"/>
              <a:t> </a:t>
            </a:r>
            <a:r>
              <a:rPr lang="en-US" sz="2000" dirty="0" err="1"/>
              <a:t>Hitam</a:t>
            </a:r>
            <a:r>
              <a:rPr lang="en-US" sz="2000" dirty="0"/>
              <a:t> </a:t>
            </a:r>
            <a:r>
              <a:rPr lang="en-US" sz="2000" dirty="0" err="1"/>
              <a:t>adalah</a:t>
            </a:r>
            <a:r>
              <a:rPr lang="en-US" sz="2000" dirty="0"/>
              <a:t> : </a:t>
            </a:r>
            <a:r>
              <a:rPr lang="en-US" sz="2000" dirty="0" err="1"/>
              <a:t>Penyebaran</a:t>
            </a:r>
            <a:r>
              <a:rPr lang="en-US" sz="2000" dirty="0"/>
              <a:t> </a:t>
            </a:r>
            <a:r>
              <a:rPr lang="en-US" sz="2000" dirty="0" err="1"/>
              <a:t>pesan</a:t>
            </a:r>
            <a:r>
              <a:rPr lang="en-US" sz="2000" dirty="0"/>
              <a:t> </a:t>
            </a:r>
            <a:r>
              <a:rPr lang="en-US" sz="2000" dirty="0" err="1"/>
              <a:t>politik</a:t>
            </a:r>
            <a:r>
              <a:rPr lang="en-US" sz="2000" dirty="0"/>
              <a:t> </a:t>
            </a:r>
            <a:r>
              <a:rPr lang="en-US" sz="2000" dirty="0" err="1"/>
              <a:t>secara</a:t>
            </a:r>
            <a:r>
              <a:rPr lang="en-US" sz="2000" dirty="0"/>
              <a:t> </a:t>
            </a:r>
            <a:r>
              <a:rPr lang="en-US" sz="2000" dirty="0" err="1"/>
              <a:t>persuasif</a:t>
            </a:r>
            <a:r>
              <a:rPr lang="en-US" sz="2000" dirty="0"/>
              <a:t> yang </a:t>
            </a:r>
            <a:r>
              <a:rPr lang="en-US" sz="2000" dirty="0" err="1"/>
              <a:t>dapat</a:t>
            </a:r>
            <a:r>
              <a:rPr lang="en-US" sz="2000" dirty="0"/>
              <a:t> </a:t>
            </a:r>
            <a:r>
              <a:rPr lang="en-US" sz="2000" dirty="0" err="1"/>
              <a:t>menjatuhkan</a:t>
            </a:r>
            <a:r>
              <a:rPr lang="en-US" sz="2000" dirty="0"/>
              <a:t> </a:t>
            </a:r>
            <a:r>
              <a:rPr lang="en-US" sz="2000" dirty="0" err="1"/>
              <a:t>lawan</a:t>
            </a:r>
            <a:r>
              <a:rPr lang="en-US" sz="2000" dirty="0"/>
              <a:t> </a:t>
            </a:r>
            <a:r>
              <a:rPr lang="en-US" sz="2000" dirty="0" err="1"/>
              <a:t>politik</a:t>
            </a:r>
            <a:r>
              <a:rPr lang="en-US" sz="2000" dirty="0"/>
              <a:t> </a:t>
            </a:r>
            <a:r>
              <a:rPr lang="en-US" sz="2000" dirty="0" err="1"/>
              <a:t>karna</a:t>
            </a:r>
            <a:r>
              <a:rPr lang="en-US" sz="2000" dirty="0"/>
              <a:t> </a:t>
            </a:r>
            <a:r>
              <a:rPr lang="en-US" sz="2000" dirty="0" err="1"/>
              <a:t>mengangkat</a:t>
            </a:r>
            <a:r>
              <a:rPr lang="en-US" sz="2000" dirty="0"/>
              <a:t> </a:t>
            </a:r>
            <a:r>
              <a:rPr lang="en-US" sz="2000" dirty="0" err="1"/>
              <a:t>tema</a:t>
            </a:r>
            <a:r>
              <a:rPr lang="en-US" sz="2000" dirty="0"/>
              <a:t> </a:t>
            </a:r>
            <a:r>
              <a:rPr lang="en-US" sz="2000" dirty="0" err="1"/>
              <a:t>ttg</a:t>
            </a:r>
            <a:r>
              <a:rPr lang="en-US" sz="2000" dirty="0"/>
              <a:t> SARA dan </a:t>
            </a:r>
            <a:r>
              <a:rPr lang="en-US" sz="2000" dirty="0" err="1"/>
              <a:t>kekurangan</a:t>
            </a:r>
            <a:r>
              <a:rPr lang="en-US" sz="2000" dirty="0"/>
              <a:t> </a:t>
            </a:r>
            <a:r>
              <a:rPr lang="en-US" sz="2000" dirty="0" err="1"/>
              <a:t>lawan</a:t>
            </a:r>
            <a:r>
              <a:rPr lang="en-US" sz="2000" dirty="0"/>
              <a:t> </a:t>
            </a:r>
            <a:r>
              <a:rPr lang="en-US" sz="2000" dirty="0" err="1"/>
              <a:t>politik</a:t>
            </a:r>
            <a:r>
              <a:rPr lang="en-US" sz="2000" dirty="0"/>
              <a:t>.</a:t>
            </a:r>
          </a:p>
          <a:p>
            <a:r>
              <a:rPr lang="en-US" sz="2000" dirty="0"/>
              <a:t>Hate Speech : </a:t>
            </a:r>
            <a:r>
              <a:rPr lang="en-US" sz="2000" dirty="0" err="1"/>
              <a:t>Ujaran</a:t>
            </a:r>
            <a:r>
              <a:rPr lang="en-US" sz="2000" dirty="0"/>
              <a:t> </a:t>
            </a:r>
            <a:r>
              <a:rPr lang="en-US" sz="2000" dirty="0" err="1"/>
              <a:t>tentang</a:t>
            </a:r>
            <a:r>
              <a:rPr lang="en-US" sz="2000" dirty="0"/>
              <a:t> </a:t>
            </a:r>
            <a:r>
              <a:rPr lang="en-US" sz="2000" dirty="0" err="1"/>
              <a:t>Kebencian</a:t>
            </a:r>
            <a:endParaRPr lang="en-US" sz="2000" dirty="0"/>
          </a:p>
          <a:p>
            <a:r>
              <a:rPr lang="en-US" sz="2000" dirty="0" err="1"/>
              <a:t>Sangsi</a:t>
            </a:r>
            <a:r>
              <a:rPr lang="en-US" sz="2000" dirty="0"/>
              <a:t> </a:t>
            </a:r>
            <a:r>
              <a:rPr lang="en-US" sz="2000" dirty="0" err="1"/>
              <a:t>Hukum</a:t>
            </a:r>
            <a:r>
              <a:rPr lang="en-US" sz="2000" dirty="0"/>
              <a:t> : </a:t>
            </a:r>
            <a:r>
              <a:rPr lang="en-US" sz="2000" dirty="0" err="1"/>
              <a:t>Undang-Undang</a:t>
            </a:r>
            <a:r>
              <a:rPr lang="en-US" sz="2000" dirty="0"/>
              <a:t> </a:t>
            </a:r>
            <a:r>
              <a:rPr lang="en-US" sz="2000" dirty="0" err="1"/>
              <a:t>Nomor</a:t>
            </a:r>
            <a:r>
              <a:rPr lang="en-US" sz="2000" dirty="0"/>
              <a:t> 11 </a:t>
            </a:r>
            <a:r>
              <a:rPr lang="en-US" sz="2000" dirty="0" err="1"/>
              <a:t>Tahun</a:t>
            </a:r>
            <a:r>
              <a:rPr lang="en-US" sz="2000" dirty="0"/>
              <a:t> 2008 </a:t>
            </a:r>
            <a:r>
              <a:rPr lang="en-US" sz="2000" dirty="0" err="1"/>
              <a:t>tentang</a:t>
            </a:r>
            <a:r>
              <a:rPr lang="en-US" sz="2000" dirty="0"/>
              <a:t> </a:t>
            </a:r>
            <a:r>
              <a:rPr lang="en-US" sz="2000" dirty="0" err="1"/>
              <a:t>Informasi</a:t>
            </a:r>
            <a:r>
              <a:rPr lang="en-US" sz="2000" dirty="0"/>
              <a:t> dan </a:t>
            </a:r>
            <a:r>
              <a:rPr lang="en-US" sz="2000" dirty="0" err="1"/>
              <a:t>Transaksi</a:t>
            </a:r>
            <a:r>
              <a:rPr lang="en-US" sz="2000" dirty="0"/>
              <a:t> </a:t>
            </a:r>
            <a:r>
              <a:rPr lang="en-US" sz="2000" dirty="0" err="1"/>
              <a:t>Elektronik</a:t>
            </a:r>
            <a:endParaRPr lang="en-US" sz="2000" dirty="0"/>
          </a:p>
          <a:p>
            <a:r>
              <a:rPr lang="en-US" sz="2000" dirty="0" err="1"/>
              <a:t>Pasal</a:t>
            </a:r>
            <a:r>
              <a:rPr lang="en-US" sz="2000" dirty="0"/>
              <a:t> 28 : </a:t>
            </a:r>
            <a:r>
              <a:rPr lang="en-US" sz="2000" dirty="0" err="1"/>
              <a:t>Setiap</a:t>
            </a:r>
            <a:r>
              <a:rPr lang="en-US" sz="2000" dirty="0"/>
              <a:t> orang </a:t>
            </a:r>
            <a:r>
              <a:rPr lang="en-US" sz="2000" dirty="0" err="1"/>
              <a:t>dengan</a:t>
            </a:r>
            <a:r>
              <a:rPr lang="en-US" sz="2000" dirty="0"/>
              <a:t> </a:t>
            </a:r>
            <a:r>
              <a:rPr lang="en-US" sz="2000" dirty="0" err="1"/>
              <a:t>sengaja</a:t>
            </a:r>
            <a:r>
              <a:rPr lang="en-US" sz="2000" dirty="0"/>
              <a:t> dan </a:t>
            </a:r>
            <a:r>
              <a:rPr lang="en-US" sz="2000" dirty="0" err="1"/>
              <a:t>tanpa</a:t>
            </a:r>
            <a:r>
              <a:rPr lang="en-US" sz="2000" dirty="0"/>
              <a:t> </a:t>
            </a:r>
            <a:r>
              <a:rPr lang="en-US" sz="2000" dirty="0" err="1"/>
              <a:t>hak</a:t>
            </a:r>
            <a:r>
              <a:rPr lang="en-US" sz="2000" dirty="0"/>
              <a:t> </a:t>
            </a:r>
            <a:r>
              <a:rPr lang="en-US" sz="2000" dirty="0" err="1"/>
              <a:t>menyebarkan</a:t>
            </a:r>
            <a:r>
              <a:rPr lang="en-US" sz="2000" dirty="0"/>
              <a:t> </a:t>
            </a:r>
            <a:r>
              <a:rPr lang="en-US" sz="2000" dirty="0" err="1"/>
              <a:t>informasi</a:t>
            </a:r>
            <a:r>
              <a:rPr lang="en-US" sz="2000" dirty="0"/>
              <a:t> yang </a:t>
            </a:r>
            <a:r>
              <a:rPr lang="en-US" sz="2000" dirty="0" err="1"/>
              <a:t>ditujukan</a:t>
            </a:r>
            <a:r>
              <a:rPr lang="en-US" sz="2000" dirty="0"/>
              <a:t> </a:t>
            </a:r>
            <a:r>
              <a:rPr lang="en-US" sz="2000" dirty="0" err="1"/>
              <a:t>untuk</a:t>
            </a:r>
            <a:r>
              <a:rPr lang="en-US" sz="2000" dirty="0"/>
              <a:t> </a:t>
            </a:r>
            <a:r>
              <a:rPr lang="en-US" sz="2000" dirty="0" err="1"/>
              <a:t>menimbulkan</a:t>
            </a:r>
            <a:r>
              <a:rPr lang="en-US" sz="2000" dirty="0"/>
              <a:t> rasa </a:t>
            </a:r>
            <a:r>
              <a:rPr lang="en-US" sz="2000" dirty="0" err="1"/>
              <a:t>kebencian</a:t>
            </a:r>
            <a:r>
              <a:rPr lang="en-US" sz="2000" dirty="0"/>
              <a:t> </a:t>
            </a:r>
            <a:r>
              <a:rPr lang="en-US" sz="2000" dirty="0" err="1"/>
              <a:t>atau</a:t>
            </a:r>
            <a:r>
              <a:rPr lang="en-US" sz="2000" dirty="0"/>
              <a:t> </a:t>
            </a:r>
            <a:r>
              <a:rPr lang="en-US" sz="2000" dirty="0" err="1"/>
              <a:t>permusuhan</a:t>
            </a:r>
            <a:r>
              <a:rPr lang="en-US" sz="2000" dirty="0"/>
              <a:t> </a:t>
            </a:r>
            <a:r>
              <a:rPr lang="en-US" sz="2000" dirty="0" err="1"/>
              <a:t>individu</a:t>
            </a:r>
            <a:r>
              <a:rPr lang="en-US" sz="2000" dirty="0"/>
              <a:t> dan/</a:t>
            </a:r>
            <a:r>
              <a:rPr lang="en-US" sz="2000" dirty="0" err="1"/>
              <a:t>atau</a:t>
            </a:r>
            <a:r>
              <a:rPr lang="en-US" sz="2000" dirty="0"/>
              <a:t> </a:t>
            </a:r>
            <a:r>
              <a:rPr lang="en-US" sz="2000" dirty="0" err="1"/>
              <a:t>kelompok</a:t>
            </a:r>
            <a:r>
              <a:rPr lang="en-US" sz="2000" dirty="0"/>
              <a:t> </a:t>
            </a:r>
            <a:r>
              <a:rPr lang="en-US" sz="2000" dirty="0" err="1"/>
              <a:t>masyarakat</a:t>
            </a:r>
            <a:r>
              <a:rPr lang="en-US" sz="2000" dirty="0"/>
              <a:t> </a:t>
            </a:r>
            <a:r>
              <a:rPr lang="en-US" sz="2000" dirty="0" err="1"/>
              <a:t>tertentu</a:t>
            </a:r>
            <a:r>
              <a:rPr lang="en-US" sz="2000" dirty="0"/>
              <a:t> </a:t>
            </a:r>
            <a:r>
              <a:rPr lang="en-US" sz="2000" dirty="0" err="1"/>
              <a:t>berdasarkan</a:t>
            </a:r>
            <a:r>
              <a:rPr lang="en-US" sz="2000" dirty="0"/>
              <a:t> </a:t>
            </a:r>
            <a:r>
              <a:rPr lang="en-US" sz="2000" dirty="0" err="1"/>
              <a:t>atas</a:t>
            </a:r>
            <a:r>
              <a:rPr lang="en-US" sz="2000" dirty="0"/>
              <a:t> </a:t>
            </a:r>
            <a:r>
              <a:rPr lang="en-US" sz="2000" dirty="0" err="1"/>
              <a:t>suku</a:t>
            </a:r>
            <a:r>
              <a:rPr lang="en-US" sz="2000" dirty="0"/>
              <a:t>, agama, </a:t>
            </a:r>
            <a:r>
              <a:rPr lang="en-US" sz="2000" dirty="0" err="1"/>
              <a:t>ras</a:t>
            </a:r>
            <a:r>
              <a:rPr lang="en-US" sz="2000" dirty="0"/>
              <a:t>, dan </a:t>
            </a:r>
            <a:r>
              <a:rPr lang="en-US" sz="2000" dirty="0" err="1"/>
              <a:t>antargolongan</a:t>
            </a:r>
            <a:r>
              <a:rPr lang="en-US" sz="2000" dirty="0"/>
              <a:t> (SARA). </a:t>
            </a:r>
          </a:p>
          <a:p>
            <a:r>
              <a:rPr lang="en-US" sz="2000" dirty="0" err="1"/>
              <a:t>Pasal</a:t>
            </a:r>
            <a:r>
              <a:rPr lang="en-US" sz="2000" dirty="0"/>
              <a:t> 45 : </a:t>
            </a:r>
            <a:r>
              <a:rPr lang="en-US" sz="2000" dirty="0" err="1"/>
              <a:t>Setiap</a:t>
            </a:r>
            <a:r>
              <a:rPr lang="en-US" sz="2000" dirty="0"/>
              <a:t> orang yang </a:t>
            </a:r>
            <a:r>
              <a:rPr lang="en-US" sz="2000" dirty="0" err="1"/>
              <a:t>memenuhi</a:t>
            </a:r>
            <a:r>
              <a:rPr lang="en-US" sz="2000" dirty="0"/>
              <a:t> </a:t>
            </a:r>
            <a:r>
              <a:rPr lang="en-US" sz="2000" dirty="0" err="1"/>
              <a:t>unsur</a:t>
            </a:r>
            <a:r>
              <a:rPr lang="en-US" sz="2000" dirty="0"/>
              <a:t> </a:t>
            </a:r>
            <a:r>
              <a:rPr lang="en-US" sz="2000" dirty="0" err="1"/>
              <a:t>sebagaimana</a:t>
            </a:r>
            <a:r>
              <a:rPr lang="en-US" sz="2000" dirty="0"/>
              <a:t> </a:t>
            </a:r>
            <a:r>
              <a:rPr lang="en-US" sz="2000" dirty="0" err="1"/>
              <a:t>dimaksud</a:t>
            </a:r>
            <a:r>
              <a:rPr lang="en-US" sz="2000" dirty="0"/>
              <a:t> </a:t>
            </a:r>
            <a:r>
              <a:rPr lang="en-US" sz="2000" dirty="0" err="1"/>
              <a:t>dalam</a:t>
            </a:r>
            <a:r>
              <a:rPr lang="en-US" sz="2000" dirty="0"/>
              <a:t> </a:t>
            </a:r>
            <a:r>
              <a:rPr lang="en-US" sz="2000" dirty="0" err="1"/>
              <a:t>Pasal</a:t>
            </a:r>
            <a:r>
              <a:rPr lang="en-US" sz="2000" dirty="0"/>
              <a:t> 28 </a:t>
            </a:r>
            <a:r>
              <a:rPr lang="en-US" sz="2000" dirty="0" err="1"/>
              <a:t>ayat</a:t>
            </a:r>
            <a:r>
              <a:rPr lang="en-US" sz="2000" dirty="0"/>
              <a:t> (1) </a:t>
            </a:r>
            <a:r>
              <a:rPr lang="en-US" sz="2000" dirty="0" err="1"/>
              <a:t>atau</a:t>
            </a:r>
            <a:r>
              <a:rPr lang="en-US" sz="2000" dirty="0"/>
              <a:t> </a:t>
            </a:r>
            <a:r>
              <a:rPr lang="en-US" sz="2000" dirty="0" err="1"/>
              <a:t>ayat</a:t>
            </a:r>
            <a:r>
              <a:rPr lang="en-US" sz="2000" dirty="0"/>
              <a:t> (2) </a:t>
            </a:r>
            <a:r>
              <a:rPr lang="en-US" sz="2000" dirty="0" err="1"/>
              <a:t>dipidana</a:t>
            </a:r>
            <a:r>
              <a:rPr lang="en-US" sz="2000" dirty="0"/>
              <a:t> </a:t>
            </a:r>
            <a:r>
              <a:rPr lang="en-US" sz="2000" dirty="0" err="1"/>
              <a:t>dengan</a:t>
            </a:r>
            <a:r>
              <a:rPr lang="en-US" sz="2000" dirty="0"/>
              <a:t> </a:t>
            </a:r>
            <a:r>
              <a:rPr lang="en-US" sz="2000" dirty="0" err="1"/>
              <a:t>pidana</a:t>
            </a:r>
            <a:r>
              <a:rPr lang="en-US" sz="2000" dirty="0"/>
              <a:t> </a:t>
            </a:r>
            <a:r>
              <a:rPr lang="en-US" sz="2000" dirty="0" err="1"/>
              <a:t>penjara</a:t>
            </a:r>
            <a:r>
              <a:rPr lang="en-US" sz="2000" dirty="0"/>
              <a:t> paling lama 6 (</a:t>
            </a:r>
            <a:r>
              <a:rPr lang="en-US" sz="2000" dirty="0" err="1"/>
              <a:t>enam</a:t>
            </a:r>
            <a:r>
              <a:rPr lang="en-US" sz="2000" dirty="0"/>
              <a:t>) </a:t>
            </a:r>
            <a:r>
              <a:rPr lang="en-US" sz="2000" dirty="0" err="1"/>
              <a:t>tahun</a:t>
            </a:r>
            <a:r>
              <a:rPr lang="en-US" sz="2000" dirty="0"/>
              <a:t> </a:t>
            </a:r>
            <a:r>
              <a:rPr lang="en-US" sz="2000" dirty="0" err="1"/>
              <a:t>dan</a:t>
            </a:r>
            <a:r>
              <a:rPr lang="en-US" sz="2000" dirty="0"/>
              <a:t>/</a:t>
            </a:r>
            <a:r>
              <a:rPr lang="en-US" sz="2000" dirty="0" err="1"/>
              <a:t>atau</a:t>
            </a:r>
            <a:r>
              <a:rPr lang="en-US" sz="2000" dirty="0"/>
              <a:t> </a:t>
            </a:r>
            <a:r>
              <a:rPr lang="en-US" sz="2000" dirty="0" err="1"/>
              <a:t>denda</a:t>
            </a:r>
            <a:r>
              <a:rPr lang="en-US" sz="2000" dirty="0"/>
              <a:t> paling </a:t>
            </a:r>
            <a:r>
              <a:rPr lang="en-US" sz="2000" dirty="0" err="1"/>
              <a:t>banyak</a:t>
            </a:r>
            <a:r>
              <a:rPr lang="en-US" sz="2000" dirty="0"/>
              <a:t> </a:t>
            </a:r>
            <a:r>
              <a:rPr lang="en-US" sz="2000" dirty="0" err="1"/>
              <a:t>Rp</a:t>
            </a:r>
            <a:r>
              <a:rPr lang="en-US" sz="2000" dirty="0"/>
              <a:t> 1.000.000.000 (</a:t>
            </a:r>
            <a:r>
              <a:rPr lang="en-US" sz="2000" dirty="0" err="1"/>
              <a:t>satu</a:t>
            </a:r>
            <a:r>
              <a:rPr lang="en-US" sz="2000" dirty="0"/>
              <a:t> </a:t>
            </a:r>
            <a:r>
              <a:rPr lang="en-US" sz="2000" dirty="0" err="1"/>
              <a:t>miliar</a:t>
            </a:r>
            <a:r>
              <a:rPr lang="en-US" sz="2000" dirty="0"/>
              <a:t> rupiah)</a:t>
            </a:r>
          </a:p>
        </p:txBody>
      </p:sp>
    </p:spTree>
    <p:extLst>
      <p:ext uri="{BB962C8B-B14F-4D97-AF65-F5344CB8AC3E}">
        <p14:creationId xmlns:p14="http://schemas.microsoft.com/office/powerpoint/2010/main" val="2031877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rmAutofit/>
          </a:bodyPr>
          <a:lstStyle/>
          <a:p>
            <a:r>
              <a:rPr lang="en-US" b="1" dirty="0">
                <a:effectLst>
                  <a:outerShdw blurRad="38100" dist="38100" dir="2700000" algn="tl">
                    <a:srgbClr val="000000">
                      <a:alpha val="43137"/>
                    </a:srgbClr>
                  </a:outerShdw>
                </a:effectLst>
              </a:rPr>
              <a:t>ETIKA </a:t>
            </a:r>
            <a:r>
              <a:rPr lang="en-US" b="1" dirty="0" err="1">
                <a:effectLst>
                  <a:outerShdw blurRad="38100" dist="38100" dir="2700000" algn="tl">
                    <a:srgbClr val="000000">
                      <a:alpha val="43137"/>
                    </a:srgbClr>
                  </a:outerShdw>
                </a:effectLst>
              </a:rPr>
              <a:t>dalam</a:t>
            </a:r>
            <a:r>
              <a:rPr lang="en-US" b="1" dirty="0">
                <a:effectLst>
                  <a:outerShdw blurRad="38100" dist="38100" dir="2700000" algn="tl">
                    <a:srgbClr val="000000">
                      <a:alpha val="43137"/>
                    </a:srgbClr>
                  </a:outerShdw>
                </a:effectLst>
              </a:rPr>
              <a:t> PERIKLANAN </a:t>
            </a:r>
          </a:p>
        </p:txBody>
      </p:sp>
      <p:sp>
        <p:nvSpPr>
          <p:cNvPr id="3" name="Rectangle 2">
            <a:extLst>
              <a:ext uri="{FF2B5EF4-FFF2-40B4-BE49-F238E27FC236}">
                <a16:creationId xmlns:a16="http://schemas.microsoft.com/office/drawing/2014/main" id="{628782D1-950B-48F8-9657-B94DE3F1095F}"/>
              </a:ext>
            </a:extLst>
          </p:cNvPr>
          <p:cNvSpPr/>
          <p:nvPr/>
        </p:nvSpPr>
        <p:spPr>
          <a:xfrm>
            <a:off x="703007" y="1597106"/>
            <a:ext cx="5392993" cy="4401205"/>
          </a:xfrm>
          <a:prstGeom prst="rect">
            <a:avLst/>
          </a:prstGeom>
          <a:solidFill>
            <a:srgbClr val="92D050"/>
          </a:solidFill>
        </p:spPr>
        <p:txBody>
          <a:bodyPr wrap="square">
            <a:spAutoFit/>
          </a:bodyPr>
          <a:lstStyle/>
          <a:p>
            <a:pPr marL="285750" indent="-285750">
              <a:buFont typeface="Courier New" panose="02070309020205020404" pitchFamily="49" charset="0"/>
              <a:buChar char="o"/>
            </a:pPr>
            <a:r>
              <a:rPr lang="sv-SE" sz="2000" dirty="0"/>
              <a:t>Kode Etik dalam Periklanan di atur dalam EPI (Etika Pariwara Indonesia) </a:t>
            </a:r>
          </a:p>
          <a:p>
            <a:pPr marL="285750" indent="-285750">
              <a:buFont typeface="Courier New" panose="02070309020205020404" pitchFamily="49" charset="0"/>
              <a:buChar char="o"/>
            </a:pPr>
            <a:endParaRPr lang="en-US" sz="2000" dirty="0"/>
          </a:p>
          <a:p>
            <a:pPr marL="285750" indent="-285750">
              <a:buFont typeface="Courier New" panose="02070309020205020404" pitchFamily="49" charset="0"/>
              <a:buChar char="o"/>
            </a:pPr>
            <a:r>
              <a:rPr lang="en-US" sz="2000" dirty="0" err="1"/>
              <a:t>Iklan</a:t>
            </a:r>
            <a:r>
              <a:rPr lang="en-US" sz="2000" dirty="0"/>
              <a:t> yang </a:t>
            </a:r>
            <a:r>
              <a:rPr lang="en-US" sz="2000" dirty="0" err="1"/>
              <a:t>disampaikan</a:t>
            </a:r>
            <a:r>
              <a:rPr lang="en-US" sz="2000" dirty="0"/>
              <a:t> pada </a:t>
            </a:r>
            <a:r>
              <a:rPr lang="en-US" sz="2000" dirty="0" err="1"/>
              <a:t>masyarakat</a:t>
            </a:r>
            <a:r>
              <a:rPr lang="en-US" sz="2000" dirty="0"/>
              <a:t> </a:t>
            </a:r>
            <a:r>
              <a:rPr lang="en-US" sz="2000" dirty="0" err="1"/>
              <a:t>wajib</a:t>
            </a:r>
            <a:r>
              <a:rPr lang="en-US" sz="2000" dirty="0"/>
              <a:t> </a:t>
            </a:r>
            <a:r>
              <a:rPr lang="en-US" sz="2000" dirty="0" err="1"/>
              <a:t>memuat</a:t>
            </a:r>
            <a:r>
              <a:rPr lang="en-US" sz="2000" dirty="0"/>
              <a:t> </a:t>
            </a:r>
            <a:r>
              <a:rPr lang="en-US" sz="2000" dirty="0" err="1"/>
              <a:t>kesesuaian</a:t>
            </a:r>
            <a:r>
              <a:rPr lang="en-US" sz="2000" dirty="0"/>
              <a:t> </a:t>
            </a:r>
            <a:r>
              <a:rPr lang="en-US" sz="2000" dirty="0" err="1"/>
              <a:t>antara</a:t>
            </a:r>
            <a:r>
              <a:rPr lang="en-US" sz="2000" dirty="0"/>
              <a:t> </a:t>
            </a:r>
            <a:r>
              <a:rPr lang="en-US" sz="2000" dirty="0" err="1"/>
              <a:t>kenyataan</a:t>
            </a:r>
            <a:r>
              <a:rPr lang="en-US" sz="2000" dirty="0"/>
              <a:t> </a:t>
            </a:r>
            <a:r>
              <a:rPr lang="en-US" sz="2000" dirty="0" err="1"/>
              <a:t>sebuah</a:t>
            </a:r>
            <a:r>
              <a:rPr lang="en-US" sz="2000" dirty="0"/>
              <a:t> </a:t>
            </a:r>
            <a:r>
              <a:rPr lang="en-US" sz="2000" dirty="0" err="1"/>
              <a:t>produk</a:t>
            </a:r>
            <a:r>
              <a:rPr lang="en-US" sz="2000" dirty="0"/>
              <a:t> yang </a:t>
            </a:r>
            <a:r>
              <a:rPr lang="en-US" sz="2000" dirty="0" err="1"/>
              <a:t>diiklankan</a:t>
            </a:r>
            <a:r>
              <a:rPr lang="en-US" sz="2000" dirty="0"/>
              <a:t> </a:t>
            </a:r>
            <a:r>
              <a:rPr lang="en-US" sz="2000" dirty="0" err="1"/>
              <a:t>dengan</a:t>
            </a:r>
            <a:r>
              <a:rPr lang="en-US" sz="2000" dirty="0"/>
              <a:t> </a:t>
            </a:r>
            <a:r>
              <a:rPr lang="en-US" sz="2000" dirty="0" err="1"/>
              <a:t>informasi</a:t>
            </a:r>
            <a:r>
              <a:rPr lang="en-US" sz="2000" dirty="0"/>
              <a:t> yang </a:t>
            </a:r>
            <a:r>
              <a:rPr lang="en-US" sz="2000" dirty="0" err="1"/>
              <a:t>disampaikan</a:t>
            </a:r>
            <a:r>
              <a:rPr lang="en-US" sz="2000" dirty="0"/>
              <a:t> </a:t>
            </a:r>
            <a:r>
              <a:rPr lang="en-US" sz="2000" dirty="0" err="1"/>
              <a:t>dalam</a:t>
            </a:r>
            <a:r>
              <a:rPr lang="en-US" sz="2000" dirty="0"/>
              <a:t> </a:t>
            </a:r>
            <a:r>
              <a:rPr lang="en-US" sz="2000" dirty="0" err="1"/>
              <a:t>iklan</a:t>
            </a:r>
            <a:r>
              <a:rPr lang="en-US" sz="2000" dirty="0"/>
              <a:t>. </a:t>
            </a:r>
          </a:p>
          <a:p>
            <a:pPr marL="285750" indent="-285750">
              <a:buFont typeface="Courier New" panose="02070309020205020404" pitchFamily="49" charset="0"/>
              <a:buChar char="o"/>
            </a:pPr>
            <a:endParaRPr lang="en-US" sz="2000" dirty="0"/>
          </a:p>
          <a:p>
            <a:pPr marL="285750" indent="-285750">
              <a:buFont typeface="Courier New" panose="02070309020205020404" pitchFamily="49" charset="0"/>
              <a:buChar char="o"/>
            </a:pPr>
            <a:r>
              <a:rPr lang="en-US" sz="2000" dirty="0" err="1"/>
              <a:t>Iklan</a:t>
            </a:r>
            <a:r>
              <a:rPr lang="en-US" sz="2000" dirty="0"/>
              <a:t> yang </a:t>
            </a:r>
            <a:r>
              <a:rPr lang="en-US" sz="2000" dirty="0" err="1"/>
              <a:t>baik</a:t>
            </a:r>
            <a:r>
              <a:rPr lang="en-US" sz="2000" dirty="0"/>
              <a:t> </a:t>
            </a:r>
            <a:r>
              <a:rPr lang="en-US" sz="2000" dirty="0" err="1"/>
              <a:t>memuat</a:t>
            </a:r>
            <a:r>
              <a:rPr lang="en-US" sz="2000" dirty="0"/>
              <a:t> : </a:t>
            </a:r>
          </a:p>
          <a:p>
            <a:pPr marL="742950" lvl="1" indent="-285750">
              <a:buFont typeface="Courier New" panose="02070309020205020404" pitchFamily="49" charset="0"/>
              <a:buChar char="o"/>
            </a:pPr>
            <a:r>
              <a:rPr lang="en-US" sz="2000" dirty="0" err="1"/>
              <a:t>Etis</a:t>
            </a:r>
            <a:r>
              <a:rPr lang="en-US" sz="2000" dirty="0"/>
              <a:t> : </a:t>
            </a:r>
            <a:r>
              <a:rPr lang="en-US" sz="2000" dirty="0" err="1"/>
              <a:t>Kepantasan</a:t>
            </a:r>
            <a:r>
              <a:rPr lang="en-US" sz="2000" dirty="0"/>
              <a:t> </a:t>
            </a:r>
          </a:p>
          <a:p>
            <a:pPr marL="742950" lvl="1" indent="-285750">
              <a:buFont typeface="Courier New" panose="02070309020205020404" pitchFamily="49" charset="0"/>
              <a:buChar char="o"/>
            </a:pPr>
            <a:r>
              <a:rPr lang="fi-FI" sz="2000" dirty="0"/>
              <a:t>Estetis : Kelayakan</a:t>
            </a:r>
          </a:p>
          <a:p>
            <a:pPr marL="742950" lvl="1" indent="-285750">
              <a:buFont typeface="Courier New" panose="02070309020205020404" pitchFamily="49" charset="0"/>
              <a:buChar char="o"/>
            </a:pPr>
            <a:r>
              <a:rPr lang="de-DE" sz="2000" dirty="0"/>
              <a:t>Artistik : Bernilai Seni sehingga mengundang daya tarik khalayak </a:t>
            </a:r>
          </a:p>
        </p:txBody>
      </p:sp>
      <p:sp>
        <p:nvSpPr>
          <p:cNvPr id="5" name="Content Placeholder 1">
            <a:extLst>
              <a:ext uri="{FF2B5EF4-FFF2-40B4-BE49-F238E27FC236}">
                <a16:creationId xmlns:a16="http://schemas.microsoft.com/office/drawing/2014/main" id="{D8EEBF3C-9064-4D6E-BA25-8D33264DBB5C}"/>
              </a:ext>
            </a:extLst>
          </p:cNvPr>
          <p:cNvSpPr>
            <a:spLocks noGrp="1"/>
          </p:cNvSpPr>
          <p:nvPr/>
        </p:nvSpPr>
        <p:spPr>
          <a:xfrm>
            <a:off x="6590070" y="1929548"/>
            <a:ext cx="4898923" cy="4068763"/>
          </a:xfrm>
          <a:prstGeom prst="rect">
            <a:avLst/>
          </a:prstGeom>
          <a:solidFill>
            <a:srgbClr val="FFC000"/>
          </a:solidFill>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57200" indent="-457200">
              <a:buFont typeface="+mj-lt"/>
              <a:buAutoNum type="arabicPeriod"/>
            </a:pPr>
            <a:r>
              <a:rPr lang="en-US" dirty="0" err="1"/>
              <a:t>Jujur</a:t>
            </a:r>
            <a:r>
              <a:rPr lang="en-US" dirty="0"/>
              <a:t> : </a:t>
            </a:r>
            <a:r>
              <a:rPr lang="en-US" dirty="0" err="1"/>
              <a:t>Tidak</a:t>
            </a:r>
            <a:r>
              <a:rPr lang="en-US" dirty="0"/>
              <a:t> </a:t>
            </a:r>
            <a:r>
              <a:rPr lang="en-US" dirty="0" err="1"/>
              <a:t>memuat</a:t>
            </a:r>
            <a:r>
              <a:rPr lang="en-US" dirty="0"/>
              <a:t> </a:t>
            </a:r>
            <a:r>
              <a:rPr lang="en-US" dirty="0" err="1"/>
              <a:t>Konten</a:t>
            </a:r>
            <a:r>
              <a:rPr lang="en-US" dirty="0"/>
              <a:t> yang </a:t>
            </a:r>
            <a:r>
              <a:rPr lang="en-US" dirty="0" err="1"/>
              <a:t>tidak</a:t>
            </a:r>
            <a:r>
              <a:rPr lang="en-US" dirty="0"/>
              <a:t> </a:t>
            </a:r>
            <a:r>
              <a:rPr lang="en-US" dirty="0" err="1"/>
              <a:t>sesuai</a:t>
            </a:r>
            <a:r>
              <a:rPr lang="en-US" dirty="0"/>
              <a:t> </a:t>
            </a:r>
            <a:r>
              <a:rPr lang="en-US" dirty="0" err="1"/>
              <a:t>dengan</a:t>
            </a:r>
            <a:r>
              <a:rPr lang="en-US" dirty="0"/>
              <a:t> </a:t>
            </a:r>
            <a:r>
              <a:rPr lang="en-US" dirty="0" err="1"/>
              <a:t>kondisi</a:t>
            </a:r>
            <a:r>
              <a:rPr lang="en-US" dirty="0"/>
              <a:t> </a:t>
            </a:r>
            <a:r>
              <a:rPr lang="en-US" dirty="0" err="1"/>
              <a:t>produk</a:t>
            </a:r>
            <a:r>
              <a:rPr lang="en-US" dirty="0"/>
              <a:t> </a:t>
            </a:r>
          </a:p>
          <a:p>
            <a:pPr marL="457200" indent="-457200">
              <a:buFont typeface="+mj-lt"/>
              <a:buAutoNum type="arabicPeriod"/>
            </a:pPr>
            <a:r>
              <a:rPr lang="en-US" dirty="0" err="1"/>
              <a:t>Tidak</a:t>
            </a:r>
            <a:r>
              <a:rPr lang="en-US" dirty="0"/>
              <a:t> </a:t>
            </a:r>
            <a:r>
              <a:rPr lang="en-US" dirty="0" err="1"/>
              <a:t>memicu</a:t>
            </a:r>
            <a:r>
              <a:rPr lang="en-US" dirty="0"/>
              <a:t> </a:t>
            </a:r>
            <a:r>
              <a:rPr lang="en-US" dirty="0" err="1"/>
              <a:t>konflik</a:t>
            </a:r>
            <a:r>
              <a:rPr lang="en-US" dirty="0"/>
              <a:t> SARA </a:t>
            </a:r>
          </a:p>
          <a:p>
            <a:pPr marL="457200" indent="-457200">
              <a:buFont typeface="+mj-lt"/>
              <a:buAutoNum type="arabicPeriod"/>
            </a:pPr>
            <a:r>
              <a:rPr lang="en-US" dirty="0" err="1"/>
              <a:t>Tidak</a:t>
            </a:r>
            <a:r>
              <a:rPr lang="en-US" dirty="0"/>
              <a:t> </a:t>
            </a:r>
            <a:r>
              <a:rPr lang="en-US" dirty="0" err="1"/>
              <a:t>mengandung</a:t>
            </a:r>
            <a:r>
              <a:rPr lang="en-US" dirty="0"/>
              <a:t> </a:t>
            </a:r>
            <a:r>
              <a:rPr lang="en-US" dirty="0" err="1"/>
              <a:t>pornografi</a:t>
            </a:r>
            <a:r>
              <a:rPr lang="en-US" dirty="0"/>
              <a:t> </a:t>
            </a:r>
          </a:p>
          <a:p>
            <a:pPr marL="457200" indent="-457200">
              <a:buFont typeface="+mj-lt"/>
              <a:buAutoNum type="arabicPeriod"/>
            </a:pPr>
            <a:r>
              <a:rPr lang="en-US" dirty="0" err="1"/>
              <a:t>Tidak</a:t>
            </a:r>
            <a:r>
              <a:rPr lang="en-US" dirty="0"/>
              <a:t> </a:t>
            </a:r>
            <a:r>
              <a:rPr lang="en-US" dirty="0" err="1"/>
              <a:t>bertentangan</a:t>
            </a:r>
            <a:r>
              <a:rPr lang="en-US" dirty="0"/>
              <a:t> </a:t>
            </a:r>
            <a:r>
              <a:rPr lang="en-US" dirty="0" err="1"/>
              <a:t>dengan</a:t>
            </a:r>
            <a:r>
              <a:rPr lang="en-US" dirty="0"/>
              <a:t> </a:t>
            </a:r>
            <a:r>
              <a:rPr lang="en-US" dirty="0" err="1"/>
              <a:t>norma-norma</a:t>
            </a:r>
            <a:r>
              <a:rPr lang="en-US" dirty="0"/>
              <a:t> yang </a:t>
            </a:r>
            <a:r>
              <a:rPr lang="en-US" dirty="0" err="1"/>
              <a:t>berlaku</a:t>
            </a:r>
            <a:r>
              <a:rPr lang="en-US" dirty="0"/>
              <a:t> </a:t>
            </a:r>
          </a:p>
          <a:p>
            <a:pPr marL="457200" indent="-457200">
              <a:buFont typeface="+mj-lt"/>
              <a:buAutoNum type="arabicPeriod"/>
            </a:pPr>
            <a:r>
              <a:rPr lang="en-US" dirty="0" err="1"/>
              <a:t>Tidak</a:t>
            </a:r>
            <a:r>
              <a:rPr lang="en-US" dirty="0"/>
              <a:t> </a:t>
            </a:r>
            <a:r>
              <a:rPr lang="en-US" dirty="0" err="1"/>
              <a:t>melanggar</a:t>
            </a:r>
            <a:r>
              <a:rPr lang="en-US" dirty="0"/>
              <a:t> </a:t>
            </a:r>
            <a:r>
              <a:rPr lang="en-US" dirty="0" err="1"/>
              <a:t>etika</a:t>
            </a:r>
            <a:r>
              <a:rPr lang="en-US" dirty="0"/>
              <a:t> </a:t>
            </a:r>
            <a:r>
              <a:rPr lang="en-US" dirty="0" err="1"/>
              <a:t>bisnis</a:t>
            </a:r>
            <a:r>
              <a:rPr lang="en-US" dirty="0"/>
              <a:t> (</a:t>
            </a:r>
            <a:r>
              <a:rPr lang="en-US" dirty="0" err="1"/>
              <a:t>tidak</a:t>
            </a:r>
            <a:r>
              <a:rPr lang="en-US" dirty="0"/>
              <a:t> </a:t>
            </a:r>
            <a:r>
              <a:rPr lang="en-US" dirty="0" err="1"/>
              <a:t>menjatuhkan</a:t>
            </a:r>
            <a:r>
              <a:rPr lang="en-US" dirty="0"/>
              <a:t> </a:t>
            </a:r>
            <a:r>
              <a:rPr lang="en-US" dirty="0" err="1"/>
              <a:t>produk</a:t>
            </a:r>
            <a:r>
              <a:rPr lang="en-US" dirty="0"/>
              <a:t> </a:t>
            </a:r>
            <a:r>
              <a:rPr lang="en-US" dirty="0" err="1"/>
              <a:t>pesaing</a:t>
            </a:r>
            <a:r>
              <a:rPr lang="en-US" dirty="0"/>
              <a:t>) </a:t>
            </a:r>
          </a:p>
          <a:p>
            <a:pPr marL="457200" indent="-457200">
              <a:buFont typeface="+mj-lt"/>
              <a:buAutoNum type="arabicPeriod"/>
            </a:pPr>
            <a:r>
              <a:rPr lang="en-US" dirty="0" err="1"/>
              <a:t>Tidak</a:t>
            </a:r>
            <a:r>
              <a:rPr lang="en-US" dirty="0"/>
              <a:t> </a:t>
            </a:r>
            <a:r>
              <a:rPr lang="en-US" dirty="0" err="1"/>
              <a:t>Plagiat</a:t>
            </a:r>
            <a:r>
              <a:rPr lang="en-US" dirty="0"/>
              <a:t> </a:t>
            </a:r>
          </a:p>
          <a:p>
            <a:endParaRPr lang="en-US" dirty="0"/>
          </a:p>
        </p:txBody>
      </p:sp>
    </p:spTree>
    <p:extLst>
      <p:ext uri="{BB962C8B-B14F-4D97-AF65-F5344CB8AC3E}">
        <p14:creationId xmlns:p14="http://schemas.microsoft.com/office/powerpoint/2010/main" val="320886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6D0004-B47E-40D3-B4B4-B3A96A1BA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587" y="1143000"/>
            <a:ext cx="9453716"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535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7637CC-236D-4927-A512-5646511B0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034" y="990599"/>
            <a:ext cx="371856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A81F8BB-A56E-4D07-9D0F-9D2107419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27122"/>
            <a:ext cx="4753311" cy="300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77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5F27C7-CF4F-4F79-B6CB-D64FC6A38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989" y="688110"/>
            <a:ext cx="5293069" cy="3087624"/>
          </a:xfrm>
          <a:prstGeom prst="rect">
            <a:avLst/>
          </a:prstGeom>
        </p:spPr>
      </p:pic>
      <p:pic>
        <p:nvPicPr>
          <p:cNvPr id="10" name="Content Placeholder 3">
            <a:extLst>
              <a:ext uri="{FF2B5EF4-FFF2-40B4-BE49-F238E27FC236}">
                <a16:creationId xmlns:a16="http://schemas.microsoft.com/office/drawing/2014/main" id="{C00262D8-D059-456B-91E2-CD8C978EE4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84373" y="3072581"/>
            <a:ext cx="5137355" cy="3087624"/>
          </a:xfrm>
        </p:spPr>
      </p:pic>
    </p:spTree>
    <p:extLst>
      <p:ext uri="{BB962C8B-B14F-4D97-AF65-F5344CB8AC3E}">
        <p14:creationId xmlns:p14="http://schemas.microsoft.com/office/powerpoint/2010/main" val="3286570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rmAutofit/>
          </a:bodyPr>
          <a:lstStyle/>
          <a:p>
            <a:r>
              <a:rPr lang="en-US" b="1" dirty="0">
                <a:effectLst>
                  <a:outerShdw blurRad="38100" dist="38100" dir="2700000" algn="tl">
                    <a:srgbClr val="000000">
                      <a:alpha val="43137"/>
                    </a:srgbClr>
                  </a:outerShdw>
                </a:effectLst>
              </a:rPr>
              <a:t>STANDARD ETIKA DALAM CYBERSPACE </a:t>
            </a:r>
          </a:p>
        </p:txBody>
      </p:sp>
      <p:pic>
        <p:nvPicPr>
          <p:cNvPr id="5" name="Picture 4">
            <a:extLst>
              <a:ext uri="{FF2B5EF4-FFF2-40B4-BE49-F238E27FC236}">
                <a16:creationId xmlns:a16="http://schemas.microsoft.com/office/drawing/2014/main" id="{A07A80F2-100C-4EC1-BF90-E9734C6D5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213" y="1754853"/>
            <a:ext cx="7467600" cy="4203700"/>
          </a:xfrm>
          <a:prstGeom prst="rect">
            <a:avLst/>
          </a:prstGeom>
        </p:spPr>
      </p:pic>
    </p:spTree>
    <p:extLst>
      <p:ext uri="{BB962C8B-B14F-4D97-AF65-F5344CB8AC3E}">
        <p14:creationId xmlns:p14="http://schemas.microsoft.com/office/powerpoint/2010/main" val="3573012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rmAutofit/>
          </a:bodyPr>
          <a:lstStyle/>
          <a:p>
            <a:r>
              <a:rPr lang="en-US" b="1" dirty="0">
                <a:effectLst>
                  <a:outerShdw blurRad="38100" dist="38100" dir="2700000" algn="tl">
                    <a:srgbClr val="000000">
                      <a:alpha val="43137"/>
                    </a:srgbClr>
                  </a:outerShdw>
                </a:effectLst>
              </a:rPr>
              <a:t>STANDARD ETIKA DALAM CYBERSPACE… </a:t>
            </a:r>
          </a:p>
        </p:txBody>
      </p:sp>
      <p:pic>
        <p:nvPicPr>
          <p:cNvPr id="4" name="Picture 3">
            <a:extLst>
              <a:ext uri="{FF2B5EF4-FFF2-40B4-BE49-F238E27FC236}">
                <a16:creationId xmlns:a16="http://schemas.microsoft.com/office/drawing/2014/main" id="{903B9732-FBEF-426D-B1C2-7533F318B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2054940"/>
            <a:ext cx="3648075" cy="3810000"/>
          </a:xfrm>
          <a:prstGeom prst="rect">
            <a:avLst/>
          </a:prstGeom>
        </p:spPr>
      </p:pic>
      <p:pic>
        <p:nvPicPr>
          <p:cNvPr id="6" name="Picture 5">
            <a:extLst>
              <a:ext uri="{FF2B5EF4-FFF2-40B4-BE49-F238E27FC236}">
                <a16:creationId xmlns:a16="http://schemas.microsoft.com/office/drawing/2014/main" id="{8F23561A-8CBA-47BC-A575-694A76D71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770" y="2664540"/>
            <a:ext cx="4549329" cy="2457450"/>
          </a:xfrm>
          <a:prstGeom prst="rect">
            <a:avLst/>
          </a:prstGeom>
        </p:spPr>
      </p:pic>
    </p:spTree>
    <p:extLst>
      <p:ext uri="{BB962C8B-B14F-4D97-AF65-F5344CB8AC3E}">
        <p14:creationId xmlns:p14="http://schemas.microsoft.com/office/powerpoint/2010/main" val="1529138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395748" y="619137"/>
            <a:ext cx="11400504" cy="779806"/>
          </a:xfrm>
        </p:spPr>
        <p:txBody>
          <a:bodyPr>
            <a:normAutofit fontScale="90000"/>
          </a:bodyPr>
          <a:lstStyle/>
          <a:p>
            <a:r>
              <a:rPr lang="en-US" sz="3600" b="1" dirty="0">
                <a:effectLst>
                  <a:outerShdw blurRad="38100" dist="38100" dir="2700000" algn="tl">
                    <a:srgbClr val="000000">
                      <a:alpha val="43137"/>
                    </a:srgbClr>
                  </a:outerShdw>
                </a:effectLst>
              </a:rPr>
              <a:t>STANDARD ETIKA DALAM PESAN VERBAL VS NON VERBAL</a:t>
            </a:r>
            <a:r>
              <a:rPr lang="en-US" b="1" dirty="0">
                <a:effectLst>
                  <a:outerShdw blurRad="38100" dist="38100" dir="2700000" algn="tl">
                    <a:srgbClr val="000000">
                      <a:alpha val="43137"/>
                    </a:srgbClr>
                  </a:outerShdw>
                </a:effectLst>
              </a:rPr>
              <a:t> </a:t>
            </a:r>
          </a:p>
        </p:txBody>
      </p:sp>
      <p:sp>
        <p:nvSpPr>
          <p:cNvPr id="3" name="Rectangle 2">
            <a:extLst>
              <a:ext uri="{FF2B5EF4-FFF2-40B4-BE49-F238E27FC236}">
                <a16:creationId xmlns:a16="http://schemas.microsoft.com/office/drawing/2014/main" id="{4D9C11FC-74A7-4146-834B-BD60C75177D4}"/>
              </a:ext>
            </a:extLst>
          </p:cNvPr>
          <p:cNvSpPr/>
          <p:nvPr/>
        </p:nvSpPr>
        <p:spPr>
          <a:xfrm>
            <a:off x="1061883" y="1953594"/>
            <a:ext cx="8406581" cy="3693319"/>
          </a:xfrm>
          <a:prstGeom prst="rect">
            <a:avLst/>
          </a:prstGeom>
        </p:spPr>
        <p:txBody>
          <a:bodyPr wrap="square">
            <a:spAutoFit/>
          </a:bodyPr>
          <a:lstStyle/>
          <a:p>
            <a:pPr marL="285750" indent="-285750">
              <a:buFont typeface="Courier New" panose="02070309020205020404" pitchFamily="49" charset="0"/>
              <a:buChar char="o"/>
            </a:pPr>
            <a:r>
              <a:rPr lang="en-US" sz="2400" dirty="0" err="1"/>
              <a:t>Ambiguitas</a:t>
            </a:r>
            <a:r>
              <a:rPr lang="en-US" sz="2400" dirty="0"/>
              <a:t> dan </a:t>
            </a:r>
            <a:r>
              <a:rPr lang="en-US" sz="2400" dirty="0" err="1"/>
              <a:t>pesan</a:t>
            </a:r>
            <a:r>
              <a:rPr lang="en-US" sz="2400" dirty="0"/>
              <a:t> yang </a:t>
            </a:r>
            <a:r>
              <a:rPr lang="en-US" sz="2400" dirty="0" err="1"/>
              <a:t>samar</a:t>
            </a:r>
            <a:endParaRPr lang="en-US" sz="2400" dirty="0"/>
          </a:p>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r>
              <a:rPr lang="en-US" sz="2400" dirty="0"/>
              <a:t>Lies… WHITE LIES? – verbal / nonverbal</a:t>
            </a:r>
          </a:p>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r>
              <a:rPr lang="en-US" sz="2400" dirty="0"/>
              <a:t>Editing in pictures? Movies? Video? Recording?</a:t>
            </a:r>
          </a:p>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r>
              <a:rPr lang="en-US" sz="2400" dirty="0"/>
              <a:t>Moral exclusion</a:t>
            </a:r>
          </a:p>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r>
              <a:rPr lang="en-US" sz="2400" dirty="0"/>
              <a:t>Racist / sexist language</a:t>
            </a:r>
          </a:p>
          <a:p>
            <a:endParaRPr lang="en-US" dirty="0"/>
          </a:p>
        </p:txBody>
      </p:sp>
    </p:spTree>
    <p:extLst>
      <p:ext uri="{BB962C8B-B14F-4D97-AF65-F5344CB8AC3E}">
        <p14:creationId xmlns:p14="http://schemas.microsoft.com/office/powerpoint/2010/main" val="1223593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rmAutofit/>
          </a:bodyPr>
          <a:lstStyle/>
          <a:p>
            <a:r>
              <a:rPr lang="en-US" b="1" dirty="0">
                <a:effectLst>
                  <a:outerShdw blurRad="38100" dist="38100" dir="2700000" algn="tl">
                    <a:srgbClr val="000000">
                      <a:alpha val="43137"/>
                    </a:srgbClr>
                  </a:outerShdw>
                </a:effectLst>
              </a:rPr>
              <a:t>STANDARD ETIKA PESAN VERBAL VS NV</a:t>
            </a:r>
          </a:p>
        </p:txBody>
      </p:sp>
      <p:pic>
        <p:nvPicPr>
          <p:cNvPr id="5" name="Content Placeholder 4">
            <a:extLst>
              <a:ext uri="{FF2B5EF4-FFF2-40B4-BE49-F238E27FC236}">
                <a16:creationId xmlns:a16="http://schemas.microsoft.com/office/drawing/2014/main" id="{F805320E-30A0-46B1-A962-0CD8AF52A4F3}"/>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619433" y="2787445"/>
            <a:ext cx="4999702" cy="3510116"/>
          </a:xfrm>
          <a:prstGeom prst="rect">
            <a:avLst/>
          </a:prstGeom>
        </p:spPr>
      </p:pic>
      <p:pic>
        <p:nvPicPr>
          <p:cNvPr id="7" name="Content Placeholder 5">
            <a:extLst>
              <a:ext uri="{FF2B5EF4-FFF2-40B4-BE49-F238E27FC236}">
                <a16:creationId xmlns:a16="http://schemas.microsoft.com/office/drawing/2014/main" id="{9B07D952-C953-40C0-9CF2-6A0C5938C2AD}"/>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915353" y="1457937"/>
            <a:ext cx="5777198" cy="3782961"/>
          </a:xfrm>
          <a:prstGeom prst="rect">
            <a:avLst/>
          </a:prstGeom>
        </p:spPr>
      </p:pic>
    </p:spTree>
    <p:extLst>
      <p:ext uri="{BB962C8B-B14F-4D97-AF65-F5344CB8AC3E}">
        <p14:creationId xmlns:p14="http://schemas.microsoft.com/office/powerpoint/2010/main" val="169598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65EE9F-252F-45F8-A791-3DEC9D855A33}"/>
              </a:ext>
            </a:extLst>
          </p:cNvPr>
          <p:cNvGraphicFramePr>
            <a:graphicFrameLocks noGrp="1"/>
          </p:cNvGraphicFramePr>
          <p:nvPr>
            <p:extLst>
              <p:ext uri="{D42A27DB-BD31-4B8C-83A1-F6EECF244321}">
                <p14:modId xmlns:p14="http://schemas.microsoft.com/office/powerpoint/2010/main" val="77952918"/>
              </p:ext>
            </p:extLst>
          </p:nvPr>
        </p:nvGraphicFramePr>
        <p:xfrm>
          <a:off x="534572" y="569141"/>
          <a:ext cx="11197884" cy="5705046"/>
        </p:xfrm>
        <a:graphic>
          <a:graphicData uri="http://schemas.openxmlformats.org/drawingml/2006/table">
            <a:tbl>
              <a:tblPr firstRow="1" firstCol="1" bandRow="1">
                <a:tableStyleId>{5C22544A-7EE6-4342-B048-85BDC9FD1C3A}</a:tableStyleId>
              </a:tblPr>
              <a:tblGrid>
                <a:gridCol w="598811">
                  <a:extLst>
                    <a:ext uri="{9D8B030D-6E8A-4147-A177-3AD203B41FA5}">
                      <a16:colId xmlns:a16="http://schemas.microsoft.com/office/drawing/2014/main" val="109532110"/>
                    </a:ext>
                  </a:extLst>
                </a:gridCol>
                <a:gridCol w="3972705">
                  <a:extLst>
                    <a:ext uri="{9D8B030D-6E8A-4147-A177-3AD203B41FA5}">
                      <a16:colId xmlns:a16="http://schemas.microsoft.com/office/drawing/2014/main" val="770815667"/>
                    </a:ext>
                  </a:extLst>
                </a:gridCol>
                <a:gridCol w="1961446">
                  <a:extLst>
                    <a:ext uri="{9D8B030D-6E8A-4147-A177-3AD203B41FA5}">
                      <a16:colId xmlns:a16="http://schemas.microsoft.com/office/drawing/2014/main" val="1431795831"/>
                    </a:ext>
                  </a:extLst>
                </a:gridCol>
                <a:gridCol w="1494435">
                  <a:extLst>
                    <a:ext uri="{9D8B030D-6E8A-4147-A177-3AD203B41FA5}">
                      <a16:colId xmlns:a16="http://schemas.microsoft.com/office/drawing/2014/main" val="2009666995"/>
                    </a:ext>
                  </a:extLst>
                </a:gridCol>
                <a:gridCol w="1587838">
                  <a:extLst>
                    <a:ext uri="{9D8B030D-6E8A-4147-A177-3AD203B41FA5}">
                      <a16:colId xmlns:a16="http://schemas.microsoft.com/office/drawing/2014/main" val="3572874678"/>
                    </a:ext>
                  </a:extLst>
                </a:gridCol>
                <a:gridCol w="1582649">
                  <a:extLst>
                    <a:ext uri="{9D8B030D-6E8A-4147-A177-3AD203B41FA5}">
                      <a16:colId xmlns:a16="http://schemas.microsoft.com/office/drawing/2014/main" val="1061989819"/>
                    </a:ext>
                  </a:extLst>
                </a:gridCol>
              </a:tblGrid>
              <a:tr h="643362">
                <a:tc>
                  <a:txBody>
                    <a:bodyPr/>
                    <a:lstStyle/>
                    <a:p>
                      <a:pPr marL="0" marR="0" algn="ctr">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MATERI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WAKTU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KELAS 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KELAS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KELAS 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4900870"/>
                  </a:ext>
                </a:extLst>
              </a:tr>
              <a:tr h="356520">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dirty="0">
                          <a:effectLst/>
                        </a:rPr>
                        <a:t>Historical &amp; Ethical Persuasive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13-14 Feb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1543558"/>
                  </a:ext>
                </a:extLst>
              </a:tr>
              <a:tr h="730641">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a:effectLst/>
                        </a:rPr>
                        <a:t>Attitudes : </a:t>
                      </a:r>
                      <a:endParaRPr lang="en-US" sz="1100">
                        <a:effectLst/>
                      </a:endParaRPr>
                    </a:p>
                    <a:p>
                      <a:pPr marL="0" marR="0" algn="just">
                        <a:lnSpc>
                          <a:spcPct val="107000"/>
                        </a:lnSpc>
                        <a:spcBef>
                          <a:spcPts val="0"/>
                        </a:spcBef>
                        <a:spcAft>
                          <a:spcPts val="0"/>
                        </a:spcAft>
                      </a:pPr>
                      <a:r>
                        <a:rPr lang="en-US" sz="1200">
                          <a:effectLst/>
                        </a:rPr>
                        <a:t>Definition &amp; Structure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20-21 Feb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260901"/>
                  </a:ext>
                </a:extLst>
              </a:tr>
              <a:tr h="730641">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a:effectLst/>
                        </a:rPr>
                        <a:t>Attitudes : </a:t>
                      </a:r>
                      <a:endParaRPr lang="en-US" sz="1100">
                        <a:effectLst/>
                      </a:endParaRPr>
                    </a:p>
                    <a:p>
                      <a:pPr marL="0" marR="0" algn="just">
                        <a:lnSpc>
                          <a:spcPct val="107000"/>
                        </a:lnSpc>
                        <a:spcBef>
                          <a:spcPts val="0"/>
                        </a:spcBef>
                        <a:spcAft>
                          <a:spcPts val="0"/>
                        </a:spcAft>
                      </a:pPr>
                      <a:r>
                        <a:rPr lang="en-US" sz="1200">
                          <a:effectLst/>
                        </a:rPr>
                        <a:t>Functions &amp; Consequences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20-21 Feb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9289396"/>
                  </a:ext>
                </a:extLst>
              </a:tr>
              <a:tr h="356520">
                <a:tc>
                  <a:txBody>
                    <a:bodyPr/>
                    <a:lstStyle/>
                    <a:p>
                      <a:pPr marL="0" marR="0" algn="ctr">
                        <a:lnSpc>
                          <a:spcPct val="107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a:effectLst/>
                        </a:rPr>
                        <a:t>Processing Persuasive Comm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27-28 Feb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1278397"/>
                  </a:ext>
                </a:extLst>
              </a:tr>
              <a:tr h="356520">
                <a:tc>
                  <a:txBody>
                    <a:bodyPr/>
                    <a:lstStyle/>
                    <a:p>
                      <a:pPr marL="0" marR="0" algn="ctr">
                        <a:lnSpc>
                          <a:spcPct val="107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a:effectLst/>
                        </a:rPr>
                        <a:t>Source Factor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5-6 Maret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398371"/>
                  </a:ext>
                </a:extLst>
              </a:tr>
              <a:tr h="730641">
                <a:tc>
                  <a:txBody>
                    <a:bodyPr/>
                    <a:lstStyle/>
                    <a:p>
                      <a:pPr marL="0" marR="0" algn="ctr">
                        <a:lnSpc>
                          <a:spcPct val="107000"/>
                        </a:lnSpc>
                        <a:spcBef>
                          <a:spcPts val="0"/>
                        </a:spcBef>
                        <a:spcAft>
                          <a:spcPts val="0"/>
                        </a:spcAft>
                      </a:pPr>
                      <a:r>
                        <a:rPr lang="en-US"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a:effectLst/>
                        </a:rPr>
                        <a:t>Message Factors :</a:t>
                      </a:r>
                      <a:endParaRPr lang="en-US" sz="1100">
                        <a:effectLst/>
                      </a:endParaRPr>
                    </a:p>
                    <a:p>
                      <a:pPr marL="0" marR="0" algn="just">
                        <a:lnSpc>
                          <a:spcPct val="107000"/>
                        </a:lnSpc>
                        <a:spcBef>
                          <a:spcPts val="0"/>
                        </a:spcBef>
                        <a:spcAft>
                          <a:spcPts val="0"/>
                        </a:spcAft>
                      </a:pPr>
                      <a:r>
                        <a:rPr lang="en-US" sz="1200">
                          <a:effectLst/>
                        </a:rPr>
                        <a:t>Fundamental of the message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12-13 Maret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a:effectLst/>
                        </a:rPr>
                        <a:t>Kel.1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a:effectLst/>
                        </a:rPr>
                        <a:t>Kel.1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1847468"/>
                  </a:ext>
                </a:extLst>
              </a:tr>
              <a:tr h="730641">
                <a:tc>
                  <a:txBody>
                    <a:bodyPr/>
                    <a:lstStyle/>
                    <a:p>
                      <a:pPr marL="0" marR="0" algn="ctr">
                        <a:lnSpc>
                          <a:spcPct val="107000"/>
                        </a:lnSpc>
                        <a:spcBef>
                          <a:spcPts val="0"/>
                        </a:spcBef>
                        <a:spcAft>
                          <a:spcPts val="0"/>
                        </a:spcAft>
                      </a:pPr>
                      <a:r>
                        <a:rPr lang="en-US"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dirty="0">
                          <a:effectLst/>
                        </a:rPr>
                        <a:t>Message Factors :</a:t>
                      </a:r>
                      <a:endParaRPr lang="en-US" sz="1100" dirty="0">
                        <a:effectLst/>
                      </a:endParaRPr>
                    </a:p>
                    <a:p>
                      <a:pPr marL="0" marR="0" algn="just">
                        <a:lnSpc>
                          <a:spcPct val="107000"/>
                        </a:lnSpc>
                        <a:spcBef>
                          <a:spcPts val="0"/>
                        </a:spcBef>
                        <a:spcAft>
                          <a:spcPts val="0"/>
                        </a:spcAft>
                      </a:pPr>
                      <a:r>
                        <a:rPr lang="en-US" sz="1200" dirty="0">
                          <a:effectLst/>
                        </a:rPr>
                        <a:t>Emotional message appeals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12-13 </a:t>
                      </a:r>
                      <a:r>
                        <a:rPr lang="en-US" sz="1200" dirty="0" err="1">
                          <a:effectLst/>
                        </a:rPr>
                        <a:t>Maret</a:t>
                      </a:r>
                      <a:r>
                        <a:rPr lang="en-US" sz="1200" dirty="0">
                          <a:effectLst/>
                        </a:rPr>
                        <a:t> 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a:effectLst/>
                        </a:rPr>
                        <a:t>Kel.2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6559542"/>
                  </a:ext>
                </a:extLst>
              </a:tr>
              <a:tr h="356520">
                <a:tc>
                  <a:txBody>
                    <a:bodyPr/>
                    <a:lstStyle/>
                    <a:p>
                      <a:pPr marL="0" marR="0" algn="ctr">
                        <a:lnSpc>
                          <a:spcPct val="107000"/>
                        </a:lnSpc>
                        <a:spcBef>
                          <a:spcPts val="0"/>
                        </a:spcBef>
                        <a:spcAft>
                          <a:spcPts val="0"/>
                        </a:spcAft>
                      </a:pPr>
                      <a:r>
                        <a:rPr lang="en-US"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dirty="0">
                          <a:effectLst/>
                        </a:rPr>
                        <a:t>Media &amp; Persuasion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26-27 </a:t>
                      </a:r>
                      <a:r>
                        <a:rPr lang="en-US" sz="1200" dirty="0" err="1">
                          <a:effectLst/>
                          <a:latin typeface="+mn-lt"/>
                          <a:ea typeface="Calibri" panose="020F0502020204030204" pitchFamily="34" charset="0"/>
                          <a:cs typeface="Times New Roman" panose="02020603050405020304" pitchFamily="18" charset="0"/>
                        </a:rPr>
                        <a:t>Maret</a:t>
                      </a:r>
                      <a:r>
                        <a:rPr lang="en-US" sz="1200" dirty="0">
                          <a:effectLst/>
                          <a:latin typeface="+mn-lt"/>
                          <a:ea typeface="Calibri" panose="020F0502020204030204" pitchFamily="34" charset="0"/>
                          <a:cs typeface="Times New Roman" panose="02020603050405020304" pitchFamily="18" charset="0"/>
                        </a:rPr>
                        <a:t>  20</a:t>
                      </a: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0720860"/>
                  </a:ext>
                </a:extLst>
              </a:tr>
              <a:tr h="356520">
                <a:tc>
                  <a:txBody>
                    <a:bodyPr/>
                    <a:lstStyle/>
                    <a:p>
                      <a:pPr marL="0" marR="0" algn="ctr">
                        <a:lnSpc>
                          <a:spcPct val="107000"/>
                        </a:lnSpc>
                        <a:spcBef>
                          <a:spcPts val="0"/>
                        </a:spcBef>
                        <a:spcAft>
                          <a:spcPts val="0"/>
                        </a:spcAft>
                      </a:pPr>
                      <a:r>
                        <a:rPr lang="en-US"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dirty="0">
                          <a:effectLst/>
                        </a:rPr>
                        <a:t>Interpersonal Persuasion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effectLst/>
                          <a:latin typeface="+mn-lt"/>
                          <a:ea typeface="Calibri" panose="020F0502020204030204" pitchFamily="34" charset="0"/>
                          <a:cs typeface="Times New Roman" panose="02020603050405020304" pitchFamily="18" charset="0"/>
                        </a:rPr>
                        <a:t>2-3 April  20</a:t>
                      </a: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a:effectLst/>
                        </a:rPr>
                        <a:t>Kel.4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347581"/>
                  </a:ext>
                </a:extLst>
              </a:tr>
              <a:tr h="356520">
                <a:tc>
                  <a:txBody>
                    <a:bodyPr/>
                    <a:lstStyle/>
                    <a:p>
                      <a:pPr marL="0" marR="0" algn="ctr">
                        <a:lnSpc>
                          <a:spcPct val="107000"/>
                        </a:lnSpc>
                        <a:spcBef>
                          <a:spcPts val="0"/>
                        </a:spcBef>
                        <a:spcAft>
                          <a:spcPts val="0"/>
                        </a:spcAft>
                      </a:pPr>
                      <a:r>
                        <a:rPr lang="en-US"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dirty="0">
                          <a:effectLst/>
                        </a:rPr>
                        <a:t>The Use of Persuasive in Adv &amp; IMC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effectLst/>
                          <a:latin typeface="+mn-lt"/>
                          <a:ea typeface="Calibri" panose="020F0502020204030204" pitchFamily="34" charset="0"/>
                          <a:cs typeface="Times New Roman" panose="02020603050405020304" pitchFamily="18" charset="0"/>
                        </a:rPr>
                        <a:t>2-3 April  20</a:t>
                      </a: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a:effectLst/>
                        </a:rPr>
                        <a:t>Kel.10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2772507"/>
                  </a:ext>
                </a:extLst>
              </a:tr>
            </a:tbl>
          </a:graphicData>
        </a:graphic>
      </p:graphicFrame>
    </p:spTree>
    <p:extLst>
      <p:ext uri="{BB962C8B-B14F-4D97-AF65-F5344CB8AC3E}">
        <p14:creationId xmlns:p14="http://schemas.microsoft.com/office/powerpoint/2010/main" val="249402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rmAutofit fontScale="90000"/>
          </a:bodyPr>
          <a:lstStyle/>
          <a:p>
            <a:r>
              <a:rPr lang="en-US" b="1" dirty="0">
                <a:effectLst>
                  <a:outerShdw blurRad="38100" dist="38100" dir="2700000" algn="tl">
                    <a:srgbClr val="000000">
                      <a:alpha val="43137"/>
                    </a:srgbClr>
                  </a:outerShdw>
                </a:effectLst>
              </a:rPr>
              <a:t>STANDARD ETIKA PESAN VERBAL VS NV…</a:t>
            </a:r>
          </a:p>
        </p:txBody>
      </p:sp>
      <p:pic>
        <p:nvPicPr>
          <p:cNvPr id="3" name="Content Placeholder 6">
            <a:extLst>
              <a:ext uri="{FF2B5EF4-FFF2-40B4-BE49-F238E27FC236}">
                <a16:creationId xmlns:a16="http://schemas.microsoft.com/office/drawing/2014/main" id="{FAF19A8A-5333-46E2-8CE4-C609EE039D97}"/>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653844" y="1734908"/>
            <a:ext cx="5181600" cy="2636018"/>
          </a:xfrm>
          <a:prstGeom prst="rect">
            <a:avLst/>
          </a:prstGeom>
        </p:spPr>
      </p:pic>
      <p:pic>
        <p:nvPicPr>
          <p:cNvPr id="4" name="Content Placeholder 7">
            <a:extLst>
              <a:ext uri="{FF2B5EF4-FFF2-40B4-BE49-F238E27FC236}">
                <a16:creationId xmlns:a16="http://schemas.microsoft.com/office/drawing/2014/main" id="{786C3993-B1B7-4EDE-8565-ACD8E395AD55}"/>
              </a:ext>
            </a:extLst>
          </p:cNvPr>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52917"/>
            <a:ext cx="5506061" cy="3318682"/>
          </a:xfrm>
          <a:prstGeom prst="rect">
            <a:avLst/>
          </a:prstGeom>
        </p:spPr>
      </p:pic>
    </p:spTree>
    <p:extLst>
      <p:ext uri="{BB962C8B-B14F-4D97-AF65-F5344CB8AC3E}">
        <p14:creationId xmlns:p14="http://schemas.microsoft.com/office/powerpoint/2010/main" val="3115575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27FD2-9852-4333-BFAA-B747BDAC1EBD}"/>
              </a:ext>
            </a:extLst>
          </p:cNvPr>
          <p:cNvPicPr>
            <a:picLocks noChangeAspect="1"/>
          </p:cNvPicPr>
          <p:nvPr/>
        </p:nvPicPr>
        <p:blipFill>
          <a:blip r:embed="rId2"/>
          <a:stretch>
            <a:fillRect/>
          </a:stretch>
        </p:blipFill>
        <p:spPr>
          <a:xfrm>
            <a:off x="509452" y="496389"/>
            <a:ext cx="11207932" cy="5930537"/>
          </a:xfrm>
          <a:prstGeom prst="rect">
            <a:avLst/>
          </a:prstGeom>
        </p:spPr>
      </p:pic>
    </p:spTree>
    <p:extLst>
      <p:ext uri="{BB962C8B-B14F-4D97-AF65-F5344CB8AC3E}">
        <p14:creationId xmlns:p14="http://schemas.microsoft.com/office/powerpoint/2010/main" val="193272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fabric, table, red, covered&#10;&#10;Description automatically generated">
            <a:extLst>
              <a:ext uri="{FF2B5EF4-FFF2-40B4-BE49-F238E27FC236}">
                <a16:creationId xmlns:a16="http://schemas.microsoft.com/office/drawing/2014/main" id="{B83DB1CC-4FDF-472B-AAF2-A9E0086257C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69827"/>
            <a:ext cx="12191979" cy="6857990"/>
          </a:xfrm>
          <a:prstGeom prst="rect">
            <a:avLst/>
          </a:prstGeom>
        </p:spPr>
      </p:pic>
      <p:sp>
        <p:nvSpPr>
          <p:cNvPr id="3" name="Rectangle: Rounded Corners 2">
            <a:extLst>
              <a:ext uri="{FF2B5EF4-FFF2-40B4-BE49-F238E27FC236}">
                <a16:creationId xmlns:a16="http://schemas.microsoft.com/office/drawing/2014/main" id="{A51E8A22-A22A-4AB2-9271-D1D09B6C1C0B}"/>
              </a:ext>
            </a:extLst>
          </p:cNvPr>
          <p:cNvSpPr/>
          <p:nvPr/>
        </p:nvSpPr>
        <p:spPr>
          <a:xfrm>
            <a:off x="3827417" y="2952206"/>
            <a:ext cx="7328261" cy="2063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a:effectLst>
                  <a:outerShdw blurRad="38100" dist="38100" dir="2700000" algn="tl">
                    <a:srgbClr val="000000">
                      <a:alpha val="43137"/>
                    </a:srgbClr>
                  </a:outerShdw>
                </a:effectLst>
              </a:rPr>
              <a:t>ATTITUDE IN </a:t>
            </a:r>
          </a:p>
          <a:p>
            <a:pPr algn="r"/>
            <a:r>
              <a:rPr lang="en-US" sz="3600" dirty="0">
                <a:effectLst>
                  <a:outerShdw blurRad="38100" dist="38100" dir="2700000" algn="tl">
                    <a:srgbClr val="000000">
                      <a:alpha val="43137"/>
                    </a:srgbClr>
                  </a:outerShdw>
                </a:effectLst>
              </a:rPr>
              <a:t>PERSUASIVE COMMUNICATION</a:t>
            </a:r>
          </a:p>
          <a:p>
            <a:pPr algn="r"/>
            <a:r>
              <a:rPr lang="en-US" sz="3600" dirty="0">
                <a:effectLst>
                  <a:outerShdw blurRad="38100" dist="38100" dir="2700000" algn="tl">
                    <a:srgbClr val="000000">
                      <a:alpha val="43137"/>
                    </a:srgbClr>
                  </a:outerShdw>
                </a:effectLst>
              </a:rPr>
              <a:t>M-4</a:t>
            </a:r>
          </a:p>
        </p:txBody>
      </p:sp>
    </p:spTree>
    <p:extLst>
      <p:ext uri="{BB962C8B-B14F-4D97-AF65-F5344CB8AC3E}">
        <p14:creationId xmlns:p14="http://schemas.microsoft.com/office/powerpoint/2010/main" val="341739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Autofit/>
          </a:bodyPr>
          <a:lstStyle/>
          <a:p>
            <a:r>
              <a:rPr lang="en-US" sz="3000" b="1" dirty="0">
                <a:effectLst>
                  <a:outerShdw blurRad="38100" dist="38100" dir="2700000" algn="tl">
                    <a:srgbClr val="000000">
                      <a:alpha val="43137"/>
                    </a:srgbClr>
                  </a:outerShdw>
                </a:effectLst>
              </a:rPr>
              <a:t>HISTORICAL REVIEW OF PERSUASION SCHOLARSHIP</a:t>
            </a:r>
          </a:p>
        </p:txBody>
      </p:sp>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11042469" cy="4203726"/>
          </a:xfrm>
        </p:spPr>
        <p:txBody>
          <a:bodyPr>
            <a:normAutofit/>
          </a:bodyPr>
          <a:lstStyle/>
          <a:p>
            <a:pPr marL="45720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just">
              <a:buNone/>
            </a:pPr>
            <a:r>
              <a:rPr lang="en-US" sz="2400" dirty="0"/>
              <a:t> </a:t>
            </a:r>
          </a:p>
        </p:txBody>
      </p:sp>
      <p:sp>
        <p:nvSpPr>
          <p:cNvPr id="6" name="Title 6">
            <a:extLst>
              <a:ext uri="{FF2B5EF4-FFF2-40B4-BE49-F238E27FC236}">
                <a16:creationId xmlns:a16="http://schemas.microsoft.com/office/drawing/2014/main" id="{01F68DE6-B541-4D4A-A0E6-BEA6E5C6F035}"/>
              </a:ext>
            </a:extLst>
          </p:cNvPr>
          <p:cNvSpPr>
            <a:spLocks noGrp="1"/>
          </p:cNvSpPr>
          <p:nvPr/>
        </p:nvSpPr>
        <p:spPr>
          <a:xfrm>
            <a:off x="806547" y="1663319"/>
            <a:ext cx="10578905" cy="466344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7850" indent="-342900" algn="just">
              <a:buFont typeface="Wingdings" panose="05000000000000000000" pitchFamily="2" charset="2"/>
              <a:buChar char="q"/>
            </a:pPr>
            <a:r>
              <a:rPr lang="en-US" sz="2000" b="1" dirty="0">
                <a:solidFill>
                  <a:schemeClr val="tx1"/>
                </a:solidFill>
              </a:rPr>
              <a:t>Rhetoric - </a:t>
            </a:r>
            <a:r>
              <a:rPr lang="en-US" sz="2000" dirty="0" err="1">
                <a:solidFill>
                  <a:schemeClr val="tx1"/>
                </a:solidFill>
              </a:rPr>
              <a:t>Penggunaan</a:t>
            </a:r>
            <a:r>
              <a:rPr lang="en-US" sz="2000" dirty="0">
                <a:solidFill>
                  <a:schemeClr val="tx1"/>
                </a:solidFill>
              </a:rPr>
              <a:t> </a:t>
            </a:r>
            <a:r>
              <a:rPr lang="en-US" sz="2000" dirty="0" err="1">
                <a:solidFill>
                  <a:schemeClr val="tx1"/>
                </a:solidFill>
              </a:rPr>
              <a:t>argumentasi</a:t>
            </a:r>
            <a:r>
              <a:rPr lang="en-US" sz="2000" dirty="0">
                <a:solidFill>
                  <a:schemeClr val="tx1"/>
                </a:solidFill>
              </a:rPr>
              <a:t>, </a:t>
            </a:r>
            <a:r>
              <a:rPr lang="en-US" sz="2000" dirty="0" err="1">
                <a:solidFill>
                  <a:schemeClr val="tx1"/>
                </a:solidFill>
              </a:rPr>
              <a:t>bahasa</a:t>
            </a:r>
            <a:r>
              <a:rPr lang="en-US" sz="2000" dirty="0">
                <a:solidFill>
                  <a:schemeClr val="tx1"/>
                </a:solidFill>
              </a:rPr>
              <a:t> dan </a:t>
            </a:r>
            <a:r>
              <a:rPr lang="en-US" sz="2000" dirty="0" err="1">
                <a:solidFill>
                  <a:schemeClr val="tx1"/>
                </a:solidFill>
              </a:rPr>
              <a:t>pidato</a:t>
            </a:r>
            <a:r>
              <a:rPr lang="en-US" sz="2000" dirty="0">
                <a:solidFill>
                  <a:schemeClr val="tx1"/>
                </a:solidFill>
              </a:rPr>
              <a:t> </a:t>
            </a:r>
            <a:r>
              <a:rPr lang="en-US" sz="2000" dirty="0" err="1">
                <a:solidFill>
                  <a:schemeClr val="tx1"/>
                </a:solidFill>
              </a:rPr>
              <a:t>publik</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mempengaruhi</a:t>
            </a:r>
            <a:r>
              <a:rPr lang="en-US" sz="2000" dirty="0">
                <a:solidFill>
                  <a:schemeClr val="tx1"/>
                </a:solidFill>
              </a:rPr>
              <a:t> 	</a:t>
            </a:r>
            <a:r>
              <a:rPr lang="en-US" sz="2000" dirty="0" err="1">
                <a:solidFill>
                  <a:schemeClr val="tx1"/>
                </a:solidFill>
              </a:rPr>
              <a:t>audiens</a:t>
            </a:r>
            <a:r>
              <a:rPr lang="en-US" sz="2000" dirty="0">
                <a:solidFill>
                  <a:schemeClr val="tx1"/>
                </a:solidFill>
              </a:rPr>
              <a:t> (</a:t>
            </a:r>
            <a:r>
              <a:rPr lang="en-US" sz="2000" dirty="0" err="1">
                <a:solidFill>
                  <a:schemeClr val="tx1"/>
                </a:solidFill>
              </a:rPr>
              <a:t>seni</a:t>
            </a:r>
            <a:r>
              <a:rPr lang="en-US" sz="2000" dirty="0">
                <a:solidFill>
                  <a:schemeClr val="tx1"/>
                </a:solidFill>
              </a:rPr>
              <a:t> </a:t>
            </a:r>
            <a:r>
              <a:rPr lang="en-US" sz="2000" dirty="0" err="1">
                <a:solidFill>
                  <a:schemeClr val="tx1"/>
                </a:solidFill>
              </a:rPr>
              <a:t>persuasi</a:t>
            </a:r>
            <a:r>
              <a:rPr lang="en-US" sz="2000" dirty="0">
                <a:solidFill>
                  <a:schemeClr val="tx1"/>
                </a:solidFill>
              </a:rPr>
              <a:t> public)</a:t>
            </a:r>
          </a:p>
          <a:p>
            <a:pPr marL="234950" algn="just"/>
            <a:r>
              <a:rPr lang="en-US" sz="2000" dirty="0">
                <a:solidFill>
                  <a:schemeClr val="tx1"/>
                </a:solidFill>
              </a:rPr>
              <a:t>	Guru-</a:t>
            </a:r>
            <a:r>
              <a:rPr lang="en-US" sz="2000" dirty="0" err="1">
                <a:solidFill>
                  <a:schemeClr val="tx1"/>
                </a:solidFill>
              </a:rPr>
              <a:t>Sofis</a:t>
            </a:r>
            <a:endParaRPr lang="en-US" sz="2000" dirty="0">
              <a:solidFill>
                <a:schemeClr val="tx1"/>
              </a:solidFill>
            </a:endParaRPr>
          </a:p>
          <a:p>
            <a:pPr marL="234950" algn="just"/>
            <a:r>
              <a:rPr lang="en-US" sz="2000" dirty="0">
                <a:solidFill>
                  <a:schemeClr val="tx1"/>
                </a:solidFill>
              </a:rPr>
              <a:t>	</a:t>
            </a:r>
          </a:p>
          <a:p>
            <a:pPr marL="577850" indent="-342900" algn="just">
              <a:buFont typeface="Wingdings" panose="05000000000000000000" pitchFamily="2" charset="2"/>
              <a:buChar char="q"/>
            </a:pPr>
            <a:r>
              <a:rPr lang="en-US" sz="2000" b="1" dirty="0">
                <a:solidFill>
                  <a:schemeClr val="tx1"/>
                </a:solidFill>
              </a:rPr>
              <a:t>Plato – </a:t>
            </a:r>
            <a:r>
              <a:rPr lang="en-US" sz="2000" b="1" dirty="0" err="1">
                <a:solidFill>
                  <a:schemeClr val="tx1"/>
                </a:solidFill>
              </a:rPr>
              <a:t>nilai</a:t>
            </a:r>
            <a:r>
              <a:rPr lang="en-US" sz="2000" b="1" dirty="0">
                <a:solidFill>
                  <a:schemeClr val="tx1"/>
                </a:solidFill>
              </a:rPr>
              <a:t> </a:t>
            </a:r>
            <a:r>
              <a:rPr lang="en-US" sz="2000" b="1" dirty="0" err="1">
                <a:solidFill>
                  <a:schemeClr val="tx1"/>
                </a:solidFill>
              </a:rPr>
              <a:t>kebenaran</a:t>
            </a:r>
            <a:r>
              <a:rPr lang="en-US" sz="2000" b="1" dirty="0">
                <a:solidFill>
                  <a:schemeClr val="tx1"/>
                </a:solidFill>
              </a:rPr>
              <a:t> </a:t>
            </a:r>
            <a:r>
              <a:rPr lang="en-US" sz="2000" b="1" dirty="0" err="1">
                <a:solidFill>
                  <a:schemeClr val="tx1"/>
                </a:solidFill>
              </a:rPr>
              <a:t>diatas</a:t>
            </a:r>
            <a:r>
              <a:rPr lang="en-US" sz="2000" b="1" dirty="0">
                <a:solidFill>
                  <a:schemeClr val="tx1"/>
                </a:solidFill>
              </a:rPr>
              <a:t> yang lain</a:t>
            </a:r>
          </a:p>
          <a:p>
            <a:pPr marL="1031875" lvl="1" indent="-339725" algn="just">
              <a:buFont typeface="Wingdings" panose="05000000000000000000" pitchFamily="2" charset="2"/>
              <a:buChar char="q"/>
            </a:pP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234950" algn="just"/>
            <a:r>
              <a:rPr lang="en-US" sz="2000" b="1" dirty="0">
                <a:solidFill>
                  <a:schemeClr val="tx1"/>
                </a:solidFill>
              </a:rPr>
              <a:t>	</a:t>
            </a:r>
            <a:r>
              <a:rPr lang="en-US" sz="2000" dirty="0" err="1">
                <a:solidFill>
                  <a:schemeClr val="tx1"/>
                </a:solidFill>
              </a:rPr>
              <a:t>Sophis</a:t>
            </a:r>
            <a:r>
              <a:rPr lang="en-US" sz="2000" dirty="0">
                <a:solidFill>
                  <a:schemeClr val="tx1"/>
                </a:solidFill>
              </a:rPr>
              <a:t> </a:t>
            </a:r>
            <a:r>
              <a:rPr lang="en-US" sz="2000" dirty="0" err="1">
                <a:solidFill>
                  <a:schemeClr val="tx1"/>
                </a:solidFill>
              </a:rPr>
              <a:t>mengorbankan</a:t>
            </a:r>
            <a:r>
              <a:rPr lang="en-US" sz="2000" dirty="0">
                <a:solidFill>
                  <a:schemeClr val="tx1"/>
                </a:solidFill>
              </a:rPr>
              <a:t> </a:t>
            </a:r>
            <a:r>
              <a:rPr lang="en-US" sz="2000" dirty="0" err="1">
                <a:solidFill>
                  <a:schemeClr val="tx1"/>
                </a:solidFill>
              </a:rPr>
              <a:t>kebenaran</a:t>
            </a:r>
            <a:r>
              <a:rPr lang="en-US" sz="2000" dirty="0">
                <a:solidFill>
                  <a:schemeClr val="tx1"/>
                </a:solidFill>
              </a:rPr>
              <a:t> – </a:t>
            </a:r>
            <a:r>
              <a:rPr lang="en-US" sz="2000" dirty="0" err="1">
                <a:solidFill>
                  <a:schemeClr val="tx1"/>
                </a:solidFill>
              </a:rPr>
              <a:t>pengetahuan</a:t>
            </a:r>
            <a:r>
              <a:rPr lang="en-US" sz="2000" dirty="0">
                <a:solidFill>
                  <a:schemeClr val="tx1"/>
                </a:solidFill>
              </a:rPr>
              <a:t> </a:t>
            </a:r>
            <a:r>
              <a:rPr lang="en-US" sz="2000" dirty="0" err="1">
                <a:solidFill>
                  <a:schemeClr val="tx1"/>
                </a:solidFill>
              </a:rPr>
              <a:t>praktis</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mempromosikan</a:t>
            </a:r>
            <a:r>
              <a:rPr lang="en-US" sz="2000" dirty="0">
                <a:solidFill>
                  <a:schemeClr val="tx1"/>
                </a:solidFill>
              </a:rPr>
              <a:t> 	</a:t>
            </a:r>
            <a:r>
              <a:rPr lang="en-US" sz="2000" dirty="0" err="1">
                <a:solidFill>
                  <a:schemeClr val="tx1"/>
                </a:solidFill>
              </a:rPr>
              <a:t>mereka</a:t>
            </a:r>
            <a:endParaRPr lang="en-US" sz="2000" dirty="0">
              <a:solidFill>
                <a:schemeClr val="tx1"/>
              </a:solidFill>
            </a:endParaRPr>
          </a:p>
          <a:p>
            <a:pPr marL="234950" algn="just"/>
            <a:r>
              <a:rPr lang="en-US" sz="2000" dirty="0">
                <a:solidFill>
                  <a:schemeClr val="tx1"/>
                </a:solidFill>
              </a:rPr>
              <a:t>	Sophistry – argument </a:t>
            </a:r>
            <a:r>
              <a:rPr lang="en-US" sz="2000" dirty="0" err="1">
                <a:solidFill>
                  <a:schemeClr val="tx1"/>
                </a:solidFill>
              </a:rPr>
              <a:t>persuasif</a:t>
            </a:r>
            <a:r>
              <a:rPr lang="en-US" sz="2000" dirty="0">
                <a:solidFill>
                  <a:schemeClr val="tx1"/>
                </a:solidFill>
              </a:rPr>
              <a:t> yang </a:t>
            </a:r>
            <a:r>
              <a:rPr lang="en-US" sz="2000" dirty="0" err="1">
                <a:solidFill>
                  <a:schemeClr val="tx1"/>
                </a:solidFill>
              </a:rPr>
              <a:t>fasih</a:t>
            </a:r>
            <a:r>
              <a:rPr lang="en-US" sz="2000" dirty="0">
                <a:solidFill>
                  <a:schemeClr val="tx1"/>
                </a:solidFill>
              </a:rPr>
              <a:t> dan </a:t>
            </a:r>
            <a:r>
              <a:rPr lang="en-US" sz="2000" dirty="0" err="1">
                <a:solidFill>
                  <a:schemeClr val="tx1"/>
                </a:solidFill>
              </a:rPr>
              <a:t>lebih</a:t>
            </a:r>
            <a:r>
              <a:rPr lang="en-US" sz="2000" dirty="0">
                <a:solidFill>
                  <a:schemeClr val="tx1"/>
                </a:solidFill>
              </a:rPr>
              <a:t> </a:t>
            </a:r>
            <a:r>
              <a:rPr lang="en-US" sz="2000" dirty="0" err="1">
                <a:solidFill>
                  <a:schemeClr val="tx1"/>
                </a:solidFill>
              </a:rPr>
              <a:t>menyukai</a:t>
            </a:r>
            <a:r>
              <a:rPr lang="en-US" sz="2000" dirty="0">
                <a:solidFill>
                  <a:schemeClr val="tx1"/>
                </a:solidFill>
              </a:rPr>
              <a:t> </a:t>
            </a:r>
            <a:r>
              <a:rPr lang="en-US" sz="2000" dirty="0" err="1">
                <a:solidFill>
                  <a:schemeClr val="tx1"/>
                </a:solidFill>
              </a:rPr>
              <a:t>gaya</a:t>
            </a:r>
            <a:r>
              <a:rPr lang="en-US" sz="2000" dirty="0">
                <a:solidFill>
                  <a:schemeClr val="tx1"/>
                </a:solidFill>
              </a:rPr>
              <a:t> yang </a:t>
            </a:r>
            <a:r>
              <a:rPr lang="en-US" sz="2000" dirty="0" err="1">
                <a:solidFill>
                  <a:schemeClr val="tx1"/>
                </a:solidFill>
              </a:rPr>
              <a:t>lebih</a:t>
            </a:r>
            <a:r>
              <a:rPr lang="en-US" sz="2000" dirty="0">
                <a:solidFill>
                  <a:schemeClr val="tx1"/>
                </a:solidFill>
              </a:rPr>
              <a:t> 	</a:t>
            </a:r>
            <a:r>
              <a:rPr lang="en-US" sz="2000" dirty="0" err="1">
                <a:solidFill>
                  <a:schemeClr val="tx1"/>
                </a:solidFill>
              </a:rPr>
              <a:t>substantif</a:t>
            </a:r>
            <a:endParaRPr lang="en-US" sz="2000" dirty="0">
              <a:solidFill>
                <a:schemeClr val="tx1"/>
              </a:solidFill>
            </a:endParaRPr>
          </a:p>
          <a:p>
            <a:pPr marL="234950" algn="just"/>
            <a:endParaRPr lang="en-US" sz="2000"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577850" indent="-342900" algn="just">
              <a:buFont typeface="Wingdings" panose="05000000000000000000" pitchFamily="2" charset="2"/>
              <a:buChar char="q"/>
            </a:pPr>
            <a:r>
              <a:rPr lang="en-US" sz="2000" b="1" dirty="0" err="1">
                <a:solidFill>
                  <a:schemeClr val="tx1"/>
                </a:solidFill>
              </a:rPr>
              <a:t>Dualisme</a:t>
            </a:r>
            <a:r>
              <a:rPr lang="en-US" sz="2000" b="1" dirty="0">
                <a:solidFill>
                  <a:schemeClr val="tx1"/>
                </a:solidFill>
              </a:rPr>
              <a:t> </a:t>
            </a:r>
            <a:r>
              <a:rPr lang="en-US" sz="2000" b="1" dirty="0" err="1">
                <a:solidFill>
                  <a:schemeClr val="tx1"/>
                </a:solidFill>
              </a:rPr>
              <a:t>perspektif</a:t>
            </a:r>
            <a:r>
              <a:rPr lang="en-US" sz="2000" b="1" dirty="0">
                <a:solidFill>
                  <a:schemeClr val="tx1"/>
                </a:solidFill>
              </a:rPr>
              <a:t> pada </a:t>
            </a:r>
            <a:r>
              <a:rPr lang="en-US" sz="2000" b="1" dirty="0" err="1">
                <a:solidFill>
                  <a:schemeClr val="tx1"/>
                </a:solidFill>
              </a:rPr>
              <a:t>komunikasi</a:t>
            </a:r>
            <a:r>
              <a:rPr lang="en-US" sz="2000" b="1" dirty="0">
                <a:solidFill>
                  <a:schemeClr val="tx1"/>
                </a:solidFill>
              </a:rPr>
              <a:t> </a:t>
            </a:r>
            <a:r>
              <a:rPr lang="en-US" sz="2000" b="1" dirty="0" err="1">
                <a:solidFill>
                  <a:schemeClr val="tx1"/>
                </a:solidFill>
              </a:rPr>
              <a:t>persuasif</a:t>
            </a:r>
            <a:r>
              <a:rPr lang="en-US" sz="100" b="1" dirty="0" err="1">
                <a:solidFill>
                  <a:schemeClr val="tx1"/>
                </a:solidFill>
              </a:rPr>
              <a:t>Seebara</a:t>
            </a: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234950" algn="just"/>
            <a:r>
              <a:rPr lang="en-US" sz="2000" b="1" dirty="0">
                <a:solidFill>
                  <a:schemeClr val="tx1"/>
                </a:solidFill>
              </a:rPr>
              <a:t>	</a:t>
            </a:r>
            <a:r>
              <a:rPr lang="en-US" sz="2000" dirty="0" err="1">
                <a:solidFill>
                  <a:schemeClr val="tx1"/>
                </a:solidFill>
              </a:rPr>
              <a:t>Berpikir</a:t>
            </a:r>
            <a:r>
              <a:rPr lang="en-US" sz="2000" dirty="0">
                <a:solidFill>
                  <a:schemeClr val="tx1"/>
                </a:solidFill>
              </a:rPr>
              <a:t> </a:t>
            </a:r>
            <a:r>
              <a:rPr lang="en-US" sz="2000" dirty="0" err="1">
                <a:solidFill>
                  <a:schemeClr val="tx1"/>
                </a:solidFill>
              </a:rPr>
              <a:t>platonis</a:t>
            </a:r>
            <a:r>
              <a:rPr lang="en-US" sz="2000" dirty="0">
                <a:solidFill>
                  <a:schemeClr val="tx1"/>
                </a:solidFill>
              </a:rPr>
              <a:t> dan argument yang </a:t>
            </a:r>
            <a:r>
              <a:rPr lang="en-US" sz="2000" dirty="0" err="1">
                <a:solidFill>
                  <a:schemeClr val="tx1"/>
                </a:solidFill>
              </a:rPr>
              <a:t>menyakinkan</a:t>
            </a:r>
            <a:endParaRPr lang="en-US" sz="2000" dirty="0">
              <a:solidFill>
                <a:schemeClr val="tx1"/>
              </a:solidFill>
            </a:endParaRPr>
          </a:p>
          <a:p>
            <a:pPr marL="234950" algn="just"/>
            <a:r>
              <a:rPr lang="en-US" sz="2000" dirty="0">
                <a:solidFill>
                  <a:schemeClr val="tx1"/>
                </a:solidFill>
              </a:rPr>
              <a:t>	</a:t>
            </a:r>
            <a:r>
              <a:rPr lang="en-US" sz="2000" dirty="0" err="1">
                <a:solidFill>
                  <a:schemeClr val="tx1"/>
                </a:solidFill>
              </a:rPr>
              <a:t>Berfokus</a:t>
            </a:r>
            <a:r>
              <a:rPr lang="en-US" sz="2000" dirty="0">
                <a:solidFill>
                  <a:schemeClr val="tx1"/>
                </a:solidFill>
              </a:rPr>
              <a:t> pada </a:t>
            </a:r>
            <a:r>
              <a:rPr lang="en-US" sz="2000" dirty="0" err="1">
                <a:solidFill>
                  <a:schemeClr val="tx1"/>
                </a:solidFill>
              </a:rPr>
              <a:t>gaya</a:t>
            </a:r>
            <a:r>
              <a:rPr lang="en-US" sz="2000" dirty="0">
                <a:solidFill>
                  <a:schemeClr val="tx1"/>
                </a:solidFill>
              </a:rPr>
              <a:t>, </a:t>
            </a:r>
            <a:r>
              <a:rPr lang="en-US" sz="2000" dirty="0" err="1">
                <a:solidFill>
                  <a:schemeClr val="tx1"/>
                </a:solidFill>
              </a:rPr>
              <a:t>pidato</a:t>
            </a:r>
            <a:r>
              <a:rPr lang="en-US" sz="2000" dirty="0">
                <a:solidFill>
                  <a:schemeClr val="tx1"/>
                </a:solidFill>
              </a:rPr>
              <a:t> dan </a:t>
            </a:r>
            <a:r>
              <a:rPr lang="en-US" sz="2000" dirty="0" err="1">
                <a:solidFill>
                  <a:schemeClr val="tx1"/>
                </a:solidFill>
              </a:rPr>
              <a:t>pesan</a:t>
            </a:r>
            <a:r>
              <a:rPr lang="en-US" sz="2000" dirty="0">
                <a:solidFill>
                  <a:schemeClr val="tx1"/>
                </a:solidFill>
              </a:rPr>
              <a:t> </a:t>
            </a:r>
            <a:r>
              <a:rPr lang="en-US" sz="2000" dirty="0" err="1">
                <a:solidFill>
                  <a:schemeClr val="tx1"/>
                </a:solidFill>
              </a:rPr>
              <a:t>persuasi</a:t>
            </a:r>
            <a:r>
              <a:rPr lang="en-US" sz="2000" dirty="0">
                <a:solidFill>
                  <a:schemeClr val="tx1"/>
                </a:solidFill>
              </a:rPr>
              <a:t> yang </a:t>
            </a:r>
            <a:r>
              <a:rPr lang="en-US" sz="2000" dirty="0" err="1">
                <a:solidFill>
                  <a:schemeClr val="tx1"/>
                </a:solidFill>
              </a:rPr>
              <a:t>sederhana</a:t>
            </a:r>
            <a:r>
              <a:rPr lang="en-US" sz="2000" dirty="0">
                <a:solidFill>
                  <a:schemeClr val="tx1"/>
                </a:solidFill>
              </a:rPr>
              <a:t> </a:t>
            </a:r>
          </a:p>
        </p:txBody>
      </p:sp>
    </p:spTree>
    <p:extLst>
      <p:ext uri="{BB962C8B-B14F-4D97-AF65-F5344CB8AC3E}">
        <p14:creationId xmlns:p14="http://schemas.microsoft.com/office/powerpoint/2010/main" val="300135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Autofit/>
          </a:bodyPr>
          <a:lstStyle/>
          <a:p>
            <a:r>
              <a:rPr lang="en-US" sz="3000" b="1" dirty="0">
                <a:effectLst>
                  <a:outerShdw blurRad="38100" dist="38100" dir="2700000" algn="tl">
                    <a:srgbClr val="000000">
                      <a:alpha val="43137"/>
                    </a:srgbClr>
                  </a:outerShdw>
                </a:effectLst>
              </a:rPr>
              <a:t>THE FIRST PERSUASION THEORIST</a:t>
            </a:r>
          </a:p>
        </p:txBody>
      </p:sp>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11042469" cy="4203726"/>
          </a:xfrm>
        </p:spPr>
        <p:txBody>
          <a:bodyPr>
            <a:normAutofit/>
          </a:bodyPr>
          <a:lstStyle/>
          <a:p>
            <a:pPr marL="45720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just">
              <a:buNone/>
            </a:pPr>
            <a:r>
              <a:rPr lang="en-US" sz="2400" dirty="0"/>
              <a:t> </a:t>
            </a:r>
          </a:p>
        </p:txBody>
      </p:sp>
      <p:sp>
        <p:nvSpPr>
          <p:cNvPr id="6" name="Title 6">
            <a:extLst>
              <a:ext uri="{FF2B5EF4-FFF2-40B4-BE49-F238E27FC236}">
                <a16:creationId xmlns:a16="http://schemas.microsoft.com/office/drawing/2014/main" id="{01F68DE6-B541-4D4A-A0E6-BEA6E5C6F035}"/>
              </a:ext>
            </a:extLst>
          </p:cNvPr>
          <p:cNvSpPr>
            <a:spLocks noGrp="1"/>
          </p:cNvSpPr>
          <p:nvPr/>
        </p:nvSpPr>
        <p:spPr>
          <a:xfrm>
            <a:off x="806548" y="1457937"/>
            <a:ext cx="6626640" cy="466344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7850" indent="-342900" algn="just">
              <a:buFont typeface="Wingdings" panose="05000000000000000000" pitchFamily="2" charset="2"/>
              <a:buChar char="q"/>
            </a:pPr>
            <a:r>
              <a:rPr lang="en-US" sz="2000" b="1" dirty="0">
                <a:solidFill>
                  <a:schemeClr val="tx1"/>
                </a:solidFill>
              </a:rPr>
              <a:t>Aristoteles – </a:t>
            </a:r>
            <a:r>
              <a:rPr lang="en-US" sz="2000" dirty="0">
                <a:solidFill>
                  <a:schemeClr val="tx1"/>
                </a:solidFill>
              </a:rPr>
              <a:t>Sarjana </a:t>
            </a:r>
            <a:r>
              <a:rPr lang="en-US" sz="2000" dirty="0" err="1">
                <a:solidFill>
                  <a:schemeClr val="tx1"/>
                </a:solidFill>
              </a:rPr>
              <a:t>persuasi</a:t>
            </a:r>
            <a:r>
              <a:rPr lang="en-US" sz="2000" dirty="0">
                <a:solidFill>
                  <a:schemeClr val="tx1"/>
                </a:solidFill>
              </a:rPr>
              <a:t> </a:t>
            </a:r>
            <a:r>
              <a:rPr lang="en-US" sz="2000" dirty="0" err="1">
                <a:solidFill>
                  <a:schemeClr val="tx1"/>
                </a:solidFill>
              </a:rPr>
              <a:t>pertama</a:t>
            </a:r>
            <a:endParaRPr lang="en-US" sz="2000" dirty="0">
              <a:solidFill>
                <a:schemeClr val="tx1"/>
              </a:solidFill>
            </a:endParaRPr>
          </a:p>
          <a:p>
            <a:pPr marL="234950" algn="just"/>
            <a:r>
              <a:rPr lang="en-US" sz="2000" dirty="0">
                <a:solidFill>
                  <a:schemeClr val="tx1"/>
                </a:solidFill>
              </a:rPr>
              <a:t>	</a:t>
            </a:r>
            <a:r>
              <a:rPr lang="en-US" sz="2000" dirty="0" err="1">
                <a:solidFill>
                  <a:schemeClr val="tx1"/>
                </a:solidFill>
              </a:rPr>
              <a:t>Baik</a:t>
            </a:r>
            <a:r>
              <a:rPr lang="en-US" sz="2000" dirty="0">
                <a:solidFill>
                  <a:schemeClr val="tx1"/>
                </a:solidFill>
              </a:rPr>
              <a:t> Plato dan </a:t>
            </a:r>
            <a:r>
              <a:rPr lang="en-US" sz="2000" dirty="0" err="1">
                <a:solidFill>
                  <a:schemeClr val="tx1"/>
                </a:solidFill>
              </a:rPr>
              <a:t>Sofis</a:t>
            </a:r>
            <a:r>
              <a:rPr lang="en-US" sz="2000" dirty="0">
                <a:solidFill>
                  <a:schemeClr val="tx1"/>
                </a:solidFill>
              </a:rPr>
              <a:t> </a:t>
            </a:r>
            <a:r>
              <a:rPr lang="en-US" sz="2000" dirty="0" err="1">
                <a:solidFill>
                  <a:schemeClr val="tx1"/>
                </a:solidFill>
              </a:rPr>
              <a:t>memiliki</a:t>
            </a:r>
            <a:r>
              <a:rPr lang="en-US" sz="2000" dirty="0">
                <a:solidFill>
                  <a:schemeClr val="tx1"/>
                </a:solidFill>
              </a:rPr>
              <a:t> </a:t>
            </a:r>
            <a:r>
              <a:rPr lang="en-US" sz="2000" dirty="0" err="1">
                <a:solidFill>
                  <a:schemeClr val="tx1"/>
                </a:solidFill>
              </a:rPr>
              <a:t>satu</a:t>
            </a:r>
            <a:r>
              <a:rPr lang="en-US" sz="2000" dirty="0">
                <a:solidFill>
                  <a:schemeClr val="tx1"/>
                </a:solidFill>
              </a:rPr>
              <a:t> </a:t>
            </a:r>
            <a:r>
              <a:rPr lang="en-US" sz="2000" dirty="0" err="1">
                <a:solidFill>
                  <a:schemeClr val="tx1"/>
                </a:solidFill>
              </a:rPr>
              <a:t>titik</a:t>
            </a:r>
            <a:endParaRPr lang="en-US" sz="20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234950" algn="just"/>
            <a:r>
              <a:rPr lang="en-US" sz="2000" dirty="0">
                <a:solidFill>
                  <a:schemeClr val="tx1"/>
                </a:solidFill>
              </a:rPr>
              <a:t>	</a:t>
            </a:r>
          </a:p>
          <a:p>
            <a:pPr marL="577850" indent="-342900" algn="just">
              <a:buFont typeface="Wingdings" panose="05000000000000000000" pitchFamily="2" charset="2"/>
              <a:buChar char="q"/>
            </a:pPr>
            <a:r>
              <a:rPr lang="en-US" sz="2000" b="1" dirty="0" err="1">
                <a:solidFill>
                  <a:schemeClr val="tx1"/>
                </a:solidFill>
              </a:rPr>
              <a:t>Persuasi</a:t>
            </a:r>
            <a:r>
              <a:rPr lang="en-US" sz="2000" b="1" dirty="0">
                <a:solidFill>
                  <a:schemeClr val="tx1"/>
                </a:solidFill>
              </a:rPr>
              <a:t> </a:t>
            </a:r>
            <a:r>
              <a:rPr lang="en-US" sz="2000" b="1" dirty="0" err="1">
                <a:solidFill>
                  <a:schemeClr val="tx1"/>
                </a:solidFill>
              </a:rPr>
              <a:t>memiliki</a:t>
            </a:r>
            <a:r>
              <a:rPr lang="en-US" sz="2000" b="1" dirty="0">
                <a:solidFill>
                  <a:schemeClr val="tx1"/>
                </a:solidFill>
              </a:rPr>
              <a:t> </a:t>
            </a:r>
            <a:r>
              <a:rPr lang="en-US" sz="2000" b="1" dirty="0" err="1">
                <a:solidFill>
                  <a:schemeClr val="tx1"/>
                </a:solidFill>
              </a:rPr>
              <a:t>kebajikan</a:t>
            </a:r>
            <a:r>
              <a:rPr lang="en-US" sz="2000" b="1" dirty="0">
                <a:solidFill>
                  <a:schemeClr val="tx1"/>
                </a:solidFill>
              </a:rPr>
              <a:t> </a:t>
            </a:r>
          </a:p>
          <a:p>
            <a:pPr marL="1031875" lvl="1" indent="-339725" algn="just">
              <a:buFont typeface="Wingdings" panose="05000000000000000000" pitchFamily="2" charset="2"/>
              <a:buChar char="q"/>
            </a:pP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234950" algn="just"/>
            <a:r>
              <a:rPr lang="en-US" sz="2000" b="1" dirty="0">
                <a:solidFill>
                  <a:schemeClr val="tx1"/>
                </a:solidFill>
              </a:rPr>
              <a:t>	</a:t>
            </a:r>
            <a:r>
              <a:rPr lang="en-US" sz="2000" dirty="0" err="1">
                <a:solidFill>
                  <a:schemeClr val="tx1"/>
                </a:solidFill>
              </a:rPr>
              <a:t>Prinsip-prinsipnya</a:t>
            </a:r>
            <a:r>
              <a:rPr lang="en-US" sz="2000" dirty="0">
                <a:solidFill>
                  <a:schemeClr val="tx1"/>
                </a:solidFill>
              </a:rPr>
              <a:t> </a:t>
            </a:r>
            <a:r>
              <a:rPr lang="en-US" sz="2000" dirty="0" err="1">
                <a:solidFill>
                  <a:schemeClr val="tx1"/>
                </a:solidFill>
              </a:rPr>
              <a:t>menitikberatkan</a:t>
            </a:r>
            <a:r>
              <a:rPr lang="en-US" sz="2000" dirty="0">
                <a:solidFill>
                  <a:schemeClr val="tx1"/>
                </a:solidFill>
              </a:rPr>
              <a:t> </a:t>
            </a:r>
            <a:r>
              <a:rPr lang="en-US" sz="2000" dirty="0" err="1">
                <a:solidFill>
                  <a:schemeClr val="tx1"/>
                </a:solidFill>
              </a:rPr>
              <a:t>karakteristik</a:t>
            </a:r>
            <a:r>
              <a:rPr lang="en-US" sz="2000" dirty="0">
                <a:solidFill>
                  <a:schemeClr val="tx1"/>
                </a:solidFill>
              </a:rPr>
              <a:t> 	</a:t>
            </a:r>
            <a:r>
              <a:rPr lang="en-US" sz="2000" dirty="0" err="1">
                <a:solidFill>
                  <a:schemeClr val="tx1"/>
                </a:solidFill>
              </a:rPr>
              <a:t>sumber</a:t>
            </a:r>
            <a:r>
              <a:rPr lang="en-US" sz="2000" dirty="0">
                <a:solidFill>
                  <a:schemeClr val="tx1"/>
                </a:solidFill>
              </a:rPr>
              <a:t> dan </a:t>
            </a:r>
            <a:r>
              <a:rPr lang="en-US" sz="2000" dirty="0" err="1">
                <a:solidFill>
                  <a:schemeClr val="tx1"/>
                </a:solidFill>
              </a:rPr>
              <a:t>pesan</a:t>
            </a:r>
            <a:r>
              <a:rPr lang="en-US" sz="2000" dirty="0">
                <a:solidFill>
                  <a:schemeClr val="tx1"/>
                </a:solidFill>
              </a:rPr>
              <a:t>, dan </a:t>
            </a:r>
            <a:r>
              <a:rPr lang="en-US" sz="2000" dirty="0" err="1">
                <a:solidFill>
                  <a:schemeClr val="tx1"/>
                </a:solidFill>
              </a:rPr>
              <a:t>komunikator</a:t>
            </a:r>
            <a:r>
              <a:rPr lang="en-US" sz="2000" dirty="0">
                <a:solidFill>
                  <a:schemeClr val="tx1"/>
                </a:solidFill>
              </a:rPr>
              <a:t> </a:t>
            </a:r>
            <a:r>
              <a:rPr lang="en-US" sz="2000" dirty="0" err="1">
                <a:solidFill>
                  <a:schemeClr val="tx1"/>
                </a:solidFill>
              </a:rPr>
              <a:t>harus</a:t>
            </a:r>
            <a:r>
              <a:rPr lang="en-US" sz="2000" dirty="0">
                <a:solidFill>
                  <a:schemeClr val="tx1"/>
                </a:solidFill>
              </a:rPr>
              <a:t> 	</a:t>
            </a:r>
            <a:r>
              <a:rPr lang="en-US" sz="2000" dirty="0" err="1">
                <a:solidFill>
                  <a:schemeClr val="tx1"/>
                </a:solidFill>
              </a:rPr>
              <a:t>beradaptasi</a:t>
            </a:r>
            <a:r>
              <a:rPr lang="en-US" sz="2000" dirty="0">
                <a:solidFill>
                  <a:schemeClr val="tx1"/>
                </a:solidFill>
              </a:rPr>
              <a:t> </a:t>
            </a:r>
            <a:r>
              <a:rPr lang="en-US" sz="2000" dirty="0" err="1">
                <a:solidFill>
                  <a:schemeClr val="tx1"/>
                </a:solidFill>
              </a:rPr>
              <a:t>dengan</a:t>
            </a:r>
            <a:r>
              <a:rPr lang="en-US" sz="2000" dirty="0">
                <a:solidFill>
                  <a:schemeClr val="tx1"/>
                </a:solidFill>
              </a:rPr>
              <a:t> </a:t>
            </a:r>
            <a:r>
              <a:rPr lang="en-US" sz="2000" dirty="0" err="1">
                <a:solidFill>
                  <a:schemeClr val="tx1"/>
                </a:solidFill>
              </a:rPr>
              <a:t>audiens</a:t>
            </a:r>
            <a:r>
              <a:rPr lang="en-US" sz="2000" dirty="0">
                <a:solidFill>
                  <a:schemeClr val="tx1"/>
                </a:solidFill>
              </a:rPr>
              <a:t> </a:t>
            </a:r>
            <a:r>
              <a:rPr lang="en-US" sz="2000" dirty="0" err="1">
                <a:solidFill>
                  <a:schemeClr val="tx1"/>
                </a:solidFill>
              </a:rPr>
              <a:t>mereka</a:t>
            </a:r>
            <a:endParaRPr lang="en-US" sz="2000" dirty="0">
              <a:solidFill>
                <a:schemeClr val="tx1"/>
              </a:solidFill>
            </a:endParaRPr>
          </a:p>
          <a:p>
            <a:pPr marL="234950" algn="just"/>
            <a:r>
              <a:rPr lang="en-US" sz="2000" dirty="0">
                <a:solidFill>
                  <a:schemeClr val="tx1"/>
                </a:solidFill>
              </a:rPr>
              <a:t>	</a:t>
            </a:r>
            <a:r>
              <a:rPr lang="en-US" sz="2000" dirty="0" err="1">
                <a:solidFill>
                  <a:schemeClr val="tx1"/>
                </a:solidFill>
              </a:rPr>
              <a:t>Etos</a:t>
            </a:r>
            <a:r>
              <a:rPr lang="en-US" sz="2000" dirty="0">
                <a:solidFill>
                  <a:schemeClr val="tx1"/>
                </a:solidFill>
              </a:rPr>
              <a:t> – </a:t>
            </a:r>
            <a:r>
              <a:rPr lang="en-US" sz="2000" dirty="0" err="1">
                <a:solidFill>
                  <a:schemeClr val="tx1"/>
                </a:solidFill>
              </a:rPr>
              <a:t>sifat</a:t>
            </a:r>
            <a:r>
              <a:rPr lang="en-US" sz="2000" dirty="0">
                <a:solidFill>
                  <a:schemeClr val="tx1"/>
                </a:solidFill>
              </a:rPr>
              <a:t> </a:t>
            </a:r>
            <a:r>
              <a:rPr lang="en-US" sz="2000" dirty="0" err="1">
                <a:solidFill>
                  <a:schemeClr val="tx1"/>
                </a:solidFill>
              </a:rPr>
              <a:t>dari</a:t>
            </a:r>
            <a:r>
              <a:rPr lang="en-US" sz="2000" dirty="0">
                <a:solidFill>
                  <a:schemeClr val="tx1"/>
                </a:solidFill>
              </a:rPr>
              <a:t> </a:t>
            </a:r>
            <a:r>
              <a:rPr lang="en-US" sz="2000" dirty="0" err="1">
                <a:solidFill>
                  <a:schemeClr val="tx1"/>
                </a:solidFill>
              </a:rPr>
              <a:t>komunikator</a:t>
            </a:r>
            <a:endParaRPr lang="en-US" sz="2000" dirty="0">
              <a:solidFill>
                <a:schemeClr val="tx1"/>
              </a:solidFill>
            </a:endParaRPr>
          </a:p>
          <a:p>
            <a:pPr marL="234950" algn="just"/>
            <a:r>
              <a:rPr lang="en-US" sz="2000" dirty="0">
                <a:solidFill>
                  <a:schemeClr val="tx1"/>
                </a:solidFill>
              </a:rPr>
              <a:t>	Pathos – </a:t>
            </a:r>
            <a:r>
              <a:rPr lang="en-US" sz="2000" dirty="0" err="1">
                <a:solidFill>
                  <a:schemeClr val="tx1"/>
                </a:solidFill>
              </a:rPr>
              <a:t>keadaan</a:t>
            </a:r>
            <a:r>
              <a:rPr lang="en-US" sz="2000" dirty="0">
                <a:solidFill>
                  <a:schemeClr val="tx1"/>
                </a:solidFill>
              </a:rPr>
              <a:t> </a:t>
            </a:r>
            <a:r>
              <a:rPr lang="en-US" sz="2000" dirty="0" err="1">
                <a:solidFill>
                  <a:schemeClr val="tx1"/>
                </a:solidFill>
              </a:rPr>
              <a:t>emosional</a:t>
            </a:r>
            <a:r>
              <a:rPr lang="en-US" sz="2000" dirty="0">
                <a:solidFill>
                  <a:schemeClr val="tx1"/>
                </a:solidFill>
              </a:rPr>
              <a:t> </a:t>
            </a:r>
            <a:r>
              <a:rPr lang="en-US" sz="2000" dirty="0" err="1">
                <a:solidFill>
                  <a:schemeClr val="tx1"/>
                </a:solidFill>
              </a:rPr>
              <a:t>penonton</a:t>
            </a:r>
            <a:endParaRPr lang="en-US" sz="2000" dirty="0">
              <a:solidFill>
                <a:schemeClr val="tx1"/>
              </a:solidFill>
            </a:endParaRPr>
          </a:p>
          <a:p>
            <a:pPr marL="234950" algn="just"/>
            <a:r>
              <a:rPr lang="en-US" sz="2000" dirty="0">
                <a:solidFill>
                  <a:schemeClr val="tx1"/>
                </a:solidFill>
              </a:rPr>
              <a:t>	Logos – argument </a:t>
            </a:r>
            <a:r>
              <a:rPr lang="en-US" sz="2000" dirty="0" err="1">
                <a:solidFill>
                  <a:schemeClr val="tx1"/>
                </a:solidFill>
              </a:rPr>
              <a:t>pesan</a:t>
            </a:r>
            <a:endParaRPr lang="en-US" sz="2000" dirty="0">
              <a:solidFill>
                <a:schemeClr val="tx1"/>
              </a:solidFill>
            </a:endParaRPr>
          </a:p>
          <a:p>
            <a:pPr marL="234950" algn="just"/>
            <a:endParaRPr lang="en-US" sz="2000"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577850" indent="-342900" algn="just">
              <a:buFont typeface="Wingdings" panose="05000000000000000000" pitchFamily="2" charset="2"/>
              <a:buChar char="q"/>
            </a:pPr>
            <a:r>
              <a:rPr lang="en-US" sz="2000" b="1" dirty="0" err="1">
                <a:solidFill>
                  <a:schemeClr val="tx1"/>
                </a:solidFill>
              </a:rPr>
              <a:t>Teori</a:t>
            </a:r>
            <a:r>
              <a:rPr lang="en-US" sz="2000" b="1" dirty="0">
                <a:solidFill>
                  <a:schemeClr val="tx1"/>
                </a:solidFill>
              </a:rPr>
              <a:t> </a:t>
            </a:r>
            <a:r>
              <a:rPr lang="en-US" sz="2000" b="1" dirty="0" err="1">
                <a:solidFill>
                  <a:schemeClr val="tx1"/>
                </a:solidFill>
              </a:rPr>
              <a:t>ini</a:t>
            </a:r>
            <a:r>
              <a:rPr lang="en-US" sz="2000" b="1" dirty="0">
                <a:solidFill>
                  <a:schemeClr val="tx1"/>
                </a:solidFill>
              </a:rPr>
              <a:t> </a:t>
            </a:r>
            <a:r>
              <a:rPr lang="en-US" sz="2000" b="1" dirty="0" err="1">
                <a:solidFill>
                  <a:schemeClr val="tx1"/>
                </a:solidFill>
              </a:rPr>
              <a:t>memiliki</a:t>
            </a:r>
            <a:r>
              <a:rPr lang="en-US" sz="2000" b="1" dirty="0">
                <a:solidFill>
                  <a:schemeClr val="tx1"/>
                </a:solidFill>
              </a:rPr>
              <a:t> blank spot yang </a:t>
            </a:r>
            <a:r>
              <a:rPr lang="en-US" sz="2000" b="1" dirty="0" err="1">
                <a:solidFill>
                  <a:schemeClr val="tx1"/>
                </a:solidFill>
              </a:rPr>
              <a:t>mencerminkan</a:t>
            </a:r>
            <a:r>
              <a:rPr lang="en-US" sz="2000" b="1" dirty="0">
                <a:solidFill>
                  <a:schemeClr val="tx1"/>
                </a:solidFill>
              </a:rPr>
              <a:t> bias pada </a:t>
            </a:r>
            <a:r>
              <a:rPr lang="en-US" sz="2000" b="1" dirty="0" err="1">
                <a:solidFill>
                  <a:schemeClr val="tx1"/>
                </a:solidFill>
              </a:rPr>
              <a:t>jamannya</a:t>
            </a: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1031875" lvl="1" indent="-339725" algn="just">
              <a:buFont typeface="Wingdings" panose="05000000000000000000" pitchFamily="2" charset="2"/>
              <a:buChar char="q"/>
            </a:pPr>
            <a:endParaRPr lang="en-US" sz="100" b="1" dirty="0">
              <a:solidFill>
                <a:schemeClr val="tx1"/>
              </a:solidFill>
            </a:endParaRPr>
          </a:p>
          <a:p>
            <a:pPr marL="234950" algn="just"/>
            <a:r>
              <a:rPr lang="en-US" sz="2000" b="1" dirty="0">
                <a:solidFill>
                  <a:schemeClr val="tx1"/>
                </a:solidFill>
              </a:rPr>
              <a:t>	</a:t>
            </a:r>
            <a:endParaRPr lang="en-US" sz="2000" dirty="0">
              <a:solidFill>
                <a:schemeClr val="tx1"/>
              </a:solidFill>
            </a:endParaRPr>
          </a:p>
        </p:txBody>
      </p:sp>
      <p:pic>
        <p:nvPicPr>
          <p:cNvPr id="4" name="Picture 3">
            <a:extLst>
              <a:ext uri="{FF2B5EF4-FFF2-40B4-BE49-F238E27FC236}">
                <a16:creationId xmlns:a16="http://schemas.microsoft.com/office/drawing/2014/main" id="{29069271-2D70-46AE-9038-A447ECBC3775}"/>
              </a:ext>
            </a:extLst>
          </p:cNvPr>
          <p:cNvPicPr>
            <a:picLocks noChangeAspect="1"/>
          </p:cNvPicPr>
          <p:nvPr/>
        </p:nvPicPr>
        <p:blipFill>
          <a:blip r:embed="rId2"/>
          <a:stretch>
            <a:fillRect/>
          </a:stretch>
        </p:blipFill>
        <p:spPr>
          <a:xfrm>
            <a:off x="8214852" y="678131"/>
            <a:ext cx="3384964" cy="5501738"/>
          </a:xfrm>
          <a:prstGeom prst="rect">
            <a:avLst/>
          </a:prstGeom>
        </p:spPr>
      </p:pic>
    </p:spTree>
    <p:extLst>
      <p:ext uri="{BB962C8B-B14F-4D97-AF65-F5344CB8AC3E}">
        <p14:creationId xmlns:p14="http://schemas.microsoft.com/office/powerpoint/2010/main" val="271829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Autofit/>
          </a:bodyPr>
          <a:lstStyle/>
          <a:p>
            <a:r>
              <a:rPr lang="en-US" sz="3000" b="1" dirty="0">
                <a:effectLst>
                  <a:outerShdw blurRad="38100" dist="38100" dir="2700000" algn="tl">
                    <a:srgbClr val="000000">
                      <a:alpha val="43137"/>
                    </a:srgbClr>
                  </a:outerShdw>
                </a:effectLst>
              </a:rPr>
              <a:t>WHEN IN ROME…</a:t>
            </a:r>
          </a:p>
        </p:txBody>
      </p:sp>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11042469" cy="4203726"/>
          </a:xfrm>
        </p:spPr>
        <p:txBody>
          <a:bodyPr>
            <a:normAutofit/>
          </a:bodyPr>
          <a:lstStyle/>
          <a:p>
            <a:pPr marL="45720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		</a:t>
            </a:r>
          </a:p>
          <a:p>
            <a:pPr marL="0" indent="0" algn="just">
              <a:buNone/>
            </a:pPr>
            <a:r>
              <a:rPr lang="en-US" sz="2400" dirty="0"/>
              <a:t> </a:t>
            </a:r>
          </a:p>
        </p:txBody>
      </p:sp>
      <p:sp>
        <p:nvSpPr>
          <p:cNvPr id="6" name="Title 6">
            <a:extLst>
              <a:ext uri="{FF2B5EF4-FFF2-40B4-BE49-F238E27FC236}">
                <a16:creationId xmlns:a16="http://schemas.microsoft.com/office/drawing/2014/main" id="{01F68DE6-B541-4D4A-A0E6-BEA6E5C6F035}"/>
              </a:ext>
            </a:extLst>
          </p:cNvPr>
          <p:cNvSpPr>
            <a:spLocks noGrp="1"/>
          </p:cNvSpPr>
          <p:nvPr/>
        </p:nvSpPr>
        <p:spPr>
          <a:xfrm>
            <a:off x="789128" y="1444528"/>
            <a:ext cx="10578905" cy="466344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7850" indent="-342900" algn="just">
              <a:buFont typeface="Wingdings" panose="05000000000000000000" pitchFamily="2" charset="2"/>
              <a:buChar char="q"/>
            </a:pPr>
            <a:r>
              <a:rPr lang="en-US" sz="2400" dirty="0">
                <a:solidFill>
                  <a:schemeClr val="tx1"/>
                </a:solidFill>
              </a:rPr>
              <a:t>Sarjana </a:t>
            </a:r>
            <a:r>
              <a:rPr lang="en-US" sz="2400" dirty="0" err="1">
                <a:solidFill>
                  <a:schemeClr val="tx1"/>
                </a:solidFill>
              </a:rPr>
              <a:t>Romawi</a:t>
            </a:r>
            <a:r>
              <a:rPr lang="en-US" sz="2400" dirty="0">
                <a:solidFill>
                  <a:schemeClr val="tx1"/>
                </a:solidFill>
              </a:rPr>
              <a:t> </a:t>
            </a:r>
            <a:r>
              <a:rPr lang="en-US" sz="2400" dirty="0" err="1">
                <a:solidFill>
                  <a:schemeClr val="tx1"/>
                </a:solidFill>
              </a:rPr>
              <a:t>merayakan</a:t>
            </a:r>
            <a:r>
              <a:rPr lang="en-US" sz="2400" dirty="0">
                <a:solidFill>
                  <a:schemeClr val="tx1"/>
                </a:solidFill>
              </a:rPr>
              <a:t> </a:t>
            </a:r>
            <a:r>
              <a:rPr lang="en-US" sz="2400" dirty="0" err="1">
                <a:solidFill>
                  <a:schemeClr val="tx1"/>
                </a:solidFill>
              </a:rPr>
              <a:t>seni</a:t>
            </a:r>
            <a:r>
              <a:rPr lang="en-US" sz="2400" dirty="0">
                <a:solidFill>
                  <a:schemeClr val="tx1"/>
                </a:solidFill>
              </a:rPr>
              <a:t> </a:t>
            </a:r>
            <a:r>
              <a:rPr lang="en-US" sz="2400" dirty="0" err="1">
                <a:solidFill>
                  <a:schemeClr val="tx1"/>
                </a:solidFill>
              </a:rPr>
              <a:t>kefasihan</a:t>
            </a:r>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577850" indent="-342900" algn="just">
              <a:buFont typeface="Wingdings" panose="05000000000000000000" pitchFamily="2" charset="2"/>
              <a:buChar char="q"/>
            </a:pPr>
            <a:r>
              <a:rPr lang="en-US" sz="2400" dirty="0">
                <a:solidFill>
                  <a:schemeClr val="tx1"/>
                </a:solidFill>
              </a:rPr>
              <a:t>Cicero – orator ideal = </a:t>
            </a:r>
            <a:r>
              <a:rPr lang="en-US" sz="2400" dirty="0" err="1">
                <a:solidFill>
                  <a:schemeClr val="tx1"/>
                </a:solidFill>
              </a:rPr>
              <a:t>individu</a:t>
            </a:r>
            <a:r>
              <a:rPr lang="en-US" sz="2400" dirty="0">
                <a:solidFill>
                  <a:schemeClr val="tx1"/>
                </a:solidFill>
              </a:rPr>
              <a:t> </a:t>
            </a:r>
            <a:r>
              <a:rPr lang="en-US" sz="2400" dirty="0" err="1">
                <a:solidFill>
                  <a:schemeClr val="tx1"/>
                </a:solidFill>
              </a:rPr>
              <a:t>dengan</a:t>
            </a:r>
            <a:r>
              <a:rPr lang="en-US" sz="2400" dirty="0">
                <a:solidFill>
                  <a:schemeClr val="tx1"/>
                </a:solidFill>
              </a:rPr>
              <a:t> </a:t>
            </a:r>
            <a:r>
              <a:rPr lang="en-US" sz="2400" dirty="0" err="1">
                <a:solidFill>
                  <a:schemeClr val="tx1"/>
                </a:solidFill>
              </a:rPr>
              <a:t>kebajikan</a:t>
            </a:r>
            <a:r>
              <a:rPr lang="en-US" sz="2400" dirty="0">
                <a:solidFill>
                  <a:schemeClr val="tx1"/>
                </a:solidFill>
              </a:rPr>
              <a:t> </a:t>
            </a:r>
            <a:r>
              <a:rPr lang="en-US" sz="2400" dirty="0" err="1">
                <a:solidFill>
                  <a:schemeClr val="tx1"/>
                </a:solidFill>
              </a:rPr>
              <a:t>tinggi</a:t>
            </a:r>
            <a:r>
              <a:rPr lang="en-US" sz="2400" dirty="0">
                <a:solidFill>
                  <a:schemeClr val="tx1"/>
                </a:solidFill>
              </a:rPr>
              <a:t> yang </a:t>
            </a:r>
            <a:r>
              <a:rPr lang="en-US" sz="2400" dirty="0" err="1">
                <a:solidFill>
                  <a:schemeClr val="tx1"/>
                </a:solidFill>
              </a:rPr>
              <a:t>melayani</a:t>
            </a:r>
            <a:r>
              <a:rPr lang="en-US" sz="2400" dirty="0">
                <a:solidFill>
                  <a:schemeClr val="tx1"/>
                </a:solidFill>
              </a:rPr>
              <a:t> </a:t>
            </a:r>
            <a:r>
              <a:rPr lang="en-US" sz="2400" dirty="0" err="1">
                <a:solidFill>
                  <a:schemeClr val="tx1"/>
                </a:solidFill>
              </a:rPr>
              <a:t>kebaikan</a:t>
            </a:r>
            <a:r>
              <a:rPr lang="en-US" sz="2400" dirty="0">
                <a:solidFill>
                  <a:schemeClr val="tx1"/>
                </a:solidFill>
              </a:rPr>
              <a:t>  </a:t>
            </a:r>
            <a:r>
              <a:rPr lang="en-US" sz="2400" dirty="0" err="1">
                <a:solidFill>
                  <a:schemeClr val="tx1"/>
                </a:solidFill>
              </a:rPr>
              <a:t>masy</a:t>
            </a:r>
            <a:r>
              <a:rPr lang="en-US" sz="2400" dirty="0">
                <a:solidFill>
                  <a:schemeClr val="tx1"/>
                </a:solidFill>
              </a:rPr>
              <a:t>.</a:t>
            </a:r>
          </a:p>
          <a:p>
            <a:pPr marL="234950" algn="just"/>
            <a:r>
              <a:rPr lang="en-US" sz="2000" dirty="0">
                <a:solidFill>
                  <a:schemeClr val="tx1"/>
                </a:solidFill>
              </a:rPr>
              <a:t>	</a:t>
            </a:r>
            <a:r>
              <a:rPr lang="en-US" sz="2000" dirty="0" err="1">
                <a:solidFill>
                  <a:schemeClr val="tx1"/>
                </a:solidFill>
              </a:rPr>
              <a:t>Psikologi</a:t>
            </a:r>
            <a:r>
              <a:rPr lang="en-US" sz="2000" dirty="0">
                <a:solidFill>
                  <a:schemeClr val="tx1"/>
                </a:solidFill>
              </a:rPr>
              <a:t> </a:t>
            </a:r>
            <a:r>
              <a:rPr lang="en-US" sz="2000" dirty="0" err="1">
                <a:solidFill>
                  <a:schemeClr val="tx1"/>
                </a:solidFill>
              </a:rPr>
              <a:t>daya</a:t>
            </a:r>
            <a:r>
              <a:rPr lang="en-US" sz="2000" dirty="0">
                <a:solidFill>
                  <a:schemeClr val="tx1"/>
                </a:solidFill>
              </a:rPr>
              <a:t> </a:t>
            </a:r>
            <a:r>
              <a:rPr lang="en-US" sz="2000" dirty="0" err="1">
                <a:solidFill>
                  <a:schemeClr val="tx1"/>
                </a:solidFill>
              </a:rPr>
              <a:t>tarik</a:t>
            </a:r>
            <a:r>
              <a:rPr lang="en-US" sz="2000" dirty="0">
                <a:solidFill>
                  <a:schemeClr val="tx1"/>
                </a:solidFill>
              </a:rPr>
              <a:t> </a:t>
            </a:r>
            <a:r>
              <a:rPr lang="en-US" sz="2000" dirty="0" err="1">
                <a:solidFill>
                  <a:schemeClr val="tx1"/>
                </a:solidFill>
              </a:rPr>
              <a:t>emosional</a:t>
            </a:r>
            <a:r>
              <a:rPr lang="en-US" sz="2000" dirty="0">
                <a:solidFill>
                  <a:schemeClr val="tx1"/>
                </a:solidFill>
              </a:rPr>
              <a:t> dan </a:t>
            </a:r>
            <a:r>
              <a:rPr lang="en-US" sz="2000" dirty="0" err="1">
                <a:solidFill>
                  <a:schemeClr val="tx1"/>
                </a:solidFill>
              </a:rPr>
              <a:t>kontrol</a:t>
            </a:r>
            <a:r>
              <a:rPr lang="en-US" sz="2000" dirty="0">
                <a:solidFill>
                  <a:schemeClr val="tx1"/>
                </a:solidFill>
              </a:rPr>
              <a:t> </a:t>
            </a:r>
            <a:r>
              <a:rPr lang="en-US" sz="2000" dirty="0" err="1">
                <a:solidFill>
                  <a:schemeClr val="tx1"/>
                </a:solidFill>
              </a:rPr>
              <a:t>ekspresi</a:t>
            </a:r>
            <a:r>
              <a:rPr lang="en-US" sz="2000" dirty="0">
                <a:solidFill>
                  <a:schemeClr val="tx1"/>
                </a:solidFill>
              </a:rPr>
              <a:t> </a:t>
            </a:r>
            <a:r>
              <a:rPr lang="en-US" sz="2000" dirty="0" err="1">
                <a:solidFill>
                  <a:schemeClr val="tx1"/>
                </a:solidFill>
              </a:rPr>
              <a:t>wajah</a:t>
            </a:r>
            <a:r>
              <a:rPr lang="en-US" sz="2000" dirty="0">
                <a:solidFill>
                  <a:schemeClr val="tx1"/>
                </a:solidFill>
              </a:rPr>
              <a:t> dan </a:t>
            </a:r>
            <a:r>
              <a:rPr lang="en-US" sz="2000" dirty="0" err="1">
                <a:solidFill>
                  <a:schemeClr val="tx1"/>
                </a:solidFill>
              </a:rPr>
              <a:t>gerak</a:t>
            </a:r>
            <a:r>
              <a:rPr lang="en-US" sz="2000" dirty="0">
                <a:solidFill>
                  <a:schemeClr val="tx1"/>
                </a:solidFill>
              </a:rPr>
              <a:t> </a:t>
            </a:r>
            <a:r>
              <a:rPr lang="en-US" sz="2000" dirty="0" err="1">
                <a:solidFill>
                  <a:schemeClr val="tx1"/>
                </a:solidFill>
              </a:rPr>
              <a:t>fisik</a:t>
            </a:r>
            <a:endParaRPr lang="en-US" sz="2000" dirty="0">
              <a:solidFill>
                <a:schemeClr val="tx1"/>
              </a:solidFill>
            </a:endParaRPr>
          </a:p>
          <a:p>
            <a:pPr marL="234950" algn="just"/>
            <a:endParaRPr lang="en-US" sz="20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577850" indent="-342900" algn="just">
              <a:buFont typeface="Wingdings" panose="05000000000000000000" pitchFamily="2" charset="2"/>
              <a:buChar char="q"/>
            </a:pPr>
            <a:r>
              <a:rPr lang="en-US" sz="2400" dirty="0">
                <a:solidFill>
                  <a:schemeClr val="tx1"/>
                </a:solidFill>
              </a:rPr>
              <a:t>Careful ! “</a:t>
            </a:r>
            <a:r>
              <a:rPr lang="en-US" sz="2400" dirty="0" err="1">
                <a:solidFill>
                  <a:schemeClr val="tx1"/>
                </a:solidFill>
              </a:rPr>
              <a:t>Pengabdian</a:t>
            </a:r>
            <a:r>
              <a:rPr lang="en-US" sz="2400" dirty="0">
                <a:solidFill>
                  <a:schemeClr val="tx1"/>
                </a:solidFill>
              </a:rPr>
              <a:t> para Rhetorician </a:t>
            </a:r>
            <a:r>
              <a:rPr lang="en-US" sz="2400" dirty="0" err="1">
                <a:solidFill>
                  <a:schemeClr val="tx1"/>
                </a:solidFill>
              </a:rPr>
              <a:t>Romawi</a:t>
            </a:r>
            <a:r>
              <a:rPr lang="en-US" sz="2400" dirty="0">
                <a:solidFill>
                  <a:schemeClr val="tx1"/>
                </a:solidFill>
              </a:rPr>
              <a:t> pada </a:t>
            </a:r>
            <a:r>
              <a:rPr lang="en-US" sz="2400" dirty="0" err="1">
                <a:solidFill>
                  <a:schemeClr val="tx1"/>
                </a:solidFill>
              </a:rPr>
              <a:t>pidato</a:t>
            </a:r>
            <a:r>
              <a:rPr lang="en-US" sz="2400" dirty="0">
                <a:solidFill>
                  <a:schemeClr val="tx1"/>
                </a:solidFill>
              </a:rPr>
              <a:t> moral </a:t>
            </a:r>
            <a:r>
              <a:rPr lang="en-US" sz="2400" dirty="0" err="1">
                <a:solidFill>
                  <a:schemeClr val="tx1"/>
                </a:solidFill>
              </a:rPr>
              <a:t>menghadirkan</a:t>
            </a:r>
            <a:r>
              <a:rPr lang="en-US" sz="2400" dirty="0">
                <a:solidFill>
                  <a:schemeClr val="tx1"/>
                </a:solidFill>
              </a:rPr>
              <a:t> </a:t>
            </a:r>
            <a:r>
              <a:rPr lang="en-US" sz="2400" dirty="0" err="1">
                <a:solidFill>
                  <a:schemeClr val="tx1"/>
                </a:solidFill>
              </a:rPr>
              <a:t>perbedaan</a:t>
            </a:r>
            <a:r>
              <a:rPr lang="en-US" sz="2400" dirty="0">
                <a:solidFill>
                  <a:schemeClr val="tx1"/>
                </a:solidFill>
              </a:rPr>
              <a:t> yang </a:t>
            </a:r>
            <a:r>
              <a:rPr lang="en-US" sz="2400" dirty="0" err="1">
                <a:solidFill>
                  <a:schemeClr val="tx1"/>
                </a:solidFill>
              </a:rPr>
              <a:t>mencolok</a:t>
            </a:r>
            <a:r>
              <a:rPr lang="en-US" sz="2400" dirty="0">
                <a:solidFill>
                  <a:schemeClr val="tx1"/>
                </a:solidFill>
              </a:rPr>
              <a:t> </a:t>
            </a:r>
            <a:r>
              <a:rPr lang="en-US" sz="2400" dirty="0" err="1">
                <a:solidFill>
                  <a:schemeClr val="tx1"/>
                </a:solidFill>
              </a:rPr>
              <a:t>dengan</a:t>
            </a:r>
            <a:r>
              <a:rPr lang="en-US" sz="2400" dirty="0">
                <a:solidFill>
                  <a:schemeClr val="tx1"/>
                </a:solidFill>
              </a:rPr>
              <a:t> </a:t>
            </a:r>
            <a:r>
              <a:rPr lang="en-US" sz="2400" dirty="0" err="1">
                <a:solidFill>
                  <a:schemeClr val="tx1"/>
                </a:solidFill>
              </a:rPr>
              <a:t>budaya</a:t>
            </a:r>
            <a:r>
              <a:rPr lang="en-US" sz="2400" dirty="0">
                <a:solidFill>
                  <a:schemeClr val="tx1"/>
                </a:solidFill>
              </a:rPr>
              <a:t> moral </a:t>
            </a:r>
            <a:r>
              <a:rPr lang="en-US" sz="2400" dirty="0" err="1">
                <a:solidFill>
                  <a:schemeClr val="tx1"/>
                </a:solidFill>
              </a:rPr>
              <a:t>buas</a:t>
            </a:r>
            <a:r>
              <a:rPr lang="en-US" sz="2400" dirty="0">
                <a:solidFill>
                  <a:schemeClr val="tx1"/>
                </a:solidFill>
              </a:rPr>
              <a:t> yang </a:t>
            </a:r>
            <a:r>
              <a:rPr lang="en-US" sz="2400" dirty="0" err="1">
                <a:solidFill>
                  <a:schemeClr val="tx1"/>
                </a:solidFill>
              </a:rPr>
              <a:t>lazim</a:t>
            </a:r>
            <a:r>
              <a:rPr lang="en-US" sz="2400" dirty="0">
                <a:solidFill>
                  <a:schemeClr val="tx1"/>
                </a:solidFill>
              </a:rPr>
              <a:t> di Roma pada </a:t>
            </a:r>
            <a:r>
              <a:rPr lang="en-US" sz="2400" dirty="0" err="1">
                <a:solidFill>
                  <a:schemeClr val="tx1"/>
                </a:solidFill>
              </a:rPr>
              <a:t>saat</a:t>
            </a:r>
            <a:r>
              <a:rPr lang="en-US" sz="2400" dirty="0">
                <a:solidFill>
                  <a:schemeClr val="tx1"/>
                </a:solidFill>
              </a:rPr>
              <a:t> </a:t>
            </a:r>
            <a:r>
              <a:rPr lang="en-US" sz="2400" dirty="0" err="1">
                <a:solidFill>
                  <a:schemeClr val="tx1"/>
                </a:solidFill>
              </a:rPr>
              <a:t>itu</a:t>
            </a:r>
            <a:r>
              <a:rPr lang="en-US" sz="2400" dirty="0">
                <a:solidFill>
                  <a:schemeClr val="tx1"/>
                </a:solidFill>
              </a:rPr>
              <a:t>”</a:t>
            </a:r>
          </a:p>
          <a:p>
            <a:pPr marL="1035050" lvl="1" indent="-342900" algn="just">
              <a:buFont typeface="Wingdings" panose="05000000000000000000" pitchFamily="2" charset="2"/>
              <a:buChar char="q"/>
            </a:pPr>
            <a:r>
              <a:rPr lang="en-US" sz="100" dirty="0" err="1">
                <a:solidFill>
                  <a:schemeClr val="tx1"/>
                </a:solidFill>
              </a:rPr>
              <a:t>Apakah</a:t>
            </a:r>
            <a:r>
              <a:rPr lang="en-US" sz="100" dirty="0">
                <a:solidFill>
                  <a:schemeClr val="tx1"/>
                </a:solidFill>
              </a:rPr>
              <a:t> </a:t>
            </a:r>
          </a:p>
          <a:p>
            <a:pPr marL="1035050" lvl="1" indent="-342900" algn="just">
              <a:buFont typeface="Courier New" panose="02070309020205020404" pitchFamily="49" charset="0"/>
              <a:buChar char="o"/>
            </a:pPr>
            <a:r>
              <a:rPr lang="en-US" sz="100" dirty="0">
                <a:solidFill>
                  <a:schemeClr val="tx1"/>
                </a:solidFill>
              </a:rPr>
              <a:t>	</a:t>
            </a:r>
            <a:r>
              <a:rPr lang="en-US" sz="100" dirty="0" err="1">
                <a:solidFill>
                  <a:schemeClr val="tx1"/>
                </a:solidFill>
              </a:rPr>
              <a:t>Pengembangan</a:t>
            </a:r>
            <a:r>
              <a:rPr lang="en-US" sz="100" dirty="0">
                <a:solidFill>
                  <a:schemeClr val="tx1"/>
                </a:solidFill>
              </a:rPr>
              <a:t> </a:t>
            </a:r>
            <a:r>
              <a:rPr lang="en-US" sz="100" dirty="0" err="1">
                <a:solidFill>
                  <a:schemeClr val="tx1"/>
                </a:solidFill>
              </a:rPr>
              <a:t>prinsip-prinsip</a:t>
            </a:r>
            <a:r>
              <a:rPr lang="en-US" sz="100" dirty="0">
                <a:solidFill>
                  <a:schemeClr val="tx1"/>
                </a:solidFill>
              </a:rPr>
              <a:t> moral</a:t>
            </a:r>
          </a:p>
          <a:p>
            <a:pPr marL="1035050" lvl="1" indent="-342900" algn="just">
              <a:buFont typeface="Courier New" panose="02070309020205020404" pitchFamily="49" charset="0"/>
              <a:buChar char="o"/>
            </a:pPr>
            <a:r>
              <a:rPr lang="en-US" sz="100" dirty="0">
                <a:solidFill>
                  <a:schemeClr val="tx1"/>
                </a:solidFill>
              </a:rPr>
              <a:t>	</a:t>
            </a:r>
            <a:r>
              <a:rPr lang="en-US" sz="100" dirty="0" err="1">
                <a:solidFill>
                  <a:schemeClr val="tx1"/>
                </a:solidFill>
              </a:rPr>
              <a:t>Penekanan</a:t>
            </a:r>
            <a:r>
              <a:rPr lang="en-US" sz="100" dirty="0">
                <a:solidFill>
                  <a:schemeClr val="tx1"/>
                </a:solidFill>
              </a:rPr>
              <a:t> pada “</a:t>
            </a:r>
            <a:r>
              <a:rPr lang="en-US" sz="100" dirty="0" err="1">
                <a:solidFill>
                  <a:schemeClr val="tx1"/>
                </a:solidFill>
              </a:rPr>
              <a:t>manusia</a:t>
            </a:r>
            <a:r>
              <a:rPr lang="en-US" sz="100" dirty="0">
                <a:solidFill>
                  <a:schemeClr val="tx1"/>
                </a:solidFill>
              </a:rPr>
              <a:t>” </a:t>
            </a:r>
            <a:r>
              <a:rPr lang="en-US" sz="100" dirty="0" err="1">
                <a:solidFill>
                  <a:schemeClr val="tx1"/>
                </a:solidFill>
              </a:rPr>
              <a:t>bukanlah</a:t>
            </a:r>
            <a:r>
              <a:rPr lang="en-US" sz="100" dirty="0">
                <a:solidFill>
                  <a:schemeClr val="tx1"/>
                </a:solidFill>
              </a:rPr>
              <a:t> </a:t>
            </a:r>
            <a:r>
              <a:rPr lang="en-US" sz="100" dirty="0" err="1">
                <a:solidFill>
                  <a:schemeClr val="tx1"/>
                </a:solidFill>
              </a:rPr>
              <a:t>kesalahan</a:t>
            </a: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692150" lvl="1" algn="just"/>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p:txBody>
      </p:sp>
    </p:spTree>
    <p:extLst>
      <p:ext uri="{BB962C8B-B14F-4D97-AF65-F5344CB8AC3E}">
        <p14:creationId xmlns:p14="http://schemas.microsoft.com/office/powerpoint/2010/main" val="224901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Autofit/>
          </a:bodyPr>
          <a:lstStyle/>
          <a:p>
            <a:r>
              <a:rPr lang="en-US" sz="3000" b="1" dirty="0">
                <a:effectLst>
                  <a:outerShdw blurRad="38100" dist="38100" dir="2700000" algn="tl">
                    <a:srgbClr val="000000">
                      <a:alpha val="43137"/>
                    </a:srgbClr>
                  </a:outerShdw>
                </a:effectLst>
              </a:rPr>
              <a:t>RHETORIC DEVELOPMENTS IN THE U.S</a:t>
            </a:r>
          </a:p>
        </p:txBody>
      </p:sp>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11042469" cy="4203726"/>
          </a:xfrm>
        </p:spPr>
        <p:txBody>
          <a:bodyPr>
            <a:normAutofit/>
          </a:bodyPr>
          <a:lstStyle/>
          <a:p>
            <a:pPr marL="45720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		</a:t>
            </a:r>
          </a:p>
          <a:p>
            <a:pPr marL="0" indent="0" algn="just">
              <a:buNone/>
            </a:pPr>
            <a:r>
              <a:rPr lang="en-US" sz="2400" dirty="0"/>
              <a:t> </a:t>
            </a:r>
          </a:p>
        </p:txBody>
      </p:sp>
      <p:sp>
        <p:nvSpPr>
          <p:cNvPr id="6" name="Title 6">
            <a:extLst>
              <a:ext uri="{FF2B5EF4-FFF2-40B4-BE49-F238E27FC236}">
                <a16:creationId xmlns:a16="http://schemas.microsoft.com/office/drawing/2014/main" id="{01F68DE6-B541-4D4A-A0E6-BEA6E5C6F035}"/>
              </a:ext>
            </a:extLst>
          </p:cNvPr>
          <p:cNvSpPr>
            <a:spLocks noGrp="1"/>
          </p:cNvSpPr>
          <p:nvPr/>
        </p:nvSpPr>
        <p:spPr>
          <a:xfrm>
            <a:off x="789128" y="1444528"/>
            <a:ext cx="10578905" cy="466344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7850" indent="-342900" algn="just">
              <a:buFont typeface="Wingdings" panose="05000000000000000000" pitchFamily="2" charset="2"/>
              <a:buChar char="q"/>
            </a:pPr>
            <a:r>
              <a:rPr lang="en-US" sz="2400" dirty="0">
                <a:solidFill>
                  <a:schemeClr val="tx1"/>
                </a:solidFill>
              </a:rPr>
              <a:t>Abad ke-18 - </a:t>
            </a:r>
            <a:r>
              <a:rPr lang="en-US" sz="2400" dirty="0" err="1">
                <a:solidFill>
                  <a:schemeClr val="tx1"/>
                </a:solidFill>
              </a:rPr>
              <a:t>Persuasi</a:t>
            </a:r>
            <a:r>
              <a:rPr lang="en-US" sz="2400" dirty="0">
                <a:solidFill>
                  <a:schemeClr val="tx1"/>
                </a:solidFill>
              </a:rPr>
              <a:t> </a:t>
            </a:r>
            <a:r>
              <a:rPr lang="en-US" sz="2400" dirty="0" err="1">
                <a:solidFill>
                  <a:schemeClr val="tx1"/>
                </a:solidFill>
              </a:rPr>
              <a:t>membentuk</a:t>
            </a:r>
            <a:r>
              <a:rPr lang="en-US" sz="2400" dirty="0">
                <a:solidFill>
                  <a:schemeClr val="tx1"/>
                </a:solidFill>
              </a:rPr>
              <a:t> </a:t>
            </a:r>
            <a:r>
              <a:rPr lang="en-US" sz="2400" dirty="0" err="1">
                <a:solidFill>
                  <a:schemeClr val="tx1"/>
                </a:solidFill>
              </a:rPr>
              <a:t>opini</a:t>
            </a:r>
            <a:r>
              <a:rPr lang="en-US" sz="2400" dirty="0">
                <a:solidFill>
                  <a:schemeClr val="tx1"/>
                </a:solidFill>
              </a:rPr>
              <a:t> public</a:t>
            </a:r>
          </a:p>
          <a:p>
            <a:pPr marL="234950" algn="just"/>
            <a:r>
              <a:rPr lang="en-US" sz="2400" dirty="0">
                <a:solidFill>
                  <a:schemeClr val="tx1"/>
                </a:solidFill>
              </a:rPr>
              <a:t>	</a:t>
            </a:r>
            <a:r>
              <a:rPr lang="en-US" sz="2200" dirty="0">
                <a:solidFill>
                  <a:schemeClr val="tx1"/>
                </a:solidFill>
              </a:rPr>
              <a:t>Bapak </a:t>
            </a:r>
            <a:r>
              <a:rPr lang="en-US" sz="2200" dirty="0" err="1">
                <a:solidFill>
                  <a:schemeClr val="tx1"/>
                </a:solidFill>
              </a:rPr>
              <a:t>pendiri</a:t>
            </a:r>
            <a:r>
              <a:rPr lang="en-US" sz="2200" dirty="0">
                <a:solidFill>
                  <a:schemeClr val="tx1"/>
                </a:solidFill>
              </a:rPr>
              <a:t> Amerika – Pendidikan </a:t>
            </a:r>
            <a:r>
              <a:rPr lang="en-US" sz="2200" dirty="0" err="1">
                <a:solidFill>
                  <a:schemeClr val="tx1"/>
                </a:solidFill>
              </a:rPr>
              <a:t>dalam</a:t>
            </a:r>
            <a:r>
              <a:rPr lang="en-US" sz="2200" dirty="0">
                <a:solidFill>
                  <a:schemeClr val="tx1"/>
                </a:solidFill>
              </a:rPr>
              <a:t> </a:t>
            </a:r>
            <a:r>
              <a:rPr lang="en-US" sz="2200" dirty="0" err="1">
                <a:solidFill>
                  <a:schemeClr val="tx1"/>
                </a:solidFill>
              </a:rPr>
              <a:t>retorika</a:t>
            </a:r>
            <a:r>
              <a:rPr lang="en-US" sz="2200" dirty="0">
                <a:solidFill>
                  <a:schemeClr val="tx1"/>
                </a:solidFill>
              </a:rPr>
              <a:t> </a:t>
            </a:r>
            <a:r>
              <a:rPr lang="en-US" sz="2200" dirty="0" err="1">
                <a:solidFill>
                  <a:schemeClr val="tx1"/>
                </a:solidFill>
              </a:rPr>
              <a:t>klasik</a:t>
            </a:r>
            <a:r>
              <a:rPr lang="en-US" sz="2200" dirty="0">
                <a:solidFill>
                  <a:schemeClr val="tx1"/>
                </a:solidFill>
              </a:rPr>
              <a:t> </a:t>
            </a:r>
            <a:r>
              <a:rPr lang="en-US" sz="2200" dirty="0" err="1">
                <a:solidFill>
                  <a:schemeClr val="tx1"/>
                </a:solidFill>
              </a:rPr>
              <a:t>dianggap</a:t>
            </a:r>
            <a:r>
              <a:rPr lang="en-US" sz="2200" dirty="0">
                <a:solidFill>
                  <a:schemeClr val="tx1"/>
                </a:solidFill>
              </a:rPr>
              <a:t> 	</a:t>
            </a:r>
            <a:r>
              <a:rPr lang="en-US" sz="2200" dirty="0" err="1">
                <a:solidFill>
                  <a:schemeClr val="tx1"/>
                </a:solidFill>
              </a:rPr>
              <a:t>sebagai</a:t>
            </a:r>
            <a:r>
              <a:rPr lang="en-US" sz="2200" dirty="0">
                <a:solidFill>
                  <a:schemeClr val="tx1"/>
                </a:solidFill>
              </a:rPr>
              <a:t> </a:t>
            </a:r>
            <a:r>
              <a:rPr lang="en-US" sz="2200" dirty="0" err="1">
                <a:solidFill>
                  <a:schemeClr val="tx1"/>
                </a:solidFill>
              </a:rPr>
              <a:t>prasyarat</a:t>
            </a:r>
            <a:r>
              <a:rPr lang="en-US" sz="2200" dirty="0">
                <a:solidFill>
                  <a:schemeClr val="tx1"/>
                </a:solidFill>
              </a:rPr>
              <a:t> </a:t>
            </a:r>
            <a:r>
              <a:rPr lang="en-US" sz="2200" dirty="0" err="1">
                <a:solidFill>
                  <a:schemeClr val="tx1"/>
                </a:solidFill>
              </a:rPr>
              <a:t>untuk</a:t>
            </a:r>
            <a:r>
              <a:rPr lang="en-US" sz="2200" dirty="0">
                <a:solidFill>
                  <a:schemeClr val="tx1"/>
                </a:solidFill>
              </a:rPr>
              <a:t> </a:t>
            </a:r>
            <a:r>
              <a:rPr lang="en-US" sz="2200" dirty="0" err="1">
                <a:solidFill>
                  <a:schemeClr val="tx1"/>
                </a:solidFill>
              </a:rPr>
              <a:t>kepemimpinan</a:t>
            </a:r>
            <a:r>
              <a:rPr lang="en-US" sz="2200" dirty="0">
                <a:solidFill>
                  <a:schemeClr val="tx1"/>
                </a:solidFill>
              </a:rPr>
              <a:t> </a:t>
            </a:r>
            <a:r>
              <a:rPr lang="en-US" sz="2200" dirty="0" err="1">
                <a:solidFill>
                  <a:schemeClr val="tx1"/>
                </a:solidFill>
              </a:rPr>
              <a:t>politik</a:t>
            </a:r>
            <a:r>
              <a:rPr lang="en-US" sz="2400" dirty="0">
                <a:solidFill>
                  <a:schemeClr val="tx1"/>
                </a:solidFill>
              </a:rPr>
              <a:t>	</a:t>
            </a:r>
          </a:p>
          <a:p>
            <a:pPr marL="577850" indent="-342900" algn="just">
              <a:buFont typeface="Wingdings" panose="05000000000000000000" pitchFamily="2" charset="2"/>
              <a:buChar char="q"/>
            </a:pPr>
            <a:endParaRPr lang="en-US" sz="2400" dirty="0">
              <a:solidFill>
                <a:schemeClr val="tx1"/>
              </a:solidFill>
            </a:endParaRPr>
          </a:p>
          <a:p>
            <a:pPr marL="577850" indent="-342900" algn="just">
              <a:buFont typeface="Wingdings" panose="05000000000000000000" pitchFamily="2" charset="2"/>
              <a:buChar char="q"/>
            </a:pPr>
            <a:r>
              <a:rPr lang="en-US" sz="2400" dirty="0" err="1">
                <a:solidFill>
                  <a:schemeClr val="tx1"/>
                </a:solidFill>
              </a:rPr>
              <a:t>Teori</a:t>
            </a:r>
            <a:r>
              <a:rPr lang="en-US" sz="2400" dirty="0">
                <a:solidFill>
                  <a:schemeClr val="tx1"/>
                </a:solidFill>
              </a:rPr>
              <a:t> Kenneth Burke pada </a:t>
            </a:r>
            <a:r>
              <a:rPr lang="en-US" sz="2400" dirty="0" err="1">
                <a:solidFill>
                  <a:schemeClr val="tx1"/>
                </a:solidFill>
              </a:rPr>
              <a:t>pertengahan</a:t>
            </a:r>
            <a:r>
              <a:rPr lang="en-US" sz="2400" dirty="0">
                <a:solidFill>
                  <a:schemeClr val="tx1"/>
                </a:solidFill>
              </a:rPr>
              <a:t> </a:t>
            </a:r>
            <a:r>
              <a:rPr lang="en-US" sz="2400" dirty="0" err="1">
                <a:solidFill>
                  <a:schemeClr val="tx1"/>
                </a:solidFill>
              </a:rPr>
              <a:t>abad</a:t>
            </a:r>
            <a:r>
              <a:rPr lang="en-US" sz="2400" dirty="0">
                <a:solidFill>
                  <a:schemeClr val="tx1"/>
                </a:solidFill>
              </a:rPr>
              <a:t> ke-20</a:t>
            </a:r>
          </a:p>
          <a:p>
            <a:pPr marL="234950" algn="just"/>
            <a:r>
              <a:rPr lang="en-US" sz="2400" dirty="0">
                <a:solidFill>
                  <a:schemeClr val="tx1"/>
                </a:solidFill>
              </a:rPr>
              <a:t>	</a:t>
            </a:r>
            <a:r>
              <a:rPr lang="en-US" sz="2200" dirty="0" err="1">
                <a:solidFill>
                  <a:schemeClr val="tx1"/>
                </a:solidFill>
              </a:rPr>
              <a:t>Menekankan</a:t>
            </a:r>
            <a:r>
              <a:rPr lang="en-US" sz="2200" dirty="0">
                <a:solidFill>
                  <a:schemeClr val="tx1"/>
                </a:solidFill>
              </a:rPr>
              <a:t> </a:t>
            </a:r>
            <a:r>
              <a:rPr lang="en-US" sz="2200" dirty="0" err="1">
                <a:solidFill>
                  <a:schemeClr val="tx1"/>
                </a:solidFill>
              </a:rPr>
              <a:t>kekuatan</a:t>
            </a:r>
            <a:r>
              <a:rPr lang="en-US" sz="2200" dirty="0">
                <a:solidFill>
                  <a:schemeClr val="tx1"/>
                </a:solidFill>
              </a:rPr>
              <a:t> </a:t>
            </a:r>
            <a:r>
              <a:rPr lang="en-US" sz="2200" dirty="0" err="1">
                <a:solidFill>
                  <a:schemeClr val="tx1"/>
                </a:solidFill>
              </a:rPr>
              <a:t>simbol</a:t>
            </a:r>
            <a:r>
              <a:rPr lang="en-US" sz="2200" dirty="0">
                <a:solidFill>
                  <a:schemeClr val="tx1"/>
                </a:solidFill>
              </a:rPr>
              <a:t> dan </a:t>
            </a:r>
            <a:r>
              <a:rPr lang="en-US" sz="2200" dirty="0" err="1">
                <a:solidFill>
                  <a:schemeClr val="tx1"/>
                </a:solidFill>
              </a:rPr>
              <a:t>identifikasi</a:t>
            </a:r>
            <a:r>
              <a:rPr lang="en-US" sz="2200" dirty="0">
                <a:solidFill>
                  <a:schemeClr val="tx1"/>
                </a:solidFill>
              </a:rPr>
              <a:t> </a:t>
            </a:r>
            <a:r>
              <a:rPr lang="en-US" sz="2200" dirty="0" err="1">
                <a:solidFill>
                  <a:schemeClr val="tx1"/>
                </a:solidFill>
              </a:rPr>
              <a:t>emosional</a:t>
            </a:r>
            <a:endParaRPr lang="en-US" sz="2200" dirty="0">
              <a:solidFill>
                <a:schemeClr val="tx1"/>
              </a:solidFill>
            </a:endParaRPr>
          </a:p>
          <a:p>
            <a:pPr marL="234950" algn="just"/>
            <a:r>
              <a:rPr lang="en-US" sz="2200" dirty="0">
                <a:solidFill>
                  <a:schemeClr val="tx1"/>
                </a:solidFill>
              </a:rPr>
              <a:t>	</a:t>
            </a:r>
            <a:r>
              <a:rPr lang="en-US" sz="2200" dirty="0" err="1">
                <a:solidFill>
                  <a:schemeClr val="tx1"/>
                </a:solidFill>
              </a:rPr>
              <a:t>Baik</a:t>
            </a:r>
            <a:r>
              <a:rPr lang="en-US" sz="2200" dirty="0">
                <a:solidFill>
                  <a:schemeClr val="tx1"/>
                </a:solidFill>
              </a:rPr>
              <a:t> </a:t>
            </a:r>
            <a:r>
              <a:rPr lang="en-US" sz="2200" dirty="0" err="1">
                <a:solidFill>
                  <a:schemeClr val="tx1"/>
                </a:solidFill>
              </a:rPr>
              <a:t>komunikator</a:t>
            </a:r>
            <a:r>
              <a:rPr lang="en-US" sz="2200" dirty="0">
                <a:solidFill>
                  <a:schemeClr val="tx1"/>
                </a:solidFill>
              </a:rPr>
              <a:t> </a:t>
            </a:r>
            <a:r>
              <a:rPr lang="en-US" sz="2200" dirty="0" err="1">
                <a:solidFill>
                  <a:schemeClr val="tx1"/>
                </a:solidFill>
              </a:rPr>
              <a:t>baik</a:t>
            </a:r>
            <a:r>
              <a:rPr lang="en-US" sz="2200" dirty="0">
                <a:solidFill>
                  <a:schemeClr val="tx1"/>
                </a:solidFill>
              </a:rPr>
              <a:t> </a:t>
            </a:r>
            <a:r>
              <a:rPr lang="en-US" sz="2200" dirty="0" err="1">
                <a:solidFill>
                  <a:schemeClr val="tx1"/>
                </a:solidFill>
              </a:rPr>
              <a:t>atau</a:t>
            </a:r>
            <a:r>
              <a:rPr lang="en-US" sz="2200" dirty="0">
                <a:solidFill>
                  <a:schemeClr val="tx1"/>
                </a:solidFill>
              </a:rPr>
              <a:t> </a:t>
            </a:r>
            <a:r>
              <a:rPr lang="en-US" sz="2200" dirty="0" err="1">
                <a:solidFill>
                  <a:schemeClr val="tx1"/>
                </a:solidFill>
              </a:rPr>
              <a:t>jahat</a:t>
            </a:r>
            <a:r>
              <a:rPr lang="en-US" sz="2200" dirty="0">
                <a:solidFill>
                  <a:schemeClr val="tx1"/>
                </a:solidFill>
              </a:rPr>
              <a:t> </a:t>
            </a:r>
            <a:r>
              <a:rPr lang="en-US" sz="2200" dirty="0" err="1">
                <a:solidFill>
                  <a:schemeClr val="tx1"/>
                </a:solidFill>
              </a:rPr>
              <a:t>dapat</a:t>
            </a:r>
            <a:r>
              <a:rPr lang="en-US" sz="2200" dirty="0">
                <a:solidFill>
                  <a:schemeClr val="tx1"/>
                </a:solidFill>
              </a:rPr>
              <a:t> </a:t>
            </a:r>
            <a:r>
              <a:rPr lang="en-US" sz="2200" dirty="0" err="1">
                <a:solidFill>
                  <a:schemeClr val="tx1"/>
                </a:solidFill>
              </a:rPr>
              <a:t>membujuk</a:t>
            </a:r>
            <a:r>
              <a:rPr lang="en-US" sz="2200" dirty="0">
                <a:solidFill>
                  <a:schemeClr val="tx1"/>
                </a:solidFill>
              </a:rPr>
              <a:t> </a:t>
            </a:r>
            <a:r>
              <a:rPr lang="en-US" sz="2200" dirty="0" err="1">
                <a:solidFill>
                  <a:schemeClr val="tx1"/>
                </a:solidFill>
              </a:rPr>
              <a:t>melalui</a:t>
            </a:r>
            <a:r>
              <a:rPr lang="en-US" sz="2200" dirty="0">
                <a:solidFill>
                  <a:schemeClr val="tx1"/>
                </a:solidFill>
              </a:rPr>
              <a:t> </a:t>
            </a:r>
            <a:r>
              <a:rPr lang="en-US" sz="2200" dirty="0" err="1">
                <a:solidFill>
                  <a:schemeClr val="tx1"/>
                </a:solidFill>
              </a:rPr>
              <a:t>identifikasi</a:t>
            </a:r>
            <a:endParaRPr lang="en-US" sz="2200" dirty="0">
              <a:solidFill>
                <a:schemeClr val="tx1"/>
              </a:solidFill>
            </a:endParaRPr>
          </a:p>
          <a:p>
            <a:pPr marL="234950" algn="just"/>
            <a:r>
              <a:rPr lang="en-US" sz="2200" dirty="0">
                <a:solidFill>
                  <a:schemeClr val="tx1"/>
                </a:solidFill>
              </a:rPr>
              <a:t>	</a:t>
            </a:r>
            <a:r>
              <a:rPr lang="en-US" sz="2200" dirty="0" err="1">
                <a:solidFill>
                  <a:schemeClr val="tx1"/>
                </a:solidFill>
              </a:rPr>
              <a:t>Penonton</a:t>
            </a:r>
            <a:r>
              <a:rPr lang="en-US" sz="2200" dirty="0">
                <a:solidFill>
                  <a:schemeClr val="tx1"/>
                </a:solidFill>
              </a:rPr>
              <a:t> </a:t>
            </a:r>
            <a:r>
              <a:rPr lang="en-US" sz="2200" dirty="0" err="1">
                <a:solidFill>
                  <a:schemeClr val="tx1"/>
                </a:solidFill>
              </a:rPr>
              <a:t>bukan</a:t>
            </a:r>
            <a:r>
              <a:rPr lang="en-US" sz="2200" dirty="0">
                <a:solidFill>
                  <a:schemeClr val="tx1"/>
                </a:solidFill>
              </a:rPr>
              <a:t> </a:t>
            </a:r>
            <a:r>
              <a:rPr lang="en-US" sz="2200" dirty="0" err="1">
                <a:solidFill>
                  <a:schemeClr val="tx1"/>
                </a:solidFill>
              </a:rPr>
              <a:t>penerima</a:t>
            </a:r>
            <a:r>
              <a:rPr lang="en-US" sz="2200" dirty="0">
                <a:solidFill>
                  <a:schemeClr val="tx1"/>
                </a:solidFill>
              </a:rPr>
              <a:t> </a:t>
            </a:r>
            <a:r>
              <a:rPr lang="en-US" sz="2200" dirty="0" err="1">
                <a:solidFill>
                  <a:schemeClr val="tx1"/>
                </a:solidFill>
              </a:rPr>
              <a:t>pasif</a:t>
            </a:r>
            <a:r>
              <a:rPr lang="en-US" sz="2200" dirty="0">
                <a:solidFill>
                  <a:schemeClr val="tx1"/>
                </a:solidFill>
              </a:rPr>
              <a:t> </a:t>
            </a:r>
            <a:r>
              <a:rPr lang="en-US" sz="2200" dirty="0" err="1">
                <a:solidFill>
                  <a:schemeClr val="tx1"/>
                </a:solidFill>
              </a:rPr>
              <a:t>tetapi</a:t>
            </a:r>
            <a:r>
              <a:rPr lang="en-US" sz="2200" dirty="0">
                <a:solidFill>
                  <a:schemeClr val="tx1"/>
                </a:solidFill>
              </a:rPr>
              <a:t> </a:t>
            </a:r>
            <a:r>
              <a:rPr lang="en-US" sz="2200" dirty="0" err="1">
                <a:solidFill>
                  <a:schemeClr val="tx1"/>
                </a:solidFill>
              </a:rPr>
              <a:t>sebaliknya</a:t>
            </a:r>
            <a:r>
              <a:rPr lang="en-US" sz="2200" dirty="0">
                <a:solidFill>
                  <a:schemeClr val="tx1"/>
                </a:solidFill>
              </a:rPr>
              <a:t> </a:t>
            </a:r>
            <a:r>
              <a:rPr lang="en-US" sz="2200" dirty="0" err="1">
                <a:solidFill>
                  <a:schemeClr val="tx1"/>
                </a:solidFill>
              </a:rPr>
              <a:t>memainkan</a:t>
            </a:r>
            <a:r>
              <a:rPr lang="en-US" sz="2200" dirty="0">
                <a:solidFill>
                  <a:schemeClr val="tx1"/>
                </a:solidFill>
              </a:rPr>
              <a:t> </a:t>
            </a:r>
            <a:r>
              <a:rPr lang="en-US" sz="2200" dirty="0" err="1">
                <a:solidFill>
                  <a:schemeClr val="tx1"/>
                </a:solidFill>
              </a:rPr>
              <a:t>peran</a:t>
            </a:r>
            <a:r>
              <a:rPr lang="en-US" sz="2200" dirty="0">
                <a:solidFill>
                  <a:schemeClr val="tx1"/>
                </a:solidFill>
              </a:rPr>
              <a:t> </a:t>
            </a:r>
            <a:r>
              <a:rPr lang="en-US" sz="2200" dirty="0" err="1">
                <a:solidFill>
                  <a:schemeClr val="tx1"/>
                </a:solidFill>
              </a:rPr>
              <a:t>aktif</a:t>
            </a:r>
            <a:r>
              <a:rPr lang="en-US" sz="2200" dirty="0">
                <a:solidFill>
                  <a:schemeClr val="tx1"/>
                </a:solidFill>
              </a:rPr>
              <a:t> 	</a:t>
            </a:r>
            <a:r>
              <a:rPr lang="en-US" sz="2200" dirty="0" err="1">
                <a:solidFill>
                  <a:schemeClr val="tx1"/>
                </a:solidFill>
              </a:rPr>
              <a:t>dalam</a:t>
            </a:r>
            <a:r>
              <a:rPr lang="en-US" sz="2200" dirty="0">
                <a:solidFill>
                  <a:schemeClr val="tx1"/>
                </a:solidFill>
              </a:rPr>
              <a:t> proses persuasive</a:t>
            </a:r>
          </a:p>
          <a:p>
            <a:pPr marL="234950" algn="just"/>
            <a:r>
              <a:rPr lang="en-US" sz="2200" dirty="0">
                <a:solidFill>
                  <a:schemeClr val="tx1"/>
                </a:solidFill>
              </a:rPr>
              <a:t>	Cara yang </a:t>
            </a:r>
            <a:r>
              <a:rPr lang="en-US" sz="2200" dirty="0" err="1">
                <a:solidFill>
                  <a:schemeClr val="tx1"/>
                </a:solidFill>
              </a:rPr>
              <a:t>disarankan</a:t>
            </a:r>
            <a:r>
              <a:rPr lang="en-US" sz="2200" dirty="0">
                <a:solidFill>
                  <a:schemeClr val="tx1"/>
                </a:solidFill>
              </a:rPr>
              <a:t> </a:t>
            </a:r>
            <a:r>
              <a:rPr lang="en-US" sz="2200" dirty="0" err="1">
                <a:solidFill>
                  <a:schemeClr val="tx1"/>
                </a:solidFill>
              </a:rPr>
              <a:t>dimana</a:t>
            </a:r>
            <a:r>
              <a:rPr lang="en-US" sz="2200" dirty="0">
                <a:solidFill>
                  <a:schemeClr val="tx1"/>
                </a:solidFill>
              </a:rPr>
              <a:t> </a:t>
            </a:r>
            <a:r>
              <a:rPr lang="en-US" sz="2200" dirty="0" err="1">
                <a:solidFill>
                  <a:schemeClr val="tx1"/>
                </a:solidFill>
              </a:rPr>
              <a:t>gerakan</a:t>
            </a:r>
            <a:r>
              <a:rPr lang="en-US" sz="2200" dirty="0">
                <a:solidFill>
                  <a:schemeClr val="tx1"/>
                </a:solidFill>
              </a:rPr>
              <a:t> </a:t>
            </a:r>
            <a:r>
              <a:rPr lang="en-US" sz="2200" dirty="0" err="1">
                <a:solidFill>
                  <a:schemeClr val="tx1"/>
                </a:solidFill>
              </a:rPr>
              <a:t>protes</a:t>
            </a:r>
            <a:r>
              <a:rPr lang="en-US" sz="2200" dirty="0">
                <a:solidFill>
                  <a:schemeClr val="tx1"/>
                </a:solidFill>
              </a:rPr>
              <a:t> </a:t>
            </a:r>
            <a:r>
              <a:rPr lang="en-US" sz="2200" dirty="0" err="1">
                <a:solidFill>
                  <a:schemeClr val="tx1"/>
                </a:solidFill>
              </a:rPr>
              <a:t>sosial</a:t>
            </a:r>
            <a:r>
              <a:rPr lang="en-US" sz="2200" dirty="0">
                <a:solidFill>
                  <a:schemeClr val="tx1"/>
                </a:solidFill>
              </a:rPr>
              <a:t> </a:t>
            </a:r>
            <a:r>
              <a:rPr lang="en-US" sz="2200" dirty="0" err="1">
                <a:solidFill>
                  <a:schemeClr val="tx1"/>
                </a:solidFill>
              </a:rPr>
              <a:t>dapat</a:t>
            </a:r>
            <a:r>
              <a:rPr lang="en-US" sz="2200" dirty="0">
                <a:solidFill>
                  <a:schemeClr val="tx1"/>
                </a:solidFill>
              </a:rPr>
              <a:t> </a:t>
            </a:r>
            <a:r>
              <a:rPr lang="en-US" sz="2200" dirty="0" err="1">
                <a:solidFill>
                  <a:schemeClr val="tx1"/>
                </a:solidFill>
              </a:rPr>
              <a:t>memanfaatkan</a:t>
            </a:r>
            <a:r>
              <a:rPr lang="en-US" sz="2200" dirty="0">
                <a:solidFill>
                  <a:schemeClr val="tx1"/>
                </a:solidFill>
              </a:rPr>
              <a:t> 	</a:t>
            </a:r>
            <a:r>
              <a:rPr lang="en-US" sz="2200" dirty="0" err="1">
                <a:solidFill>
                  <a:schemeClr val="tx1"/>
                </a:solidFill>
              </a:rPr>
              <a:t>retorika</a:t>
            </a:r>
            <a:r>
              <a:rPr lang="en-US" sz="2200" dirty="0">
                <a:solidFill>
                  <a:schemeClr val="tx1"/>
                </a:solidFill>
              </a:rPr>
              <a:t> </a:t>
            </a:r>
            <a:r>
              <a:rPr lang="en-US" sz="2200" dirty="0" err="1">
                <a:solidFill>
                  <a:schemeClr val="tx1"/>
                </a:solidFill>
              </a:rPr>
              <a:t>untuk</a:t>
            </a:r>
            <a:r>
              <a:rPr lang="en-US" sz="2200" dirty="0">
                <a:solidFill>
                  <a:schemeClr val="tx1"/>
                </a:solidFill>
              </a:rPr>
              <a:t> </a:t>
            </a:r>
            <a:r>
              <a:rPr lang="en-US" sz="2200" dirty="0" err="1">
                <a:solidFill>
                  <a:schemeClr val="tx1"/>
                </a:solidFill>
              </a:rPr>
              <a:t>menantang</a:t>
            </a:r>
            <a:r>
              <a:rPr lang="en-US" sz="2200" dirty="0">
                <a:solidFill>
                  <a:schemeClr val="tx1"/>
                </a:solidFill>
              </a:rPr>
              <a:t> dan </a:t>
            </a:r>
            <a:r>
              <a:rPr lang="en-US" sz="2200" dirty="0" err="1">
                <a:solidFill>
                  <a:schemeClr val="tx1"/>
                </a:solidFill>
              </a:rPr>
              <a:t>meningkatkan</a:t>
            </a:r>
            <a:r>
              <a:rPr lang="en-US" sz="2200" dirty="0">
                <a:solidFill>
                  <a:schemeClr val="tx1"/>
                </a:solidFill>
              </a:rPr>
              <a:t> status quo</a:t>
            </a:r>
          </a:p>
          <a:p>
            <a:pPr marL="234950" algn="just"/>
            <a:r>
              <a:rPr lang="en-US" sz="2200" dirty="0">
                <a:solidFill>
                  <a:schemeClr val="tx1"/>
                </a:solidFill>
              </a:rPr>
              <a:t>	</a:t>
            </a:r>
            <a:r>
              <a:rPr lang="en-US" sz="2200" dirty="0" err="1">
                <a:solidFill>
                  <a:schemeClr val="tx1"/>
                </a:solidFill>
              </a:rPr>
              <a:t>Pendekatan</a:t>
            </a:r>
            <a:r>
              <a:rPr lang="en-US" sz="2200" dirty="0">
                <a:solidFill>
                  <a:schemeClr val="tx1"/>
                </a:solidFill>
              </a:rPr>
              <a:t> </a:t>
            </a:r>
            <a:r>
              <a:rPr lang="en-US" sz="2200" dirty="0" err="1">
                <a:solidFill>
                  <a:schemeClr val="tx1"/>
                </a:solidFill>
              </a:rPr>
              <a:t>teoritis</a:t>
            </a:r>
            <a:r>
              <a:rPr lang="en-US" sz="2200" dirty="0">
                <a:solidFill>
                  <a:schemeClr val="tx1"/>
                </a:solidFill>
              </a:rPr>
              <a:t> </a:t>
            </a:r>
            <a:r>
              <a:rPr lang="en-US" sz="2200" dirty="0" err="1">
                <a:solidFill>
                  <a:schemeClr val="tx1"/>
                </a:solidFill>
              </a:rPr>
              <a:t>mengantipasi</a:t>
            </a:r>
            <a:r>
              <a:rPr lang="en-US" sz="2200" dirty="0">
                <a:solidFill>
                  <a:schemeClr val="tx1"/>
                </a:solidFill>
              </a:rPr>
              <a:t> </a:t>
            </a:r>
            <a:r>
              <a:rPr lang="en-US" sz="2200" dirty="0" err="1">
                <a:solidFill>
                  <a:schemeClr val="tx1"/>
                </a:solidFill>
              </a:rPr>
              <a:t>retorik</a:t>
            </a:r>
            <a:r>
              <a:rPr lang="en-US" sz="2200" dirty="0">
                <a:solidFill>
                  <a:schemeClr val="tx1"/>
                </a:solidFill>
              </a:rPr>
              <a:t> </a:t>
            </a:r>
            <a:r>
              <a:rPr lang="en-US" sz="2200" dirty="0" err="1">
                <a:solidFill>
                  <a:schemeClr val="tx1"/>
                </a:solidFill>
              </a:rPr>
              <a:t>gerakan</a:t>
            </a:r>
            <a:r>
              <a:rPr lang="en-US" sz="2200" dirty="0">
                <a:solidFill>
                  <a:schemeClr val="tx1"/>
                </a:solidFill>
              </a:rPr>
              <a:t> </a:t>
            </a:r>
            <a:r>
              <a:rPr lang="en-US" sz="2200" dirty="0" err="1">
                <a:solidFill>
                  <a:schemeClr val="tx1"/>
                </a:solidFill>
              </a:rPr>
              <a:t>radikal</a:t>
            </a:r>
            <a:r>
              <a:rPr lang="en-US" sz="2200" dirty="0">
                <a:solidFill>
                  <a:schemeClr val="tx1"/>
                </a:solidFill>
              </a:rPr>
              <a:t> </a:t>
            </a:r>
            <a:r>
              <a:rPr lang="en-US" sz="2200" dirty="0" err="1">
                <a:solidFill>
                  <a:schemeClr val="tx1"/>
                </a:solidFill>
              </a:rPr>
              <a:t>tahun</a:t>
            </a:r>
            <a:r>
              <a:rPr lang="en-US" sz="2200" dirty="0">
                <a:solidFill>
                  <a:schemeClr val="tx1"/>
                </a:solidFill>
              </a:rPr>
              <a:t> 1960-an</a:t>
            </a:r>
          </a:p>
          <a:p>
            <a:pPr marL="234950" algn="just"/>
            <a:r>
              <a:rPr lang="en-US" sz="2200" dirty="0">
                <a:solidFill>
                  <a:schemeClr val="tx1"/>
                </a:solidFill>
              </a:rPr>
              <a:t>	</a:t>
            </a: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692150" lvl="1" algn="just"/>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p:txBody>
      </p:sp>
    </p:spTree>
    <p:extLst>
      <p:ext uri="{BB962C8B-B14F-4D97-AF65-F5344CB8AC3E}">
        <p14:creationId xmlns:p14="http://schemas.microsoft.com/office/powerpoint/2010/main" val="65502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Autofit/>
          </a:bodyPr>
          <a:lstStyle/>
          <a:p>
            <a:r>
              <a:rPr lang="en-US" sz="3000" b="1" dirty="0">
                <a:effectLst>
                  <a:outerShdw blurRad="38100" dist="38100" dir="2700000" algn="tl">
                    <a:srgbClr val="000000">
                      <a:alpha val="43137"/>
                    </a:srgbClr>
                  </a:outerShdw>
                </a:effectLst>
              </a:rPr>
              <a:t>PERSUASION AFTER BURKE</a:t>
            </a:r>
          </a:p>
        </p:txBody>
      </p:sp>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11042469" cy="4203726"/>
          </a:xfrm>
        </p:spPr>
        <p:txBody>
          <a:bodyPr>
            <a:normAutofit/>
          </a:bodyPr>
          <a:lstStyle/>
          <a:p>
            <a:pPr marL="45720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		</a:t>
            </a:r>
          </a:p>
          <a:p>
            <a:pPr marL="0" indent="0" algn="just">
              <a:buNone/>
            </a:pPr>
            <a:r>
              <a:rPr lang="en-US" sz="2400" dirty="0"/>
              <a:t> </a:t>
            </a:r>
          </a:p>
        </p:txBody>
      </p:sp>
      <p:sp>
        <p:nvSpPr>
          <p:cNvPr id="6" name="Title 6">
            <a:extLst>
              <a:ext uri="{FF2B5EF4-FFF2-40B4-BE49-F238E27FC236}">
                <a16:creationId xmlns:a16="http://schemas.microsoft.com/office/drawing/2014/main" id="{01F68DE6-B541-4D4A-A0E6-BEA6E5C6F035}"/>
              </a:ext>
            </a:extLst>
          </p:cNvPr>
          <p:cNvSpPr>
            <a:spLocks noGrp="1"/>
          </p:cNvSpPr>
          <p:nvPr/>
        </p:nvSpPr>
        <p:spPr>
          <a:xfrm>
            <a:off x="789128" y="1444528"/>
            <a:ext cx="10578905" cy="466344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7850" indent="-342900" algn="just">
              <a:buFont typeface="Wingdings" panose="05000000000000000000" pitchFamily="2" charset="2"/>
              <a:buChar char="q"/>
            </a:pPr>
            <a:r>
              <a:rPr lang="en-US" sz="2400" dirty="0">
                <a:solidFill>
                  <a:schemeClr val="tx1"/>
                </a:solidFill>
              </a:rPr>
              <a:t>Michael Foucault – </a:t>
            </a:r>
            <a:r>
              <a:rPr lang="en-US" sz="2400" dirty="0" err="1">
                <a:solidFill>
                  <a:schemeClr val="tx1"/>
                </a:solidFill>
              </a:rPr>
              <a:t>Pengetahuan</a:t>
            </a:r>
            <a:r>
              <a:rPr lang="en-US" sz="2400" dirty="0">
                <a:solidFill>
                  <a:schemeClr val="tx1"/>
                </a:solidFill>
              </a:rPr>
              <a:t> dan </a:t>
            </a:r>
            <a:r>
              <a:rPr lang="en-US" sz="2400" dirty="0" err="1">
                <a:solidFill>
                  <a:schemeClr val="tx1"/>
                </a:solidFill>
              </a:rPr>
              <a:t>kebenaran</a:t>
            </a:r>
            <a:r>
              <a:rPr lang="en-US" sz="2400" dirty="0">
                <a:solidFill>
                  <a:schemeClr val="tx1"/>
                </a:solidFill>
              </a:rPr>
              <a:t> </a:t>
            </a:r>
            <a:r>
              <a:rPr lang="en-US" sz="2400" dirty="0" err="1">
                <a:solidFill>
                  <a:schemeClr val="tx1"/>
                </a:solidFill>
              </a:rPr>
              <a:t>saling</a:t>
            </a:r>
            <a:r>
              <a:rPr lang="en-US" sz="2400" dirty="0">
                <a:solidFill>
                  <a:schemeClr val="tx1"/>
                </a:solidFill>
              </a:rPr>
              <a:t> </a:t>
            </a:r>
            <a:r>
              <a:rPr lang="en-US" sz="2400" dirty="0" err="1">
                <a:solidFill>
                  <a:schemeClr val="tx1"/>
                </a:solidFill>
              </a:rPr>
              <a:t>terkait</a:t>
            </a:r>
            <a:r>
              <a:rPr lang="en-US" sz="2400" dirty="0">
                <a:solidFill>
                  <a:schemeClr val="tx1"/>
                </a:solidFill>
              </a:rPr>
              <a:t> </a:t>
            </a:r>
            <a:r>
              <a:rPr lang="en-US" sz="2400" dirty="0" err="1">
                <a:solidFill>
                  <a:schemeClr val="tx1"/>
                </a:solidFill>
              </a:rPr>
              <a:t>dengan</a:t>
            </a:r>
            <a:r>
              <a:rPr lang="en-US" sz="2400" dirty="0">
                <a:solidFill>
                  <a:schemeClr val="tx1"/>
                </a:solidFill>
              </a:rPr>
              <a:t> </a:t>
            </a:r>
            <a:r>
              <a:rPr lang="en-US" sz="2400" dirty="0" err="1">
                <a:solidFill>
                  <a:schemeClr val="tx1"/>
                </a:solidFill>
              </a:rPr>
              <a:t>kekuasaan</a:t>
            </a:r>
            <a:endParaRPr lang="en-US" sz="2400" dirty="0">
              <a:solidFill>
                <a:schemeClr val="tx1"/>
              </a:solidFill>
            </a:endParaRPr>
          </a:p>
          <a:p>
            <a:pPr marL="234950" algn="just"/>
            <a:r>
              <a:rPr lang="en-US" sz="2400" dirty="0">
                <a:solidFill>
                  <a:schemeClr val="tx1"/>
                </a:solidFill>
              </a:rPr>
              <a:t>	</a:t>
            </a:r>
            <a:r>
              <a:rPr lang="en-US" sz="2000" dirty="0" err="1">
                <a:solidFill>
                  <a:schemeClr val="tx1"/>
                </a:solidFill>
              </a:rPr>
              <a:t>Mereka</a:t>
            </a:r>
            <a:r>
              <a:rPr lang="en-US" sz="2000" dirty="0">
                <a:solidFill>
                  <a:schemeClr val="tx1"/>
                </a:solidFill>
              </a:rPr>
              <a:t> </a:t>
            </a:r>
            <a:r>
              <a:rPr lang="en-US" sz="2000" dirty="0" err="1">
                <a:solidFill>
                  <a:schemeClr val="tx1"/>
                </a:solidFill>
              </a:rPr>
              <a:t>memerintah</a:t>
            </a:r>
            <a:r>
              <a:rPr lang="en-US" sz="2000" dirty="0">
                <a:solidFill>
                  <a:schemeClr val="tx1"/>
                </a:solidFill>
              </a:rPr>
              <a:t> </a:t>
            </a:r>
            <a:r>
              <a:rPr lang="en-US" sz="2000" dirty="0" err="1">
                <a:solidFill>
                  <a:schemeClr val="tx1"/>
                </a:solidFill>
              </a:rPr>
              <a:t>masyarakat</a:t>
            </a:r>
            <a:r>
              <a:rPr lang="en-US" sz="2000" dirty="0">
                <a:solidFill>
                  <a:schemeClr val="tx1"/>
                </a:solidFill>
              </a:rPr>
              <a:t> </a:t>
            </a:r>
            <a:r>
              <a:rPr lang="en-US" sz="2000" dirty="0" err="1">
                <a:solidFill>
                  <a:schemeClr val="tx1"/>
                </a:solidFill>
              </a:rPr>
              <a:t>mendefinisikan</a:t>
            </a:r>
            <a:r>
              <a:rPr lang="en-US" sz="2000" dirty="0">
                <a:solidFill>
                  <a:schemeClr val="tx1"/>
                </a:solidFill>
              </a:rPr>
              <a:t> </a:t>
            </a:r>
            <a:r>
              <a:rPr lang="en-US" sz="2000" dirty="0" err="1">
                <a:solidFill>
                  <a:schemeClr val="tx1"/>
                </a:solidFill>
              </a:rPr>
              <a:t>apa</a:t>
            </a:r>
            <a:r>
              <a:rPr lang="en-US" sz="2000" dirty="0">
                <a:solidFill>
                  <a:schemeClr val="tx1"/>
                </a:solidFill>
              </a:rPr>
              <a:t> yang </a:t>
            </a:r>
            <a:r>
              <a:rPr lang="en-US" sz="2000" dirty="0" err="1">
                <a:solidFill>
                  <a:schemeClr val="tx1"/>
                </a:solidFill>
              </a:rPr>
              <a:t>benar</a:t>
            </a:r>
            <a:r>
              <a:rPr lang="en-US" sz="2000" dirty="0">
                <a:solidFill>
                  <a:schemeClr val="tx1"/>
                </a:solidFill>
              </a:rPr>
              <a:t> dan </a:t>
            </a:r>
            <a:r>
              <a:rPr lang="en-US" sz="2000" dirty="0" err="1">
                <a:solidFill>
                  <a:schemeClr val="tx1"/>
                </a:solidFill>
              </a:rPr>
              <a:t>apa</a:t>
            </a:r>
            <a:r>
              <a:rPr lang="en-US" sz="2000" dirty="0">
                <a:solidFill>
                  <a:schemeClr val="tx1"/>
                </a:solidFill>
              </a:rPr>
              <a:t> 	yang </a:t>
            </a:r>
            <a:r>
              <a:rPr lang="en-US" sz="2000" dirty="0" err="1">
                <a:solidFill>
                  <a:schemeClr val="tx1"/>
                </a:solidFill>
              </a:rPr>
              <a:t>dianggap</a:t>
            </a:r>
            <a:r>
              <a:rPr lang="en-US" sz="2000" dirty="0">
                <a:solidFill>
                  <a:schemeClr val="tx1"/>
                </a:solidFill>
              </a:rPr>
              <a:t> </a:t>
            </a:r>
            <a:r>
              <a:rPr lang="en-US" sz="2000" dirty="0" err="1">
                <a:solidFill>
                  <a:schemeClr val="tx1"/>
                </a:solidFill>
              </a:rPr>
              <a:t>sebagai</a:t>
            </a:r>
            <a:r>
              <a:rPr lang="en-US" sz="2000" dirty="0">
                <a:solidFill>
                  <a:schemeClr val="tx1"/>
                </a:solidFill>
              </a:rPr>
              <a:t> </a:t>
            </a:r>
            <a:r>
              <a:rPr lang="en-US" sz="2000" dirty="0" err="1">
                <a:solidFill>
                  <a:schemeClr val="tx1"/>
                </a:solidFill>
              </a:rPr>
              <a:t>pengetahuan</a:t>
            </a:r>
            <a:endParaRPr lang="en-US" sz="20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r>
              <a:rPr lang="en-US" sz="2400" dirty="0">
                <a:solidFill>
                  <a:schemeClr val="tx1"/>
                </a:solidFill>
              </a:rPr>
              <a:t>Karlyn Kohrs Campbell (1989) – </a:t>
            </a:r>
            <a:r>
              <a:rPr lang="en-US" sz="2400" dirty="0" err="1">
                <a:solidFill>
                  <a:schemeClr val="tx1"/>
                </a:solidFill>
              </a:rPr>
              <a:t>sejarah</a:t>
            </a:r>
            <a:r>
              <a:rPr lang="en-US" sz="2400" dirty="0">
                <a:solidFill>
                  <a:schemeClr val="tx1"/>
                </a:solidFill>
              </a:rPr>
              <a:t> </a:t>
            </a:r>
            <a:r>
              <a:rPr lang="en-US" sz="2400" dirty="0" err="1">
                <a:solidFill>
                  <a:schemeClr val="tx1"/>
                </a:solidFill>
              </a:rPr>
              <a:t>retoris</a:t>
            </a:r>
            <a:r>
              <a:rPr lang="en-US" sz="2400" dirty="0">
                <a:solidFill>
                  <a:schemeClr val="tx1"/>
                </a:solidFill>
              </a:rPr>
              <a:t> </a:t>
            </a:r>
            <a:r>
              <a:rPr lang="en-US" sz="2400" dirty="0" err="1">
                <a:solidFill>
                  <a:schemeClr val="tx1"/>
                </a:solidFill>
              </a:rPr>
              <a:t>telah</a:t>
            </a:r>
            <a:r>
              <a:rPr lang="en-US" sz="2400" dirty="0">
                <a:solidFill>
                  <a:schemeClr val="tx1"/>
                </a:solidFill>
              </a:rPr>
              <a:t> </a:t>
            </a:r>
            <a:r>
              <a:rPr lang="en-US" sz="2400" dirty="0" err="1">
                <a:solidFill>
                  <a:schemeClr val="tx1"/>
                </a:solidFill>
              </a:rPr>
              <a:t>didominasi</a:t>
            </a:r>
            <a:r>
              <a:rPr lang="en-US" sz="2400" dirty="0">
                <a:solidFill>
                  <a:schemeClr val="tx1"/>
                </a:solidFill>
              </a:rPr>
              <a:t> </a:t>
            </a:r>
            <a:r>
              <a:rPr lang="en-US" sz="2400" dirty="0" err="1">
                <a:solidFill>
                  <a:schemeClr val="tx1"/>
                </a:solidFill>
              </a:rPr>
              <a:t>pria</a:t>
            </a:r>
            <a:endParaRPr lang="en-US" sz="2400" dirty="0">
              <a:solidFill>
                <a:schemeClr val="tx1"/>
              </a:solidFill>
            </a:endParaRPr>
          </a:p>
          <a:p>
            <a:pPr marL="234950" algn="just"/>
            <a:r>
              <a:rPr lang="en-US" sz="2400" dirty="0">
                <a:solidFill>
                  <a:schemeClr val="tx1"/>
                </a:solidFill>
              </a:rPr>
              <a:t>	</a:t>
            </a:r>
            <a:r>
              <a:rPr lang="en-US" sz="2200" dirty="0" err="1">
                <a:solidFill>
                  <a:schemeClr val="tx1"/>
                </a:solidFill>
              </a:rPr>
              <a:t>Secara</a:t>
            </a:r>
            <a:r>
              <a:rPr lang="en-US" sz="2200" dirty="0">
                <a:solidFill>
                  <a:schemeClr val="tx1"/>
                </a:solidFill>
              </a:rPr>
              <a:t> </a:t>
            </a:r>
            <a:r>
              <a:rPr lang="en-US" sz="2200" dirty="0" err="1">
                <a:solidFill>
                  <a:schemeClr val="tx1"/>
                </a:solidFill>
              </a:rPr>
              <a:t>historis</a:t>
            </a:r>
            <a:r>
              <a:rPr lang="en-US" sz="2200" dirty="0">
                <a:solidFill>
                  <a:schemeClr val="tx1"/>
                </a:solidFill>
              </a:rPr>
              <a:t> </a:t>
            </a:r>
            <a:r>
              <a:rPr lang="en-US" sz="2200" dirty="0" err="1">
                <a:solidFill>
                  <a:schemeClr val="tx1"/>
                </a:solidFill>
              </a:rPr>
              <a:t>wanita</a:t>
            </a:r>
            <a:r>
              <a:rPr lang="en-US" sz="2200" dirty="0">
                <a:solidFill>
                  <a:schemeClr val="tx1"/>
                </a:solidFill>
              </a:rPr>
              <a:t> </a:t>
            </a:r>
            <a:r>
              <a:rPr lang="en-US" sz="2200" dirty="0" err="1">
                <a:solidFill>
                  <a:schemeClr val="tx1"/>
                </a:solidFill>
              </a:rPr>
              <a:t>dilarang</a:t>
            </a:r>
            <a:r>
              <a:rPr lang="en-US" sz="2200" dirty="0">
                <a:solidFill>
                  <a:schemeClr val="tx1"/>
                </a:solidFill>
              </a:rPr>
              <a:t> </a:t>
            </a:r>
            <a:r>
              <a:rPr lang="en-US" sz="2200" dirty="0" err="1">
                <a:solidFill>
                  <a:schemeClr val="tx1"/>
                </a:solidFill>
              </a:rPr>
              <a:t>berbicara</a:t>
            </a:r>
            <a:r>
              <a:rPr lang="en-US" sz="2200" dirty="0">
                <a:solidFill>
                  <a:schemeClr val="tx1"/>
                </a:solidFill>
              </a:rPr>
              <a:t> di </a:t>
            </a:r>
            <a:r>
              <a:rPr lang="en-US" sz="2200" dirty="0" err="1">
                <a:solidFill>
                  <a:schemeClr val="tx1"/>
                </a:solidFill>
              </a:rPr>
              <a:t>banyak</a:t>
            </a:r>
            <a:r>
              <a:rPr lang="en-US" sz="2200" dirty="0">
                <a:solidFill>
                  <a:schemeClr val="tx1"/>
                </a:solidFill>
              </a:rPr>
              <a:t> era yang </a:t>
            </a:r>
            <a:r>
              <a:rPr lang="en-US" sz="2200" dirty="0" err="1">
                <a:solidFill>
                  <a:schemeClr val="tx1"/>
                </a:solidFill>
              </a:rPr>
              <a:t>seharusnya</a:t>
            </a:r>
            <a:r>
              <a:rPr lang="en-US" sz="2200" dirty="0">
                <a:solidFill>
                  <a:schemeClr val="tx1"/>
                </a:solidFill>
              </a:rPr>
              <a:t> 	</a:t>
            </a:r>
            <a:r>
              <a:rPr lang="en-US" sz="2200" dirty="0" err="1">
                <a:solidFill>
                  <a:schemeClr val="tx1"/>
                </a:solidFill>
              </a:rPr>
              <a:t>memiliki</a:t>
            </a:r>
            <a:r>
              <a:rPr lang="en-US" sz="2200" dirty="0">
                <a:solidFill>
                  <a:schemeClr val="tx1"/>
                </a:solidFill>
              </a:rPr>
              <a:t> </a:t>
            </a:r>
            <a:r>
              <a:rPr lang="en-US" sz="2200" dirty="0" err="1">
                <a:solidFill>
                  <a:schemeClr val="tx1"/>
                </a:solidFill>
              </a:rPr>
              <a:t>kelebihan</a:t>
            </a:r>
            <a:r>
              <a:rPr lang="en-US" sz="2200" dirty="0">
                <a:solidFill>
                  <a:schemeClr val="tx1"/>
                </a:solidFill>
              </a:rPr>
              <a:t> </a:t>
            </a:r>
            <a:r>
              <a:rPr lang="en-US" sz="2200" dirty="0" err="1">
                <a:solidFill>
                  <a:schemeClr val="tx1"/>
                </a:solidFill>
              </a:rPr>
              <a:t>dari</a:t>
            </a:r>
            <a:r>
              <a:rPr lang="en-US" sz="2200" dirty="0">
                <a:solidFill>
                  <a:schemeClr val="tx1"/>
                </a:solidFill>
              </a:rPr>
              <a:t> </a:t>
            </a:r>
            <a:r>
              <a:rPr lang="en-US" sz="2200" dirty="0" err="1">
                <a:solidFill>
                  <a:schemeClr val="tx1"/>
                </a:solidFill>
              </a:rPr>
              <a:t>sisi</a:t>
            </a:r>
            <a:r>
              <a:rPr lang="en-US" sz="2200" dirty="0">
                <a:solidFill>
                  <a:schemeClr val="tx1"/>
                </a:solidFill>
              </a:rPr>
              <a:t> </a:t>
            </a:r>
            <a:r>
              <a:rPr lang="en-US" sz="2200" dirty="0" err="1">
                <a:solidFill>
                  <a:schemeClr val="tx1"/>
                </a:solidFill>
              </a:rPr>
              <a:t>retorika</a:t>
            </a:r>
            <a:endParaRPr lang="en-US" sz="2200" dirty="0">
              <a:solidFill>
                <a:schemeClr val="tx1"/>
              </a:solidFill>
            </a:endParaRPr>
          </a:p>
          <a:p>
            <a:pPr marL="234950" algn="just"/>
            <a:r>
              <a:rPr lang="en-US" sz="2200" dirty="0">
                <a:solidFill>
                  <a:schemeClr val="tx1"/>
                </a:solidFill>
              </a:rPr>
              <a:t>	</a:t>
            </a:r>
            <a:r>
              <a:rPr lang="en-US" sz="2200" dirty="0" err="1">
                <a:solidFill>
                  <a:schemeClr val="tx1"/>
                </a:solidFill>
              </a:rPr>
              <a:t>Cendikiawan</a:t>
            </a:r>
            <a:r>
              <a:rPr lang="en-US" sz="2200" dirty="0">
                <a:solidFill>
                  <a:schemeClr val="tx1"/>
                </a:solidFill>
              </a:rPr>
              <a:t> </a:t>
            </a:r>
            <a:r>
              <a:rPr lang="en-US" sz="2200" dirty="0" err="1">
                <a:solidFill>
                  <a:schemeClr val="tx1"/>
                </a:solidFill>
              </a:rPr>
              <a:t>kontemporer</a:t>
            </a:r>
            <a:r>
              <a:rPr lang="en-US" sz="2200" dirty="0">
                <a:solidFill>
                  <a:schemeClr val="tx1"/>
                </a:solidFill>
              </a:rPr>
              <a:t> </a:t>
            </a:r>
            <a:r>
              <a:rPr lang="en-US" sz="2200" dirty="0" err="1">
                <a:solidFill>
                  <a:schemeClr val="tx1"/>
                </a:solidFill>
              </a:rPr>
              <a:t>mempertanyakan</a:t>
            </a:r>
            <a:r>
              <a:rPr lang="en-US" sz="2200" dirty="0">
                <a:solidFill>
                  <a:schemeClr val="tx1"/>
                </a:solidFill>
              </a:rPr>
              <a:t> </a:t>
            </a:r>
            <a:r>
              <a:rPr lang="en-US" sz="2200" dirty="0" err="1">
                <a:solidFill>
                  <a:schemeClr val="tx1"/>
                </a:solidFill>
              </a:rPr>
              <a:t>pandangan</a:t>
            </a:r>
            <a:r>
              <a:rPr lang="en-US" sz="2200" dirty="0">
                <a:solidFill>
                  <a:schemeClr val="tx1"/>
                </a:solidFill>
              </a:rPr>
              <a:t> postmodern 	Foucault</a:t>
            </a:r>
          </a:p>
          <a:p>
            <a:pPr marL="234950" algn="just"/>
            <a:r>
              <a:rPr lang="en-US" sz="2200" dirty="0">
                <a:solidFill>
                  <a:schemeClr val="tx1"/>
                </a:solidFill>
              </a:rPr>
              <a:t>	</a:t>
            </a:r>
            <a:r>
              <a:rPr lang="en-US" sz="2200" dirty="0" err="1">
                <a:solidFill>
                  <a:schemeClr val="tx1"/>
                </a:solidFill>
              </a:rPr>
              <a:t>Individu</a:t>
            </a:r>
            <a:r>
              <a:rPr lang="en-US" sz="2200" dirty="0">
                <a:solidFill>
                  <a:schemeClr val="tx1"/>
                </a:solidFill>
              </a:rPr>
              <a:t> </a:t>
            </a:r>
            <a:r>
              <a:rPr lang="en-US" sz="2200" dirty="0" err="1">
                <a:solidFill>
                  <a:schemeClr val="tx1"/>
                </a:solidFill>
              </a:rPr>
              <a:t>kurang</a:t>
            </a:r>
            <a:r>
              <a:rPr lang="en-US" sz="2200" dirty="0">
                <a:solidFill>
                  <a:schemeClr val="tx1"/>
                </a:solidFill>
              </a:rPr>
              <a:t> </a:t>
            </a:r>
            <a:r>
              <a:rPr lang="en-US" sz="2200" dirty="0" err="1">
                <a:solidFill>
                  <a:schemeClr val="tx1"/>
                </a:solidFill>
              </a:rPr>
              <a:t>rentan</a:t>
            </a:r>
            <a:r>
              <a:rPr lang="en-US" sz="2200" dirty="0">
                <a:solidFill>
                  <a:schemeClr val="tx1"/>
                </a:solidFill>
              </a:rPr>
              <a:t> </a:t>
            </a:r>
            <a:r>
              <a:rPr lang="en-US" sz="2200" dirty="0" err="1">
                <a:solidFill>
                  <a:schemeClr val="tx1"/>
                </a:solidFill>
              </a:rPr>
              <a:t>terhadap</a:t>
            </a:r>
            <a:r>
              <a:rPr lang="en-US" sz="2200" dirty="0">
                <a:solidFill>
                  <a:schemeClr val="tx1"/>
                </a:solidFill>
              </a:rPr>
              <a:t> </a:t>
            </a:r>
            <a:r>
              <a:rPr lang="en-US" sz="2200" dirty="0" err="1">
                <a:solidFill>
                  <a:schemeClr val="tx1"/>
                </a:solidFill>
              </a:rPr>
              <a:t>retorika</a:t>
            </a:r>
            <a:r>
              <a:rPr lang="en-US" sz="2200" dirty="0">
                <a:solidFill>
                  <a:schemeClr val="tx1"/>
                </a:solidFill>
              </a:rPr>
              <a:t> </a:t>
            </a:r>
            <a:r>
              <a:rPr lang="en-US" sz="2200" dirty="0" err="1">
                <a:solidFill>
                  <a:schemeClr val="tx1"/>
                </a:solidFill>
              </a:rPr>
              <a:t>kelompok</a:t>
            </a:r>
            <a:r>
              <a:rPr lang="en-US" sz="2200" dirty="0">
                <a:solidFill>
                  <a:schemeClr val="tx1"/>
                </a:solidFill>
              </a:rPr>
              <a:t> </a:t>
            </a:r>
            <a:r>
              <a:rPr lang="en-US" sz="2200" dirty="0" err="1">
                <a:solidFill>
                  <a:schemeClr val="tx1"/>
                </a:solidFill>
              </a:rPr>
              <a:t>dominan</a:t>
            </a:r>
            <a:r>
              <a:rPr lang="en-US" sz="2200" dirty="0">
                <a:solidFill>
                  <a:schemeClr val="tx1"/>
                </a:solidFill>
              </a:rPr>
              <a:t> dan 	</a:t>
            </a:r>
            <a:r>
              <a:rPr lang="en-US" sz="2200" dirty="0" err="1">
                <a:solidFill>
                  <a:schemeClr val="tx1"/>
                </a:solidFill>
              </a:rPr>
              <a:t>pemerintah</a:t>
            </a:r>
            <a:r>
              <a:rPr lang="en-US" sz="2200" dirty="0">
                <a:solidFill>
                  <a:schemeClr val="tx1"/>
                </a:solidFill>
              </a:rPr>
              <a:t> </a:t>
            </a:r>
            <a:r>
              <a:rPr lang="en-US" sz="2200" dirty="0" err="1">
                <a:solidFill>
                  <a:schemeClr val="tx1"/>
                </a:solidFill>
              </a:rPr>
              <a:t>seperti</a:t>
            </a:r>
            <a:r>
              <a:rPr lang="en-US" sz="2200" dirty="0">
                <a:solidFill>
                  <a:schemeClr val="tx1"/>
                </a:solidFill>
              </a:rPr>
              <a:t> yang </a:t>
            </a:r>
            <a:r>
              <a:rPr lang="en-US" sz="2200" dirty="0" err="1">
                <a:solidFill>
                  <a:schemeClr val="tx1"/>
                </a:solidFill>
              </a:rPr>
              <a:t>disarankan</a:t>
            </a:r>
            <a:r>
              <a:rPr lang="en-US" sz="2200" dirty="0">
                <a:solidFill>
                  <a:schemeClr val="tx1"/>
                </a:solidFill>
              </a:rPr>
              <a:t> Foucault</a:t>
            </a:r>
          </a:p>
          <a:p>
            <a:pPr marL="234950" algn="just"/>
            <a:r>
              <a:rPr lang="en-US" sz="2200" dirty="0">
                <a:solidFill>
                  <a:schemeClr val="tx1"/>
                </a:solidFill>
              </a:rPr>
              <a:t>	</a:t>
            </a:r>
            <a:r>
              <a:rPr lang="en-US" sz="2200" dirty="0" err="1">
                <a:solidFill>
                  <a:schemeClr val="tx1"/>
                </a:solidFill>
              </a:rPr>
              <a:t>Kelompok</a:t>
            </a:r>
            <a:r>
              <a:rPr lang="en-US" sz="2200" dirty="0">
                <a:solidFill>
                  <a:schemeClr val="tx1"/>
                </a:solidFill>
              </a:rPr>
              <a:t> Occupy Wall Street – </a:t>
            </a:r>
            <a:r>
              <a:rPr lang="en-US" sz="2200" dirty="0" err="1">
                <a:solidFill>
                  <a:schemeClr val="tx1"/>
                </a:solidFill>
              </a:rPr>
              <a:t>penggunaan</a:t>
            </a:r>
            <a:r>
              <a:rPr lang="en-US" sz="2200" dirty="0">
                <a:solidFill>
                  <a:schemeClr val="tx1"/>
                </a:solidFill>
              </a:rPr>
              <a:t> </a:t>
            </a:r>
            <a:r>
              <a:rPr lang="en-US" sz="2200" dirty="0" err="1">
                <a:solidFill>
                  <a:schemeClr val="tx1"/>
                </a:solidFill>
              </a:rPr>
              <a:t>simbol</a:t>
            </a:r>
            <a:r>
              <a:rPr lang="en-US" sz="2200" dirty="0">
                <a:solidFill>
                  <a:schemeClr val="tx1"/>
                </a:solidFill>
              </a:rPr>
              <a:t> dan </a:t>
            </a:r>
            <a:r>
              <a:rPr lang="en-US" sz="2200" dirty="0" err="1">
                <a:solidFill>
                  <a:schemeClr val="tx1"/>
                </a:solidFill>
              </a:rPr>
              <a:t>perangkat</a:t>
            </a:r>
            <a:r>
              <a:rPr lang="en-US" sz="2200" dirty="0">
                <a:solidFill>
                  <a:schemeClr val="tx1"/>
                </a:solidFill>
              </a:rPr>
              <a:t> </a:t>
            </a:r>
            <a:r>
              <a:rPr lang="en-US" sz="2200" dirty="0" err="1">
                <a:solidFill>
                  <a:schemeClr val="tx1"/>
                </a:solidFill>
              </a:rPr>
              <a:t>retoris</a:t>
            </a:r>
            <a:endParaRPr lang="en-US" sz="2200" dirty="0">
              <a:solidFill>
                <a:schemeClr val="tx1"/>
              </a:solidFill>
            </a:endParaRPr>
          </a:p>
          <a:p>
            <a:pPr marL="234950" algn="just"/>
            <a:endParaRPr lang="en-US" sz="22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692150" lvl="1" algn="just"/>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p:txBody>
      </p:sp>
    </p:spTree>
    <p:extLst>
      <p:ext uri="{BB962C8B-B14F-4D97-AF65-F5344CB8AC3E}">
        <p14:creationId xmlns:p14="http://schemas.microsoft.com/office/powerpoint/2010/main" val="749290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C9F8-BD26-4DFF-BDBA-855C074919D9}"/>
              </a:ext>
            </a:extLst>
          </p:cNvPr>
          <p:cNvSpPr>
            <a:spLocks noGrp="1"/>
          </p:cNvSpPr>
          <p:nvPr>
            <p:ph type="title"/>
          </p:nvPr>
        </p:nvSpPr>
        <p:spPr>
          <a:xfrm>
            <a:off x="1066800" y="678131"/>
            <a:ext cx="10058400" cy="779806"/>
          </a:xfrm>
        </p:spPr>
        <p:txBody>
          <a:bodyPr>
            <a:noAutofit/>
          </a:bodyPr>
          <a:lstStyle/>
          <a:p>
            <a:r>
              <a:rPr lang="en-US" sz="3000" b="1" dirty="0">
                <a:effectLst>
                  <a:outerShdw blurRad="38100" dist="38100" dir="2700000" algn="tl">
                    <a:srgbClr val="000000">
                      <a:alpha val="43137"/>
                    </a:srgbClr>
                  </a:outerShdw>
                </a:effectLst>
              </a:rPr>
              <a:t>BEYOND CONTENT &amp; ORATORY</a:t>
            </a:r>
          </a:p>
        </p:txBody>
      </p:sp>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11042469" cy="4203726"/>
          </a:xfrm>
        </p:spPr>
        <p:txBody>
          <a:bodyPr>
            <a:normAutofit/>
          </a:bodyPr>
          <a:lstStyle/>
          <a:p>
            <a:pPr marL="45720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		</a:t>
            </a:r>
          </a:p>
          <a:p>
            <a:pPr marL="0" indent="0" algn="just">
              <a:buNone/>
            </a:pPr>
            <a:r>
              <a:rPr lang="en-US" sz="2400" dirty="0"/>
              <a:t> </a:t>
            </a:r>
          </a:p>
        </p:txBody>
      </p:sp>
      <p:sp>
        <p:nvSpPr>
          <p:cNvPr id="6" name="Title 6">
            <a:extLst>
              <a:ext uri="{FF2B5EF4-FFF2-40B4-BE49-F238E27FC236}">
                <a16:creationId xmlns:a16="http://schemas.microsoft.com/office/drawing/2014/main" id="{01F68DE6-B541-4D4A-A0E6-BEA6E5C6F035}"/>
              </a:ext>
            </a:extLst>
          </p:cNvPr>
          <p:cNvSpPr>
            <a:spLocks noGrp="1"/>
          </p:cNvSpPr>
          <p:nvPr/>
        </p:nvSpPr>
        <p:spPr>
          <a:xfrm>
            <a:off x="789128" y="1578077"/>
            <a:ext cx="10578905" cy="452989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7850" indent="-342900" algn="just">
              <a:buFont typeface="Wingdings" panose="05000000000000000000" pitchFamily="2" charset="2"/>
              <a:buChar char="q"/>
            </a:pPr>
            <a:r>
              <a:rPr lang="en-US" sz="2400" dirty="0">
                <a:solidFill>
                  <a:schemeClr val="tx1"/>
                </a:solidFill>
              </a:rPr>
              <a:t>Marshall McLuhan (1967) – media </a:t>
            </a:r>
            <a:r>
              <a:rPr lang="en-US" sz="2400" dirty="0" err="1">
                <a:solidFill>
                  <a:schemeClr val="tx1"/>
                </a:solidFill>
              </a:rPr>
              <a:t>adalah</a:t>
            </a:r>
            <a:r>
              <a:rPr lang="en-US" sz="2400" dirty="0">
                <a:solidFill>
                  <a:schemeClr val="tx1"/>
                </a:solidFill>
              </a:rPr>
              <a:t> </a:t>
            </a:r>
            <a:r>
              <a:rPr lang="en-US" sz="2400" dirty="0" err="1">
                <a:solidFill>
                  <a:schemeClr val="tx1"/>
                </a:solidFill>
              </a:rPr>
              <a:t>pesannya</a:t>
            </a:r>
            <a:endParaRPr lang="en-US" sz="2400" dirty="0">
              <a:solidFill>
                <a:schemeClr val="tx1"/>
              </a:solidFill>
            </a:endParaRPr>
          </a:p>
          <a:p>
            <a:pPr marL="234950" algn="just"/>
            <a:r>
              <a:rPr lang="en-US" sz="2400" dirty="0">
                <a:solidFill>
                  <a:schemeClr val="tx1"/>
                </a:solidFill>
              </a:rPr>
              <a:t>	</a:t>
            </a:r>
            <a:r>
              <a:rPr lang="en-US" sz="2000" dirty="0" err="1">
                <a:solidFill>
                  <a:schemeClr val="tx1"/>
                </a:solidFill>
              </a:rPr>
              <a:t>Memperingatkan</a:t>
            </a:r>
            <a:r>
              <a:rPr lang="en-US" sz="2000" dirty="0">
                <a:solidFill>
                  <a:schemeClr val="tx1"/>
                </a:solidFill>
              </a:rPr>
              <a:t> orang </a:t>
            </a:r>
            <a:r>
              <a:rPr lang="en-US" sz="2000" dirty="0" err="1">
                <a:solidFill>
                  <a:schemeClr val="tx1"/>
                </a:solidFill>
              </a:rPr>
              <a:t>tentang</a:t>
            </a:r>
            <a:r>
              <a:rPr lang="en-US" sz="2000" dirty="0">
                <a:solidFill>
                  <a:schemeClr val="tx1"/>
                </a:solidFill>
              </a:rPr>
              <a:t> </a:t>
            </a:r>
            <a:r>
              <a:rPr lang="en-US" sz="2000" dirty="0" err="1">
                <a:solidFill>
                  <a:schemeClr val="tx1"/>
                </a:solidFill>
              </a:rPr>
              <a:t>cara</a:t>
            </a:r>
            <a:r>
              <a:rPr lang="en-US" sz="2000" dirty="0">
                <a:solidFill>
                  <a:schemeClr val="tx1"/>
                </a:solidFill>
              </a:rPr>
              <a:t> media –</a:t>
            </a:r>
            <a:r>
              <a:rPr lang="en-US" sz="2000" dirty="0" err="1">
                <a:solidFill>
                  <a:schemeClr val="tx1"/>
                </a:solidFill>
              </a:rPr>
              <a:t>televisi</a:t>
            </a:r>
            <a:r>
              <a:rPr lang="en-US" sz="2000" dirty="0">
                <a:solidFill>
                  <a:schemeClr val="tx1"/>
                </a:solidFill>
              </a:rPr>
              <a:t>, radio, media </a:t>
            </a:r>
            <a:r>
              <a:rPr lang="en-US" sz="2000" dirty="0" err="1">
                <a:solidFill>
                  <a:schemeClr val="tx1"/>
                </a:solidFill>
              </a:rPr>
              <a:t>cetak-lebih</a:t>
            </a:r>
            <a:r>
              <a:rPr lang="en-US" sz="2000" dirty="0">
                <a:solidFill>
                  <a:schemeClr val="tx1"/>
                </a:solidFill>
              </a:rPr>
              <a:t> 	</a:t>
            </a:r>
            <a:r>
              <a:rPr lang="en-US" sz="2000" dirty="0" err="1">
                <a:solidFill>
                  <a:schemeClr val="tx1"/>
                </a:solidFill>
              </a:rPr>
              <a:t>penting</a:t>
            </a:r>
            <a:r>
              <a:rPr lang="en-US" sz="2000" dirty="0">
                <a:solidFill>
                  <a:schemeClr val="tx1"/>
                </a:solidFill>
              </a:rPr>
              <a:t> </a:t>
            </a:r>
            <a:r>
              <a:rPr lang="en-US" sz="2000" dirty="0" err="1">
                <a:solidFill>
                  <a:schemeClr val="tx1"/>
                </a:solidFill>
              </a:rPr>
              <a:t>daripada</a:t>
            </a:r>
            <a:r>
              <a:rPr lang="en-US" sz="2000" dirty="0">
                <a:solidFill>
                  <a:schemeClr val="tx1"/>
                </a:solidFill>
              </a:rPr>
              <a:t> </a:t>
            </a:r>
            <a:r>
              <a:rPr lang="en-US" sz="2000" dirty="0" err="1">
                <a:solidFill>
                  <a:schemeClr val="tx1"/>
                </a:solidFill>
              </a:rPr>
              <a:t>konten</a:t>
            </a:r>
            <a:r>
              <a:rPr lang="en-US" sz="2000" dirty="0">
                <a:solidFill>
                  <a:schemeClr val="tx1"/>
                </a:solidFill>
              </a:rPr>
              <a:t> </a:t>
            </a:r>
            <a:r>
              <a:rPr lang="en-US" sz="2000" dirty="0" err="1">
                <a:solidFill>
                  <a:schemeClr val="tx1"/>
                </a:solidFill>
              </a:rPr>
              <a:t>pidato</a:t>
            </a:r>
            <a:r>
              <a:rPr lang="en-US" sz="2000" dirty="0">
                <a:solidFill>
                  <a:schemeClr val="tx1"/>
                </a:solidFill>
              </a:rPr>
              <a:t> </a:t>
            </a:r>
            <a:r>
              <a:rPr lang="en-US" sz="2000" dirty="0" err="1">
                <a:solidFill>
                  <a:schemeClr val="tx1"/>
                </a:solidFill>
              </a:rPr>
              <a:t>komunikator</a:t>
            </a:r>
            <a:endParaRPr lang="en-US" sz="20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r>
              <a:rPr lang="en-US" sz="2400" dirty="0">
                <a:solidFill>
                  <a:schemeClr val="tx1"/>
                </a:solidFill>
              </a:rPr>
              <a:t>Jamieson (1988) – </a:t>
            </a:r>
            <a:r>
              <a:rPr lang="en-US" sz="2400" dirty="0" err="1">
                <a:solidFill>
                  <a:schemeClr val="tx1"/>
                </a:solidFill>
              </a:rPr>
              <a:t>kefasihan</a:t>
            </a:r>
            <a:r>
              <a:rPr lang="en-US" sz="2400" dirty="0">
                <a:solidFill>
                  <a:schemeClr val="tx1"/>
                </a:solidFill>
              </a:rPr>
              <a:t> </a:t>
            </a:r>
            <a:r>
              <a:rPr lang="en-US" sz="2400" dirty="0" err="1">
                <a:solidFill>
                  <a:schemeClr val="tx1"/>
                </a:solidFill>
              </a:rPr>
              <a:t>dalam</a:t>
            </a:r>
            <a:r>
              <a:rPr lang="en-US" sz="2400" dirty="0">
                <a:solidFill>
                  <a:schemeClr val="tx1"/>
                </a:solidFill>
              </a:rPr>
              <a:t> era </a:t>
            </a:r>
            <a:r>
              <a:rPr lang="en-US" sz="2400" dirty="0" err="1">
                <a:solidFill>
                  <a:schemeClr val="tx1"/>
                </a:solidFill>
              </a:rPr>
              <a:t>elektronik</a:t>
            </a:r>
            <a:endParaRPr lang="en-US" sz="2400" dirty="0">
              <a:solidFill>
                <a:schemeClr val="tx1"/>
              </a:solidFill>
            </a:endParaRPr>
          </a:p>
          <a:p>
            <a:pPr marL="234950" algn="just"/>
            <a:r>
              <a:rPr lang="en-US" sz="2400" dirty="0">
                <a:solidFill>
                  <a:schemeClr val="tx1"/>
                </a:solidFill>
              </a:rPr>
              <a:t>	</a:t>
            </a:r>
            <a:r>
              <a:rPr lang="en-US" sz="2200" dirty="0" err="1">
                <a:solidFill>
                  <a:schemeClr val="tx1"/>
                </a:solidFill>
              </a:rPr>
              <a:t>Kefasihan</a:t>
            </a:r>
            <a:r>
              <a:rPr lang="en-US" sz="2200" dirty="0">
                <a:solidFill>
                  <a:schemeClr val="tx1"/>
                </a:solidFill>
              </a:rPr>
              <a:t> </a:t>
            </a:r>
            <a:r>
              <a:rPr lang="en-US" sz="2200" dirty="0" err="1">
                <a:solidFill>
                  <a:schemeClr val="tx1"/>
                </a:solidFill>
              </a:rPr>
              <a:t>sekarang</a:t>
            </a:r>
            <a:r>
              <a:rPr lang="en-US" sz="2200" dirty="0">
                <a:solidFill>
                  <a:schemeClr val="tx1"/>
                </a:solidFill>
              </a:rPr>
              <a:t> </a:t>
            </a:r>
            <a:r>
              <a:rPr lang="en-US" sz="2200" dirty="0" err="1">
                <a:solidFill>
                  <a:schemeClr val="tx1"/>
                </a:solidFill>
              </a:rPr>
              <a:t>berpusat</a:t>
            </a:r>
            <a:r>
              <a:rPr lang="en-US" sz="2200" dirty="0">
                <a:solidFill>
                  <a:schemeClr val="tx1"/>
                </a:solidFill>
              </a:rPr>
              <a:t> pada </a:t>
            </a:r>
            <a:r>
              <a:rPr lang="en-US" sz="2200" dirty="0" err="1">
                <a:solidFill>
                  <a:schemeClr val="tx1"/>
                </a:solidFill>
              </a:rPr>
              <a:t>pengalaman</a:t>
            </a:r>
            <a:r>
              <a:rPr lang="en-US" sz="2200" dirty="0">
                <a:solidFill>
                  <a:schemeClr val="tx1"/>
                </a:solidFill>
              </a:rPr>
              <a:t> visual, </a:t>
            </a:r>
            <a:r>
              <a:rPr lang="en-US" sz="2200" dirty="0" err="1">
                <a:solidFill>
                  <a:schemeClr val="tx1"/>
                </a:solidFill>
              </a:rPr>
              <a:t>suara</a:t>
            </a:r>
            <a:r>
              <a:rPr lang="en-US" sz="2200" dirty="0">
                <a:solidFill>
                  <a:schemeClr val="tx1"/>
                </a:solidFill>
              </a:rPr>
              <a:t> dan </a:t>
            </a:r>
            <a:r>
              <a:rPr lang="en-US" sz="2200" dirty="0" err="1">
                <a:solidFill>
                  <a:schemeClr val="tx1"/>
                </a:solidFill>
              </a:rPr>
              <a:t>kisah</a:t>
            </a:r>
            <a:r>
              <a:rPr lang="en-US" sz="2200" dirty="0">
                <a:solidFill>
                  <a:schemeClr val="tx1"/>
                </a:solidFill>
              </a:rPr>
              <a:t> 	dramatis</a:t>
            </a:r>
          </a:p>
          <a:p>
            <a:pPr marL="234950" algn="just"/>
            <a:endParaRPr lang="en-US" sz="22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5050" lvl="1" indent="-342900"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692150" lvl="1" algn="just"/>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a:p>
            <a:pPr marL="1031875" lvl="1" indent="-339725" algn="just">
              <a:buFont typeface="Wingdings" panose="05000000000000000000" pitchFamily="2" charset="2"/>
              <a:buChar char="q"/>
            </a:pPr>
            <a:endParaRPr lang="en-US" sz="100" dirty="0">
              <a:solidFill>
                <a:schemeClr val="tx1"/>
              </a:solidFill>
            </a:endParaRPr>
          </a:p>
        </p:txBody>
      </p:sp>
    </p:spTree>
    <p:extLst>
      <p:ext uri="{BB962C8B-B14F-4D97-AF65-F5344CB8AC3E}">
        <p14:creationId xmlns:p14="http://schemas.microsoft.com/office/powerpoint/2010/main" val="3804016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NE.pptx" id="{5330A5D3-B581-4B4A-9313-9275B6EF2E52}" vid="{516C64E9-C0AA-46DA-9991-9C0EC881A8B4}"/>
    </a:ext>
  </a:extLst>
</a:theme>
</file>

<file path=docProps/app.xml><?xml version="1.0" encoding="utf-8"?>
<Properties xmlns="http://schemas.openxmlformats.org/officeDocument/2006/extended-properties" xmlns:vt="http://schemas.openxmlformats.org/officeDocument/2006/docPropsVTypes">
  <Template>{DBD8A124-2779-4789-B4BB-BB766A897FEF}tf56410444</Template>
  <TotalTime>0</TotalTime>
  <Words>2227</Words>
  <Application>Microsoft Office PowerPoint</Application>
  <PresentationFormat>Widescreen</PresentationFormat>
  <Paragraphs>514</Paragraphs>
  <Slides>32</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Avenir Next LT Pro</vt:lpstr>
      <vt:lpstr>Avenir Next LT Pro Light</vt:lpstr>
      <vt:lpstr>Calibri</vt:lpstr>
      <vt:lpstr>Courier New</vt:lpstr>
      <vt:lpstr>Garamond</vt:lpstr>
      <vt:lpstr>inherit</vt:lpstr>
      <vt:lpstr>Symbol</vt:lpstr>
      <vt:lpstr>Wingdings</vt:lpstr>
      <vt:lpstr>SavonVTI</vt:lpstr>
      <vt:lpstr>PowerPoint Presentation</vt:lpstr>
      <vt:lpstr>PowerPoint Presentation</vt:lpstr>
      <vt:lpstr>PowerPoint Presentation</vt:lpstr>
      <vt:lpstr>HISTORICAL REVIEW OF PERSUASION SCHOLARSHIP</vt:lpstr>
      <vt:lpstr>THE FIRST PERSUASION THEORIST</vt:lpstr>
      <vt:lpstr>WHEN IN ROME…</vt:lpstr>
      <vt:lpstr>RHETORIC DEVELOPMENTS IN THE U.S</vt:lpstr>
      <vt:lpstr>PERSUASION AFTER BURKE</vt:lpstr>
      <vt:lpstr>BEYOND CONTENT &amp; ORATORY</vt:lpstr>
      <vt:lpstr>ASAL USUL PENDEKATAN ILMU SOSIAL</vt:lpstr>
      <vt:lpstr>STUDI PERSUASI KONTEMPORER</vt:lpstr>
      <vt:lpstr>SEEING THE BIG PICTURE…</vt:lpstr>
      <vt:lpstr>PERSUASI &amp; ETIKA</vt:lpstr>
      <vt:lpstr>ETIKA</vt:lpstr>
      <vt:lpstr>ETIKA KOMUNIKASI</vt:lpstr>
      <vt:lpstr>TEORI NORMATIF ETIKA</vt:lpstr>
      <vt:lpstr>TANGGUNG JAWAB ETIKA (the ethics of ends and means)</vt:lpstr>
      <vt:lpstr>PERSPEKTIF ETIKA</vt:lpstr>
      <vt:lpstr>KONTEKS PENERAPAN ETIKA </vt:lpstr>
      <vt:lpstr>ETIKA dalam KAMPANYE POLITIK </vt:lpstr>
      <vt:lpstr>Black Campaign and Hate Speech</vt:lpstr>
      <vt:lpstr>ETIKA dalam PERIKLANAN </vt:lpstr>
      <vt:lpstr>PowerPoint Presentation</vt:lpstr>
      <vt:lpstr>PowerPoint Presentation</vt:lpstr>
      <vt:lpstr>PowerPoint Presentation</vt:lpstr>
      <vt:lpstr>STANDARD ETIKA DALAM CYBERSPACE </vt:lpstr>
      <vt:lpstr>STANDARD ETIKA DALAM CYBERSPACE… </vt:lpstr>
      <vt:lpstr>STANDARD ETIKA DALAM PESAN VERBAL VS NON VERBAL </vt:lpstr>
      <vt:lpstr>STANDARD ETIKA PESAN VERBAL VS NV</vt:lpstr>
      <vt:lpstr>STANDARD ETIKA PESAN VERBAL VS NV…</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2020-01-28T01:37:04Z</dcterms:created>
  <dcterms:modified xsi:type="dcterms:W3CDTF">2020-02-13T04:13:56Z</dcterms:modified>
</cp:coreProperties>
</file>