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311" r:id="rId2"/>
    <p:sldId id="291" r:id="rId3"/>
    <p:sldId id="293" r:id="rId4"/>
    <p:sldId id="294" r:id="rId5"/>
    <p:sldId id="290" r:id="rId6"/>
    <p:sldId id="261" r:id="rId7"/>
    <p:sldId id="292" r:id="rId8"/>
    <p:sldId id="303" r:id="rId9"/>
    <p:sldId id="304" r:id="rId10"/>
    <p:sldId id="314" r:id="rId11"/>
    <p:sldId id="305" r:id="rId12"/>
    <p:sldId id="306" r:id="rId13"/>
    <p:sldId id="318" r:id="rId14"/>
    <p:sldId id="319" r:id="rId15"/>
    <p:sldId id="320" r:id="rId16"/>
    <p:sldId id="321" r:id="rId17"/>
    <p:sldId id="322" r:id="rId18"/>
    <p:sldId id="323" r:id="rId19"/>
    <p:sldId id="327" r:id="rId20"/>
    <p:sldId id="326" r:id="rId21"/>
    <p:sldId id="325" r:id="rId22"/>
    <p:sldId id="312" r:id="rId23"/>
    <p:sldId id="309" r:id="rId24"/>
    <p:sldId id="307" r:id="rId25"/>
    <p:sldId id="324" r:id="rId26"/>
    <p:sldId id="313" r:id="rId27"/>
    <p:sldId id="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9806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 PRIBADI (1) : 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7794"/>
            <a:ext cx="1005840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1709928" y="2203704"/>
            <a:ext cx="7772400" cy="152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b="1" dirty="0" err="1">
                <a:solidFill>
                  <a:schemeClr val="tx1"/>
                </a:solidFill>
              </a:rPr>
              <a:t>Bagaimana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komunikasi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persuasif</a:t>
            </a:r>
            <a:r>
              <a:rPr lang="en-US" b="1" dirty="0">
                <a:solidFill>
                  <a:schemeClr val="tx1"/>
                </a:solidFill>
              </a:rPr>
              <a:t> di era TIK </a:t>
            </a:r>
            <a:r>
              <a:rPr lang="en-US" b="1" dirty="0" err="1">
                <a:solidFill>
                  <a:schemeClr val="tx1"/>
                </a:solidFill>
              </a:rPr>
              <a:t>saat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ini</a:t>
            </a:r>
            <a:r>
              <a:rPr lang="en-US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00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78131"/>
            <a:ext cx="10058400" cy="779806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DESAIN KOMUNIKASI PERSUASIF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4" y="1663319"/>
            <a:ext cx="11042469" cy="4203726"/>
          </a:xfrm>
        </p:spPr>
        <p:txBody>
          <a:bodyPr>
            <a:normAutofit fontScale="25000" lnSpcReduction="20000"/>
          </a:bodyPr>
          <a:lstStyle/>
          <a:p>
            <a:pPr marL="862013" indent="-404813" algn="just">
              <a:buFont typeface="+mj-lt"/>
              <a:buAutoNum type="arabicPeriod"/>
            </a:pPr>
            <a:r>
              <a:rPr lang="en-US" sz="9600" dirty="0" err="1"/>
              <a:t>Tentukan</a:t>
            </a:r>
            <a:r>
              <a:rPr lang="en-US" sz="9600" dirty="0"/>
              <a:t> </a:t>
            </a:r>
            <a:r>
              <a:rPr lang="en-US" sz="9600" dirty="0" err="1"/>
              <a:t>tujuan</a:t>
            </a:r>
            <a:r>
              <a:rPr lang="en-US" sz="9600" dirty="0"/>
              <a:t> </a:t>
            </a:r>
            <a:r>
              <a:rPr lang="en-US" sz="9600" dirty="0" err="1"/>
              <a:t>komunikasi</a:t>
            </a:r>
            <a:r>
              <a:rPr lang="en-US" sz="9600" dirty="0"/>
              <a:t>. </a:t>
            </a:r>
          </a:p>
          <a:p>
            <a:pPr marL="457200" indent="0" algn="just">
              <a:buNone/>
            </a:pPr>
            <a:r>
              <a:rPr lang="en-US" sz="9600" dirty="0"/>
              <a:t>	</a:t>
            </a:r>
            <a:r>
              <a:rPr lang="en-US" sz="9600" dirty="0" err="1"/>
              <a:t>Dengan</a:t>
            </a:r>
            <a:r>
              <a:rPr lang="en-US" sz="9600" dirty="0"/>
              <a:t> </a:t>
            </a:r>
            <a:r>
              <a:rPr lang="en-US" sz="9600" dirty="0" err="1"/>
              <a:t>cara</a:t>
            </a:r>
            <a:r>
              <a:rPr lang="en-US" sz="9600" dirty="0"/>
              <a:t> : bangun </a:t>
            </a:r>
            <a:r>
              <a:rPr lang="en-US" sz="9600" dirty="0" err="1"/>
              <a:t>kesadaran</a:t>
            </a:r>
            <a:r>
              <a:rPr lang="en-US" sz="9600" dirty="0"/>
              <a:t>, </a:t>
            </a:r>
            <a:r>
              <a:rPr lang="en-US" sz="9600" dirty="0" err="1"/>
              <a:t>pengemasan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, </a:t>
            </a:r>
            <a:r>
              <a:rPr lang="en-US" sz="9600" dirty="0" err="1"/>
              <a:t>retensi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	dan </a:t>
            </a:r>
            <a:r>
              <a:rPr lang="en-US" sz="9600" dirty="0" err="1"/>
              <a:t>stimulasi</a:t>
            </a:r>
            <a:r>
              <a:rPr lang="en-US" sz="9600" dirty="0"/>
              <a:t> </a:t>
            </a:r>
            <a:r>
              <a:rPr lang="en-US" sz="9600" dirty="0" err="1"/>
              <a:t>tindakan</a:t>
            </a:r>
            <a:endParaRPr lang="en-US" sz="9600" dirty="0"/>
          </a:p>
          <a:p>
            <a:pPr marL="862013" indent="-404813">
              <a:buAutoNum type="arabicPeriod" startAt="2"/>
            </a:pPr>
            <a:r>
              <a:rPr lang="en-US" sz="9600" dirty="0" err="1"/>
              <a:t>Pilih</a:t>
            </a:r>
            <a:r>
              <a:rPr lang="en-US" sz="9600" dirty="0"/>
              <a:t> </a:t>
            </a:r>
            <a:r>
              <a:rPr lang="en-US" sz="9600" dirty="0" err="1"/>
              <a:t>strategi</a:t>
            </a:r>
            <a:r>
              <a:rPr lang="en-US" sz="9600" dirty="0"/>
              <a:t> media.</a:t>
            </a:r>
          </a:p>
          <a:p>
            <a:pPr marL="457200" indent="0" algn="just">
              <a:buNone/>
            </a:pPr>
            <a:r>
              <a:rPr lang="en-US" sz="9600" dirty="0"/>
              <a:t>	Media mana yang </a:t>
            </a:r>
            <a:r>
              <a:rPr lang="en-US" sz="9600" dirty="0" err="1"/>
              <a:t>didengar</a:t>
            </a:r>
            <a:r>
              <a:rPr lang="en-US" sz="9600" dirty="0"/>
              <a:t>/</a:t>
            </a:r>
            <a:r>
              <a:rPr lang="en-US" sz="9600" dirty="0" err="1"/>
              <a:t>dibaca</a:t>
            </a:r>
            <a:r>
              <a:rPr lang="en-US" sz="9600" dirty="0"/>
              <a:t> target </a:t>
            </a:r>
            <a:r>
              <a:rPr lang="en-US" sz="9600" dirty="0" err="1"/>
              <a:t>persuasi</a:t>
            </a:r>
            <a:r>
              <a:rPr lang="en-US" sz="9600" dirty="0"/>
              <a:t>, </a:t>
            </a:r>
            <a:r>
              <a:rPr lang="en-US" sz="9600" dirty="0" err="1"/>
              <a:t>profil</a:t>
            </a:r>
            <a:r>
              <a:rPr lang="en-US" sz="9600" dirty="0"/>
              <a:t> target 	</a:t>
            </a:r>
            <a:r>
              <a:rPr lang="en-US" sz="9600" dirty="0" err="1"/>
              <a:t>persuasi</a:t>
            </a:r>
            <a:r>
              <a:rPr lang="en-US" sz="9600" dirty="0"/>
              <a:t>, </a:t>
            </a:r>
            <a:r>
              <a:rPr lang="en-US" sz="9600" dirty="0" err="1"/>
              <a:t>deskripsi</a:t>
            </a:r>
            <a:r>
              <a:rPr lang="en-US" sz="9600" dirty="0"/>
              <a:t> </a:t>
            </a:r>
            <a:r>
              <a:rPr lang="en-US" sz="9600" dirty="0" err="1"/>
              <a:t>kebiasaan</a:t>
            </a:r>
            <a:r>
              <a:rPr lang="en-US" sz="9600" dirty="0"/>
              <a:t> </a:t>
            </a:r>
            <a:r>
              <a:rPr lang="en-US" sz="9600" dirty="0" err="1"/>
              <a:t>penggunaan</a:t>
            </a:r>
            <a:r>
              <a:rPr lang="en-US" sz="9600" dirty="0"/>
              <a:t> media oleh target </a:t>
            </a:r>
            <a:r>
              <a:rPr lang="en-US" sz="9600" dirty="0" err="1"/>
              <a:t>persuasi</a:t>
            </a:r>
            <a:endParaRPr lang="en-US" sz="9600" dirty="0"/>
          </a:p>
          <a:p>
            <a:pPr marL="914400" indent="-457200" algn="just">
              <a:buAutoNum type="arabicPeriod" startAt="3"/>
            </a:pPr>
            <a:r>
              <a:rPr lang="en-US" sz="9600" dirty="0" err="1"/>
              <a:t>Tentukan</a:t>
            </a:r>
            <a:r>
              <a:rPr lang="en-US" sz="9600" dirty="0"/>
              <a:t> </a:t>
            </a:r>
            <a:r>
              <a:rPr lang="en-US" sz="9600" dirty="0" err="1"/>
              <a:t>strategi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.</a:t>
            </a:r>
            <a:endParaRPr lang="en-US" sz="9600" b="1" dirty="0"/>
          </a:p>
          <a:p>
            <a:pPr marL="457200" indent="0">
              <a:buNone/>
            </a:pPr>
            <a:r>
              <a:rPr lang="en-US" sz="11200" dirty="0"/>
              <a:t>	</a:t>
            </a:r>
            <a:r>
              <a:rPr lang="en-US" sz="9600" dirty="0" err="1"/>
              <a:t>Strategi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</a:t>
            </a:r>
            <a:r>
              <a:rPr lang="en-US" sz="9600" dirty="0" err="1"/>
              <a:t>bertujuan</a:t>
            </a:r>
            <a:r>
              <a:rPr lang="en-US" sz="9600" dirty="0"/>
              <a:t> agar </a:t>
            </a:r>
            <a:r>
              <a:rPr lang="en-US" sz="9600" dirty="0" err="1"/>
              <a:t>tercapainya</a:t>
            </a:r>
            <a:r>
              <a:rPr lang="en-US" sz="9600" dirty="0"/>
              <a:t> </a:t>
            </a:r>
            <a:r>
              <a:rPr lang="en-US" sz="9600" dirty="0" err="1"/>
              <a:t>tujuan</a:t>
            </a:r>
            <a:r>
              <a:rPr lang="en-US" sz="9600" dirty="0"/>
              <a:t> </a:t>
            </a:r>
            <a:r>
              <a:rPr lang="en-US" sz="9600" dirty="0" err="1"/>
              <a:t>komunikasi</a:t>
            </a:r>
            <a:r>
              <a:rPr lang="en-US" sz="9600" dirty="0"/>
              <a:t>. 	</a:t>
            </a:r>
            <a:r>
              <a:rPr lang="en-US" sz="9600" dirty="0" err="1"/>
              <a:t>Pertimbangkan</a:t>
            </a:r>
            <a:r>
              <a:rPr lang="en-US" sz="9600" dirty="0"/>
              <a:t> </a:t>
            </a:r>
            <a:r>
              <a:rPr lang="en-US" sz="9600" dirty="0" err="1"/>
              <a:t>bbrp</a:t>
            </a:r>
            <a:r>
              <a:rPr lang="en-US" sz="9600" dirty="0"/>
              <a:t> </a:t>
            </a:r>
            <a:r>
              <a:rPr lang="en-US" sz="9600" dirty="0" err="1"/>
              <a:t>hal</a:t>
            </a:r>
            <a:r>
              <a:rPr lang="en-US" sz="9600" dirty="0"/>
              <a:t> </a:t>
            </a:r>
            <a:r>
              <a:rPr lang="en-US" sz="9600" dirty="0" err="1"/>
              <a:t>berikut</a:t>
            </a:r>
            <a:r>
              <a:rPr lang="en-US" sz="9600" dirty="0"/>
              <a:t> :</a:t>
            </a:r>
          </a:p>
          <a:p>
            <a:pPr marL="457200" indent="0">
              <a:buNone/>
            </a:pPr>
            <a:r>
              <a:rPr lang="en-US" sz="9600" dirty="0"/>
              <a:t>	Kata vs </a:t>
            </a:r>
            <a:r>
              <a:rPr lang="en-US" sz="9600" dirty="0" err="1"/>
              <a:t>gambar</a:t>
            </a:r>
            <a:r>
              <a:rPr lang="en-US" sz="9600" dirty="0"/>
              <a:t> ; </a:t>
            </a:r>
            <a:r>
              <a:rPr lang="en-US" sz="9600" dirty="0" err="1"/>
              <a:t>kejelasan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; </a:t>
            </a:r>
            <a:r>
              <a:rPr lang="en-US" sz="9600" dirty="0" err="1"/>
              <a:t>repetisi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dan </a:t>
            </a:r>
            <a:r>
              <a:rPr lang="en-US" sz="9600" dirty="0" err="1"/>
              <a:t>semantik</a:t>
            </a:r>
            <a:endParaRPr lang="en-US" sz="9600" dirty="0"/>
          </a:p>
          <a:p>
            <a:pPr marL="457200" indent="0">
              <a:buNone/>
            </a:pPr>
            <a:r>
              <a:rPr lang="en-US" sz="9600" dirty="0"/>
              <a:t>	</a:t>
            </a:r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D6D083-9B3B-4AA1-A975-DB0FDB1C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894"/>
            <a:ext cx="3847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5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78131"/>
            <a:ext cx="10058400" cy="779806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PERSUADER (KOMUNIKATOR PERSUASI)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4" y="1663319"/>
            <a:ext cx="11042469" cy="4203726"/>
          </a:xfrm>
        </p:spPr>
        <p:txBody>
          <a:bodyPr>
            <a:normAutofit fontScale="25000" lnSpcReduction="20000"/>
          </a:bodyPr>
          <a:lstStyle/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9600" dirty="0" err="1"/>
              <a:t>Jika</a:t>
            </a:r>
            <a:r>
              <a:rPr lang="en-US" sz="9600" dirty="0"/>
              <a:t> persuader </a:t>
            </a:r>
            <a:r>
              <a:rPr lang="en-US" sz="9600" dirty="0" err="1"/>
              <a:t>memiliki</a:t>
            </a:r>
            <a:r>
              <a:rPr lang="en-US" sz="9600" dirty="0"/>
              <a:t> </a:t>
            </a:r>
            <a:r>
              <a:rPr lang="en-US" sz="9600" dirty="0" err="1"/>
              <a:t>kredibilitas</a:t>
            </a:r>
            <a:r>
              <a:rPr lang="en-US" sz="9600" dirty="0"/>
              <a:t> </a:t>
            </a:r>
            <a:r>
              <a:rPr lang="en-US" sz="9600" dirty="0" err="1"/>
              <a:t>tinggi</a:t>
            </a:r>
            <a:r>
              <a:rPr lang="en-US" sz="9600" dirty="0"/>
              <a:t>, </a:t>
            </a:r>
            <a:r>
              <a:rPr lang="en-US" sz="9600" dirty="0" err="1"/>
              <a:t>akan</a:t>
            </a:r>
            <a:r>
              <a:rPr lang="en-US" sz="9600" dirty="0"/>
              <a:t> </a:t>
            </a:r>
            <a:r>
              <a:rPr lang="en-US" sz="9600" dirty="0" err="1"/>
              <a:t>ada</a:t>
            </a:r>
            <a:r>
              <a:rPr lang="en-US" sz="9600" dirty="0"/>
              <a:t> </a:t>
            </a:r>
            <a:r>
              <a:rPr lang="en-US" sz="9600" dirty="0" err="1"/>
              <a:t>lebih</a:t>
            </a:r>
            <a:r>
              <a:rPr lang="en-US" sz="9600" dirty="0"/>
              <a:t> </a:t>
            </a:r>
            <a:r>
              <a:rPr lang="en-US" sz="9600" dirty="0" err="1"/>
              <a:t>banyak</a:t>
            </a:r>
            <a:r>
              <a:rPr lang="en-US" sz="9600" dirty="0"/>
              <a:t> </a:t>
            </a:r>
            <a:r>
              <a:rPr lang="en-US" sz="9600" dirty="0" err="1"/>
              <a:t>perubahan</a:t>
            </a:r>
            <a:r>
              <a:rPr lang="en-US" sz="9600" dirty="0"/>
              <a:t> </a:t>
            </a:r>
            <a:r>
              <a:rPr lang="en-US" sz="9600" dirty="0" err="1"/>
              <a:t>pendapat</a:t>
            </a:r>
            <a:r>
              <a:rPr lang="en-US" sz="9600" dirty="0"/>
              <a:t> </a:t>
            </a:r>
            <a:r>
              <a:rPr lang="en-US" sz="9600" dirty="0" err="1"/>
              <a:t>ke</a:t>
            </a:r>
            <a:r>
              <a:rPr lang="en-US" sz="9600" dirty="0"/>
              <a:t> </a:t>
            </a:r>
            <a:r>
              <a:rPr lang="en-US" sz="9600" dirty="0" err="1"/>
              <a:t>arah</a:t>
            </a:r>
            <a:r>
              <a:rPr lang="en-US" sz="9600" dirty="0"/>
              <a:t> yang </a:t>
            </a:r>
            <a:r>
              <a:rPr lang="en-US" sz="9600" dirty="0" err="1"/>
              <a:t>diinginkan</a:t>
            </a:r>
            <a:endParaRPr lang="en-US" sz="9600" dirty="0"/>
          </a:p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9600" dirty="0" err="1"/>
              <a:t>Kredibilitas</a:t>
            </a:r>
            <a:r>
              <a:rPr lang="en-US" sz="9600" dirty="0"/>
              <a:t> persuader </a:t>
            </a:r>
            <a:r>
              <a:rPr lang="en-US" sz="9600" dirty="0" err="1"/>
              <a:t>merupakan</a:t>
            </a:r>
            <a:r>
              <a:rPr lang="en-US" sz="9600" dirty="0"/>
              <a:t> </a:t>
            </a:r>
            <a:r>
              <a:rPr lang="en-US" sz="9600" dirty="0" err="1"/>
              <a:t>faktor</a:t>
            </a:r>
            <a:r>
              <a:rPr lang="en-US" sz="9600" dirty="0"/>
              <a:t> </a:t>
            </a:r>
            <a:r>
              <a:rPr lang="en-US" sz="9600" dirty="0" err="1"/>
              <a:t>penentu</a:t>
            </a:r>
            <a:r>
              <a:rPr lang="en-US" sz="9600" dirty="0"/>
              <a:t> </a:t>
            </a:r>
            <a:r>
              <a:rPr lang="en-US" sz="9600" dirty="0" err="1"/>
              <a:t>perubahan</a:t>
            </a:r>
            <a:r>
              <a:rPr lang="en-US" sz="9600" dirty="0"/>
              <a:t> </a:t>
            </a:r>
            <a:r>
              <a:rPr lang="en-US" sz="9600" dirty="0" err="1"/>
              <a:t>pendapat</a:t>
            </a:r>
            <a:r>
              <a:rPr lang="en-US" sz="9600" dirty="0"/>
              <a:t> </a:t>
            </a:r>
            <a:r>
              <a:rPr lang="en-US" sz="9600" dirty="0" err="1"/>
              <a:t>dari</a:t>
            </a:r>
            <a:r>
              <a:rPr lang="en-US" sz="9600" dirty="0"/>
              <a:t> </a:t>
            </a:r>
            <a:r>
              <a:rPr lang="en-US" sz="9600" dirty="0" err="1"/>
              <a:t>persuadee</a:t>
            </a:r>
            <a:r>
              <a:rPr lang="en-US" sz="9600" dirty="0"/>
              <a:t> (target </a:t>
            </a:r>
            <a:r>
              <a:rPr lang="en-US" sz="9600" dirty="0" err="1"/>
              <a:t>persuasi</a:t>
            </a:r>
            <a:r>
              <a:rPr lang="en-US" sz="9600" dirty="0"/>
              <a:t>) </a:t>
            </a:r>
            <a:r>
              <a:rPr lang="en-US" sz="9600" dirty="0" err="1"/>
              <a:t>dalam</a:t>
            </a:r>
            <a:r>
              <a:rPr lang="en-US" sz="9600" dirty="0"/>
              <a:t> </a:t>
            </a:r>
            <a:r>
              <a:rPr lang="en-US" sz="9600" dirty="0" err="1"/>
              <a:t>jangka</a:t>
            </a:r>
            <a:r>
              <a:rPr lang="en-US" sz="9600" dirty="0"/>
              <a:t> </a:t>
            </a:r>
            <a:r>
              <a:rPr lang="en-US" sz="9600" dirty="0" err="1"/>
              <a:t>panjang</a:t>
            </a:r>
            <a:endParaRPr lang="en-US" sz="9600" b="1" dirty="0"/>
          </a:p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9600" dirty="0" err="1"/>
              <a:t>Efektifitas</a:t>
            </a:r>
            <a:r>
              <a:rPr lang="en-US" sz="9600" dirty="0"/>
              <a:t> persuader </a:t>
            </a:r>
            <a:r>
              <a:rPr lang="en-US" sz="9600" dirty="0" err="1"/>
              <a:t>meningkat</a:t>
            </a:r>
            <a:r>
              <a:rPr lang="en-US" sz="9600" dirty="0"/>
              <a:t> </a:t>
            </a:r>
            <a:r>
              <a:rPr lang="en-US" sz="9600" dirty="0" err="1"/>
              <a:t>jika</a:t>
            </a:r>
            <a:r>
              <a:rPr lang="en-US" sz="9600" dirty="0"/>
              <a:t> pada </a:t>
            </a:r>
            <a:r>
              <a:rPr lang="en-US" sz="9600" dirty="0" err="1"/>
              <a:t>awal</a:t>
            </a:r>
            <a:r>
              <a:rPr lang="en-US" sz="9600" dirty="0"/>
              <a:t> proses </a:t>
            </a:r>
            <a:r>
              <a:rPr lang="en-US" sz="9600" dirty="0" err="1"/>
              <a:t>persuasi</a:t>
            </a:r>
            <a:r>
              <a:rPr lang="en-US" sz="9600" dirty="0"/>
              <a:t> </a:t>
            </a:r>
            <a:r>
              <a:rPr lang="en-US" sz="9600" dirty="0" err="1"/>
              <a:t>menguraikan</a:t>
            </a:r>
            <a:r>
              <a:rPr lang="en-US" sz="9600" dirty="0"/>
              <a:t> </a:t>
            </a:r>
            <a:r>
              <a:rPr lang="en-US" sz="9600" dirty="0" err="1"/>
              <a:t>pandangan</a:t>
            </a:r>
            <a:r>
              <a:rPr lang="en-US" sz="9600" dirty="0"/>
              <a:t> yang </a:t>
            </a:r>
            <a:r>
              <a:rPr lang="en-US" sz="9600" dirty="0" err="1"/>
              <a:t>sesuai</a:t>
            </a:r>
            <a:r>
              <a:rPr lang="en-US" sz="9600" dirty="0"/>
              <a:t> </a:t>
            </a:r>
            <a:r>
              <a:rPr lang="en-US" sz="9600" dirty="0" err="1"/>
              <a:t>dengan</a:t>
            </a:r>
            <a:r>
              <a:rPr lang="en-US" sz="9600" dirty="0"/>
              <a:t> </a:t>
            </a:r>
            <a:r>
              <a:rPr lang="en-US" sz="9600" dirty="0" err="1"/>
              <a:t>pandangan</a:t>
            </a:r>
            <a:r>
              <a:rPr lang="en-US" sz="9600" dirty="0"/>
              <a:t> </a:t>
            </a:r>
            <a:r>
              <a:rPr lang="en-US" sz="9600" dirty="0" err="1"/>
              <a:t>persuadee</a:t>
            </a:r>
            <a:r>
              <a:rPr lang="en-US" sz="9600" dirty="0"/>
              <a:t> </a:t>
            </a:r>
          </a:p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9600" dirty="0" err="1"/>
              <a:t>Apa</a:t>
            </a:r>
            <a:r>
              <a:rPr lang="en-US" sz="9600" dirty="0"/>
              <a:t> yang </a:t>
            </a:r>
            <a:r>
              <a:rPr lang="en-US" sz="9600" dirty="0" err="1"/>
              <a:t>dipikirkan</a:t>
            </a:r>
            <a:r>
              <a:rPr lang="en-US" sz="9600" dirty="0"/>
              <a:t> </a:t>
            </a:r>
            <a:r>
              <a:rPr lang="en-US" sz="9600" dirty="0" err="1"/>
              <a:t>persuadee</a:t>
            </a:r>
            <a:r>
              <a:rPr lang="en-US" sz="9600" dirty="0"/>
              <a:t> </a:t>
            </a:r>
            <a:r>
              <a:rPr lang="en-US" sz="9600" dirty="0" err="1"/>
              <a:t>terhadap</a:t>
            </a:r>
            <a:r>
              <a:rPr lang="en-US" sz="9600" dirty="0"/>
              <a:t> persuader </a:t>
            </a:r>
            <a:r>
              <a:rPr lang="en-US" sz="9600" dirty="0" err="1"/>
              <a:t>dapat</a:t>
            </a:r>
            <a:r>
              <a:rPr lang="en-US" sz="9600" dirty="0"/>
              <a:t> </a:t>
            </a:r>
            <a:r>
              <a:rPr lang="en-US" sz="9600" dirty="0" err="1"/>
              <a:t>secara</a:t>
            </a:r>
            <a:r>
              <a:rPr lang="en-US" sz="9600" dirty="0"/>
              <a:t> </a:t>
            </a:r>
            <a:r>
              <a:rPr lang="en-US" sz="9600" dirty="0" err="1"/>
              <a:t>langsung</a:t>
            </a:r>
            <a:r>
              <a:rPr lang="en-US" sz="9600" dirty="0"/>
              <a:t> </a:t>
            </a:r>
            <a:r>
              <a:rPr lang="en-US" sz="9600" dirty="0" err="1"/>
              <a:t>mempengaruhi</a:t>
            </a:r>
            <a:r>
              <a:rPr lang="en-US" sz="9600" dirty="0"/>
              <a:t> </a:t>
            </a:r>
            <a:r>
              <a:rPr lang="en-US" sz="9600" dirty="0" err="1"/>
              <a:t>pemikiran</a:t>
            </a:r>
            <a:r>
              <a:rPr lang="en-US" sz="9600" dirty="0"/>
              <a:t> </a:t>
            </a:r>
            <a:r>
              <a:rPr lang="en-US" sz="9600" dirty="0" err="1"/>
              <a:t>mereka</a:t>
            </a:r>
            <a:r>
              <a:rPr lang="en-US" sz="9600" dirty="0"/>
              <a:t> </a:t>
            </a:r>
            <a:r>
              <a:rPr lang="en-US" sz="9600" dirty="0" err="1"/>
              <a:t>terkait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 yang </a:t>
            </a:r>
            <a:r>
              <a:rPr lang="en-US" sz="9600" dirty="0" err="1"/>
              <a:t>disampaikan</a:t>
            </a:r>
            <a:endParaRPr lang="en-US" sz="9600" dirty="0"/>
          </a:p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9600" dirty="0" err="1"/>
              <a:t>Karakteristik</a:t>
            </a:r>
            <a:r>
              <a:rPr lang="en-US" sz="9600" dirty="0"/>
              <a:t> persuader yang </a:t>
            </a:r>
            <a:r>
              <a:rPr lang="en-US" sz="9600" dirty="0" err="1"/>
              <a:t>tidak</a:t>
            </a:r>
            <a:r>
              <a:rPr lang="en-US" sz="9600" dirty="0"/>
              <a:t> </a:t>
            </a:r>
            <a:r>
              <a:rPr lang="en-US" sz="9600" dirty="0" err="1"/>
              <a:t>relevan</a:t>
            </a:r>
            <a:r>
              <a:rPr lang="en-US" sz="9600" dirty="0"/>
              <a:t> </a:t>
            </a:r>
            <a:r>
              <a:rPr lang="en-US" sz="9600" dirty="0" err="1"/>
              <a:t>dengan</a:t>
            </a:r>
            <a:r>
              <a:rPr lang="en-US" sz="9600" dirty="0"/>
              <a:t> </a:t>
            </a:r>
            <a:r>
              <a:rPr lang="en-US" sz="9600" dirty="0" err="1"/>
              <a:t>topik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, </a:t>
            </a:r>
            <a:r>
              <a:rPr lang="en-US" sz="9600" dirty="0" err="1"/>
              <a:t>dapat</a:t>
            </a:r>
            <a:r>
              <a:rPr lang="en-US" sz="9600" dirty="0"/>
              <a:t> </a:t>
            </a:r>
            <a:r>
              <a:rPr lang="en-US" sz="9600" dirty="0" err="1"/>
              <a:t>mempengaruhi</a:t>
            </a:r>
            <a:r>
              <a:rPr lang="en-US" sz="9600" dirty="0"/>
              <a:t> </a:t>
            </a:r>
            <a:r>
              <a:rPr lang="en-US" sz="9600" dirty="0" err="1"/>
              <a:t>penerimaan</a:t>
            </a:r>
            <a:r>
              <a:rPr lang="en-US" sz="9600" dirty="0"/>
              <a:t> </a:t>
            </a:r>
            <a:r>
              <a:rPr lang="en-US" sz="9600" dirty="0" err="1"/>
              <a:t>kesimpulan</a:t>
            </a:r>
            <a:r>
              <a:rPr lang="en-US" sz="9600" dirty="0"/>
              <a:t> yang </a:t>
            </a:r>
            <a:r>
              <a:rPr lang="en-US" sz="9600" dirty="0" err="1"/>
              <a:t>dibuat</a:t>
            </a:r>
            <a:r>
              <a:rPr lang="en-US" sz="9600" dirty="0"/>
              <a:t> </a:t>
            </a:r>
            <a:r>
              <a:rPr lang="en-US" sz="9600" dirty="0" err="1"/>
              <a:t>persuadee</a:t>
            </a:r>
            <a:endParaRPr lang="en-US" sz="9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D6D083-9B3B-4AA1-A975-DB0FDB1C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894"/>
            <a:ext cx="3847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3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78131"/>
            <a:ext cx="10058400" cy="779806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PENYAMPAIAN PERSUASI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4" y="1663319"/>
            <a:ext cx="11042469" cy="4203726"/>
          </a:xfrm>
        </p:spPr>
        <p:txBody>
          <a:bodyPr>
            <a:normAutofit fontScale="25000" lnSpcReduction="20000"/>
          </a:bodyPr>
          <a:lstStyle/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9600" dirty="0" err="1"/>
              <a:t>Sampaikan</a:t>
            </a:r>
            <a:r>
              <a:rPr lang="en-US" sz="9600" dirty="0"/>
              <a:t> </a:t>
            </a:r>
            <a:r>
              <a:rPr lang="en-US" sz="9600" dirty="0" err="1"/>
              <a:t>satu</a:t>
            </a:r>
            <a:r>
              <a:rPr lang="en-US" sz="9600" dirty="0"/>
              <a:t> </a:t>
            </a:r>
            <a:r>
              <a:rPr lang="en-US" sz="9600" dirty="0" err="1"/>
              <a:t>sisi</a:t>
            </a:r>
            <a:r>
              <a:rPr lang="en-US" sz="9600" dirty="0"/>
              <a:t> </a:t>
            </a:r>
            <a:r>
              <a:rPr lang="en-US" sz="9600" dirty="0" err="1"/>
              <a:t>argumen</a:t>
            </a:r>
            <a:r>
              <a:rPr lang="en-US" sz="9600" dirty="0"/>
              <a:t> </a:t>
            </a:r>
            <a:r>
              <a:rPr lang="en-US" sz="9600" dirty="0" err="1"/>
              <a:t>ketika</a:t>
            </a:r>
            <a:r>
              <a:rPr lang="en-US" sz="9600" dirty="0"/>
              <a:t> </a:t>
            </a:r>
            <a:r>
              <a:rPr lang="en-US" sz="9600" dirty="0" err="1"/>
              <a:t>persuadee</a:t>
            </a:r>
            <a:r>
              <a:rPr lang="en-US" sz="9600" dirty="0"/>
              <a:t> (target </a:t>
            </a:r>
            <a:r>
              <a:rPr lang="en-US" sz="9600" dirty="0" err="1"/>
              <a:t>persuasi</a:t>
            </a:r>
            <a:r>
              <a:rPr lang="en-US" sz="9600" dirty="0"/>
              <a:t>) </a:t>
            </a:r>
            <a:r>
              <a:rPr lang="en-US" sz="9600" dirty="0" err="1"/>
              <a:t>dalam</a:t>
            </a:r>
            <a:r>
              <a:rPr lang="en-US" sz="9600" dirty="0"/>
              <a:t> </a:t>
            </a:r>
            <a:r>
              <a:rPr lang="en-US" sz="9600" dirty="0" err="1"/>
              <a:t>situasi</a:t>
            </a:r>
            <a:r>
              <a:rPr lang="en-US" sz="9600" dirty="0"/>
              <a:t> ‘</a:t>
            </a:r>
            <a:r>
              <a:rPr lang="en-US" sz="9600" dirty="0" err="1"/>
              <a:t>menyetujui</a:t>
            </a:r>
            <a:r>
              <a:rPr lang="en-US" sz="9600" dirty="0"/>
              <a:t>’ </a:t>
            </a:r>
            <a:r>
              <a:rPr lang="en-US" sz="9600" dirty="0" err="1"/>
              <a:t>pesan</a:t>
            </a:r>
            <a:r>
              <a:rPr lang="en-US" sz="9600" dirty="0"/>
              <a:t> persuader</a:t>
            </a:r>
          </a:p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9600" dirty="0" err="1"/>
              <a:t>Sampaikan</a:t>
            </a:r>
            <a:r>
              <a:rPr lang="en-US" sz="9600" dirty="0"/>
              <a:t> </a:t>
            </a:r>
            <a:r>
              <a:rPr lang="en-US" sz="9600" dirty="0" err="1"/>
              <a:t>kedua</a:t>
            </a:r>
            <a:r>
              <a:rPr lang="en-US" sz="9600" dirty="0"/>
              <a:t> </a:t>
            </a:r>
            <a:r>
              <a:rPr lang="en-US" sz="9600" dirty="0" err="1"/>
              <a:t>sisi</a:t>
            </a:r>
            <a:r>
              <a:rPr lang="en-US" sz="9600" dirty="0"/>
              <a:t> </a:t>
            </a:r>
            <a:r>
              <a:rPr lang="en-US" sz="9600" dirty="0" err="1"/>
              <a:t>argumen</a:t>
            </a:r>
            <a:r>
              <a:rPr lang="en-US" sz="9600" dirty="0"/>
              <a:t> </a:t>
            </a:r>
            <a:r>
              <a:rPr lang="en-US" sz="9600" dirty="0" err="1"/>
              <a:t>ketika</a:t>
            </a:r>
            <a:r>
              <a:rPr lang="en-US" sz="9600" dirty="0"/>
              <a:t> </a:t>
            </a:r>
            <a:r>
              <a:rPr lang="en-US" sz="9600" dirty="0" err="1"/>
              <a:t>persuadee</a:t>
            </a:r>
            <a:r>
              <a:rPr lang="en-US" sz="9600" dirty="0"/>
              <a:t> </a:t>
            </a:r>
            <a:r>
              <a:rPr lang="en-US" sz="9600" dirty="0" err="1"/>
              <a:t>mulai</a:t>
            </a:r>
            <a:r>
              <a:rPr lang="en-US" sz="9600" dirty="0"/>
              <a:t> </a:t>
            </a:r>
            <a:r>
              <a:rPr lang="en-US" sz="9600" dirty="0" err="1"/>
              <a:t>tidak</a:t>
            </a:r>
            <a:r>
              <a:rPr lang="en-US" sz="9600" dirty="0"/>
              <a:t> </a:t>
            </a:r>
            <a:r>
              <a:rPr lang="en-US" sz="9600" dirty="0" err="1"/>
              <a:t>setuju</a:t>
            </a:r>
            <a:r>
              <a:rPr lang="en-US" sz="9600" dirty="0"/>
              <a:t> </a:t>
            </a:r>
            <a:r>
              <a:rPr lang="en-US" sz="9600" dirty="0" err="1"/>
              <a:t>dengan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 persuader </a:t>
            </a:r>
            <a:endParaRPr lang="en-US" sz="9600" b="1" dirty="0"/>
          </a:p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9600" dirty="0" err="1"/>
              <a:t>Ketika</a:t>
            </a:r>
            <a:r>
              <a:rPr lang="en-US" sz="9600" dirty="0"/>
              <a:t> </a:t>
            </a:r>
            <a:r>
              <a:rPr lang="en-US" sz="9600" dirty="0" err="1"/>
              <a:t>pandangan</a:t>
            </a:r>
            <a:r>
              <a:rPr lang="en-US" sz="9600" dirty="0"/>
              <a:t> yang </a:t>
            </a:r>
            <a:r>
              <a:rPr lang="en-US" sz="9600" dirty="0" err="1"/>
              <a:t>berlawanan</a:t>
            </a:r>
            <a:r>
              <a:rPr lang="en-US" sz="9600" dirty="0"/>
              <a:t> </a:t>
            </a:r>
            <a:r>
              <a:rPr lang="en-US" sz="9600" dirty="0" err="1"/>
              <a:t>disajikan</a:t>
            </a:r>
            <a:r>
              <a:rPr lang="en-US" sz="9600" dirty="0"/>
              <a:t> </a:t>
            </a:r>
            <a:r>
              <a:rPr lang="en-US" sz="9600" dirty="0" err="1"/>
              <a:t>satu</a:t>
            </a:r>
            <a:r>
              <a:rPr lang="en-US" sz="9600" dirty="0"/>
              <a:t> demi </a:t>
            </a:r>
            <a:r>
              <a:rPr lang="en-US" sz="9600" dirty="0" err="1"/>
              <a:t>satu</a:t>
            </a:r>
            <a:r>
              <a:rPr lang="en-US" sz="9600" dirty="0"/>
              <a:t>, yang </a:t>
            </a:r>
            <a:r>
              <a:rPr lang="en-US" sz="9600" dirty="0" err="1"/>
              <a:t>disajikan</a:t>
            </a:r>
            <a:r>
              <a:rPr lang="en-US" sz="9600" dirty="0"/>
              <a:t> </a:t>
            </a:r>
            <a:r>
              <a:rPr lang="en-US" sz="9600" dirty="0" err="1"/>
              <a:t>terakhir</a:t>
            </a:r>
            <a:r>
              <a:rPr lang="en-US" sz="9600" dirty="0"/>
              <a:t> </a:t>
            </a:r>
            <a:r>
              <a:rPr lang="en-US" sz="9600" dirty="0" err="1"/>
              <a:t>mungkin</a:t>
            </a:r>
            <a:r>
              <a:rPr lang="en-US" sz="9600" dirty="0"/>
              <a:t> </a:t>
            </a:r>
            <a:r>
              <a:rPr lang="en-US" sz="9600" dirty="0" err="1"/>
              <a:t>akan</a:t>
            </a:r>
            <a:r>
              <a:rPr lang="en-US" sz="9600" dirty="0"/>
              <a:t> </a:t>
            </a:r>
            <a:r>
              <a:rPr lang="en-US" sz="9600" dirty="0" err="1"/>
              <a:t>lebih</a:t>
            </a:r>
            <a:r>
              <a:rPr lang="en-US" sz="9600" dirty="0"/>
              <a:t> </a:t>
            </a:r>
            <a:r>
              <a:rPr lang="en-US" sz="9600" dirty="0" err="1"/>
              <a:t>efektif</a:t>
            </a:r>
            <a:endParaRPr lang="en-US" sz="9600" dirty="0"/>
          </a:p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9600" dirty="0" err="1"/>
              <a:t>Perubahan</a:t>
            </a:r>
            <a:r>
              <a:rPr lang="en-US" sz="9600" dirty="0"/>
              <a:t> </a:t>
            </a:r>
            <a:r>
              <a:rPr lang="en-US" sz="9600" dirty="0" err="1"/>
              <a:t>pendapat</a:t>
            </a:r>
            <a:r>
              <a:rPr lang="en-US" sz="9600" dirty="0"/>
              <a:t> target </a:t>
            </a:r>
            <a:r>
              <a:rPr lang="en-US" sz="9600" dirty="0" err="1"/>
              <a:t>persuasi</a:t>
            </a:r>
            <a:r>
              <a:rPr lang="en-US" sz="9600" dirty="0"/>
              <a:t> </a:t>
            </a:r>
            <a:r>
              <a:rPr lang="en-US" sz="9600" dirty="0" err="1"/>
              <a:t>akan</a:t>
            </a:r>
            <a:r>
              <a:rPr lang="en-US" sz="9600" dirty="0"/>
              <a:t> </a:t>
            </a:r>
            <a:r>
              <a:rPr lang="en-US" sz="9600" dirty="0" err="1"/>
              <a:t>mengarah</a:t>
            </a:r>
            <a:r>
              <a:rPr lang="en-US" sz="9600" dirty="0"/>
              <a:t> </a:t>
            </a:r>
            <a:r>
              <a:rPr lang="en-US" sz="9600" dirty="0" err="1"/>
              <a:t>sesuai</a:t>
            </a:r>
            <a:r>
              <a:rPr lang="en-US" sz="9600" dirty="0"/>
              <a:t> </a:t>
            </a:r>
            <a:r>
              <a:rPr lang="en-US" sz="9600" dirty="0" err="1"/>
              <a:t>dengan</a:t>
            </a:r>
            <a:r>
              <a:rPr lang="en-US" sz="9600" dirty="0"/>
              <a:t> </a:t>
            </a:r>
            <a:r>
              <a:rPr lang="en-US" sz="9600" dirty="0" err="1"/>
              <a:t>keinginan</a:t>
            </a:r>
            <a:r>
              <a:rPr lang="en-US" sz="9600" dirty="0"/>
              <a:t> persuader </a:t>
            </a:r>
            <a:r>
              <a:rPr lang="en-US" sz="9600" dirty="0" err="1"/>
              <a:t>bila</a:t>
            </a:r>
            <a:r>
              <a:rPr lang="en-US" sz="9600" dirty="0"/>
              <a:t> persuader </a:t>
            </a:r>
            <a:r>
              <a:rPr lang="en-US" sz="9600" dirty="0" err="1"/>
              <a:t>secara</a:t>
            </a:r>
            <a:r>
              <a:rPr lang="en-US" sz="9600" dirty="0"/>
              <a:t> </a:t>
            </a:r>
            <a:r>
              <a:rPr lang="en-US" sz="9600" dirty="0" err="1"/>
              <a:t>eksplisit</a:t>
            </a:r>
            <a:r>
              <a:rPr lang="en-US" sz="9600" dirty="0"/>
              <a:t> </a:t>
            </a:r>
            <a:r>
              <a:rPr lang="en-US" sz="9600" dirty="0" err="1"/>
              <a:t>menyimpulkan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 yang </a:t>
            </a:r>
            <a:r>
              <a:rPr lang="en-US" sz="9600" dirty="0" err="1"/>
              <a:t>disampaikan</a:t>
            </a:r>
            <a:endParaRPr lang="en-US" sz="9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D6D083-9B3B-4AA1-A975-DB0FDB1C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894"/>
            <a:ext cx="3847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70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57" y="490900"/>
            <a:ext cx="10058400" cy="779806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22" y="1528848"/>
            <a:ext cx="11042469" cy="4203726"/>
          </a:xfrm>
        </p:spPr>
        <p:txBody>
          <a:bodyPr>
            <a:normAutofit fontScale="25000" lnSpcReduction="20000"/>
          </a:bodyPr>
          <a:lstStyle/>
          <a:p>
            <a:pPr marL="457200" indent="0" algn="just">
              <a:buNone/>
            </a:pPr>
            <a:r>
              <a:rPr lang="en-US" sz="9600" dirty="0" err="1"/>
              <a:t>Sangat</a:t>
            </a:r>
            <a:r>
              <a:rPr lang="en-US" sz="9600" dirty="0"/>
              <a:t> </a:t>
            </a:r>
            <a:r>
              <a:rPr lang="en-US" sz="9600" dirty="0" err="1"/>
              <a:t>penting</a:t>
            </a:r>
            <a:r>
              <a:rPr lang="en-US" sz="9600" dirty="0"/>
              <a:t> </a:t>
            </a:r>
            <a:r>
              <a:rPr lang="en-US" sz="9600" dirty="0" err="1"/>
              <a:t>menggunakan</a:t>
            </a:r>
            <a:r>
              <a:rPr lang="en-US" sz="9600" dirty="0"/>
              <a:t> </a:t>
            </a:r>
            <a:r>
              <a:rPr lang="en-US" sz="9600" dirty="0" err="1"/>
              <a:t>bahasa</a:t>
            </a:r>
            <a:r>
              <a:rPr lang="en-US" sz="9600" dirty="0"/>
              <a:t> </a:t>
            </a:r>
            <a:r>
              <a:rPr lang="en-US" sz="9600" dirty="0" err="1"/>
              <a:t>sesuai</a:t>
            </a:r>
            <a:r>
              <a:rPr lang="en-US" sz="9600" dirty="0"/>
              <a:t> </a:t>
            </a:r>
            <a:r>
              <a:rPr lang="en-US" sz="9600" dirty="0" err="1"/>
              <a:t>dengan</a:t>
            </a:r>
            <a:r>
              <a:rPr lang="en-US" sz="9600" dirty="0"/>
              <a:t> target </a:t>
            </a:r>
            <a:r>
              <a:rPr lang="en-US" sz="9600" dirty="0" err="1"/>
              <a:t>persuasi</a:t>
            </a:r>
            <a:r>
              <a:rPr lang="en-US" sz="9600" dirty="0"/>
              <a:t> dan </a:t>
            </a:r>
            <a:r>
              <a:rPr lang="en-US" sz="9600" dirty="0" err="1"/>
              <a:t>tujuan</a:t>
            </a:r>
            <a:r>
              <a:rPr lang="en-US" sz="9600" dirty="0"/>
              <a:t> </a:t>
            </a:r>
            <a:r>
              <a:rPr lang="en-US" sz="9600" dirty="0" err="1"/>
              <a:t>komunikasi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 yang </a:t>
            </a:r>
            <a:r>
              <a:rPr lang="en-US" sz="9600" dirty="0" err="1"/>
              <a:t>ingin</a:t>
            </a:r>
            <a:r>
              <a:rPr lang="en-US" sz="9600" dirty="0"/>
              <a:t> </a:t>
            </a:r>
            <a:r>
              <a:rPr lang="en-US" sz="9600" dirty="0" err="1"/>
              <a:t>dicapai</a:t>
            </a:r>
            <a:r>
              <a:rPr lang="en-US" sz="9600" dirty="0"/>
              <a:t>. </a:t>
            </a:r>
          </a:p>
          <a:p>
            <a:pPr marL="457200" indent="0" algn="just">
              <a:buNone/>
            </a:pPr>
            <a:r>
              <a:rPr lang="en-US" sz="9600" dirty="0" err="1"/>
              <a:t>Penggunaan</a:t>
            </a:r>
            <a:r>
              <a:rPr lang="en-US" sz="9600" dirty="0"/>
              <a:t> </a:t>
            </a:r>
            <a:r>
              <a:rPr lang="en-US" sz="9600" dirty="0" err="1"/>
              <a:t>bahasa</a:t>
            </a:r>
            <a:r>
              <a:rPr lang="en-US" sz="9600" dirty="0"/>
              <a:t> yang </a:t>
            </a:r>
            <a:r>
              <a:rPr lang="en-US" sz="9600" dirty="0" err="1"/>
              <a:t>tidak</a:t>
            </a:r>
            <a:r>
              <a:rPr lang="en-US" sz="9600" dirty="0"/>
              <a:t> </a:t>
            </a:r>
            <a:r>
              <a:rPr lang="en-US" sz="9600" dirty="0" err="1"/>
              <a:t>tepat</a:t>
            </a:r>
            <a:r>
              <a:rPr lang="en-US" sz="9600" dirty="0"/>
              <a:t>, </a:t>
            </a:r>
            <a:r>
              <a:rPr lang="en-US" sz="9600" dirty="0" err="1"/>
              <a:t>dapat</a:t>
            </a:r>
            <a:r>
              <a:rPr lang="en-US" sz="9600" dirty="0"/>
              <a:t> </a:t>
            </a:r>
            <a:r>
              <a:rPr lang="en-US" sz="9600" dirty="0" err="1"/>
              <a:t>merusak</a:t>
            </a:r>
            <a:r>
              <a:rPr lang="en-US" sz="9600" dirty="0"/>
              <a:t> </a:t>
            </a:r>
            <a:r>
              <a:rPr lang="en-US" sz="9600" dirty="0" err="1"/>
              <a:t>kredibilitas</a:t>
            </a:r>
            <a:r>
              <a:rPr lang="en-US" sz="9600" dirty="0"/>
              <a:t> persuader, </a:t>
            </a:r>
            <a:r>
              <a:rPr lang="en-US" sz="9600" dirty="0" err="1"/>
              <a:t>melemahkan</a:t>
            </a:r>
            <a:r>
              <a:rPr lang="en-US" sz="9600" dirty="0"/>
              <a:t> </a:t>
            </a:r>
            <a:r>
              <a:rPr lang="en-US" sz="9600" dirty="0" err="1"/>
              <a:t>argumen</a:t>
            </a:r>
            <a:r>
              <a:rPr lang="en-US" sz="9600" dirty="0"/>
              <a:t> persuader </a:t>
            </a:r>
            <a:r>
              <a:rPr lang="en-US" sz="9600" dirty="0" err="1"/>
              <a:t>atau</a:t>
            </a:r>
            <a:r>
              <a:rPr lang="en-US" sz="9600" dirty="0"/>
              <a:t> </a:t>
            </a:r>
            <a:r>
              <a:rPr lang="en-US" sz="9600" dirty="0" err="1"/>
              <a:t>membuat</a:t>
            </a:r>
            <a:r>
              <a:rPr lang="en-US" sz="9600" dirty="0"/>
              <a:t> </a:t>
            </a:r>
            <a:r>
              <a:rPr lang="en-US" sz="9600" dirty="0" err="1"/>
              <a:t>persuadee</a:t>
            </a:r>
            <a:r>
              <a:rPr lang="en-US" sz="9600" dirty="0"/>
              <a:t> </a:t>
            </a:r>
            <a:r>
              <a:rPr lang="en-US" sz="9600" dirty="0" err="1"/>
              <a:t>menjauh</a:t>
            </a:r>
            <a:endParaRPr lang="en-US" sz="9600" dirty="0"/>
          </a:p>
          <a:p>
            <a:pPr marL="457200" indent="0">
              <a:buNone/>
            </a:pPr>
            <a:r>
              <a:rPr lang="en-US" sz="9600" dirty="0" err="1"/>
              <a:t>Berikut</a:t>
            </a:r>
            <a:r>
              <a:rPr lang="en-US" sz="9600" dirty="0"/>
              <a:t> </a:t>
            </a:r>
            <a:r>
              <a:rPr lang="en-US" sz="9600" dirty="0" err="1"/>
              <a:t>aspek-aspek</a:t>
            </a:r>
            <a:r>
              <a:rPr lang="en-US" sz="9600" dirty="0"/>
              <a:t> Bahasa </a:t>
            </a:r>
            <a:r>
              <a:rPr lang="en-US" sz="9600" dirty="0" err="1"/>
              <a:t>sebagai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</a:t>
            </a:r>
            <a:r>
              <a:rPr lang="en-US" sz="9600" dirty="0" err="1"/>
              <a:t>persuasif</a:t>
            </a:r>
            <a:r>
              <a:rPr lang="en-US" sz="9600" dirty="0"/>
              <a:t> </a:t>
            </a:r>
            <a:r>
              <a:rPr lang="en-US" sz="9600" dirty="0" err="1"/>
              <a:t>sbb</a:t>
            </a:r>
            <a:r>
              <a:rPr lang="en-US" sz="9600" dirty="0"/>
              <a:t> :</a:t>
            </a:r>
          </a:p>
          <a:p>
            <a:pPr marL="914400" indent="-457200">
              <a:buAutoNum type="arabicPeriod"/>
            </a:pPr>
            <a:r>
              <a:rPr lang="en-US" sz="9600" dirty="0"/>
              <a:t>Tingkat </a:t>
            </a:r>
            <a:r>
              <a:rPr lang="en-US" sz="9600" dirty="0" err="1"/>
              <a:t>formalitas</a:t>
            </a:r>
            <a:endParaRPr lang="en-US" sz="9600" dirty="0"/>
          </a:p>
          <a:p>
            <a:pPr marL="914400" indent="-457200">
              <a:buAutoNum type="arabicPeriod"/>
            </a:pPr>
            <a:r>
              <a:rPr lang="en-US" sz="9600" dirty="0"/>
              <a:t>Jargon </a:t>
            </a:r>
            <a:r>
              <a:rPr lang="en-US" sz="9600" dirty="0" err="1"/>
              <a:t>dalam</a:t>
            </a:r>
            <a:r>
              <a:rPr lang="en-US" sz="9600" dirty="0"/>
              <a:t> </a:t>
            </a:r>
            <a:r>
              <a:rPr lang="en-US" sz="9600" dirty="0" err="1"/>
              <a:t>grup</a:t>
            </a:r>
            <a:endParaRPr lang="en-US" sz="9600" dirty="0"/>
          </a:p>
          <a:p>
            <a:pPr marL="914400" indent="-457200">
              <a:buAutoNum type="arabicPeriod"/>
            </a:pPr>
            <a:r>
              <a:rPr lang="en-US" sz="9600" dirty="0" err="1"/>
              <a:t>Ekspresi</a:t>
            </a:r>
            <a:r>
              <a:rPr lang="en-US" sz="9600" dirty="0"/>
              <a:t> </a:t>
            </a:r>
            <a:r>
              <a:rPr lang="en-US" sz="9600" dirty="0" err="1"/>
              <a:t>bahasa</a:t>
            </a:r>
            <a:r>
              <a:rPr lang="en-US" sz="9600" dirty="0"/>
              <a:t> </a:t>
            </a:r>
            <a:r>
              <a:rPr lang="en-US" sz="9600" dirty="0" err="1"/>
              <a:t>gaul</a:t>
            </a:r>
            <a:r>
              <a:rPr lang="en-US" sz="9600" dirty="0"/>
              <a:t> dan </a:t>
            </a:r>
            <a:r>
              <a:rPr lang="en-US" sz="9600" dirty="0" err="1"/>
              <a:t>idiomatik</a:t>
            </a:r>
            <a:endParaRPr lang="en-US" sz="9600" dirty="0"/>
          </a:p>
          <a:p>
            <a:pPr marL="914400" indent="-457200">
              <a:buAutoNum type="arabicPeriod"/>
            </a:pPr>
            <a:r>
              <a:rPr lang="en-US" sz="9600" dirty="0"/>
              <a:t>Bahasa yang </a:t>
            </a:r>
            <a:r>
              <a:rPr lang="en-US" sz="9600" dirty="0" err="1"/>
              <a:t>menipu</a:t>
            </a:r>
            <a:r>
              <a:rPr lang="en-US" sz="9600" dirty="0"/>
              <a:t> dan </a:t>
            </a:r>
            <a:r>
              <a:rPr lang="en-US" sz="9600" dirty="0" err="1"/>
              <a:t>eufemisme</a:t>
            </a:r>
            <a:endParaRPr lang="en-US" sz="9600" dirty="0"/>
          </a:p>
          <a:p>
            <a:pPr marL="914400" indent="-457200">
              <a:buAutoNum type="arabicPeriod"/>
            </a:pPr>
            <a:r>
              <a:rPr lang="en-US" sz="9600" dirty="0"/>
              <a:t>Bahasa yang bias  </a:t>
            </a:r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D6D083-9B3B-4AA1-A975-DB0FDB1C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894"/>
            <a:ext cx="3847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5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57" y="490900"/>
            <a:ext cx="10058400" cy="779806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TINGKAT FORMALITAS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22" y="1528848"/>
            <a:ext cx="11042469" cy="4203726"/>
          </a:xfrm>
        </p:spPr>
        <p:txBody>
          <a:bodyPr>
            <a:normAutofit fontScale="25000" lnSpcReduction="20000"/>
          </a:bodyPr>
          <a:lstStyle/>
          <a:p>
            <a:pPr marL="457200" indent="0" algn="just">
              <a:buNone/>
            </a:pPr>
            <a:r>
              <a:rPr lang="en-US" sz="9600" dirty="0"/>
              <a:t>Level </a:t>
            </a:r>
            <a:r>
              <a:rPr lang="en-US" sz="9600" dirty="0" err="1"/>
              <a:t>formalitas</a:t>
            </a:r>
            <a:r>
              <a:rPr lang="en-US" sz="9600" dirty="0"/>
              <a:t> </a:t>
            </a:r>
            <a:r>
              <a:rPr lang="en-US" sz="9600" dirty="0" err="1"/>
              <a:t>harus</a:t>
            </a:r>
            <a:r>
              <a:rPr lang="en-US" sz="9600" dirty="0"/>
              <a:t> </a:t>
            </a:r>
            <a:r>
              <a:rPr lang="en-US" sz="9600" dirty="0" err="1"/>
              <a:t>ditentukan</a:t>
            </a:r>
            <a:r>
              <a:rPr lang="en-US" sz="9600" dirty="0"/>
              <a:t> oleh </a:t>
            </a:r>
            <a:r>
              <a:rPr lang="en-US" sz="9600" dirty="0" err="1"/>
              <a:t>harapan</a:t>
            </a:r>
            <a:r>
              <a:rPr lang="en-US" sz="9600" dirty="0"/>
              <a:t> target </a:t>
            </a:r>
            <a:r>
              <a:rPr lang="en-US" sz="9600" dirty="0" err="1"/>
              <a:t>persuasi</a:t>
            </a:r>
            <a:r>
              <a:rPr lang="en-US" sz="9600" dirty="0"/>
              <a:t> dan </a:t>
            </a:r>
            <a:r>
              <a:rPr lang="en-US" sz="9600" dirty="0" err="1"/>
              <a:t>tujuan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 yang </a:t>
            </a:r>
            <a:r>
              <a:rPr lang="en-US" sz="9600" dirty="0" err="1"/>
              <a:t>ingin</a:t>
            </a:r>
            <a:r>
              <a:rPr lang="en-US" sz="9600" dirty="0"/>
              <a:t> </a:t>
            </a:r>
            <a:r>
              <a:rPr lang="en-US" sz="9600" dirty="0" err="1"/>
              <a:t>dicapai</a:t>
            </a:r>
            <a:r>
              <a:rPr lang="en-US" sz="9600" dirty="0"/>
              <a:t> :</a:t>
            </a:r>
          </a:p>
          <a:p>
            <a:pPr marL="457200" indent="0" algn="just">
              <a:buNone/>
            </a:pPr>
            <a:endParaRPr lang="en-US" sz="9600" dirty="0"/>
          </a:p>
          <a:p>
            <a:pPr marL="914400" indent="-457200" algn="just">
              <a:buAutoNum type="arabicPeriod"/>
            </a:pPr>
            <a:r>
              <a:rPr lang="en-US" sz="9600" dirty="0"/>
              <a:t>Normal (</a:t>
            </a:r>
            <a:r>
              <a:rPr lang="en-US" sz="9600" dirty="0" err="1"/>
              <a:t>untuk</a:t>
            </a:r>
            <a:r>
              <a:rPr lang="en-US" sz="9600" dirty="0"/>
              <a:t> target </a:t>
            </a:r>
            <a:r>
              <a:rPr lang="en-US" sz="9600" dirty="0" err="1"/>
              <a:t>persuasi</a:t>
            </a:r>
            <a:r>
              <a:rPr lang="en-US" sz="9600" dirty="0"/>
              <a:t> yang </a:t>
            </a:r>
            <a:r>
              <a:rPr lang="en-US" sz="9600" dirty="0" err="1"/>
              <a:t>tidak</a:t>
            </a:r>
            <a:r>
              <a:rPr lang="en-US" sz="9600" dirty="0"/>
              <a:t> </a:t>
            </a:r>
            <a:r>
              <a:rPr lang="en-US" sz="9600" dirty="0" err="1"/>
              <a:t>dikenal</a:t>
            </a:r>
            <a:r>
              <a:rPr lang="en-US" sz="9600" dirty="0"/>
              <a:t>)</a:t>
            </a:r>
          </a:p>
          <a:p>
            <a:pPr marL="914400" indent="-457200" algn="just">
              <a:buAutoNum type="arabicPeriod"/>
            </a:pPr>
            <a:r>
              <a:rPr lang="en-US" sz="9600" dirty="0"/>
              <a:t>Semi formal (</a:t>
            </a:r>
            <a:r>
              <a:rPr lang="en-US" sz="9600" dirty="0" err="1"/>
              <a:t>untuk</a:t>
            </a:r>
            <a:r>
              <a:rPr lang="en-US" sz="9600" dirty="0"/>
              <a:t> </a:t>
            </a:r>
            <a:r>
              <a:rPr lang="en-US" sz="9600" dirty="0" err="1"/>
              <a:t>individu</a:t>
            </a:r>
            <a:r>
              <a:rPr lang="en-US" sz="9600" dirty="0"/>
              <a:t> </a:t>
            </a:r>
            <a:r>
              <a:rPr lang="en-US" sz="9600" dirty="0" err="1"/>
              <a:t>atau</a:t>
            </a:r>
            <a:r>
              <a:rPr lang="en-US" sz="9600" dirty="0"/>
              <a:t> target </a:t>
            </a:r>
            <a:r>
              <a:rPr lang="en-US" sz="9600" dirty="0" err="1"/>
              <a:t>persuasi</a:t>
            </a:r>
            <a:r>
              <a:rPr lang="en-US" sz="9600" dirty="0"/>
              <a:t> yang </a:t>
            </a:r>
            <a:r>
              <a:rPr lang="en-US" sz="9600" dirty="0" err="1"/>
              <a:t>dikenal</a:t>
            </a:r>
            <a:r>
              <a:rPr lang="en-US" sz="9600" dirty="0"/>
              <a:t>)</a:t>
            </a:r>
          </a:p>
          <a:p>
            <a:pPr marL="914400" indent="-457200" algn="just">
              <a:buAutoNum type="arabicPeriod"/>
            </a:pPr>
            <a:r>
              <a:rPr lang="en-US" sz="9600" dirty="0"/>
              <a:t>Informal </a:t>
            </a:r>
          </a:p>
          <a:p>
            <a:pPr marL="457200" indent="0" algn="just">
              <a:buNone/>
            </a:pPr>
            <a:endParaRPr lang="en-US" sz="9600" dirty="0"/>
          </a:p>
          <a:p>
            <a:pPr marL="457200" indent="0" algn="just">
              <a:buNone/>
            </a:pPr>
            <a:r>
              <a:rPr lang="en-US" sz="9600" dirty="0" err="1"/>
              <a:t>Karakteristik</a:t>
            </a:r>
            <a:r>
              <a:rPr lang="en-US" sz="9600" dirty="0"/>
              <a:t> </a:t>
            </a:r>
            <a:r>
              <a:rPr lang="en-US" sz="9600" dirty="0" err="1"/>
              <a:t>antara</a:t>
            </a:r>
            <a:r>
              <a:rPr lang="en-US" sz="9600" dirty="0"/>
              <a:t> formal dan semi formal </a:t>
            </a:r>
            <a:r>
              <a:rPr lang="en-US" sz="9600" dirty="0" err="1"/>
              <a:t>tergantung</a:t>
            </a:r>
            <a:r>
              <a:rPr lang="en-US" sz="9600" dirty="0"/>
              <a:t> </a:t>
            </a:r>
            <a:r>
              <a:rPr lang="en-US" sz="9600" dirty="0" err="1"/>
              <a:t>tujuan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 yang </a:t>
            </a:r>
            <a:r>
              <a:rPr lang="en-US" sz="9600" dirty="0" err="1"/>
              <a:t>ingin</a:t>
            </a:r>
            <a:r>
              <a:rPr lang="en-US" sz="9600" dirty="0"/>
              <a:t> </a:t>
            </a:r>
            <a:r>
              <a:rPr lang="en-US" sz="9600" dirty="0" err="1"/>
              <a:t>dicapai</a:t>
            </a:r>
            <a:endParaRPr lang="en-US" sz="9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D6D083-9B3B-4AA1-A975-DB0FDB1C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894"/>
            <a:ext cx="3847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3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57" y="490900"/>
            <a:ext cx="10058400" cy="779806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JARGON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22" y="1304406"/>
            <a:ext cx="11042469" cy="4203726"/>
          </a:xfrm>
        </p:spPr>
        <p:txBody>
          <a:bodyPr>
            <a:normAutofit fontScale="25000" lnSpcReduction="20000"/>
          </a:bodyPr>
          <a:lstStyle/>
          <a:p>
            <a:pPr marL="457200" indent="0" algn="just">
              <a:buNone/>
            </a:pPr>
            <a:r>
              <a:rPr lang="en-US" sz="9600" dirty="0"/>
              <a:t>Jargon/ </a:t>
            </a:r>
            <a:r>
              <a:rPr lang="en-US" sz="9600" dirty="0" err="1"/>
              <a:t>bahasa</a:t>
            </a:r>
            <a:r>
              <a:rPr lang="en-US" sz="9600" dirty="0"/>
              <a:t> </a:t>
            </a:r>
            <a:r>
              <a:rPr lang="en-US" sz="9600" dirty="0" err="1"/>
              <a:t>khusus</a:t>
            </a:r>
            <a:r>
              <a:rPr lang="en-US" sz="9600" dirty="0"/>
              <a:t> yang </a:t>
            </a:r>
            <a:r>
              <a:rPr lang="en-US" sz="9600" dirty="0" err="1"/>
              <a:t>digunakan</a:t>
            </a:r>
            <a:r>
              <a:rPr lang="en-US" sz="9600" dirty="0"/>
              <a:t> oleh </a:t>
            </a:r>
            <a:r>
              <a:rPr lang="en-US" sz="9600" dirty="0" err="1"/>
              <a:t>kelompok</a:t>
            </a:r>
            <a:r>
              <a:rPr lang="en-US" sz="9600" dirty="0"/>
              <a:t> </a:t>
            </a:r>
            <a:r>
              <a:rPr lang="en-US" sz="9600" dirty="0" err="1"/>
              <a:t>kecil</a:t>
            </a:r>
            <a:r>
              <a:rPr lang="en-US" sz="9600" dirty="0"/>
              <a:t> </a:t>
            </a:r>
            <a:r>
              <a:rPr lang="en-US" sz="9600" dirty="0" err="1"/>
              <a:t>individu</a:t>
            </a:r>
            <a:r>
              <a:rPr lang="en-US" sz="9600" dirty="0"/>
              <a:t> yang </a:t>
            </a:r>
            <a:r>
              <a:rPr lang="en-US" sz="9600" dirty="0" err="1"/>
              <a:t>berpikiran</a:t>
            </a:r>
            <a:r>
              <a:rPr lang="en-US" sz="9600" dirty="0"/>
              <a:t> </a:t>
            </a:r>
            <a:r>
              <a:rPr lang="en-US" sz="9600" dirty="0" err="1"/>
              <a:t>sama</a:t>
            </a:r>
            <a:r>
              <a:rPr lang="en-US" sz="9600" dirty="0"/>
              <a:t>.</a:t>
            </a:r>
          </a:p>
          <a:p>
            <a:pPr marL="968375" indent="-457200" algn="just">
              <a:buFont typeface="Wingdings" panose="05000000000000000000" pitchFamily="2" charset="2"/>
              <a:buChar char="q"/>
            </a:pPr>
            <a:r>
              <a:rPr lang="en-US" sz="9600" dirty="0" err="1"/>
              <a:t>Hindari</a:t>
            </a:r>
            <a:r>
              <a:rPr lang="en-US" sz="9600" dirty="0"/>
              <a:t> </a:t>
            </a:r>
            <a:r>
              <a:rPr lang="en-US" sz="9600" dirty="0" err="1"/>
              <a:t>pengunaan</a:t>
            </a:r>
            <a:r>
              <a:rPr lang="en-US" sz="9600" dirty="0"/>
              <a:t> jargon </a:t>
            </a:r>
            <a:r>
              <a:rPr lang="en-US" sz="9600" dirty="0" err="1"/>
              <a:t>dalam</a:t>
            </a:r>
            <a:r>
              <a:rPr lang="en-US" sz="9600" dirty="0"/>
              <a:t> </a:t>
            </a:r>
            <a:r>
              <a:rPr lang="en-US" sz="9600" dirty="0" err="1"/>
              <a:t>kelompok</a:t>
            </a:r>
            <a:r>
              <a:rPr lang="en-US" sz="9600" dirty="0"/>
              <a:t> di </a:t>
            </a:r>
            <a:r>
              <a:rPr lang="en-US" sz="9600" dirty="0" err="1"/>
              <a:t>khalayak</a:t>
            </a:r>
            <a:r>
              <a:rPr lang="en-US" sz="9600" dirty="0"/>
              <a:t> </a:t>
            </a:r>
            <a:r>
              <a:rPr lang="en-US" sz="9600" dirty="0" err="1"/>
              <a:t>umum</a:t>
            </a:r>
            <a:r>
              <a:rPr lang="en-US" sz="9600" dirty="0"/>
              <a:t> </a:t>
            </a:r>
            <a:r>
              <a:rPr lang="en-US" sz="9600" dirty="0" err="1"/>
              <a:t>tanpa</a:t>
            </a:r>
            <a:r>
              <a:rPr lang="en-US" sz="9600" dirty="0"/>
              <a:t> </a:t>
            </a:r>
            <a:r>
              <a:rPr lang="en-US" sz="9600" dirty="0" err="1"/>
              <a:t>penjelasan</a:t>
            </a:r>
            <a:endParaRPr lang="en-US" sz="9600" dirty="0"/>
          </a:p>
          <a:p>
            <a:pPr marL="968375" indent="-457200" algn="just">
              <a:buFont typeface="Wingdings" panose="05000000000000000000" pitchFamily="2" charset="2"/>
              <a:buChar char="q"/>
            </a:pPr>
            <a:r>
              <a:rPr lang="en-US" sz="9600" dirty="0" err="1"/>
              <a:t>Gunakan</a:t>
            </a:r>
            <a:r>
              <a:rPr lang="en-US" sz="9600" dirty="0"/>
              <a:t> jargon </a:t>
            </a:r>
            <a:r>
              <a:rPr lang="en-US" sz="9600" dirty="0" err="1"/>
              <a:t>kelompok</a:t>
            </a:r>
            <a:r>
              <a:rPr lang="en-US" sz="9600" dirty="0"/>
              <a:t>, </a:t>
            </a:r>
            <a:r>
              <a:rPr lang="en-US" sz="9600" dirty="0" err="1"/>
              <a:t>jika</a:t>
            </a:r>
            <a:r>
              <a:rPr lang="en-US" sz="9600" dirty="0"/>
              <a:t> persuader </a:t>
            </a:r>
            <a:r>
              <a:rPr lang="en-US" sz="9600" dirty="0" err="1"/>
              <a:t>ingin</a:t>
            </a:r>
            <a:r>
              <a:rPr lang="en-US" sz="9600" dirty="0"/>
              <a:t> </a:t>
            </a:r>
            <a:r>
              <a:rPr lang="en-US" sz="9600" dirty="0" err="1"/>
              <a:t>mengatasi</a:t>
            </a:r>
            <a:r>
              <a:rPr lang="en-US" sz="9600" dirty="0"/>
              <a:t> target </a:t>
            </a:r>
            <a:r>
              <a:rPr lang="en-US" sz="9600" dirty="0" err="1"/>
              <a:t>persuasi</a:t>
            </a:r>
            <a:r>
              <a:rPr lang="en-US" sz="9600" dirty="0"/>
              <a:t> </a:t>
            </a:r>
            <a:r>
              <a:rPr lang="en-US" sz="9600" dirty="0" err="1"/>
              <a:t>dalam</a:t>
            </a:r>
            <a:r>
              <a:rPr lang="en-US" sz="9600" dirty="0"/>
              <a:t> </a:t>
            </a:r>
            <a:r>
              <a:rPr lang="en-US" sz="9600" dirty="0" err="1"/>
              <a:t>kelompok</a:t>
            </a:r>
            <a:endParaRPr lang="en-US" sz="9600" dirty="0"/>
          </a:p>
          <a:p>
            <a:pPr marL="511175" indent="0" algn="just">
              <a:buNone/>
            </a:pPr>
            <a:r>
              <a:rPr lang="en-US" sz="9600" dirty="0" err="1"/>
              <a:t>Tidak</a:t>
            </a:r>
            <a:r>
              <a:rPr lang="en-US" sz="9600" dirty="0"/>
              <a:t> </a:t>
            </a:r>
            <a:r>
              <a:rPr lang="en-US" sz="9600" dirty="0" err="1"/>
              <a:t>menggunakan</a:t>
            </a:r>
            <a:r>
              <a:rPr lang="en-US" sz="9600" dirty="0"/>
              <a:t> jargon </a:t>
            </a:r>
            <a:r>
              <a:rPr lang="en-US" sz="9600" dirty="0" err="1"/>
              <a:t>ketika</a:t>
            </a:r>
            <a:r>
              <a:rPr lang="en-US" sz="9600" dirty="0"/>
              <a:t> </a:t>
            </a:r>
            <a:r>
              <a:rPr lang="en-US" sz="9600" dirty="0" err="1"/>
              <a:t>itu</a:t>
            </a:r>
            <a:r>
              <a:rPr lang="en-US" sz="9600" dirty="0"/>
              <a:t> </a:t>
            </a:r>
            <a:r>
              <a:rPr lang="en-US" sz="9600" dirty="0" err="1"/>
              <a:t>diharapkan</a:t>
            </a:r>
            <a:r>
              <a:rPr lang="en-US" sz="9600" dirty="0"/>
              <a:t> oleh target </a:t>
            </a:r>
            <a:r>
              <a:rPr lang="en-US" sz="9600" dirty="0" err="1"/>
              <a:t>persuasi</a:t>
            </a:r>
            <a:endParaRPr lang="en-US" sz="9600" dirty="0"/>
          </a:p>
          <a:p>
            <a:pPr marL="968375" indent="-457200" algn="just">
              <a:buFont typeface="Wingdings" panose="05000000000000000000" pitchFamily="2" charset="2"/>
              <a:buChar char="q"/>
            </a:pPr>
            <a:r>
              <a:rPr lang="en-US" sz="9600" dirty="0" err="1"/>
              <a:t>Memberitahukan</a:t>
            </a:r>
            <a:r>
              <a:rPr lang="en-US" sz="9600" dirty="0"/>
              <a:t> pada target </a:t>
            </a:r>
            <a:r>
              <a:rPr lang="en-US" sz="9600" dirty="0" err="1"/>
              <a:t>persuasi</a:t>
            </a:r>
            <a:r>
              <a:rPr lang="en-US" sz="9600" dirty="0"/>
              <a:t> </a:t>
            </a:r>
            <a:r>
              <a:rPr lang="en-US" sz="9600" dirty="0" err="1"/>
              <a:t>bahwa</a:t>
            </a:r>
            <a:r>
              <a:rPr lang="en-US" sz="9600" dirty="0"/>
              <a:t> Anda </a:t>
            </a:r>
            <a:r>
              <a:rPr lang="en-US" sz="9600" dirty="0" err="1"/>
              <a:t>bukan</a:t>
            </a:r>
            <a:r>
              <a:rPr lang="en-US" sz="9600" dirty="0"/>
              <a:t> </a:t>
            </a:r>
            <a:r>
              <a:rPr lang="en-US" sz="9600" dirty="0" err="1"/>
              <a:t>anggota</a:t>
            </a:r>
            <a:r>
              <a:rPr lang="en-US" sz="9600" dirty="0"/>
              <a:t> </a:t>
            </a:r>
            <a:r>
              <a:rPr lang="en-US" sz="9600" dirty="0" err="1"/>
              <a:t>kelompok</a:t>
            </a:r>
            <a:r>
              <a:rPr lang="en-US" sz="9600" dirty="0"/>
              <a:t> </a:t>
            </a:r>
            <a:r>
              <a:rPr lang="en-US" sz="9600" dirty="0" err="1"/>
              <a:t>tersebut</a:t>
            </a:r>
            <a:endParaRPr lang="en-US" sz="9600" dirty="0"/>
          </a:p>
          <a:p>
            <a:pPr marL="968375" indent="-457200" algn="just">
              <a:buFont typeface="Wingdings" panose="05000000000000000000" pitchFamily="2" charset="2"/>
              <a:buChar char="q"/>
            </a:pPr>
            <a:r>
              <a:rPr lang="en-US" sz="9600" dirty="0" err="1"/>
              <a:t>Berarti</a:t>
            </a:r>
            <a:r>
              <a:rPr lang="en-US" sz="9600" dirty="0"/>
              <a:t> Anda </a:t>
            </a:r>
            <a:r>
              <a:rPr lang="en-US" sz="9600" dirty="0" err="1"/>
              <a:t>belum</a:t>
            </a:r>
            <a:r>
              <a:rPr lang="en-US" sz="9600" dirty="0"/>
              <a:t> </a:t>
            </a:r>
            <a:r>
              <a:rPr lang="en-US" sz="9600" dirty="0" err="1"/>
              <a:t>menguasi</a:t>
            </a:r>
            <a:r>
              <a:rPr lang="en-US" sz="9600" dirty="0"/>
              <a:t> </a:t>
            </a:r>
            <a:r>
              <a:rPr lang="en-US" sz="9600" dirty="0" err="1"/>
              <a:t>terminologi</a:t>
            </a:r>
            <a:r>
              <a:rPr lang="en-US" sz="9600" dirty="0"/>
              <a:t> </a:t>
            </a:r>
            <a:r>
              <a:rPr lang="en-US" sz="9600" dirty="0" err="1"/>
              <a:t>kelompok</a:t>
            </a:r>
            <a:endParaRPr lang="en-US" sz="9600" dirty="0"/>
          </a:p>
          <a:p>
            <a:pPr marL="968375" indent="-457200" algn="just">
              <a:buFont typeface="Wingdings" panose="05000000000000000000" pitchFamily="2" charset="2"/>
              <a:buChar char="q"/>
            </a:pPr>
            <a:r>
              <a:rPr lang="en-US" sz="9600" dirty="0" err="1"/>
              <a:t>Dapat</a:t>
            </a:r>
            <a:r>
              <a:rPr lang="en-US" sz="9600" dirty="0"/>
              <a:t> </a:t>
            </a:r>
            <a:r>
              <a:rPr lang="en-US" sz="9600" dirty="0" err="1"/>
              <a:t>merusak</a:t>
            </a:r>
            <a:r>
              <a:rPr lang="en-US" sz="9600" dirty="0"/>
              <a:t> </a:t>
            </a:r>
            <a:r>
              <a:rPr lang="en-US" sz="9600" dirty="0" err="1"/>
              <a:t>kredibilitas</a:t>
            </a:r>
            <a:r>
              <a:rPr lang="en-US" sz="9600" dirty="0"/>
              <a:t> Anda </a:t>
            </a:r>
            <a:r>
              <a:rPr lang="en-US" sz="9600" dirty="0" err="1"/>
              <a:t>sebagai</a:t>
            </a:r>
            <a:r>
              <a:rPr lang="en-US" sz="9600" dirty="0"/>
              <a:t> persuader</a:t>
            </a:r>
          </a:p>
          <a:p>
            <a:pPr marL="968375" indent="-457200" algn="just">
              <a:buFont typeface="Wingdings" panose="05000000000000000000" pitchFamily="2" charset="2"/>
              <a:buChar char="q"/>
            </a:pPr>
            <a:r>
              <a:rPr lang="en-US" sz="9600" dirty="0" err="1"/>
              <a:t>Tertarik</a:t>
            </a:r>
            <a:r>
              <a:rPr lang="en-US" sz="9600" dirty="0"/>
              <a:t> </a:t>
            </a:r>
            <a:r>
              <a:rPr lang="en-US" sz="9600" dirty="0" err="1"/>
              <a:t>dengan</a:t>
            </a:r>
            <a:r>
              <a:rPr lang="en-US" sz="9600" dirty="0"/>
              <a:t> </a:t>
            </a:r>
            <a:r>
              <a:rPr lang="en-US" sz="9600" dirty="0" err="1"/>
              <a:t>tujuan</a:t>
            </a:r>
            <a:r>
              <a:rPr lang="en-US" sz="9600" dirty="0"/>
              <a:t> Anda </a:t>
            </a:r>
            <a:r>
              <a:rPr lang="en-US" sz="9600" dirty="0" err="1"/>
              <a:t>dalam</a:t>
            </a:r>
            <a:r>
              <a:rPr lang="en-US" sz="9600" dirty="0"/>
              <a:t> </a:t>
            </a:r>
            <a:r>
              <a:rPr lang="en-US" sz="9600" dirty="0" err="1"/>
              <a:t>presentasi</a:t>
            </a:r>
            <a:r>
              <a:rPr lang="en-US" sz="9600" dirty="0"/>
              <a:t> </a:t>
            </a:r>
          </a:p>
          <a:p>
            <a:pPr marL="968375" indent="-457200" algn="just">
              <a:buFont typeface="Wingdings" panose="05000000000000000000" pitchFamily="2" charset="2"/>
              <a:buChar char="q"/>
            </a:pPr>
            <a:endParaRPr lang="en-US" sz="9600" dirty="0"/>
          </a:p>
          <a:p>
            <a:pPr marL="511175" indent="0" algn="just">
              <a:buNone/>
            </a:pPr>
            <a:endParaRPr lang="en-US" sz="9600" dirty="0"/>
          </a:p>
          <a:p>
            <a:pPr marL="457200" indent="0" algn="just">
              <a:buNone/>
            </a:pPr>
            <a:endParaRPr lang="en-US" sz="9600" dirty="0"/>
          </a:p>
          <a:p>
            <a:pPr marL="457200" indent="0">
              <a:buNone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D6D083-9B3B-4AA1-A975-DB0FDB1C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894"/>
            <a:ext cx="3847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32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57" y="490900"/>
            <a:ext cx="10058400" cy="779806"/>
          </a:xfrm>
        </p:spPr>
        <p:txBody>
          <a:bodyPr>
            <a:normAutofit fontScale="90000"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SLANG (BAHASA GAUL) &amp; EKSPRESI IDIOMATIK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22" y="1646468"/>
            <a:ext cx="11042469" cy="3861663"/>
          </a:xfrm>
        </p:spPr>
        <p:txBody>
          <a:bodyPr>
            <a:normAutofit fontScale="25000" lnSpcReduction="20000"/>
          </a:bodyPr>
          <a:lstStyle/>
          <a:p>
            <a:pPr marL="968375" indent="-511175" algn="just">
              <a:buFont typeface="Wingdings" panose="05000000000000000000" pitchFamily="2" charset="2"/>
              <a:buChar char="q"/>
            </a:pPr>
            <a:r>
              <a:rPr lang="en-US" sz="9600" dirty="0" err="1"/>
              <a:t>Hindari</a:t>
            </a:r>
            <a:r>
              <a:rPr lang="en-US" sz="9600" dirty="0"/>
              <a:t> </a:t>
            </a:r>
            <a:r>
              <a:rPr lang="en-US" sz="9600" dirty="0" err="1"/>
              <a:t>menggunakan</a:t>
            </a:r>
            <a:r>
              <a:rPr lang="en-US" sz="9600" dirty="0"/>
              <a:t> </a:t>
            </a:r>
            <a:r>
              <a:rPr lang="en-US" sz="9600" dirty="0" err="1"/>
              <a:t>ungkapan</a:t>
            </a:r>
            <a:r>
              <a:rPr lang="en-US" sz="9600" dirty="0"/>
              <a:t> slang </a:t>
            </a:r>
            <a:r>
              <a:rPr lang="en-US" sz="9600" dirty="0" err="1"/>
              <a:t>atau</a:t>
            </a:r>
            <a:r>
              <a:rPr lang="en-US" sz="9600" dirty="0"/>
              <a:t> idiomatic</a:t>
            </a:r>
          </a:p>
          <a:p>
            <a:pPr marL="968375" indent="-511175" algn="just">
              <a:buFont typeface="Wingdings" panose="05000000000000000000" pitchFamily="2" charset="2"/>
              <a:buChar char="q"/>
            </a:pPr>
            <a:r>
              <a:rPr lang="en-US" sz="9600" dirty="0"/>
              <a:t>Kata </a:t>
            </a:r>
            <a:r>
              <a:rPr lang="en-US" sz="9600" dirty="0" err="1"/>
              <a:t>kata</a:t>
            </a:r>
            <a:r>
              <a:rPr lang="en-US" sz="9600" dirty="0"/>
              <a:t>  </a:t>
            </a:r>
            <a:r>
              <a:rPr lang="en-US" sz="9600" dirty="0" err="1"/>
              <a:t>tersebut</a:t>
            </a:r>
            <a:r>
              <a:rPr lang="en-US" sz="9600" dirty="0"/>
              <a:t> </a:t>
            </a:r>
            <a:r>
              <a:rPr lang="en-US" sz="9600" dirty="0" err="1"/>
              <a:t>membuat</a:t>
            </a:r>
            <a:r>
              <a:rPr lang="en-US" sz="9600" dirty="0"/>
              <a:t> </a:t>
            </a:r>
            <a:r>
              <a:rPr lang="en-US" sz="9600" dirty="0" err="1"/>
              <a:t>seorang</a:t>
            </a:r>
            <a:r>
              <a:rPr lang="en-US" sz="9600" dirty="0"/>
              <a:t> persuader </a:t>
            </a:r>
            <a:r>
              <a:rPr lang="en-US" sz="9600" dirty="0" err="1"/>
              <a:t>terdengar</a:t>
            </a:r>
            <a:r>
              <a:rPr lang="en-US" sz="9600" dirty="0"/>
              <a:t> informal dan </a:t>
            </a:r>
            <a:r>
              <a:rPr lang="en-US" sz="9600" dirty="0" err="1"/>
              <a:t>karenanya</a:t>
            </a:r>
            <a:r>
              <a:rPr lang="en-US" sz="9600" dirty="0"/>
              <a:t> </a:t>
            </a:r>
            <a:r>
              <a:rPr lang="en-US" sz="9600" dirty="0" err="1"/>
              <a:t>kurang</a:t>
            </a:r>
            <a:r>
              <a:rPr lang="en-US" sz="9600" dirty="0"/>
              <a:t> </a:t>
            </a:r>
            <a:r>
              <a:rPr lang="en-US" sz="9600" dirty="0" err="1"/>
              <a:t>kredibel</a:t>
            </a:r>
            <a:r>
              <a:rPr lang="en-US" sz="9600" dirty="0"/>
              <a:t>.</a:t>
            </a:r>
          </a:p>
          <a:p>
            <a:pPr marL="511175" indent="0" algn="just">
              <a:buNone/>
            </a:pPr>
            <a:endParaRPr lang="en-US" sz="9600" dirty="0"/>
          </a:p>
          <a:p>
            <a:pPr marL="511175" indent="0" algn="just">
              <a:buNone/>
            </a:pPr>
            <a:endParaRPr lang="en-US" sz="9600" dirty="0"/>
          </a:p>
          <a:p>
            <a:pPr marL="457200" indent="0" algn="just">
              <a:buNone/>
            </a:pPr>
            <a:endParaRPr lang="en-US" sz="9600" dirty="0"/>
          </a:p>
          <a:p>
            <a:pPr marL="457200" indent="0">
              <a:buNone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D6D083-9B3B-4AA1-A975-DB0FDB1C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894"/>
            <a:ext cx="3847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56" y="642461"/>
            <a:ext cx="10058400" cy="779806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BAHASA YANG MENIPU &amp; EUFEMISME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22" y="1646468"/>
            <a:ext cx="11042469" cy="3861663"/>
          </a:xfrm>
        </p:spPr>
        <p:txBody>
          <a:bodyPr>
            <a:normAutofit fontScale="25000" lnSpcReduction="20000"/>
          </a:bodyPr>
          <a:lstStyle/>
          <a:p>
            <a:pPr marL="968375" indent="-511175" algn="just">
              <a:buFont typeface="Wingdings" panose="05000000000000000000" pitchFamily="2" charset="2"/>
              <a:buChar char="q"/>
            </a:pPr>
            <a:r>
              <a:rPr lang="en-US" sz="9600" dirty="0" err="1"/>
              <a:t>Hindari</a:t>
            </a:r>
            <a:r>
              <a:rPr lang="en-US" sz="9600" dirty="0"/>
              <a:t> </a:t>
            </a:r>
            <a:r>
              <a:rPr lang="en-US" sz="9600" dirty="0" err="1"/>
              <a:t>menggunakan</a:t>
            </a:r>
            <a:r>
              <a:rPr lang="en-US" sz="9600" dirty="0"/>
              <a:t> </a:t>
            </a:r>
            <a:r>
              <a:rPr lang="en-US" sz="9600" dirty="0" err="1"/>
              <a:t>bahasa</a:t>
            </a:r>
            <a:r>
              <a:rPr lang="en-US" sz="9600" dirty="0"/>
              <a:t> </a:t>
            </a:r>
            <a:r>
              <a:rPr lang="en-US" sz="9600" dirty="0" err="1"/>
              <a:t>apapun</a:t>
            </a:r>
            <a:r>
              <a:rPr lang="en-US" sz="9600" dirty="0"/>
              <a:t> yang </a:t>
            </a:r>
            <a:r>
              <a:rPr lang="en-US" sz="9600" dirty="0" err="1"/>
              <a:t>tujuannya</a:t>
            </a:r>
            <a:r>
              <a:rPr lang="en-US" sz="9600" dirty="0"/>
              <a:t> </a:t>
            </a:r>
            <a:r>
              <a:rPr lang="en-US" sz="9600" dirty="0" err="1"/>
              <a:t>menipu</a:t>
            </a:r>
            <a:r>
              <a:rPr lang="en-US" sz="9600" dirty="0"/>
              <a:t>, yang </a:t>
            </a:r>
            <a:r>
              <a:rPr lang="en-US" sz="9600" dirty="0" err="1"/>
              <a:t>tampaknya</a:t>
            </a:r>
            <a:r>
              <a:rPr lang="en-US" sz="9600" dirty="0"/>
              <a:t> </a:t>
            </a:r>
            <a:r>
              <a:rPr lang="en-US" sz="9600" dirty="0" err="1"/>
              <a:t>menyesatkan</a:t>
            </a:r>
            <a:r>
              <a:rPr lang="en-US" sz="9600" dirty="0"/>
              <a:t> </a:t>
            </a:r>
            <a:r>
              <a:rPr lang="en-US" sz="9600" dirty="0" err="1"/>
              <a:t>atau</a:t>
            </a:r>
            <a:r>
              <a:rPr lang="en-US" sz="9600" dirty="0"/>
              <a:t> </a:t>
            </a:r>
            <a:r>
              <a:rPr lang="en-US" sz="9600" dirty="0" err="1"/>
              <a:t>menipu</a:t>
            </a:r>
            <a:r>
              <a:rPr lang="en-US" sz="9600" dirty="0"/>
              <a:t> </a:t>
            </a:r>
          </a:p>
          <a:p>
            <a:pPr marL="968375" indent="-511175" algn="just">
              <a:buFont typeface="Wingdings" panose="05000000000000000000" pitchFamily="2" charset="2"/>
              <a:buChar char="q"/>
            </a:pPr>
            <a:r>
              <a:rPr lang="en-US" sz="9600" dirty="0" err="1"/>
              <a:t>Eufemisme</a:t>
            </a:r>
            <a:r>
              <a:rPr lang="en-US" sz="9600" dirty="0"/>
              <a:t> </a:t>
            </a:r>
            <a:r>
              <a:rPr lang="en-US" sz="9600" dirty="0" err="1"/>
              <a:t>adalah</a:t>
            </a:r>
            <a:r>
              <a:rPr lang="en-US" sz="9600" dirty="0"/>
              <a:t> </a:t>
            </a:r>
            <a:r>
              <a:rPr lang="en-US" sz="9600" dirty="0" err="1"/>
              <a:t>istilah</a:t>
            </a:r>
            <a:r>
              <a:rPr lang="en-US" sz="9600" dirty="0"/>
              <a:t> yang </a:t>
            </a:r>
            <a:r>
              <a:rPr lang="en-US" sz="9600" dirty="0" err="1"/>
              <a:t>berusaha</a:t>
            </a:r>
            <a:r>
              <a:rPr lang="en-US" sz="9600" dirty="0"/>
              <a:t> </a:t>
            </a:r>
            <a:r>
              <a:rPr lang="en-US" sz="9600" dirty="0" err="1"/>
              <a:t>menutupi</a:t>
            </a:r>
            <a:r>
              <a:rPr lang="en-US" sz="9600" dirty="0"/>
              <a:t> </a:t>
            </a:r>
            <a:r>
              <a:rPr lang="en-US" sz="9600" dirty="0" err="1"/>
              <a:t>apa</a:t>
            </a:r>
            <a:r>
              <a:rPr lang="en-US" sz="9600" dirty="0"/>
              <a:t> yang salah, </a:t>
            </a:r>
            <a:r>
              <a:rPr lang="en-US" sz="9600" dirty="0" err="1"/>
              <a:t>tidak</a:t>
            </a:r>
            <a:r>
              <a:rPr lang="en-US" sz="9600" dirty="0"/>
              <a:t> </a:t>
            </a:r>
            <a:r>
              <a:rPr lang="en-US" sz="9600" dirty="0" err="1"/>
              <a:t>etis</a:t>
            </a:r>
            <a:r>
              <a:rPr lang="en-US" sz="9600" dirty="0"/>
              <a:t>, </a:t>
            </a:r>
            <a:r>
              <a:rPr lang="en-US" sz="9600" dirty="0" err="1"/>
              <a:t>tabu</a:t>
            </a:r>
            <a:r>
              <a:rPr lang="en-US" sz="9600" dirty="0"/>
              <a:t> </a:t>
            </a:r>
            <a:r>
              <a:rPr lang="en-US" sz="9600" dirty="0" err="1"/>
              <a:t>atau</a:t>
            </a:r>
            <a:r>
              <a:rPr lang="en-US" sz="9600" dirty="0"/>
              <a:t> </a:t>
            </a:r>
            <a:r>
              <a:rPr lang="en-US" sz="9600" dirty="0" err="1"/>
              <a:t>kasar</a:t>
            </a:r>
            <a:r>
              <a:rPr lang="en-US" sz="9600" dirty="0"/>
              <a:t>.</a:t>
            </a:r>
          </a:p>
          <a:p>
            <a:pPr marL="968375" indent="-511175" algn="just">
              <a:buFont typeface="Wingdings" panose="05000000000000000000" pitchFamily="2" charset="2"/>
              <a:buChar char="q"/>
            </a:pPr>
            <a:r>
              <a:rPr lang="en-US" sz="9600" dirty="0"/>
              <a:t>Bahasa juga </a:t>
            </a:r>
            <a:r>
              <a:rPr lang="en-US" sz="9600" dirty="0" err="1"/>
              <a:t>bisa</a:t>
            </a:r>
            <a:r>
              <a:rPr lang="en-US" sz="9600" dirty="0"/>
              <a:t> </a:t>
            </a:r>
            <a:r>
              <a:rPr lang="en-US" sz="9600" dirty="0" err="1"/>
              <a:t>menipu</a:t>
            </a:r>
            <a:r>
              <a:rPr lang="en-US" sz="9600" dirty="0"/>
              <a:t> </a:t>
            </a:r>
            <a:r>
              <a:rPr lang="en-US" sz="9600" dirty="0" err="1"/>
              <a:t>jika</a:t>
            </a:r>
            <a:r>
              <a:rPr lang="en-US" sz="9600" dirty="0"/>
              <a:t> </a:t>
            </a:r>
            <a:r>
              <a:rPr lang="en-US" sz="9600" dirty="0" err="1"/>
              <a:t>terlalu</a:t>
            </a:r>
            <a:r>
              <a:rPr lang="en-US" sz="9600" dirty="0"/>
              <a:t> </a:t>
            </a:r>
            <a:r>
              <a:rPr lang="en-US" sz="9600" dirty="0" err="1"/>
              <a:t>rumit</a:t>
            </a:r>
            <a:r>
              <a:rPr lang="en-US" sz="9600" dirty="0"/>
              <a:t> </a:t>
            </a:r>
            <a:r>
              <a:rPr lang="en-US" sz="9600" dirty="0" err="1"/>
              <a:t>atau</a:t>
            </a:r>
            <a:r>
              <a:rPr lang="en-US" sz="9600" dirty="0"/>
              <a:t> </a:t>
            </a:r>
            <a:r>
              <a:rPr lang="en-US" sz="9600" dirty="0" err="1"/>
              <a:t>membinggungkan</a:t>
            </a:r>
            <a:endParaRPr lang="en-US" sz="9600" dirty="0"/>
          </a:p>
          <a:p>
            <a:pPr marL="968375" indent="-511175" algn="just">
              <a:buFont typeface="Wingdings" panose="05000000000000000000" pitchFamily="2" charset="2"/>
              <a:buChar char="q"/>
            </a:pPr>
            <a:r>
              <a:rPr lang="en-US" sz="9600" dirty="0"/>
              <a:t>Bahasa yang </a:t>
            </a:r>
            <a:r>
              <a:rPr lang="en-US" sz="9600" dirty="0" err="1"/>
              <a:t>membinggungkan</a:t>
            </a:r>
            <a:r>
              <a:rPr lang="en-US" sz="9600" dirty="0"/>
              <a:t> </a:t>
            </a:r>
            <a:r>
              <a:rPr lang="en-US" sz="9600" dirty="0" err="1"/>
              <a:t>sengaja</a:t>
            </a:r>
            <a:r>
              <a:rPr lang="en-US" sz="9600" dirty="0"/>
              <a:t> </a:t>
            </a:r>
            <a:r>
              <a:rPr lang="en-US" sz="9600" dirty="0" err="1"/>
              <a:t>dibuat</a:t>
            </a:r>
            <a:r>
              <a:rPr lang="en-US" sz="9600" dirty="0"/>
              <a:t> dan </a:t>
            </a:r>
            <a:r>
              <a:rPr lang="en-US" sz="9600" dirty="0" err="1"/>
              <a:t>digunakan</a:t>
            </a:r>
            <a:r>
              <a:rPr lang="en-US" sz="9600" dirty="0"/>
              <a:t> </a:t>
            </a:r>
            <a:r>
              <a:rPr lang="en-US" sz="9600" dirty="0" err="1"/>
              <a:t>untuk</a:t>
            </a:r>
            <a:r>
              <a:rPr lang="en-US" sz="9600" dirty="0"/>
              <a:t> </a:t>
            </a:r>
            <a:r>
              <a:rPr lang="en-US" sz="9600" dirty="0" err="1"/>
              <a:t>mengecilkan</a:t>
            </a:r>
            <a:r>
              <a:rPr lang="en-US" sz="9600" dirty="0"/>
              <a:t> </a:t>
            </a:r>
            <a:r>
              <a:rPr lang="en-US" sz="9600" dirty="0" err="1"/>
              <a:t>kebenaran</a:t>
            </a:r>
            <a:r>
              <a:rPr lang="en-US" sz="9600" dirty="0"/>
              <a:t> </a:t>
            </a:r>
            <a:r>
              <a:rPr lang="en-US" sz="9600" dirty="0" err="1"/>
              <a:t>atau</a:t>
            </a:r>
            <a:r>
              <a:rPr lang="en-US" sz="9600" dirty="0"/>
              <a:t> </a:t>
            </a:r>
            <a:r>
              <a:rPr lang="en-US" sz="9600" dirty="0" err="1"/>
              <a:t>untuk</a:t>
            </a:r>
            <a:r>
              <a:rPr lang="en-US" sz="9600" dirty="0"/>
              <a:t> </a:t>
            </a:r>
            <a:r>
              <a:rPr lang="en-US" sz="9600" dirty="0" err="1"/>
              <a:t>menghindari</a:t>
            </a:r>
            <a:r>
              <a:rPr lang="en-US" sz="9600" dirty="0"/>
              <a:t> </a:t>
            </a:r>
            <a:r>
              <a:rPr lang="en-US" sz="9600" dirty="0" err="1"/>
              <a:t>tanggung</a:t>
            </a:r>
            <a:r>
              <a:rPr lang="en-US" sz="9600" dirty="0"/>
              <a:t> </a:t>
            </a:r>
            <a:r>
              <a:rPr lang="en-US" sz="9600" dirty="0" err="1"/>
              <a:t>jawab</a:t>
            </a:r>
            <a:endParaRPr lang="en-US" sz="9600" dirty="0"/>
          </a:p>
          <a:p>
            <a:pPr marL="511175" indent="0" algn="just">
              <a:buNone/>
            </a:pPr>
            <a:endParaRPr lang="en-US" sz="9600" dirty="0"/>
          </a:p>
          <a:p>
            <a:pPr marL="511175" indent="0" algn="just">
              <a:buNone/>
            </a:pPr>
            <a:endParaRPr lang="en-US" sz="9600" dirty="0"/>
          </a:p>
          <a:p>
            <a:pPr marL="457200" indent="0" algn="just">
              <a:buNone/>
            </a:pPr>
            <a:endParaRPr lang="en-US" sz="9600" dirty="0"/>
          </a:p>
          <a:p>
            <a:pPr marL="457200" indent="0">
              <a:buNone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D6D083-9B3B-4AA1-A975-DB0FDB1C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894"/>
            <a:ext cx="3847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61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56" y="642461"/>
            <a:ext cx="10058400" cy="779806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STEREOTIP DAN BAHASA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22" y="1646468"/>
            <a:ext cx="11042469" cy="3861663"/>
          </a:xfrm>
        </p:spPr>
        <p:txBody>
          <a:bodyPr>
            <a:normAutofit fontScale="25000" lnSpcReduction="20000"/>
          </a:bodyPr>
          <a:lstStyle/>
          <a:p>
            <a:pPr marL="968375" indent="-511175" algn="just">
              <a:buFont typeface="Wingdings" panose="05000000000000000000" pitchFamily="2" charset="2"/>
              <a:buChar char="q"/>
            </a:pPr>
            <a:r>
              <a:rPr lang="en-US" sz="9600" dirty="0" err="1"/>
              <a:t>Hindari</a:t>
            </a:r>
            <a:r>
              <a:rPr lang="en-US" sz="9600" dirty="0"/>
              <a:t>  </a:t>
            </a:r>
            <a:r>
              <a:rPr lang="en-US" sz="9600" dirty="0" err="1"/>
              <a:t>bahasa</a:t>
            </a:r>
            <a:r>
              <a:rPr lang="en-US" sz="9600" dirty="0"/>
              <a:t> yang </a:t>
            </a:r>
            <a:r>
              <a:rPr lang="en-US" sz="9600" dirty="0" err="1"/>
              <a:t>stereotip</a:t>
            </a:r>
            <a:r>
              <a:rPr lang="en-US" sz="9600" dirty="0"/>
              <a:t> </a:t>
            </a:r>
            <a:r>
              <a:rPr lang="en-US" sz="9600" dirty="0" err="1"/>
              <a:t>atau</a:t>
            </a:r>
            <a:r>
              <a:rPr lang="en-US" sz="9600" dirty="0"/>
              <a:t> bias </a:t>
            </a:r>
            <a:r>
              <a:rPr lang="en-US" sz="9600" dirty="0" err="1"/>
              <a:t>dengan</a:t>
            </a:r>
            <a:r>
              <a:rPr lang="en-US" sz="9600" dirty="0"/>
              <a:t> </a:t>
            </a:r>
            <a:r>
              <a:rPr lang="en-US" sz="9600" dirty="0" err="1"/>
              <a:t>cara</a:t>
            </a:r>
            <a:r>
              <a:rPr lang="en-US" sz="9600" dirty="0"/>
              <a:t> </a:t>
            </a:r>
            <a:r>
              <a:rPr lang="en-US" sz="9600" dirty="0" err="1"/>
              <a:t>apapun</a:t>
            </a:r>
            <a:endParaRPr lang="en-US" sz="9600" dirty="0"/>
          </a:p>
          <a:p>
            <a:pPr marL="968375" indent="-511175" algn="just">
              <a:buFont typeface="Wingdings" panose="05000000000000000000" pitchFamily="2" charset="2"/>
              <a:buChar char="q"/>
            </a:pPr>
            <a:r>
              <a:rPr lang="en-US" sz="9600" dirty="0"/>
              <a:t>Bahasa bias </a:t>
            </a:r>
            <a:r>
              <a:rPr lang="en-US" sz="9600" dirty="0" err="1"/>
              <a:t>terjadi</a:t>
            </a:r>
            <a:r>
              <a:rPr lang="en-US" sz="9600" dirty="0"/>
              <a:t> </a:t>
            </a:r>
            <a:r>
              <a:rPr lang="en-US" sz="9600" dirty="0" err="1"/>
              <a:t>terkait</a:t>
            </a:r>
            <a:r>
              <a:rPr lang="en-US" sz="9600" dirty="0"/>
              <a:t> </a:t>
            </a:r>
            <a:r>
              <a:rPr lang="en-US" sz="9600" dirty="0" err="1"/>
              <a:t>dengan</a:t>
            </a:r>
            <a:r>
              <a:rPr lang="en-US" sz="9600" dirty="0"/>
              <a:t> gender, </a:t>
            </a:r>
            <a:r>
              <a:rPr lang="en-US" sz="9600" dirty="0" err="1"/>
              <a:t>dapat</a:t>
            </a:r>
            <a:r>
              <a:rPr lang="en-US" sz="9600" dirty="0"/>
              <a:t> juga </a:t>
            </a:r>
            <a:r>
              <a:rPr lang="en-US" sz="9600" dirty="0" err="1"/>
              <a:t>menyinggung</a:t>
            </a:r>
            <a:r>
              <a:rPr lang="en-US" sz="9600" dirty="0"/>
              <a:t> </a:t>
            </a:r>
            <a:r>
              <a:rPr lang="en-US" sz="9600" dirty="0" err="1"/>
              <a:t>kelompok</a:t>
            </a:r>
            <a:r>
              <a:rPr lang="en-US" sz="9600" dirty="0"/>
              <a:t> orang </a:t>
            </a:r>
            <a:r>
              <a:rPr lang="en-US" sz="9600" dirty="0" err="1"/>
              <a:t>berdasarkan</a:t>
            </a:r>
            <a:r>
              <a:rPr lang="en-US" sz="9600" dirty="0"/>
              <a:t> </a:t>
            </a:r>
            <a:r>
              <a:rPr lang="en-US" sz="9600" dirty="0" err="1"/>
              <a:t>orientasi</a:t>
            </a:r>
            <a:r>
              <a:rPr lang="en-US" sz="9600" dirty="0"/>
              <a:t> </a:t>
            </a:r>
            <a:r>
              <a:rPr lang="en-US" sz="9600" dirty="0" err="1"/>
              <a:t>seksual</a:t>
            </a:r>
            <a:r>
              <a:rPr lang="en-US" sz="9600" dirty="0"/>
              <a:t>, </a:t>
            </a:r>
            <a:r>
              <a:rPr lang="en-US" sz="9600" dirty="0" err="1"/>
              <a:t>etnis</a:t>
            </a:r>
            <a:r>
              <a:rPr lang="en-US" sz="9600" dirty="0"/>
              <a:t>, </a:t>
            </a:r>
            <a:r>
              <a:rPr lang="en-US" sz="9600" dirty="0" err="1"/>
              <a:t>minat</a:t>
            </a:r>
            <a:r>
              <a:rPr lang="en-US" sz="9600" dirty="0"/>
              <a:t> </a:t>
            </a:r>
            <a:r>
              <a:rPr lang="en-US" sz="9600" dirty="0" err="1"/>
              <a:t>atau</a:t>
            </a:r>
            <a:r>
              <a:rPr lang="en-US" sz="9600" dirty="0"/>
              <a:t> </a:t>
            </a:r>
            <a:r>
              <a:rPr lang="en-US" sz="9600" dirty="0" err="1"/>
              <a:t>ras</a:t>
            </a:r>
            <a:endParaRPr lang="en-US" sz="9600" dirty="0"/>
          </a:p>
          <a:p>
            <a:pPr marL="914400" indent="-457200" algn="just">
              <a:buFont typeface="Wingdings" panose="05000000000000000000" pitchFamily="2" charset="2"/>
              <a:buChar char="Ø"/>
            </a:pPr>
            <a:r>
              <a:rPr lang="en-US" sz="9600" dirty="0"/>
              <a:t>Bahasa </a:t>
            </a:r>
            <a:r>
              <a:rPr lang="en-US" sz="9600" dirty="0" err="1"/>
              <a:t>stereotip</a:t>
            </a:r>
            <a:r>
              <a:rPr lang="en-US" sz="9600" dirty="0"/>
              <a:t> </a:t>
            </a:r>
            <a:r>
              <a:rPr lang="en-US" sz="9600" dirty="0" err="1"/>
              <a:t>mengasumsikan</a:t>
            </a:r>
            <a:r>
              <a:rPr lang="en-US" sz="9600" dirty="0"/>
              <a:t> </a:t>
            </a:r>
            <a:r>
              <a:rPr lang="en-US" sz="9600" dirty="0" err="1"/>
              <a:t>stereotip</a:t>
            </a:r>
            <a:r>
              <a:rPr lang="en-US" sz="9600" dirty="0"/>
              <a:t> </a:t>
            </a:r>
            <a:r>
              <a:rPr lang="en-US" sz="9600" dirty="0" err="1"/>
              <a:t>tentang</a:t>
            </a:r>
            <a:r>
              <a:rPr lang="en-US" sz="9600" dirty="0"/>
              <a:t> </a:t>
            </a:r>
            <a:r>
              <a:rPr lang="en-US" sz="9600" dirty="0" err="1"/>
              <a:t>sekelompok</a:t>
            </a:r>
            <a:r>
              <a:rPr lang="en-US" sz="9600" dirty="0"/>
              <a:t> orang</a:t>
            </a:r>
          </a:p>
          <a:p>
            <a:pPr marL="914400" indent="-457200" algn="just">
              <a:buFont typeface="Wingdings" panose="05000000000000000000" pitchFamily="2" charset="2"/>
              <a:buChar char="Ø"/>
            </a:pPr>
            <a:r>
              <a:rPr lang="en-US" sz="9600" dirty="0"/>
              <a:t>Bahasa non </a:t>
            </a:r>
            <a:r>
              <a:rPr lang="en-US" sz="9600" dirty="0" err="1"/>
              <a:t>seksis</a:t>
            </a:r>
            <a:r>
              <a:rPr lang="en-US" sz="9600" dirty="0"/>
              <a:t> dan non bias </a:t>
            </a:r>
            <a:r>
              <a:rPr lang="en-US" sz="9600" dirty="0" err="1"/>
              <a:t>baik</a:t>
            </a:r>
            <a:r>
              <a:rPr lang="en-US" sz="9600" dirty="0"/>
              <a:t> </a:t>
            </a:r>
            <a:r>
              <a:rPr lang="en-US" sz="9600" dirty="0" err="1"/>
              <a:t>secara</a:t>
            </a:r>
            <a:r>
              <a:rPr lang="en-US" sz="9600" dirty="0"/>
              <a:t> </a:t>
            </a:r>
            <a:r>
              <a:rPr lang="en-US" sz="9600" dirty="0" err="1"/>
              <a:t>etis</a:t>
            </a:r>
            <a:r>
              <a:rPr lang="en-US" sz="9600" dirty="0"/>
              <a:t> dan </a:t>
            </a:r>
            <a:r>
              <a:rPr lang="en-US" sz="9600" dirty="0" err="1"/>
              <a:t>efektif</a:t>
            </a:r>
            <a:endParaRPr lang="en-US" sz="9600" dirty="0"/>
          </a:p>
          <a:p>
            <a:pPr marL="914400" indent="-457200" algn="just">
              <a:buFont typeface="Wingdings" panose="05000000000000000000" pitchFamily="2" charset="2"/>
              <a:buChar char="Ø"/>
            </a:pPr>
            <a:r>
              <a:rPr lang="en-US" sz="9600" dirty="0" err="1"/>
              <a:t>Gunakan</a:t>
            </a:r>
            <a:r>
              <a:rPr lang="en-US" sz="9600" dirty="0"/>
              <a:t> </a:t>
            </a:r>
            <a:r>
              <a:rPr lang="en-US" sz="9600" dirty="0" err="1"/>
              <a:t>bahasa</a:t>
            </a:r>
            <a:r>
              <a:rPr lang="en-US" sz="9600" dirty="0"/>
              <a:t> yang </a:t>
            </a:r>
            <a:r>
              <a:rPr lang="en-US" sz="9600" dirty="0" err="1"/>
              <a:t>umum</a:t>
            </a:r>
            <a:r>
              <a:rPr lang="en-US" sz="9600" dirty="0"/>
              <a:t>, </a:t>
            </a:r>
            <a:r>
              <a:rPr lang="en-US" sz="9600" dirty="0" err="1"/>
              <a:t>contoh</a:t>
            </a:r>
            <a:r>
              <a:rPr lang="en-US" sz="9600" dirty="0"/>
              <a:t> humankind </a:t>
            </a:r>
            <a:r>
              <a:rPr lang="en-US" sz="9600" dirty="0" err="1"/>
              <a:t>daripada</a:t>
            </a:r>
            <a:r>
              <a:rPr lang="en-US" sz="9600" dirty="0"/>
              <a:t> mankind</a:t>
            </a:r>
          </a:p>
          <a:p>
            <a:pPr marL="914400" indent="-457200" algn="just">
              <a:buFont typeface="Wingdings" panose="05000000000000000000" pitchFamily="2" charset="2"/>
              <a:buChar char="Ø"/>
            </a:pPr>
            <a:r>
              <a:rPr lang="en-US" sz="9600" dirty="0" err="1"/>
              <a:t>Pekerjaan</a:t>
            </a:r>
            <a:r>
              <a:rPr lang="en-US" sz="9600" dirty="0"/>
              <a:t>, </a:t>
            </a:r>
            <a:r>
              <a:rPr lang="en-US" sz="9600" dirty="0" err="1"/>
              <a:t>contoh</a:t>
            </a:r>
            <a:r>
              <a:rPr lang="en-US" sz="9600" dirty="0"/>
              <a:t>  firefighter dibanding fireman</a:t>
            </a:r>
          </a:p>
          <a:p>
            <a:pPr marL="914400" indent="-457200" algn="just">
              <a:buFont typeface="Wingdings" panose="05000000000000000000" pitchFamily="2" charset="2"/>
              <a:buChar char="Ø"/>
            </a:pPr>
            <a:endParaRPr lang="en-US" sz="9600" dirty="0"/>
          </a:p>
          <a:p>
            <a:pPr marL="968375" indent="-511175" algn="just">
              <a:buFont typeface="Wingdings" panose="05000000000000000000" pitchFamily="2" charset="2"/>
              <a:buChar char="q"/>
            </a:pPr>
            <a:endParaRPr lang="en-US" sz="9600" dirty="0"/>
          </a:p>
          <a:p>
            <a:pPr marL="968375" indent="-511175" algn="just">
              <a:buFont typeface="Wingdings" panose="05000000000000000000" pitchFamily="2" charset="2"/>
              <a:buChar char="q"/>
            </a:pPr>
            <a:endParaRPr lang="en-US" sz="9600" dirty="0"/>
          </a:p>
          <a:p>
            <a:pPr marL="511175" indent="0" algn="just">
              <a:buNone/>
            </a:pPr>
            <a:endParaRPr lang="en-US" sz="9600" dirty="0"/>
          </a:p>
          <a:p>
            <a:pPr marL="511175" indent="0" algn="just">
              <a:buNone/>
            </a:pPr>
            <a:endParaRPr lang="en-US" sz="9600" dirty="0"/>
          </a:p>
          <a:p>
            <a:pPr marL="457200" indent="0" algn="just">
              <a:buNone/>
            </a:pPr>
            <a:endParaRPr lang="en-US" sz="9600" dirty="0"/>
          </a:p>
          <a:p>
            <a:pPr marL="457200" indent="0">
              <a:buNone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D6D083-9B3B-4AA1-A975-DB0FDB1C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894"/>
            <a:ext cx="3847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E8A8BF-5A42-44B8-A04C-CC0532325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87830"/>
            <a:ext cx="10476411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9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801-9953-4983-AB24-8647E749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2777"/>
            <a:ext cx="10058400" cy="7159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 PERSUASI DI ERA KONTEMPORER (TIK)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80F8-B5BD-486E-895D-10C145FAC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88720"/>
            <a:ext cx="10058400" cy="4856869"/>
          </a:xfrm>
        </p:spPr>
        <p:txBody>
          <a:bodyPr>
            <a:normAutofit fontScale="92500" lnSpcReduction="20000"/>
          </a:bodyPr>
          <a:lstStyle/>
          <a:p>
            <a:pPr marL="365760" indent="-256032" algn="just">
              <a:buFont typeface="Wingdings 3"/>
              <a:buChar char=""/>
              <a:defRPr/>
            </a:pP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Jumlah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jangkauan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tumbuh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secara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eskponensial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r>
              <a:rPr lang="en-US" sz="2100" dirty="0" err="1"/>
              <a:t>Paparan</a:t>
            </a:r>
            <a:r>
              <a:rPr lang="en-US" sz="2100" dirty="0"/>
              <a:t> </a:t>
            </a:r>
            <a:r>
              <a:rPr lang="en-US" sz="2100" dirty="0" err="1"/>
              <a:t>pesan</a:t>
            </a:r>
            <a:r>
              <a:rPr lang="en-US" sz="2100" dirty="0"/>
              <a:t> </a:t>
            </a:r>
            <a:r>
              <a:rPr lang="en-US" sz="2100" dirty="0" err="1"/>
              <a:t>persuasi</a:t>
            </a:r>
            <a:r>
              <a:rPr lang="en-US" sz="2100" dirty="0"/>
              <a:t> </a:t>
            </a:r>
            <a:r>
              <a:rPr lang="en-US" sz="2100" dirty="0" err="1"/>
              <a:t>bersifat</a:t>
            </a:r>
            <a:r>
              <a:rPr lang="en-US" sz="2100" dirty="0"/>
              <a:t> </a:t>
            </a:r>
            <a:r>
              <a:rPr lang="en-US" sz="2100" dirty="0" err="1"/>
              <a:t>ubikuitas</a:t>
            </a:r>
            <a:r>
              <a:rPr lang="en-US" sz="2100" dirty="0"/>
              <a:t>, </a:t>
            </a:r>
            <a:r>
              <a:rPr lang="en-US" sz="2100" dirty="0" err="1"/>
              <a:t>ada</a:t>
            </a:r>
            <a:r>
              <a:rPr lang="en-US" sz="2100" dirty="0"/>
              <a:t> </a:t>
            </a:r>
            <a:r>
              <a:rPr lang="en-US" sz="2100" dirty="0" err="1"/>
              <a:t>dimana</a:t>
            </a:r>
            <a:r>
              <a:rPr lang="en-US" sz="2100" dirty="0"/>
              <a:t> mana </a:t>
            </a:r>
            <a:r>
              <a:rPr lang="en-US" sz="2100" dirty="0" err="1"/>
              <a:t>serta</a:t>
            </a:r>
            <a:r>
              <a:rPr lang="en-US" sz="2100" dirty="0"/>
              <a:t> </a:t>
            </a:r>
            <a:r>
              <a:rPr lang="en-US" sz="2100" dirty="0" err="1"/>
              <a:t>bertransformasi</a:t>
            </a:r>
            <a:r>
              <a:rPr lang="en-US" sz="2100" dirty="0"/>
              <a:t> </a:t>
            </a:r>
            <a:r>
              <a:rPr lang="en-US" sz="2100" dirty="0" err="1"/>
              <a:t>ke</a:t>
            </a:r>
            <a:r>
              <a:rPr lang="en-US" sz="2100" dirty="0"/>
              <a:t> </a:t>
            </a:r>
            <a:r>
              <a:rPr lang="en-US" sz="2100" dirty="0" err="1"/>
              <a:t>berbagai</a:t>
            </a:r>
            <a:r>
              <a:rPr lang="en-US" sz="2100" dirty="0"/>
              <a:t> </a:t>
            </a:r>
            <a:r>
              <a:rPr lang="en-US" sz="2100" dirty="0" err="1"/>
              <a:t>bentuk</a:t>
            </a:r>
            <a:r>
              <a:rPr lang="en-US" sz="2100" dirty="0"/>
              <a:t> media yang </a:t>
            </a:r>
            <a:r>
              <a:rPr lang="en-US" sz="2100" dirty="0" err="1"/>
              <a:t>variatif</a:t>
            </a:r>
            <a:r>
              <a:rPr lang="en-US" sz="2100" dirty="0"/>
              <a:t>. </a:t>
            </a:r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r>
              <a:rPr lang="en-US" sz="2100" dirty="0" err="1"/>
              <a:t>Pesan</a:t>
            </a:r>
            <a:r>
              <a:rPr lang="en-US" sz="2100" dirty="0"/>
              <a:t> </a:t>
            </a:r>
            <a:r>
              <a:rPr lang="en-US" sz="2100" dirty="0" err="1"/>
              <a:t>persuasi</a:t>
            </a:r>
            <a:r>
              <a:rPr lang="en-US" sz="2100" dirty="0"/>
              <a:t> </a:t>
            </a:r>
            <a:r>
              <a:rPr lang="en-US" sz="2100" dirty="0" err="1"/>
              <a:t>tersebar</a:t>
            </a:r>
            <a:r>
              <a:rPr lang="en-US" sz="2100" dirty="0"/>
              <a:t> </a:t>
            </a:r>
            <a:r>
              <a:rPr lang="en-US" sz="2100" dirty="0" err="1"/>
              <a:t>ke</a:t>
            </a:r>
            <a:r>
              <a:rPr lang="en-US" sz="2100" dirty="0"/>
              <a:t> </a:t>
            </a:r>
            <a:r>
              <a:rPr lang="en-US" sz="2100" dirty="0" err="1"/>
              <a:t>berbagai</a:t>
            </a:r>
            <a:r>
              <a:rPr lang="en-US" sz="2100" dirty="0"/>
              <a:t> negara </a:t>
            </a:r>
            <a:r>
              <a:rPr lang="en-US" sz="2100" dirty="0" err="1"/>
              <a:t>melalui</a:t>
            </a:r>
            <a:r>
              <a:rPr lang="en-US" sz="2100" dirty="0"/>
              <a:t> </a:t>
            </a:r>
            <a:r>
              <a:rPr lang="en-US" sz="2100" dirty="0" err="1"/>
              <a:t>jaringan</a:t>
            </a:r>
            <a:r>
              <a:rPr lang="en-US" sz="2100" dirty="0"/>
              <a:t> </a:t>
            </a:r>
            <a:r>
              <a:rPr lang="en-US" sz="2100" dirty="0" err="1"/>
              <a:t>komunitas</a:t>
            </a:r>
            <a:r>
              <a:rPr lang="en-US" sz="2100" dirty="0"/>
              <a:t> dan </a:t>
            </a:r>
            <a:r>
              <a:rPr lang="en-US" sz="2100" dirty="0" err="1"/>
              <a:t>pemasaran</a:t>
            </a:r>
            <a:r>
              <a:rPr lang="en-US" sz="2100" dirty="0"/>
              <a:t> media </a:t>
            </a:r>
            <a:r>
              <a:rPr lang="en-US" sz="2100" dirty="0" err="1"/>
              <a:t>seluruh</a:t>
            </a:r>
            <a:r>
              <a:rPr lang="en-US" sz="2100" dirty="0"/>
              <a:t> dunia.</a:t>
            </a:r>
            <a:endParaRPr lang="en-US" dirty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Pesan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cepat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sebelumnya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6948" lvl="1" indent="-342900" algn="just">
              <a:buFont typeface="Courier New" panose="02070309020205020404" pitchFamily="49" charset="0"/>
              <a:buChar char="o"/>
              <a:defRPr/>
            </a:pPr>
            <a:r>
              <a:rPr lang="en-US" sz="2100" dirty="0" err="1"/>
              <a:t>Persuasi</a:t>
            </a:r>
            <a:r>
              <a:rPr lang="en-US" sz="2100" dirty="0"/>
              <a:t> </a:t>
            </a:r>
            <a:r>
              <a:rPr lang="en-US" sz="2100" dirty="0" err="1"/>
              <a:t>kontemporer</a:t>
            </a:r>
            <a:r>
              <a:rPr lang="en-US" sz="2100" dirty="0"/>
              <a:t> </a:t>
            </a:r>
            <a:r>
              <a:rPr lang="en-US" sz="2100" dirty="0" err="1"/>
              <a:t>dikemas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bentuk</a:t>
            </a:r>
            <a:r>
              <a:rPr lang="en-US" sz="2100" dirty="0"/>
              <a:t> </a:t>
            </a:r>
            <a:r>
              <a:rPr lang="en-US" sz="2100" dirty="0" err="1"/>
              <a:t>singkat</a:t>
            </a:r>
            <a:r>
              <a:rPr lang="en-US" sz="2100" dirty="0"/>
              <a:t> agar </a:t>
            </a:r>
            <a:r>
              <a:rPr lang="en-US" sz="2100" dirty="0" err="1"/>
              <a:t>informasi</a:t>
            </a:r>
            <a:r>
              <a:rPr lang="en-US" sz="2100" dirty="0"/>
              <a:t> </a:t>
            </a:r>
            <a:r>
              <a:rPr lang="en-US" sz="2100" dirty="0" err="1"/>
              <a:t>cepat</a:t>
            </a:r>
            <a:r>
              <a:rPr lang="en-US" sz="2100" dirty="0"/>
              <a:t> </a:t>
            </a:r>
            <a:r>
              <a:rPr lang="en-US" sz="2100" dirty="0" err="1"/>
              <a:t>tersampaikan</a:t>
            </a:r>
            <a:r>
              <a:rPr lang="en-US" sz="2100" dirty="0"/>
              <a:t> (</a:t>
            </a:r>
            <a:r>
              <a:rPr lang="en-US" sz="2100" dirty="0" err="1"/>
              <a:t>instan</a:t>
            </a:r>
            <a:r>
              <a:rPr lang="en-US" sz="2100" dirty="0"/>
              <a:t>).</a:t>
            </a:r>
          </a:p>
          <a:p>
            <a:pPr marL="726948" lvl="1" indent="-342900">
              <a:buFont typeface="Courier New" panose="02070309020205020404" pitchFamily="49" charset="0"/>
              <a:buChar char="o"/>
              <a:defRPr/>
            </a:pPr>
            <a:r>
              <a:rPr lang="en-US" sz="2100" dirty="0" err="1"/>
              <a:t>Bentuk</a:t>
            </a:r>
            <a:r>
              <a:rPr lang="en-US" sz="2100" dirty="0"/>
              <a:t> </a:t>
            </a:r>
            <a:r>
              <a:rPr lang="en-US" sz="2100" dirty="0" err="1"/>
              <a:t>persuasi</a:t>
            </a:r>
            <a:r>
              <a:rPr lang="en-US" sz="2100" dirty="0"/>
              <a:t> </a:t>
            </a:r>
            <a:r>
              <a:rPr lang="en-US" sz="2100" dirty="0" err="1"/>
              <a:t>seperti</a:t>
            </a:r>
            <a:r>
              <a:rPr lang="en-US" sz="2100" dirty="0"/>
              <a:t> </a:t>
            </a:r>
            <a:r>
              <a:rPr lang="en-US" sz="2100" dirty="0" err="1"/>
              <a:t>teks</a:t>
            </a:r>
            <a:r>
              <a:rPr lang="en-US" sz="2100" dirty="0"/>
              <a:t>, tweet dan </a:t>
            </a:r>
            <a:r>
              <a:rPr lang="en-US" sz="2100" dirty="0" err="1"/>
              <a:t>postingan</a:t>
            </a:r>
            <a:r>
              <a:rPr lang="en-US" sz="2100" dirty="0"/>
              <a:t> </a:t>
            </a:r>
            <a:r>
              <a:rPr lang="en-US" sz="2100" dirty="0" err="1"/>
              <a:t>pendek</a:t>
            </a:r>
            <a:r>
              <a:rPr lang="en-US" sz="2100" dirty="0"/>
              <a:t> </a:t>
            </a:r>
            <a:r>
              <a:rPr lang="en-US" sz="2100" dirty="0" err="1"/>
              <a:t>serta</a:t>
            </a:r>
            <a:r>
              <a:rPr lang="en-US" sz="2100" dirty="0"/>
              <a:t> </a:t>
            </a:r>
            <a:r>
              <a:rPr lang="en-US" sz="2100" dirty="0" err="1"/>
              <a:t>hastag</a:t>
            </a:r>
            <a:r>
              <a:rPr lang="en-US" sz="2100" dirty="0"/>
              <a:t> </a:t>
            </a:r>
            <a:r>
              <a:rPr lang="en-US" sz="2100" dirty="0" err="1"/>
              <a:t>digunakan</a:t>
            </a:r>
            <a:r>
              <a:rPr lang="en-US" sz="2100" dirty="0"/>
              <a:t> </a:t>
            </a:r>
            <a:r>
              <a:rPr lang="en-US" sz="2100" dirty="0" err="1"/>
              <a:t>sebagai</a:t>
            </a:r>
            <a:r>
              <a:rPr lang="en-US" sz="2100" dirty="0"/>
              <a:t> media  </a:t>
            </a:r>
            <a:r>
              <a:rPr lang="en-US" sz="2100" dirty="0" err="1"/>
              <a:t>menggerakan</a:t>
            </a:r>
            <a:r>
              <a:rPr lang="en-US" sz="2100" dirty="0"/>
              <a:t> </a:t>
            </a:r>
            <a:r>
              <a:rPr lang="en-US" sz="2100" dirty="0" err="1"/>
              <a:t>perilaku</a:t>
            </a:r>
            <a:r>
              <a:rPr lang="en-US" sz="2100" dirty="0"/>
              <a:t> </a:t>
            </a:r>
            <a:r>
              <a:rPr lang="en-US" sz="2100" dirty="0" err="1"/>
              <a:t>tertentu</a:t>
            </a:r>
            <a:r>
              <a:rPr lang="en-US" sz="2100" dirty="0"/>
              <a:t>.  </a:t>
            </a:r>
            <a:endParaRPr lang="en-US" sz="3000" dirty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institusional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92150" lvl="1" indent="-404813" algn="just">
              <a:spcBef>
                <a:spcPts val="0"/>
              </a:spcBef>
            </a:pPr>
            <a:r>
              <a:rPr lang="en-US" sz="2100" dirty="0" err="1"/>
              <a:t>Persuasi</a:t>
            </a:r>
            <a:r>
              <a:rPr lang="en-US" sz="2100" dirty="0"/>
              <a:t> </a:t>
            </a:r>
            <a:r>
              <a:rPr lang="en-US" sz="2100" dirty="0" err="1"/>
              <a:t>menjadi</a:t>
            </a:r>
            <a:r>
              <a:rPr lang="en-US" sz="2100" dirty="0"/>
              <a:t> </a:t>
            </a:r>
            <a:r>
              <a:rPr lang="en-US" sz="2100" dirty="0" err="1"/>
              <a:t>sebuah</a:t>
            </a:r>
            <a:r>
              <a:rPr lang="en-US" sz="2100" dirty="0"/>
              <a:t> </a:t>
            </a:r>
            <a:r>
              <a:rPr lang="en-US" sz="2100" dirty="0" err="1"/>
              <a:t>bisnis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munculnya</a:t>
            </a:r>
            <a:r>
              <a:rPr lang="en-US" sz="2100" dirty="0"/>
              <a:t> </a:t>
            </a:r>
            <a:r>
              <a:rPr lang="en-US" sz="2100" dirty="0" err="1"/>
              <a:t>berbagai</a:t>
            </a:r>
            <a:r>
              <a:rPr lang="en-US" sz="2100" dirty="0"/>
              <a:t> </a:t>
            </a:r>
            <a:r>
              <a:rPr lang="en-US" sz="2100" dirty="0" err="1"/>
              <a:t>perusahaan</a:t>
            </a:r>
            <a:r>
              <a:rPr lang="en-US" sz="2100" dirty="0"/>
              <a:t> yang </a:t>
            </a:r>
            <a:r>
              <a:rPr lang="en-US" sz="2100" dirty="0" err="1"/>
              <a:t>berperan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proses </a:t>
            </a:r>
            <a:r>
              <a:rPr lang="en-US" sz="2100" dirty="0" err="1"/>
              <a:t>memberikan</a:t>
            </a:r>
            <a:r>
              <a:rPr lang="en-US" sz="2100" dirty="0"/>
              <a:t> </a:t>
            </a:r>
            <a:r>
              <a:rPr lang="en-US" sz="2100" dirty="0" err="1"/>
              <a:t>pengaruh</a:t>
            </a:r>
            <a:r>
              <a:rPr lang="en-US" sz="2100" dirty="0"/>
              <a:t> </a:t>
            </a:r>
            <a:r>
              <a:rPr lang="en-US" sz="2100" dirty="0" err="1"/>
              <a:t>sosial</a:t>
            </a:r>
            <a:r>
              <a:rPr lang="en-US" sz="2100" dirty="0"/>
              <a:t>.</a:t>
            </a:r>
          </a:p>
          <a:p>
            <a:pPr marL="692150" lvl="1" indent="-404813" algn="just">
              <a:spcBef>
                <a:spcPts val="0"/>
              </a:spcBef>
            </a:pPr>
            <a:r>
              <a:rPr lang="en-US" sz="2100" dirty="0" err="1"/>
              <a:t>Agensi</a:t>
            </a:r>
            <a:r>
              <a:rPr lang="en-US" sz="2100" dirty="0"/>
              <a:t> </a:t>
            </a:r>
            <a:r>
              <a:rPr lang="en-US" sz="2100" dirty="0" err="1"/>
              <a:t>periklanan</a:t>
            </a:r>
            <a:r>
              <a:rPr lang="en-US" sz="2100" dirty="0"/>
              <a:t>, </a:t>
            </a:r>
            <a:r>
              <a:rPr lang="en-US" sz="2100" dirty="0" err="1"/>
              <a:t>perusahaan</a:t>
            </a:r>
            <a:r>
              <a:rPr lang="en-US" sz="2100" dirty="0"/>
              <a:t> </a:t>
            </a:r>
            <a:r>
              <a:rPr lang="en-US" sz="2100" dirty="0" err="1"/>
              <a:t>humas</a:t>
            </a:r>
            <a:r>
              <a:rPr lang="en-US" sz="2100" dirty="0"/>
              <a:t>, </a:t>
            </a:r>
            <a:r>
              <a:rPr lang="en-US" sz="2100" dirty="0" err="1"/>
              <a:t>perkumpulan</a:t>
            </a:r>
            <a:r>
              <a:rPr lang="en-US" sz="2100" dirty="0"/>
              <a:t> </a:t>
            </a:r>
            <a:r>
              <a:rPr lang="en-US" sz="2100" dirty="0" err="1"/>
              <a:t>pemasaran</a:t>
            </a:r>
            <a:r>
              <a:rPr lang="en-US" sz="2100" dirty="0"/>
              <a:t>, lobbying </a:t>
            </a:r>
            <a:r>
              <a:rPr lang="en-US" sz="2100" dirty="0" err="1"/>
              <a:t>grup</a:t>
            </a:r>
            <a:r>
              <a:rPr lang="en-US" sz="2100" dirty="0"/>
              <a:t>, </a:t>
            </a:r>
            <a:r>
              <a:rPr lang="en-US" sz="2100" dirty="0" err="1"/>
              <a:t>aktivis</a:t>
            </a:r>
            <a:r>
              <a:rPr lang="en-US" sz="2100" dirty="0"/>
              <a:t> </a:t>
            </a:r>
            <a:r>
              <a:rPr lang="en-US" sz="2100" dirty="0" err="1"/>
              <a:t>sosial</a:t>
            </a:r>
            <a:r>
              <a:rPr lang="en-US" sz="2100" dirty="0"/>
              <a:t>, </a:t>
            </a:r>
            <a:r>
              <a:rPr lang="en-US" sz="2100" dirty="0" err="1"/>
              <a:t>pengumpul</a:t>
            </a:r>
            <a:r>
              <a:rPr lang="en-US" sz="2100" dirty="0"/>
              <a:t> </a:t>
            </a:r>
            <a:r>
              <a:rPr lang="en-US" sz="2100" dirty="0" err="1"/>
              <a:t>suara</a:t>
            </a:r>
            <a:r>
              <a:rPr lang="en-US" sz="2100" dirty="0"/>
              <a:t> (pollster), </a:t>
            </a:r>
            <a:r>
              <a:rPr lang="en-US" sz="2100" dirty="0" err="1"/>
              <a:t>penulis</a:t>
            </a:r>
            <a:r>
              <a:rPr lang="en-US" sz="2100" dirty="0"/>
              <a:t> </a:t>
            </a:r>
            <a:r>
              <a:rPr lang="en-US" sz="2100" dirty="0" err="1"/>
              <a:t>pidato</a:t>
            </a:r>
            <a:r>
              <a:rPr lang="en-US" sz="2100" dirty="0"/>
              <a:t>, </a:t>
            </a:r>
            <a:r>
              <a:rPr lang="en-US" sz="2100" dirty="0" err="1"/>
              <a:t>konsultan</a:t>
            </a:r>
            <a:r>
              <a:rPr lang="en-US" sz="2100" dirty="0"/>
              <a:t> image </a:t>
            </a:r>
            <a:r>
              <a:rPr lang="en-US" sz="2100" dirty="0" err="1"/>
              <a:t>merupakan</a:t>
            </a:r>
            <a:r>
              <a:rPr lang="en-US" sz="2100" dirty="0"/>
              <a:t> </a:t>
            </a:r>
            <a:r>
              <a:rPr lang="en-US" sz="2100" dirty="0" err="1"/>
              <a:t>sejumlah</a:t>
            </a:r>
            <a:r>
              <a:rPr lang="en-US" sz="2100" dirty="0"/>
              <a:t> </a:t>
            </a:r>
            <a:r>
              <a:rPr lang="en-US" sz="2100" dirty="0" err="1"/>
              <a:t>contoh</a:t>
            </a:r>
            <a:r>
              <a:rPr lang="en-US" sz="2100" dirty="0"/>
              <a:t> </a:t>
            </a:r>
            <a:r>
              <a:rPr lang="en-US" sz="2100" dirty="0" err="1"/>
              <a:t>institusi</a:t>
            </a:r>
            <a:r>
              <a:rPr lang="en-US" sz="2100" dirty="0"/>
              <a:t> </a:t>
            </a:r>
            <a:r>
              <a:rPr lang="en-US" sz="2100" dirty="0" err="1"/>
              <a:t>bergerak</a:t>
            </a:r>
            <a:r>
              <a:rPr lang="en-US" sz="2100" dirty="0"/>
              <a:t> di </a:t>
            </a:r>
            <a:r>
              <a:rPr lang="en-US" sz="2100" dirty="0" err="1"/>
              <a:t>bidang</a:t>
            </a:r>
            <a:r>
              <a:rPr lang="en-US" sz="2100" dirty="0"/>
              <a:t> </a:t>
            </a:r>
            <a:r>
              <a:rPr lang="en-US" sz="2100" dirty="0" err="1"/>
              <a:t>persuasi</a:t>
            </a:r>
            <a:r>
              <a:rPr lang="en-US" sz="2100" dirty="0"/>
              <a:t> pada era </a:t>
            </a:r>
            <a:r>
              <a:rPr lang="en-US" sz="2100" dirty="0" err="1"/>
              <a:t>ini</a:t>
            </a:r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695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E13FC8-9248-4CD8-A959-586B0ECFB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581025"/>
            <a:ext cx="11064239" cy="493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17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122A74-8D7B-42B5-BBE3-F61C61A88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9" y="457200"/>
            <a:ext cx="11429999" cy="60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96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78131"/>
            <a:ext cx="10058400" cy="779806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PERSUADEE (TARGET PERSUASI)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4" y="1663319"/>
            <a:ext cx="11042469" cy="4203726"/>
          </a:xfrm>
        </p:spPr>
        <p:txBody>
          <a:bodyPr>
            <a:normAutofit fontScale="25000" lnSpcReduction="20000"/>
          </a:bodyPr>
          <a:lstStyle/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11200" dirty="0"/>
              <a:t>Tingkat </a:t>
            </a:r>
            <a:r>
              <a:rPr lang="en-US" sz="11200" dirty="0" err="1"/>
              <a:t>kecerdasan</a:t>
            </a:r>
            <a:r>
              <a:rPr lang="en-US" sz="11200" dirty="0"/>
              <a:t> </a:t>
            </a:r>
            <a:r>
              <a:rPr lang="en-US" sz="11200" dirty="0" err="1"/>
              <a:t>persuadee</a:t>
            </a:r>
            <a:r>
              <a:rPr lang="en-US" sz="11200" dirty="0"/>
              <a:t> </a:t>
            </a:r>
            <a:r>
              <a:rPr lang="en-US" sz="11200" dirty="0" err="1"/>
              <a:t>menentukan</a:t>
            </a:r>
            <a:r>
              <a:rPr lang="en-US" sz="11200" dirty="0"/>
              <a:t> </a:t>
            </a:r>
            <a:r>
              <a:rPr lang="en-US" sz="11200" dirty="0" err="1"/>
              <a:t>efektifitas</a:t>
            </a:r>
            <a:r>
              <a:rPr lang="en-US" sz="11200" dirty="0"/>
              <a:t> proses </a:t>
            </a:r>
            <a:r>
              <a:rPr lang="en-US" sz="11200" dirty="0" err="1"/>
              <a:t>persuasi</a:t>
            </a:r>
            <a:endParaRPr lang="en-US" sz="11200" dirty="0"/>
          </a:p>
          <a:p>
            <a:pPr marL="800100" indent="-342900" algn="just">
              <a:buFont typeface="Wingdings" panose="05000000000000000000" pitchFamily="2" charset="2"/>
              <a:buChar char="q"/>
            </a:pPr>
            <a:r>
              <a:rPr lang="en-US" sz="11200" dirty="0" err="1"/>
              <a:t>Keberhasilan</a:t>
            </a:r>
            <a:r>
              <a:rPr lang="en-US" sz="11200" dirty="0"/>
              <a:t> </a:t>
            </a:r>
            <a:r>
              <a:rPr lang="en-US" sz="11200" dirty="0" err="1"/>
              <a:t>persuasi</a:t>
            </a:r>
            <a:r>
              <a:rPr lang="en-US" sz="11200" dirty="0"/>
              <a:t> </a:t>
            </a:r>
            <a:r>
              <a:rPr lang="en-US" sz="11200" dirty="0" err="1"/>
              <a:t>mempertimbangkan</a:t>
            </a:r>
            <a:r>
              <a:rPr lang="en-US" sz="11200" dirty="0"/>
              <a:t> </a:t>
            </a:r>
            <a:r>
              <a:rPr lang="en-US" sz="11200" dirty="0" err="1"/>
              <a:t>alasan</a:t>
            </a:r>
            <a:r>
              <a:rPr lang="en-US" sz="11200" dirty="0"/>
              <a:t> yang </a:t>
            </a:r>
            <a:r>
              <a:rPr lang="en-US" sz="11200" dirty="0" err="1"/>
              <a:t>mendasari</a:t>
            </a:r>
            <a:r>
              <a:rPr lang="en-US" sz="11200" dirty="0"/>
              <a:t> </a:t>
            </a:r>
            <a:r>
              <a:rPr lang="en-US" sz="11200" dirty="0" err="1"/>
              <a:t>sikap</a:t>
            </a:r>
            <a:r>
              <a:rPr lang="en-US" sz="11200" dirty="0"/>
              <a:t> </a:t>
            </a:r>
            <a:r>
              <a:rPr lang="en-US" sz="11200" dirty="0" err="1"/>
              <a:t>persuadee</a:t>
            </a:r>
            <a:r>
              <a:rPr lang="en-US" sz="11200" dirty="0"/>
              <a:t> </a:t>
            </a:r>
          </a:p>
          <a:p>
            <a:pPr marL="800100" indent="-342900" algn="just">
              <a:buFont typeface="Wingdings" panose="05000000000000000000" pitchFamily="2" charset="2"/>
              <a:buChar char="q"/>
            </a:pPr>
            <a:r>
              <a:rPr lang="en-US" sz="11200" dirty="0" err="1"/>
              <a:t>Terdapat</a:t>
            </a:r>
            <a:r>
              <a:rPr lang="en-US" sz="11200" dirty="0"/>
              <a:t> </a:t>
            </a:r>
            <a:r>
              <a:rPr lang="en-US" sz="11200" dirty="0" err="1"/>
              <a:t>individu</a:t>
            </a:r>
            <a:r>
              <a:rPr lang="en-US" sz="11200" dirty="0"/>
              <a:t> yang </a:t>
            </a:r>
            <a:r>
              <a:rPr lang="en-US" sz="11200" dirty="0" err="1"/>
              <a:t>sangat</a:t>
            </a:r>
            <a:r>
              <a:rPr lang="en-US" sz="11200" dirty="0"/>
              <a:t> </a:t>
            </a:r>
            <a:r>
              <a:rPr lang="en-US" sz="11200" dirty="0" err="1"/>
              <a:t>mudah</a:t>
            </a:r>
            <a:r>
              <a:rPr lang="en-US" sz="11200" dirty="0"/>
              <a:t> </a:t>
            </a:r>
            <a:r>
              <a:rPr lang="en-US" sz="11200" dirty="0" err="1"/>
              <a:t>dibujuk</a:t>
            </a:r>
            <a:r>
              <a:rPr lang="en-US" sz="11200" dirty="0"/>
              <a:t> dan </a:t>
            </a:r>
            <a:r>
              <a:rPr lang="en-US" sz="11200" dirty="0" err="1"/>
              <a:t>mudah</a:t>
            </a:r>
            <a:r>
              <a:rPr lang="en-US" sz="11200" dirty="0"/>
              <a:t> </a:t>
            </a:r>
            <a:r>
              <a:rPr lang="en-US" sz="11200" dirty="0" err="1"/>
              <a:t>dipengaruhi</a:t>
            </a:r>
            <a:r>
              <a:rPr lang="en-US" sz="11200" dirty="0"/>
              <a:t> </a:t>
            </a:r>
            <a:r>
              <a:rPr lang="en-US" sz="11200" dirty="0" err="1"/>
              <a:t>melalui</a:t>
            </a:r>
            <a:r>
              <a:rPr lang="en-US" sz="11200" dirty="0"/>
              <a:t> </a:t>
            </a:r>
            <a:r>
              <a:rPr lang="en-US" sz="11200" dirty="0" err="1"/>
              <a:t>berbagai</a:t>
            </a:r>
            <a:r>
              <a:rPr lang="en-US" sz="11200" dirty="0"/>
              <a:t> </a:t>
            </a:r>
            <a:r>
              <a:rPr lang="en-US" sz="11200" dirty="0" err="1"/>
              <a:t>cara</a:t>
            </a:r>
            <a:r>
              <a:rPr lang="en-US" sz="11200" dirty="0"/>
              <a:t> </a:t>
            </a:r>
            <a:r>
              <a:rPr lang="en-US" sz="11200" dirty="0" err="1"/>
              <a:t>persuasi</a:t>
            </a: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11200" dirty="0" err="1"/>
              <a:t>Keterlibatan</a:t>
            </a:r>
            <a:r>
              <a:rPr lang="en-US" sz="11200" dirty="0"/>
              <a:t> ego </a:t>
            </a:r>
            <a:r>
              <a:rPr lang="en-US" sz="11200" dirty="0" err="1"/>
              <a:t>dengan</a:t>
            </a:r>
            <a:r>
              <a:rPr lang="en-US" sz="11200" dirty="0"/>
              <a:t> </a:t>
            </a:r>
            <a:r>
              <a:rPr lang="en-US" sz="11200" dirty="0" err="1"/>
              <a:t>konten</a:t>
            </a:r>
            <a:r>
              <a:rPr lang="en-US" sz="11200" dirty="0"/>
              <a:t> </a:t>
            </a:r>
            <a:r>
              <a:rPr lang="en-US" sz="11200" dirty="0" err="1"/>
              <a:t>persuasi</a:t>
            </a:r>
            <a:r>
              <a:rPr lang="en-US" sz="11200" dirty="0"/>
              <a:t> </a:t>
            </a:r>
            <a:r>
              <a:rPr lang="en-US" sz="11200" dirty="0" err="1"/>
              <a:t>meningkatkan</a:t>
            </a:r>
            <a:r>
              <a:rPr lang="en-US" sz="11200" dirty="0"/>
              <a:t> </a:t>
            </a:r>
            <a:r>
              <a:rPr lang="en-US" sz="11200" dirty="0" err="1"/>
              <a:t>penerimaan</a:t>
            </a:r>
            <a:r>
              <a:rPr lang="en-US" sz="11200" dirty="0"/>
              <a:t> </a:t>
            </a:r>
            <a:r>
              <a:rPr lang="en-US" sz="11200" dirty="0" err="1"/>
              <a:t>kesimpulan</a:t>
            </a:r>
            <a:r>
              <a:rPr lang="en-US" sz="11200" dirty="0"/>
              <a:t> </a:t>
            </a:r>
            <a:r>
              <a:rPr lang="en-US" sz="11200" dirty="0" err="1"/>
              <a:t>pesan</a:t>
            </a:r>
            <a:r>
              <a:rPr lang="en-US" sz="11200" dirty="0"/>
              <a:t> </a:t>
            </a:r>
            <a:r>
              <a:rPr lang="en-US" sz="11200" dirty="0" err="1"/>
              <a:t>dalam</a:t>
            </a:r>
            <a:r>
              <a:rPr lang="en-US" sz="11200" dirty="0"/>
              <a:t> </a:t>
            </a:r>
            <a:r>
              <a:rPr lang="en-US" sz="11200" dirty="0" err="1"/>
              <a:t>diri</a:t>
            </a:r>
            <a:r>
              <a:rPr lang="en-US" sz="11200" dirty="0"/>
              <a:t> </a:t>
            </a:r>
            <a:r>
              <a:rPr lang="en-US" sz="11200" dirty="0" err="1"/>
              <a:t>persuadee</a:t>
            </a: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D6D083-9B3B-4AA1-A975-DB0FDB1C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894"/>
            <a:ext cx="3847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72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78131"/>
            <a:ext cx="10058400" cy="779806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TAHAPAN PENERIMAAN PERSUASI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4" y="1663319"/>
            <a:ext cx="11042469" cy="4203726"/>
          </a:xfrm>
        </p:spPr>
        <p:txBody>
          <a:bodyPr>
            <a:normAutofit fontScale="25000" lnSpcReduction="20000"/>
          </a:bodyPr>
          <a:lstStyle/>
          <a:p>
            <a:pPr marL="457200" indent="0" algn="just">
              <a:buNone/>
            </a:pPr>
            <a:r>
              <a:rPr lang="en-US" sz="9600" dirty="0" err="1"/>
              <a:t>Terdapat</a:t>
            </a:r>
            <a:r>
              <a:rPr lang="en-US" sz="9600" dirty="0"/>
              <a:t> 4 </a:t>
            </a:r>
            <a:r>
              <a:rPr lang="en-US" sz="9600" dirty="0" err="1"/>
              <a:t>tahapan</a:t>
            </a:r>
            <a:r>
              <a:rPr lang="en-US" sz="9600" dirty="0"/>
              <a:t> yang </a:t>
            </a:r>
            <a:r>
              <a:rPr lang="en-US" sz="9600" dirty="0" err="1"/>
              <a:t>menentukan</a:t>
            </a:r>
            <a:r>
              <a:rPr lang="en-US" sz="9600" dirty="0"/>
              <a:t> </a:t>
            </a:r>
            <a:r>
              <a:rPr lang="en-US" sz="9600" dirty="0" err="1"/>
              <a:t>sejauh</a:t>
            </a:r>
            <a:r>
              <a:rPr lang="en-US" sz="9600" dirty="0"/>
              <a:t> mana target </a:t>
            </a:r>
            <a:r>
              <a:rPr lang="en-US" sz="9600" dirty="0" err="1"/>
              <a:t>persuasi</a:t>
            </a:r>
            <a:r>
              <a:rPr lang="en-US" sz="9600" dirty="0"/>
              <a:t> </a:t>
            </a:r>
            <a:r>
              <a:rPr lang="en-US" sz="9600" dirty="0" err="1"/>
              <a:t>menerima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 :</a:t>
            </a:r>
          </a:p>
          <a:p>
            <a:pPr marL="862013" indent="-404813" algn="just">
              <a:buAutoNum type="arabicPeriod"/>
            </a:pPr>
            <a:r>
              <a:rPr lang="en-US" sz="9600" dirty="0" err="1"/>
              <a:t>Perhatian</a:t>
            </a:r>
            <a:r>
              <a:rPr lang="en-US" sz="9600" dirty="0"/>
              <a:t> : persuader </a:t>
            </a:r>
            <a:r>
              <a:rPr lang="en-US" sz="9600" dirty="0" err="1"/>
              <a:t>harus</a:t>
            </a:r>
            <a:r>
              <a:rPr lang="en-US" sz="9600" dirty="0"/>
              <a:t> </a:t>
            </a:r>
            <a:r>
              <a:rPr lang="en-US" sz="9600" dirty="0" err="1"/>
              <a:t>menarik</a:t>
            </a:r>
            <a:r>
              <a:rPr lang="en-US" sz="9600" dirty="0"/>
              <a:t> </a:t>
            </a:r>
            <a:r>
              <a:rPr lang="en-US" sz="9600" dirty="0" err="1"/>
              <a:t>perhatian</a:t>
            </a:r>
            <a:r>
              <a:rPr lang="en-US" sz="9600" dirty="0"/>
              <a:t> </a:t>
            </a:r>
            <a:r>
              <a:rPr lang="en-US" sz="9600" dirty="0" err="1"/>
              <a:t>persuadee</a:t>
            </a:r>
            <a:r>
              <a:rPr lang="en-US" sz="9600" dirty="0"/>
              <a:t> </a:t>
            </a:r>
            <a:r>
              <a:rPr lang="en-US" sz="9600" dirty="0" err="1"/>
              <a:t>mendengarkan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yang </a:t>
            </a:r>
            <a:r>
              <a:rPr lang="en-US" sz="9600" dirty="0" err="1"/>
              <a:t>disampaikan</a:t>
            </a:r>
            <a:r>
              <a:rPr lang="en-US" sz="9600" dirty="0"/>
              <a:t>.</a:t>
            </a:r>
          </a:p>
          <a:p>
            <a:pPr marL="862013" indent="-404813" algn="just">
              <a:buAutoNum type="arabicPeriod"/>
            </a:pPr>
            <a:r>
              <a:rPr lang="en-US" sz="9600" dirty="0" err="1"/>
              <a:t>Pemahaman</a:t>
            </a:r>
            <a:r>
              <a:rPr lang="en-US" sz="9600" dirty="0"/>
              <a:t> : </a:t>
            </a:r>
            <a:r>
              <a:rPr lang="en-US" sz="9600" dirty="0" err="1"/>
              <a:t>persuadee</a:t>
            </a:r>
            <a:r>
              <a:rPr lang="en-US" sz="9600" dirty="0"/>
              <a:t> </a:t>
            </a:r>
            <a:r>
              <a:rPr lang="en-US" sz="9600" dirty="0" err="1"/>
              <a:t>harus</a:t>
            </a:r>
            <a:r>
              <a:rPr lang="en-US" sz="9600" dirty="0"/>
              <a:t> </a:t>
            </a:r>
            <a:r>
              <a:rPr lang="en-US" sz="9600" dirty="0" err="1"/>
              <a:t>memahami</a:t>
            </a:r>
            <a:r>
              <a:rPr lang="en-US" sz="9600" dirty="0"/>
              <a:t> argument </a:t>
            </a:r>
            <a:r>
              <a:rPr lang="en-US" sz="9600" dirty="0" err="1"/>
              <a:t>atau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 yang </a:t>
            </a:r>
            <a:r>
              <a:rPr lang="en-US" sz="9600" dirty="0" err="1"/>
              <a:t>disampaikan</a:t>
            </a:r>
            <a:r>
              <a:rPr lang="en-US" sz="9600" dirty="0"/>
              <a:t>.</a:t>
            </a:r>
          </a:p>
          <a:p>
            <a:pPr marL="862013" indent="-404813" algn="just">
              <a:buAutoNum type="arabicPeriod"/>
            </a:pPr>
            <a:r>
              <a:rPr lang="en-US" sz="9600" dirty="0" err="1"/>
              <a:t>Penerimaan</a:t>
            </a:r>
            <a:r>
              <a:rPr lang="en-US" sz="9600" dirty="0"/>
              <a:t> : </a:t>
            </a:r>
            <a:r>
              <a:rPr lang="en-US" sz="9600" dirty="0" err="1"/>
              <a:t>persuadee</a:t>
            </a:r>
            <a:r>
              <a:rPr lang="en-US" sz="9600" dirty="0"/>
              <a:t> </a:t>
            </a:r>
            <a:r>
              <a:rPr lang="en-US" sz="9600" dirty="0" err="1"/>
              <a:t>harus</a:t>
            </a:r>
            <a:r>
              <a:rPr lang="en-US" sz="9600" dirty="0"/>
              <a:t> </a:t>
            </a:r>
            <a:r>
              <a:rPr lang="en-US" sz="9600" dirty="0" err="1"/>
              <a:t>menerima</a:t>
            </a:r>
            <a:r>
              <a:rPr lang="en-US" sz="9600" dirty="0"/>
              <a:t> argument </a:t>
            </a:r>
            <a:r>
              <a:rPr lang="en-US" sz="9600" dirty="0" err="1"/>
              <a:t>atau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yang </a:t>
            </a:r>
            <a:r>
              <a:rPr lang="en-US" sz="9600" dirty="0" err="1"/>
              <a:t>disampaikan</a:t>
            </a:r>
            <a:r>
              <a:rPr lang="en-US" sz="9600" dirty="0"/>
              <a:t>, dan </a:t>
            </a:r>
            <a:r>
              <a:rPr lang="en-US" sz="9600" dirty="0" err="1"/>
              <a:t>penerimaan</a:t>
            </a:r>
            <a:r>
              <a:rPr lang="en-US" sz="9600" dirty="0"/>
              <a:t> </a:t>
            </a:r>
            <a:r>
              <a:rPr lang="en-US" sz="9600" dirty="0" err="1"/>
              <a:t>tersebut</a:t>
            </a:r>
            <a:r>
              <a:rPr lang="en-US" sz="9600" dirty="0"/>
              <a:t> </a:t>
            </a:r>
            <a:r>
              <a:rPr lang="en-US" sz="9600" dirty="0" err="1"/>
              <a:t>didasarkan</a:t>
            </a:r>
            <a:r>
              <a:rPr lang="en-US" sz="9600" dirty="0"/>
              <a:t> pada </a:t>
            </a:r>
            <a:r>
              <a:rPr lang="en-US" sz="9600" dirty="0" err="1"/>
              <a:t>manfaat</a:t>
            </a:r>
            <a:r>
              <a:rPr lang="en-US" sz="9600" dirty="0"/>
              <a:t> yang </a:t>
            </a:r>
            <a:r>
              <a:rPr lang="en-US" sz="9600" dirty="0" err="1"/>
              <a:t>terkandung</a:t>
            </a:r>
            <a:r>
              <a:rPr lang="en-US" sz="9600" dirty="0"/>
              <a:t> </a:t>
            </a:r>
            <a:r>
              <a:rPr lang="en-US" sz="9600" dirty="0" err="1"/>
              <a:t>dalam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.</a:t>
            </a:r>
          </a:p>
          <a:p>
            <a:pPr marL="862013" indent="-404813" algn="just">
              <a:buAutoNum type="arabicPeriod"/>
            </a:pPr>
            <a:r>
              <a:rPr lang="en-US" sz="9600" dirty="0" err="1"/>
              <a:t>Retensi</a:t>
            </a:r>
            <a:r>
              <a:rPr lang="en-US" sz="9600" dirty="0"/>
              <a:t> : </a:t>
            </a:r>
            <a:r>
              <a:rPr lang="en-US" sz="9600" dirty="0" err="1"/>
              <a:t>pesan</a:t>
            </a:r>
            <a:r>
              <a:rPr lang="en-US" sz="9600" dirty="0"/>
              <a:t> </a:t>
            </a:r>
            <a:r>
              <a:rPr lang="en-US" sz="9600" dirty="0" err="1"/>
              <a:t>persuasif</a:t>
            </a:r>
            <a:r>
              <a:rPr lang="en-US" sz="9600" dirty="0"/>
              <a:t> </a:t>
            </a:r>
            <a:r>
              <a:rPr lang="en-US" sz="9600" dirty="0" err="1"/>
              <a:t>harus</a:t>
            </a:r>
            <a:r>
              <a:rPr lang="en-US" sz="9600" dirty="0"/>
              <a:t> </a:t>
            </a:r>
            <a:r>
              <a:rPr lang="en-US" sz="9600" dirty="0" err="1"/>
              <a:t>dapat</a:t>
            </a:r>
            <a:r>
              <a:rPr lang="en-US" sz="9600" dirty="0"/>
              <a:t> </a:t>
            </a:r>
            <a:r>
              <a:rPr lang="en-US" sz="9600" dirty="0" err="1"/>
              <a:t>diingat</a:t>
            </a:r>
            <a:r>
              <a:rPr lang="en-US" sz="9600" dirty="0"/>
              <a:t>, </a:t>
            </a:r>
            <a:r>
              <a:rPr lang="en-US" sz="9600" dirty="0" err="1"/>
              <a:t>memiliki</a:t>
            </a:r>
            <a:r>
              <a:rPr lang="en-US" sz="9600" dirty="0"/>
              <a:t> </a:t>
            </a:r>
            <a:r>
              <a:rPr lang="en-US" sz="9600" dirty="0" err="1"/>
              <a:t>daya</a:t>
            </a:r>
            <a:r>
              <a:rPr lang="en-US" sz="9600" dirty="0"/>
              <a:t> </a:t>
            </a:r>
            <a:r>
              <a:rPr lang="en-US" sz="9600" dirty="0" err="1"/>
              <a:t>tahan</a:t>
            </a:r>
            <a:r>
              <a:rPr lang="en-US" sz="9600" dirty="0"/>
              <a:t>.</a:t>
            </a:r>
          </a:p>
          <a:p>
            <a:pPr marL="862013" indent="-404813" algn="just">
              <a:buAutoNum type="arabicPeriod"/>
            </a:pPr>
            <a:endParaRPr lang="en-US" sz="9600" dirty="0"/>
          </a:p>
          <a:p>
            <a:pPr marL="862013" indent="-404813" algn="just">
              <a:buAutoNum type="arabicPeriod"/>
            </a:pPr>
            <a:endParaRPr lang="en-US" sz="9600" dirty="0"/>
          </a:p>
          <a:p>
            <a:pPr marL="862013" indent="-404813" algn="just">
              <a:buAutoNum type="arabicPeriod"/>
            </a:pPr>
            <a:endParaRPr lang="en-US" sz="9600" dirty="0"/>
          </a:p>
          <a:p>
            <a:pPr marL="862013" indent="-404813" algn="just">
              <a:buAutoNum type="arabicPeriod"/>
            </a:pPr>
            <a:endParaRPr lang="en-US" sz="9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D6D083-9B3B-4AA1-A975-DB0FDB1C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894"/>
            <a:ext cx="3847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65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596301"/>
            <a:ext cx="10058400" cy="779806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PERSISTENSI PERUBAHAN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3" y="1445587"/>
            <a:ext cx="11042469" cy="4663440"/>
          </a:xfrm>
        </p:spPr>
        <p:txBody>
          <a:bodyPr>
            <a:normAutofit fontScale="25000" lnSpcReduction="20000"/>
          </a:bodyPr>
          <a:lstStyle/>
          <a:p>
            <a:pPr marL="914400" indent="-457200">
              <a:buAutoNum type="arabicPeriod"/>
            </a:pPr>
            <a:r>
              <a:rPr lang="en-US" sz="9600" dirty="0" err="1"/>
              <a:t>Sifat</a:t>
            </a:r>
            <a:r>
              <a:rPr lang="en-US" sz="9600" dirty="0"/>
              <a:t> </a:t>
            </a:r>
            <a:r>
              <a:rPr lang="en-US" sz="9600" dirty="0" err="1"/>
              <a:t>persistensi</a:t>
            </a:r>
            <a:r>
              <a:rPr lang="en-US" sz="9600" dirty="0"/>
              <a:t> </a:t>
            </a:r>
            <a:r>
              <a:rPr lang="en-US" sz="9600" dirty="0" err="1"/>
              <a:t>perubahan</a:t>
            </a:r>
            <a:endParaRPr lang="en-US" sz="9600" dirty="0"/>
          </a:p>
          <a:p>
            <a:pPr marL="1425575" indent="-511175">
              <a:buFont typeface="+mj-lt"/>
              <a:buAutoNum type="alphaLcParenR"/>
            </a:pPr>
            <a:r>
              <a:rPr lang="en-US" sz="9600" dirty="0" err="1"/>
              <a:t>Persuasi</a:t>
            </a:r>
            <a:r>
              <a:rPr lang="en-US" sz="9600" dirty="0"/>
              <a:t> </a:t>
            </a:r>
            <a:r>
              <a:rPr lang="en-US" sz="9600" dirty="0" err="1"/>
              <a:t>dari</a:t>
            </a:r>
            <a:r>
              <a:rPr lang="en-US" sz="9600" dirty="0"/>
              <a:t> </a:t>
            </a:r>
            <a:r>
              <a:rPr lang="en-US" sz="9600" dirty="0" err="1"/>
              <a:t>sumber</a:t>
            </a:r>
            <a:r>
              <a:rPr lang="en-US" sz="9600" dirty="0"/>
              <a:t>/persuader yang </a:t>
            </a:r>
            <a:r>
              <a:rPr lang="en-US" sz="9600" dirty="0" err="1"/>
              <a:t>positif</a:t>
            </a:r>
            <a:r>
              <a:rPr lang="en-US" sz="9600" dirty="0"/>
              <a:t> </a:t>
            </a:r>
            <a:r>
              <a:rPr lang="en-US" sz="9600" dirty="0" err="1"/>
              <a:t>lebih</a:t>
            </a:r>
            <a:r>
              <a:rPr lang="en-US" sz="9600" dirty="0"/>
              <a:t> </a:t>
            </a:r>
            <a:r>
              <a:rPr lang="en-US" sz="9600" dirty="0" err="1"/>
              <a:t>cepat</a:t>
            </a:r>
            <a:r>
              <a:rPr lang="en-US" sz="9600" dirty="0"/>
              <a:t> </a:t>
            </a:r>
            <a:r>
              <a:rPr lang="en-US" sz="9600" dirty="0" err="1"/>
              <a:t>terlupakan</a:t>
            </a:r>
            <a:r>
              <a:rPr lang="en-US" sz="9600" dirty="0"/>
              <a:t> dibanding </a:t>
            </a:r>
            <a:r>
              <a:rPr lang="en-US" sz="9600" dirty="0" err="1"/>
              <a:t>persuasi</a:t>
            </a:r>
            <a:r>
              <a:rPr lang="en-US" sz="9600" dirty="0"/>
              <a:t> </a:t>
            </a:r>
            <a:r>
              <a:rPr lang="en-US" sz="9600" dirty="0" err="1"/>
              <a:t>dari</a:t>
            </a:r>
            <a:r>
              <a:rPr lang="en-US" sz="9600" dirty="0"/>
              <a:t> persuader yang negative</a:t>
            </a:r>
          </a:p>
          <a:p>
            <a:pPr marL="1425575" indent="-511175">
              <a:buFont typeface="+mj-lt"/>
              <a:buAutoNum type="alphaLcParenR"/>
            </a:pPr>
            <a:r>
              <a:rPr lang="en-US" sz="9600" dirty="0" err="1"/>
              <a:t>Perubahan</a:t>
            </a:r>
            <a:r>
              <a:rPr lang="en-US" sz="9600" dirty="0"/>
              <a:t> </a:t>
            </a:r>
            <a:r>
              <a:rPr lang="en-US" sz="9600" dirty="0" err="1"/>
              <a:t>sikap</a:t>
            </a:r>
            <a:r>
              <a:rPr lang="en-US" sz="9600" dirty="0"/>
              <a:t> </a:t>
            </a:r>
            <a:r>
              <a:rPr lang="en-US" sz="9600" dirty="0" err="1"/>
              <a:t>dari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 yang </a:t>
            </a:r>
            <a:r>
              <a:rPr lang="en-US" sz="9600" dirty="0" err="1"/>
              <a:t>bersifat</a:t>
            </a:r>
            <a:r>
              <a:rPr lang="en-US" sz="9600" dirty="0"/>
              <a:t> </a:t>
            </a:r>
            <a:r>
              <a:rPr lang="en-US" sz="9600" dirty="0" err="1"/>
              <a:t>kompleks</a:t>
            </a:r>
            <a:r>
              <a:rPr lang="en-US" sz="9600" dirty="0"/>
              <a:t> </a:t>
            </a:r>
            <a:r>
              <a:rPr lang="en-US" sz="9600" dirty="0" err="1"/>
              <a:t>atau</a:t>
            </a:r>
            <a:r>
              <a:rPr lang="en-US" sz="9600" dirty="0"/>
              <a:t> </a:t>
            </a:r>
            <a:r>
              <a:rPr lang="en-US" sz="9600" dirty="0" err="1"/>
              <a:t>halus</a:t>
            </a:r>
            <a:r>
              <a:rPr lang="en-US" sz="9600" dirty="0"/>
              <a:t> </a:t>
            </a:r>
            <a:r>
              <a:rPr lang="en-US" sz="9600" dirty="0" err="1"/>
              <a:t>berkurang</a:t>
            </a:r>
            <a:r>
              <a:rPr lang="en-US" sz="9600" dirty="0"/>
              <a:t> </a:t>
            </a:r>
            <a:r>
              <a:rPr lang="en-US" sz="9600" dirty="0" err="1"/>
              <a:t>secara</a:t>
            </a:r>
            <a:r>
              <a:rPr lang="en-US" sz="9600" dirty="0"/>
              <a:t> </a:t>
            </a:r>
            <a:r>
              <a:rPr lang="en-US" sz="9600" dirty="0" err="1"/>
              <a:t>lambat</a:t>
            </a:r>
            <a:r>
              <a:rPr lang="en-US" sz="9600" dirty="0"/>
              <a:t> </a:t>
            </a:r>
          </a:p>
          <a:p>
            <a:pPr marL="1425575" indent="-511175" algn="just">
              <a:buFont typeface="+mj-lt"/>
              <a:buAutoNum type="alphaLcParenR"/>
            </a:pPr>
            <a:r>
              <a:rPr lang="en-US" sz="9600" dirty="0" err="1"/>
              <a:t>Perubahan</a:t>
            </a:r>
            <a:r>
              <a:rPr lang="en-US" sz="9600" dirty="0"/>
              <a:t> </a:t>
            </a:r>
            <a:r>
              <a:rPr lang="en-US" sz="9600" dirty="0" err="1"/>
              <a:t>sikap</a:t>
            </a:r>
            <a:r>
              <a:rPr lang="en-US" sz="9600" dirty="0"/>
              <a:t> </a:t>
            </a:r>
            <a:r>
              <a:rPr lang="en-US" sz="9600" dirty="0" err="1"/>
              <a:t>lebih</a:t>
            </a:r>
            <a:r>
              <a:rPr lang="en-US" sz="9600" dirty="0"/>
              <a:t> </a:t>
            </a:r>
            <a:r>
              <a:rPr lang="en-US" sz="9600" dirty="0" err="1"/>
              <a:t>persisten</a:t>
            </a:r>
            <a:r>
              <a:rPr lang="en-US" sz="9600" dirty="0"/>
              <a:t> </a:t>
            </a:r>
            <a:r>
              <a:rPr lang="en-US" sz="9600" dirty="0" err="1"/>
              <a:t>dari</a:t>
            </a:r>
            <a:r>
              <a:rPr lang="en-US" sz="9600" dirty="0"/>
              <a:t> </a:t>
            </a:r>
            <a:r>
              <a:rPr lang="en-US" sz="9600" dirty="0" err="1"/>
              <a:t>waktu</a:t>
            </a:r>
            <a:r>
              <a:rPr lang="en-US" sz="9600" dirty="0"/>
              <a:t> </a:t>
            </a:r>
            <a:r>
              <a:rPr lang="en-US" sz="9600" dirty="0" err="1"/>
              <a:t>ke</a:t>
            </a:r>
            <a:r>
              <a:rPr lang="en-US" sz="9600" dirty="0"/>
              <a:t> </a:t>
            </a:r>
            <a:r>
              <a:rPr lang="en-US" sz="9600" dirty="0" err="1"/>
              <a:t>waktu</a:t>
            </a:r>
            <a:r>
              <a:rPr lang="en-US" sz="9600" dirty="0"/>
              <a:t> </a:t>
            </a:r>
            <a:r>
              <a:rPr lang="en-US" sz="9600" dirty="0" err="1"/>
              <a:t>jika</a:t>
            </a:r>
            <a:r>
              <a:rPr lang="en-US" sz="9600" dirty="0"/>
              <a:t> </a:t>
            </a:r>
            <a:r>
              <a:rPr lang="en-US" sz="9600" dirty="0" err="1"/>
              <a:t>persuadee</a:t>
            </a:r>
            <a:r>
              <a:rPr lang="en-US" sz="9600" dirty="0"/>
              <a:t> </a:t>
            </a:r>
            <a:r>
              <a:rPr lang="en-US" sz="9600" dirty="0" err="1"/>
              <a:t>berpartisipasi</a:t>
            </a:r>
            <a:r>
              <a:rPr lang="en-US" sz="9600" dirty="0"/>
              <a:t> </a:t>
            </a:r>
            <a:r>
              <a:rPr lang="en-US" sz="9600" dirty="0" err="1"/>
              <a:t>secara</a:t>
            </a:r>
            <a:r>
              <a:rPr lang="en-US" sz="9600" dirty="0"/>
              <a:t> </a:t>
            </a:r>
            <a:r>
              <a:rPr lang="en-US" sz="9600" dirty="0" err="1"/>
              <a:t>aktif</a:t>
            </a:r>
            <a:endParaRPr lang="en-US" sz="9600" dirty="0"/>
          </a:p>
          <a:p>
            <a:pPr marL="914400" indent="-457200" algn="just">
              <a:buAutoNum type="arabicPeriod" startAt="2"/>
            </a:pPr>
            <a:r>
              <a:rPr lang="en-US" sz="9600" dirty="0" err="1"/>
              <a:t>Mengulang</a:t>
            </a:r>
            <a:r>
              <a:rPr lang="en-US" sz="9600" dirty="0"/>
              <a:t> </a:t>
            </a:r>
            <a:r>
              <a:rPr lang="en-US" sz="9600" dirty="0" err="1"/>
              <a:t>pesan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 </a:t>
            </a:r>
            <a:r>
              <a:rPr lang="en-US" sz="9600" dirty="0" err="1"/>
              <a:t>cenderung</a:t>
            </a:r>
            <a:r>
              <a:rPr lang="en-US" sz="9600" dirty="0"/>
              <a:t> </a:t>
            </a:r>
            <a:r>
              <a:rPr lang="en-US" sz="9600" dirty="0" err="1"/>
              <a:t>memperpanjang</a:t>
            </a:r>
            <a:r>
              <a:rPr lang="en-US" sz="9600" dirty="0"/>
              <a:t> </a:t>
            </a:r>
            <a:r>
              <a:rPr lang="en-US" sz="9600" dirty="0" err="1"/>
              <a:t>pengaruh</a:t>
            </a:r>
            <a:r>
              <a:rPr lang="en-US" sz="9600" dirty="0"/>
              <a:t> yang </a:t>
            </a:r>
            <a:r>
              <a:rPr lang="en-US" sz="9600" dirty="0" err="1"/>
              <a:t>dihasilkan</a:t>
            </a:r>
            <a:endParaRPr lang="en-US" sz="9600" dirty="0"/>
          </a:p>
          <a:p>
            <a:pPr marL="914400" indent="-457200" algn="just">
              <a:buAutoNum type="arabicPeriod" startAt="2"/>
            </a:pPr>
            <a:r>
              <a:rPr lang="en-US" sz="9600" dirty="0" err="1"/>
              <a:t>Perubahan</a:t>
            </a:r>
            <a:r>
              <a:rPr lang="en-US" sz="9600" dirty="0"/>
              <a:t> </a:t>
            </a:r>
            <a:r>
              <a:rPr lang="en-US" sz="9600" dirty="0" err="1"/>
              <a:t>pendapat</a:t>
            </a:r>
            <a:r>
              <a:rPr lang="en-US" sz="9600" dirty="0"/>
              <a:t> yang </a:t>
            </a:r>
            <a:r>
              <a:rPr lang="en-US" sz="9600" dirty="0" err="1"/>
              <a:t>diinginkan</a:t>
            </a:r>
            <a:r>
              <a:rPr lang="en-US" sz="9600" dirty="0"/>
              <a:t> persuader </a:t>
            </a:r>
            <a:r>
              <a:rPr lang="en-US" sz="9600" dirty="0" err="1"/>
              <a:t>lebih</a:t>
            </a:r>
            <a:r>
              <a:rPr lang="en-US" sz="9600" dirty="0"/>
              <a:t> </a:t>
            </a:r>
            <a:r>
              <a:rPr lang="en-US" sz="9600" dirty="0" err="1"/>
              <a:t>banyak</a:t>
            </a:r>
            <a:r>
              <a:rPr lang="en-US" sz="9600" dirty="0"/>
              <a:t> </a:t>
            </a:r>
            <a:r>
              <a:rPr lang="en-US" sz="9600" dirty="0" err="1"/>
              <a:t>ditemukan</a:t>
            </a:r>
            <a:r>
              <a:rPr lang="en-US" sz="9600" dirty="0"/>
              <a:t> </a:t>
            </a:r>
            <a:r>
              <a:rPr lang="en-US" sz="9600" dirty="0" err="1"/>
              <a:t>beberapa</a:t>
            </a:r>
            <a:r>
              <a:rPr lang="en-US" sz="9600" dirty="0"/>
              <a:t> </a:t>
            </a:r>
            <a:r>
              <a:rPr lang="en-US" sz="9600" dirty="0" err="1"/>
              <a:t>saat</a:t>
            </a:r>
            <a:r>
              <a:rPr lang="en-US" sz="9600" dirty="0"/>
              <a:t> </a:t>
            </a:r>
            <a:r>
              <a:rPr lang="en-US" sz="9600" dirty="0" err="1"/>
              <a:t>setelah</a:t>
            </a:r>
            <a:r>
              <a:rPr lang="en-US" sz="9600" dirty="0"/>
              <a:t> proses </a:t>
            </a:r>
            <a:r>
              <a:rPr lang="en-US" sz="9600" dirty="0" err="1"/>
              <a:t>persuasi</a:t>
            </a:r>
            <a:r>
              <a:rPr lang="en-US" sz="9600" dirty="0"/>
              <a:t> </a:t>
            </a:r>
            <a:r>
              <a:rPr lang="en-US" sz="9600" dirty="0" err="1"/>
              <a:t>dilakukan</a:t>
            </a:r>
            <a:r>
              <a:rPr lang="en-US" sz="9600" dirty="0"/>
              <a:t> dibanding </a:t>
            </a:r>
            <a:r>
              <a:rPr lang="en-US" sz="9600" dirty="0" err="1"/>
              <a:t>setelah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 </a:t>
            </a:r>
            <a:r>
              <a:rPr lang="en-US" sz="9600" dirty="0" err="1"/>
              <a:t>diterima</a:t>
            </a:r>
            <a:endParaRPr lang="en-US" sz="9600" dirty="0"/>
          </a:p>
          <a:p>
            <a:pPr marL="914400" indent="-457200" algn="just">
              <a:buAutoNum type="arabicPeriod" startAt="2"/>
            </a:pPr>
            <a:endParaRPr lang="en-US" sz="9600" b="1" dirty="0"/>
          </a:p>
          <a:p>
            <a:pPr marL="457200" indent="0">
              <a:buNone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D6D083-9B3B-4AA1-A975-DB0FDB1C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894"/>
            <a:ext cx="3847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84CFB59-B510-4842-8A54-6D3582E17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27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8" y="596301"/>
            <a:ext cx="10058400" cy="779806"/>
          </a:xfrm>
        </p:spPr>
        <p:txBody>
          <a:bodyPr>
            <a:normAutofit/>
          </a:bodyPr>
          <a:lstStyle/>
          <a:p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Diskusi</a:t>
            </a: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Kelompok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3" y="1445587"/>
            <a:ext cx="11042469" cy="4663440"/>
          </a:xfrm>
        </p:spPr>
        <p:txBody>
          <a:bodyPr>
            <a:normAutofit fontScale="25000" lnSpcReduction="20000"/>
          </a:bodyPr>
          <a:lstStyle/>
          <a:p>
            <a:pPr marL="914400" indent="-457200">
              <a:buAutoNum type="arabicPeriod"/>
            </a:pPr>
            <a:r>
              <a:rPr lang="en-US" sz="9600" dirty="0"/>
              <a:t>Cari dan </a:t>
            </a:r>
            <a:r>
              <a:rPr lang="en-US" sz="9600" dirty="0" err="1"/>
              <a:t>pilih</a:t>
            </a:r>
            <a:r>
              <a:rPr lang="en-US" sz="9600" dirty="0"/>
              <a:t> salah </a:t>
            </a:r>
            <a:r>
              <a:rPr lang="en-US" sz="9600" dirty="0" err="1"/>
              <a:t>satu</a:t>
            </a:r>
            <a:r>
              <a:rPr lang="en-US" sz="9600" dirty="0"/>
              <a:t> </a:t>
            </a:r>
            <a:r>
              <a:rPr lang="en-US" sz="9600" dirty="0" err="1"/>
              <a:t>komunikasi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 yang </a:t>
            </a:r>
            <a:r>
              <a:rPr lang="en-US" sz="9600" dirty="0" err="1"/>
              <a:t>terkait</a:t>
            </a:r>
            <a:r>
              <a:rPr lang="en-US" sz="9600" dirty="0"/>
              <a:t> </a:t>
            </a:r>
            <a:r>
              <a:rPr lang="en-US" sz="9600" dirty="0" err="1"/>
              <a:t>dengan</a:t>
            </a:r>
            <a:r>
              <a:rPr lang="en-US" sz="9600" dirty="0"/>
              <a:t> :</a:t>
            </a:r>
          </a:p>
          <a:p>
            <a:pPr marL="1463040" lvl="2" indent="-457200">
              <a:buFont typeface="Wingdings" panose="05000000000000000000" pitchFamily="2" charset="2"/>
              <a:buChar char="q"/>
            </a:pPr>
            <a:r>
              <a:rPr lang="en-US" sz="9300" dirty="0" err="1"/>
              <a:t>Isu</a:t>
            </a:r>
            <a:r>
              <a:rPr lang="en-US" sz="9300" dirty="0"/>
              <a:t> </a:t>
            </a:r>
            <a:r>
              <a:rPr lang="en-US" sz="9300" dirty="0" err="1"/>
              <a:t>lingkungan</a:t>
            </a:r>
            <a:endParaRPr lang="en-US" sz="9300" dirty="0"/>
          </a:p>
          <a:p>
            <a:pPr marL="1462088" lvl="2" indent="-457200">
              <a:buFont typeface="Wingdings" panose="05000000000000000000" pitchFamily="2" charset="2"/>
              <a:buChar char="q"/>
            </a:pPr>
            <a:r>
              <a:rPr lang="en-US" sz="9300" dirty="0" err="1"/>
              <a:t>Isu</a:t>
            </a:r>
            <a:r>
              <a:rPr lang="en-US" sz="9300" dirty="0"/>
              <a:t> </a:t>
            </a:r>
            <a:r>
              <a:rPr lang="en-US" sz="9300" dirty="0" err="1"/>
              <a:t>masalah</a:t>
            </a:r>
            <a:r>
              <a:rPr lang="en-US" sz="9300" dirty="0"/>
              <a:t> Pendidikan</a:t>
            </a:r>
          </a:p>
          <a:p>
            <a:pPr marL="1462088" lvl="2" indent="-457200">
              <a:buFont typeface="Wingdings" panose="05000000000000000000" pitchFamily="2" charset="2"/>
              <a:buChar char="q"/>
            </a:pPr>
            <a:r>
              <a:rPr lang="en-US" sz="9300" dirty="0" err="1"/>
              <a:t>Isu</a:t>
            </a:r>
            <a:r>
              <a:rPr lang="en-US" sz="9300" dirty="0"/>
              <a:t> </a:t>
            </a:r>
            <a:r>
              <a:rPr lang="en-US" sz="9300" dirty="0" err="1"/>
              <a:t>perlindungan</a:t>
            </a:r>
            <a:r>
              <a:rPr lang="en-US" sz="9300" dirty="0"/>
              <a:t> </a:t>
            </a:r>
            <a:r>
              <a:rPr lang="en-US" sz="9300" dirty="0" err="1"/>
              <a:t>konsumen</a:t>
            </a:r>
            <a:endParaRPr lang="en-US" sz="9300" dirty="0"/>
          </a:p>
          <a:p>
            <a:pPr marL="1462088" lvl="2" indent="-457200">
              <a:buFont typeface="Wingdings" panose="05000000000000000000" pitchFamily="2" charset="2"/>
              <a:buChar char="q"/>
            </a:pPr>
            <a:r>
              <a:rPr lang="en-US" sz="9300" dirty="0" err="1"/>
              <a:t>Isu</a:t>
            </a:r>
            <a:r>
              <a:rPr lang="en-US" sz="9300" dirty="0"/>
              <a:t> </a:t>
            </a:r>
            <a:r>
              <a:rPr lang="en-US" sz="9300" dirty="0" err="1"/>
              <a:t>kesehatan</a:t>
            </a:r>
            <a:r>
              <a:rPr lang="en-US" sz="9300" dirty="0"/>
              <a:t> mental</a:t>
            </a:r>
          </a:p>
          <a:p>
            <a:pPr marL="1462088" lvl="2" indent="-457200">
              <a:buFont typeface="Wingdings" panose="05000000000000000000" pitchFamily="2" charset="2"/>
              <a:buChar char="q"/>
            </a:pPr>
            <a:r>
              <a:rPr lang="en-US" sz="9300" dirty="0" err="1"/>
              <a:t>Isu</a:t>
            </a:r>
            <a:r>
              <a:rPr lang="en-US" sz="9300" dirty="0"/>
              <a:t> </a:t>
            </a:r>
            <a:r>
              <a:rPr lang="en-US" sz="9300" dirty="0" err="1"/>
              <a:t>perempuan</a:t>
            </a:r>
            <a:r>
              <a:rPr lang="en-US" sz="9300" dirty="0"/>
              <a:t> &amp; </a:t>
            </a:r>
            <a:r>
              <a:rPr lang="en-US" sz="9300" dirty="0" err="1"/>
              <a:t>anak</a:t>
            </a:r>
            <a:r>
              <a:rPr lang="en-US" sz="9300" dirty="0"/>
              <a:t>		</a:t>
            </a:r>
          </a:p>
          <a:p>
            <a:pPr marL="914400" indent="-457200" algn="just">
              <a:buAutoNum type="arabicPeriod" startAt="2"/>
            </a:pPr>
            <a:r>
              <a:rPr lang="en-US" sz="9600" dirty="0" err="1"/>
              <a:t>Analisislah</a:t>
            </a:r>
            <a:r>
              <a:rPr lang="en-US" sz="9600" dirty="0"/>
              <a:t> </a:t>
            </a:r>
            <a:r>
              <a:rPr lang="en-US" sz="9600" dirty="0" err="1"/>
              <a:t>komunikasi</a:t>
            </a:r>
            <a:r>
              <a:rPr lang="en-US" sz="9600" dirty="0"/>
              <a:t> </a:t>
            </a:r>
            <a:r>
              <a:rPr lang="en-US" sz="9600" dirty="0" err="1"/>
              <a:t>persuasi</a:t>
            </a:r>
            <a:r>
              <a:rPr lang="en-US" sz="9600" dirty="0"/>
              <a:t> </a:t>
            </a:r>
            <a:r>
              <a:rPr lang="en-US" sz="9600" dirty="0" err="1"/>
              <a:t>kasus</a:t>
            </a:r>
            <a:r>
              <a:rPr lang="en-US" sz="9600" dirty="0"/>
              <a:t> </a:t>
            </a:r>
            <a:r>
              <a:rPr lang="en-US" sz="9600" dirty="0" err="1"/>
              <a:t>tersebut</a:t>
            </a:r>
            <a:r>
              <a:rPr lang="en-US" sz="9600" dirty="0"/>
              <a:t> </a:t>
            </a:r>
            <a:r>
              <a:rPr lang="en-US" sz="9600" dirty="0" err="1"/>
              <a:t>dengan</a:t>
            </a:r>
            <a:r>
              <a:rPr lang="en-US" sz="9600" dirty="0"/>
              <a:t> </a:t>
            </a:r>
            <a:r>
              <a:rPr lang="en-US" sz="9600" dirty="0" err="1"/>
              <a:t>melihatnya</a:t>
            </a:r>
            <a:r>
              <a:rPr lang="en-US" sz="9600" dirty="0"/>
              <a:t> </a:t>
            </a:r>
            <a:r>
              <a:rPr lang="en-US" sz="9600" dirty="0" err="1"/>
              <a:t>melalui</a:t>
            </a:r>
            <a:r>
              <a:rPr lang="en-US" sz="9600" dirty="0"/>
              <a:t> : </a:t>
            </a:r>
          </a:p>
          <a:p>
            <a:pPr marL="1515428" lvl="2" indent="-509588" algn="just">
              <a:buFont typeface="Wingdings" panose="05000000000000000000" pitchFamily="2" charset="2"/>
              <a:buChar char="q"/>
            </a:pPr>
            <a:r>
              <a:rPr lang="en-US" sz="9300" dirty="0" err="1"/>
              <a:t>Tujuan</a:t>
            </a:r>
            <a:r>
              <a:rPr lang="en-US" sz="9300" dirty="0"/>
              <a:t> </a:t>
            </a:r>
            <a:r>
              <a:rPr lang="en-US" sz="9300" dirty="0" err="1"/>
              <a:t>komunikasi</a:t>
            </a:r>
            <a:r>
              <a:rPr lang="en-US" sz="9300" dirty="0"/>
              <a:t> </a:t>
            </a:r>
            <a:r>
              <a:rPr lang="en-US" sz="9300" dirty="0" err="1"/>
              <a:t>persuasi</a:t>
            </a:r>
            <a:endParaRPr lang="en-US" sz="9300" dirty="0"/>
          </a:p>
          <a:p>
            <a:pPr marL="1515428" lvl="2" indent="-509588" algn="just">
              <a:buFont typeface="Wingdings" panose="05000000000000000000" pitchFamily="2" charset="2"/>
              <a:buChar char="q"/>
            </a:pPr>
            <a:r>
              <a:rPr lang="en-US" sz="9300" dirty="0" err="1"/>
              <a:t>Unsur-unsur</a:t>
            </a:r>
            <a:r>
              <a:rPr lang="en-US" sz="9300" dirty="0"/>
              <a:t> SCMR</a:t>
            </a:r>
          </a:p>
          <a:p>
            <a:pPr marL="1515428" lvl="2" indent="-509588" algn="just">
              <a:buFont typeface="Wingdings" panose="05000000000000000000" pitchFamily="2" charset="2"/>
              <a:buChar char="q"/>
            </a:pPr>
            <a:r>
              <a:rPr lang="en-US" sz="9300" dirty="0" err="1"/>
              <a:t>Persistensi</a:t>
            </a:r>
            <a:r>
              <a:rPr lang="en-US" sz="9300" dirty="0"/>
              <a:t> Hasil </a:t>
            </a:r>
            <a:r>
              <a:rPr lang="en-US" sz="9300" dirty="0" err="1"/>
              <a:t>Persuasi</a:t>
            </a:r>
            <a:endParaRPr lang="en-US" sz="9300" dirty="0"/>
          </a:p>
          <a:p>
            <a:pPr marL="914400" indent="-457200" algn="just">
              <a:buAutoNum type="arabicPeriod" startAt="2"/>
            </a:pPr>
            <a:endParaRPr lang="en-US" sz="9600" b="1" dirty="0"/>
          </a:p>
          <a:p>
            <a:pPr marL="457200" indent="0">
              <a:buNone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D6D083-9B3B-4AA1-A975-DB0FDB1C4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3894"/>
            <a:ext cx="38472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84CFB59-B510-4842-8A54-6D3582E17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90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702C33-FF3E-42EB-823F-D0C4ED11E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57200"/>
            <a:ext cx="1123405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29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2991394" y="2103121"/>
            <a:ext cx="8164284" cy="2913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/>
              <a:t>HISTORICAL &amp; ETHICAL PERSUASIVE SCHOLARSHIPS</a:t>
            </a:r>
          </a:p>
          <a:p>
            <a:pPr algn="r"/>
            <a:r>
              <a:rPr lang="en-US" sz="3600" dirty="0"/>
              <a:t>M-3</a:t>
            </a:r>
          </a:p>
        </p:txBody>
      </p:sp>
    </p:spTree>
    <p:extLst>
      <p:ext uri="{BB962C8B-B14F-4D97-AF65-F5344CB8AC3E}">
        <p14:creationId xmlns:p14="http://schemas.microsoft.com/office/powerpoint/2010/main" val="341739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801-9953-4983-AB24-8647E749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2777"/>
            <a:ext cx="10058400" cy="7159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 PERSUASI DI ERA KONTEMPORER (TIK)..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80F8-B5BD-486E-895D-10C145FAC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19348"/>
            <a:ext cx="10058400" cy="4856869"/>
          </a:xfrm>
        </p:spPr>
        <p:txBody>
          <a:bodyPr>
            <a:normAutofit fontScale="92500" lnSpcReduction="10000"/>
          </a:bodyPr>
          <a:lstStyle/>
          <a:p>
            <a:pPr marL="365760" indent="-256032" algn="just">
              <a:buFont typeface="Wingdings 3"/>
              <a:buChar char=""/>
              <a:defRPr/>
            </a:pP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halus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licik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r>
              <a:rPr lang="en-US" sz="2100" dirty="0" err="1"/>
              <a:t>Pengemasan</a:t>
            </a:r>
            <a:r>
              <a:rPr lang="en-US" sz="2100" dirty="0"/>
              <a:t> </a:t>
            </a:r>
            <a:r>
              <a:rPr lang="en-US" sz="2100" dirty="0" err="1"/>
              <a:t>pesan</a:t>
            </a:r>
            <a:r>
              <a:rPr lang="en-US" sz="2100" dirty="0"/>
              <a:t> persuasive </a:t>
            </a:r>
            <a:r>
              <a:rPr lang="en-US" sz="2100" dirty="0" err="1"/>
              <a:t>memanipulasi</a:t>
            </a:r>
            <a:r>
              <a:rPr lang="en-US" sz="2100" dirty="0"/>
              <a:t> </a:t>
            </a:r>
            <a:r>
              <a:rPr lang="en-US" sz="2100" dirty="0" err="1"/>
              <a:t>teknologi</a:t>
            </a:r>
            <a:r>
              <a:rPr lang="en-US" sz="2100" dirty="0"/>
              <a:t> internet dan </a:t>
            </a:r>
            <a:r>
              <a:rPr lang="en-US" sz="2100" dirty="0" err="1"/>
              <a:t>menyamarkan</a:t>
            </a:r>
            <a:r>
              <a:rPr lang="en-US" sz="2100" dirty="0"/>
              <a:t> </a:t>
            </a:r>
            <a:r>
              <a:rPr lang="en-US" sz="2100" dirty="0" err="1"/>
              <a:t>niat</a:t>
            </a:r>
            <a:r>
              <a:rPr lang="en-US" sz="2100" dirty="0"/>
              <a:t> </a:t>
            </a:r>
            <a:r>
              <a:rPr lang="en-US" sz="2100" dirty="0" err="1"/>
              <a:t>persuasi</a:t>
            </a:r>
            <a:endParaRPr lang="en-US" sz="2100" dirty="0"/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r>
              <a:rPr lang="en-US" sz="2100" dirty="0" err="1"/>
              <a:t>Pesan</a:t>
            </a:r>
            <a:r>
              <a:rPr lang="en-US" sz="2100" dirty="0"/>
              <a:t> </a:t>
            </a:r>
            <a:r>
              <a:rPr lang="en-US" sz="2100" dirty="0" err="1"/>
              <a:t>persuasi</a:t>
            </a:r>
            <a:r>
              <a:rPr lang="en-US" sz="2100" dirty="0"/>
              <a:t> </a:t>
            </a:r>
            <a:r>
              <a:rPr lang="en-US" sz="2100" dirty="0" err="1"/>
              <a:t>lebih</a:t>
            </a:r>
            <a:r>
              <a:rPr lang="en-US" sz="2100" dirty="0"/>
              <a:t> </a:t>
            </a:r>
            <a:r>
              <a:rPr lang="en-US" sz="2100" dirty="0" err="1"/>
              <a:t>banyak</a:t>
            </a:r>
            <a:r>
              <a:rPr lang="en-US" sz="2100" dirty="0"/>
              <a:t> </a:t>
            </a:r>
            <a:r>
              <a:rPr lang="en-US" sz="2100" dirty="0" err="1"/>
              <a:t>ditujukan</a:t>
            </a:r>
            <a:r>
              <a:rPr lang="en-US" sz="2100" dirty="0"/>
              <a:t> pada </a:t>
            </a:r>
            <a:r>
              <a:rPr lang="en-US" sz="2100" dirty="0" err="1"/>
              <a:t>aspek</a:t>
            </a:r>
            <a:r>
              <a:rPr lang="en-US" sz="2100" dirty="0"/>
              <a:t> </a:t>
            </a:r>
            <a:r>
              <a:rPr lang="en-US" sz="2100" dirty="0" err="1"/>
              <a:t>afektif</a:t>
            </a:r>
            <a:r>
              <a:rPr lang="en-US" sz="2100" dirty="0"/>
              <a:t> </a:t>
            </a:r>
            <a:r>
              <a:rPr lang="en-US" sz="2100" dirty="0" err="1"/>
              <a:t>bertujuan</a:t>
            </a:r>
            <a:r>
              <a:rPr lang="en-US" sz="2100" dirty="0"/>
              <a:t> </a:t>
            </a:r>
            <a:r>
              <a:rPr lang="en-US" sz="2100" dirty="0" err="1"/>
              <a:t>memainkan</a:t>
            </a:r>
            <a:r>
              <a:rPr lang="en-US" sz="2100" dirty="0"/>
              <a:t> </a:t>
            </a:r>
            <a:r>
              <a:rPr lang="en-US" sz="2100" dirty="0" err="1"/>
              <a:t>emosi</a:t>
            </a:r>
            <a:r>
              <a:rPr lang="en-US" sz="2100" dirty="0"/>
              <a:t> </a:t>
            </a:r>
            <a:r>
              <a:rPr lang="en-US" sz="2100" dirty="0" err="1"/>
              <a:t>penerima</a:t>
            </a:r>
            <a:r>
              <a:rPr lang="en-US" sz="2100" dirty="0"/>
              <a:t> </a:t>
            </a:r>
            <a:r>
              <a:rPr lang="en-US" sz="2100" dirty="0" err="1"/>
              <a:t>pesan</a:t>
            </a:r>
            <a:r>
              <a:rPr lang="en-US" sz="2100" dirty="0"/>
              <a:t> dan </a:t>
            </a:r>
            <a:r>
              <a:rPr lang="en-US" sz="2100" dirty="0" err="1"/>
              <a:t>menggugah</a:t>
            </a:r>
            <a:r>
              <a:rPr lang="en-US" sz="2100" dirty="0"/>
              <a:t> </a:t>
            </a:r>
            <a:r>
              <a:rPr lang="en-US" sz="2100" dirty="0" err="1"/>
              <a:t>raasa</a:t>
            </a:r>
            <a:r>
              <a:rPr lang="en-US" sz="2100" dirty="0"/>
              <a:t> </a:t>
            </a:r>
            <a:r>
              <a:rPr lang="en-US" sz="2100" dirty="0" err="1"/>
              <a:t>empati</a:t>
            </a:r>
            <a:r>
              <a:rPr lang="en-US" sz="2100" dirty="0"/>
              <a:t>.</a:t>
            </a:r>
            <a:endParaRPr lang="en-US" dirty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lebih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kompleks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 mediated</a:t>
            </a:r>
          </a:p>
          <a:p>
            <a:pPr marL="726948" lvl="1" indent="-342900" algn="just">
              <a:buFont typeface="Courier New" panose="02070309020205020404" pitchFamily="49" charset="0"/>
              <a:buChar char="o"/>
              <a:defRPr/>
            </a:pPr>
            <a:r>
              <a:rPr lang="en-US" sz="2100" dirty="0" err="1"/>
              <a:t>Teknologi</a:t>
            </a:r>
            <a:r>
              <a:rPr lang="en-US" sz="2100" dirty="0"/>
              <a:t> </a:t>
            </a:r>
            <a:r>
              <a:rPr lang="en-US" sz="2100" dirty="0" err="1"/>
              <a:t>menengahi</a:t>
            </a:r>
            <a:r>
              <a:rPr lang="en-US" sz="2100" dirty="0"/>
              <a:t> (</a:t>
            </a:r>
            <a:r>
              <a:rPr lang="en-US" sz="2100" dirty="0" err="1"/>
              <a:t>memediasi</a:t>
            </a:r>
            <a:r>
              <a:rPr lang="en-US" sz="2100" dirty="0"/>
              <a:t> ) persuader </a:t>
            </a:r>
            <a:r>
              <a:rPr lang="en-US" sz="2100" dirty="0" err="1"/>
              <a:t>dengan</a:t>
            </a:r>
            <a:r>
              <a:rPr lang="en-US" sz="2100" dirty="0"/>
              <a:t> persuade.</a:t>
            </a:r>
          </a:p>
          <a:p>
            <a:pPr marL="726948" lvl="1" indent="-342900">
              <a:buFont typeface="Courier New" panose="02070309020205020404" pitchFamily="49" charset="0"/>
              <a:buChar char="o"/>
              <a:defRPr/>
            </a:pPr>
            <a:r>
              <a:rPr lang="en-US" sz="2100" dirty="0" err="1"/>
              <a:t>Komunikasi</a:t>
            </a:r>
            <a:r>
              <a:rPr lang="en-US" sz="2100" dirty="0"/>
              <a:t> persuasive </a:t>
            </a:r>
            <a:r>
              <a:rPr lang="en-US" sz="2100" dirty="0" err="1"/>
              <a:t>membombardir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dirty="0" err="1"/>
              <a:t>segala</a:t>
            </a:r>
            <a:r>
              <a:rPr lang="en-US" sz="2100" dirty="0"/>
              <a:t> </a:t>
            </a:r>
            <a:r>
              <a:rPr lang="en-US" sz="2100" dirty="0" err="1"/>
              <a:t>arah</a:t>
            </a:r>
            <a:r>
              <a:rPr lang="en-US" sz="2100" dirty="0"/>
              <a:t>.</a:t>
            </a:r>
          </a:p>
          <a:p>
            <a:pPr marL="726948" lvl="1" indent="-342900">
              <a:buFont typeface="Courier New" panose="02070309020205020404" pitchFamily="49" charset="0"/>
              <a:buChar char="o"/>
              <a:defRPr/>
            </a:pPr>
            <a:r>
              <a:rPr lang="en-US" sz="2100" dirty="0" err="1"/>
              <a:t>Simbol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era </a:t>
            </a:r>
            <a:r>
              <a:rPr lang="en-US" sz="2100" dirty="0" err="1"/>
              <a:t>kontemporer</a:t>
            </a:r>
            <a:r>
              <a:rPr lang="en-US" sz="2100" dirty="0"/>
              <a:t> </a:t>
            </a:r>
            <a:r>
              <a:rPr lang="en-US" sz="2100" dirty="0" err="1"/>
              <a:t>adalah</a:t>
            </a:r>
            <a:r>
              <a:rPr lang="en-US" sz="2100" dirty="0"/>
              <a:t> </a:t>
            </a:r>
            <a:r>
              <a:rPr lang="en-US" sz="2100" dirty="0" err="1"/>
              <a:t>bergabung</a:t>
            </a:r>
            <a:r>
              <a:rPr lang="en-US" sz="2100" dirty="0"/>
              <a:t> </a:t>
            </a:r>
            <a:r>
              <a:rPr lang="en-US" sz="2100" dirty="0" err="1"/>
              <a:t>atau</a:t>
            </a:r>
            <a:r>
              <a:rPr lang="en-US" sz="2100" dirty="0"/>
              <a:t> </a:t>
            </a:r>
            <a:r>
              <a:rPr lang="en-US" sz="2100" dirty="0" err="1"/>
              <a:t>menolak</a:t>
            </a:r>
            <a:r>
              <a:rPr lang="en-US" sz="2100" dirty="0"/>
              <a:t> </a:t>
            </a:r>
            <a:r>
              <a:rPr lang="en-US" sz="2100" dirty="0" err="1"/>
              <a:t>sikap</a:t>
            </a:r>
            <a:r>
              <a:rPr lang="en-US" sz="2100" dirty="0"/>
              <a:t> </a:t>
            </a:r>
            <a:r>
              <a:rPr lang="en-US" sz="2100" dirty="0" err="1"/>
              <a:t>manipulatif</a:t>
            </a:r>
            <a:r>
              <a:rPr lang="en-US" sz="2100" dirty="0"/>
              <a:t>.</a:t>
            </a:r>
            <a:endParaRPr lang="en-US" sz="3000" dirty="0"/>
          </a:p>
          <a:p>
            <a:pPr marL="365760" indent="-256032">
              <a:buFont typeface="Wingdings 3"/>
              <a:buChar char=""/>
              <a:defRPr/>
            </a:pP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menjadi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digital</a:t>
            </a:r>
          </a:p>
          <a:p>
            <a:pPr marL="692150" lvl="1" indent="-404813" algn="just">
              <a:spcBef>
                <a:spcPts val="0"/>
              </a:spcBef>
            </a:pPr>
            <a:r>
              <a:rPr lang="en-US" sz="2100" dirty="0" err="1"/>
              <a:t>Teknologi</a:t>
            </a:r>
            <a:r>
              <a:rPr lang="en-US" sz="2100" dirty="0"/>
              <a:t> digital </a:t>
            </a:r>
            <a:r>
              <a:rPr lang="en-US" sz="2100" dirty="0" err="1"/>
              <a:t>mengubah</a:t>
            </a:r>
            <a:r>
              <a:rPr lang="en-US" sz="2100" dirty="0"/>
              <a:t> </a:t>
            </a:r>
            <a:r>
              <a:rPr lang="en-US" sz="2100" dirty="0" err="1"/>
              <a:t>sifat</a:t>
            </a:r>
            <a:r>
              <a:rPr lang="en-US" sz="2100" dirty="0"/>
              <a:t> </a:t>
            </a:r>
            <a:r>
              <a:rPr lang="en-US" sz="2100" dirty="0" err="1"/>
              <a:t>persuasi</a:t>
            </a:r>
            <a:r>
              <a:rPr lang="en-US" sz="2100" dirty="0"/>
              <a:t> </a:t>
            </a:r>
            <a:r>
              <a:rPr lang="en-US" sz="2100" dirty="0" err="1"/>
              <a:t>seperti</a:t>
            </a:r>
            <a:r>
              <a:rPr lang="en-US" sz="2100" dirty="0"/>
              <a:t> </a:t>
            </a:r>
            <a:r>
              <a:rPr lang="en-US" sz="2100" dirty="0" err="1"/>
              <a:t>misalnya</a:t>
            </a:r>
            <a:r>
              <a:rPr lang="en-US" sz="2100" dirty="0"/>
              <a:t> </a:t>
            </a:r>
            <a:r>
              <a:rPr lang="en-US" sz="2100" dirty="0" err="1"/>
              <a:t>meningkatkan</a:t>
            </a:r>
            <a:r>
              <a:rPr lang="en-US" sz="2100" dirty="0"/>
              <a:t> </a:t>
            </a:r>
            <a:r>
              <a:rPr lang="en-US" sz="2100" dirty="0" err="1"/>
              <a:t>kompleksitas</a:t>
            </a:r>
            <a:r>
              <a:rPr lang="en-US" sz="2100" dirty="0"/>
              <a:t> dan </a:t>
            </a:r>
            <a:r>
              <a:rPr lang="en-US" sz="2100" dirty="0" err="1"/>
              <a:t>mengaburkan</a:t>
            </a:r>
            <a:r>
              <a:rPr lang="en-US" sz="2100" dirty="0"/>
              <a:t> </a:t>
            </a:r>
            <a:r>
              <a:rPr lang="en-US" sz="2100" dirty="0" err="1"/>
              <a:t>garis</a:t>
            </a:r>
            <a:r>
              <a:rPr lang="en-US" sz="2100" dirty="0"/>
              <a:t> </a:t>
            </a:r>
            <a:r>
              <a:rPr lang="en-US" sz="2100" dirty="0" err="1"/>
              <a:t>antara</a:t>
            </a:r>
            <a:r>
              <a:rPr lang="en-US" sz="2100" dirty="0"/>
              <a:t> </a:t>
            </a:r>
            <a:r>
              <a:rPr lang="en-US" sz="2100" dirty="0" err="1"/>
              <a:t>informasi</a:t>
            </a:r>
            <a:r>
              <a:rPr lang="en-US" sz="2100" dirty="0"/>
              <a:t>, </a:t>
            </a:r>
            <a:r>
              <a:rPr lang="en-US" sz="2100" dirty="0" err="1"/>
              <a:t>hiburan</a:t>
            </a:r>
            <a:r>
              <a:rPr lang="en-US" sz="2100" dirty="0"/>
              <a:t> dan </a:t>
            </a:r>
            <a:r>
              <a:rPr lang="en-US" sz="2100" dirty="0" err="1"/>
              <a:t>pengaruh</a:t>
            </a:r>
            <a:r>
              <a:rPr lang="en-US" sz="2100" dirty="0"/>
              <a:t>.</a:t>
            </a:r>
          </a:p>
          <a:p>
            <a:pPr marL="692150" lvl="1" indent="-404813" algn="just">
              <a:spcBef>
                <a:spcPts val="0"/>
              </a:spcBef>
            </a:pPr>
            <a:r>
              <a:rPr lang="en-US" sz="2100" dirty="0" err="1"/>
              <a:t>Teknologi</a:t>
            </a:r>
            <a:r>
              <a:rPr lang="en-US" sz="2100" dirty="0"/>
              <a:t> </a:t>
            </a:r>
            <a:r>
              <a:rPr lang="en-US" sz="2100" dirty="0" err="1"/>
              <a:t>interaktif</a:t>
            </a:r>
            <a:r>
              <a:rPr lang="en-US" sz="2100" dirty="0"/>
              <a:t> </a:t>
            </a:r>
            <a:r>
              <a:rPr lang="en-US" sz="2100" dirty="0" err="1"/>
              <a:t>telah</a:t>
            </a:r>
            <a:r>
              <a:rPr lang="en-US" sz="2100" dirty="0"/>
              <a:t> </a:t>
            </a:r>
            <a:r>
              <a:rPr lang="en-US" sz="2100" dirty="0" err="1"/>
              <a:t>menghancurkan</a:t>
            </a:r>
            <a:r>
              <a:rPr lang="en-US" sz="2100" dirty="0"/>
              <a:t> </a:t>
            </a:r>
            <a:r>
              <a:rPr lang="en-US" sz="2100" dirty="0" err="1"/>
              <a:t>batas</a:t>
            </a:r>
            <a:r>
              <a:rPr lang="en-US" sz="2100" dirty="0"/>
              <a:t> </a:t>
            </a:r>
            <a:r>
              <a:rPr lang="en-US" sz="2100" dirty="0" err="1"/>
              <a:t>budaya</a:t>
            </a:r>
            <a:r>
              <a:rPr lang="en-US" sz="2100" dirty="0"/>
              <a:t> </a:t>
            </a:r>
            <a:r>
              <a:rPr lang="en-US" sz="2100" dirty="0" err="1"/>
              <a:t>antara</a:t>
            </a:r>
            <a:r>
              <a:rPr lang="en-US" sz="2100" dirty="0"/>
              <a:t> persuader dan </a:t>
            </a:r>
            <a:r>
              <a:rPr lang="en-US" sz="2100" dirty="0" err="1"/>
              <a:t>persuadee</a:t>
            </a:r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37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5801-9953-4983-AB24-8647E749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47097"/>
            <a:ext cx="10058400" cy="7159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KOMUNIKASI PERSUASI DI ERA KONTEMPORER (TIK)…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80F8-B5BD-486E-895D-10C145FAC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45919"/>
            <a:ext cx="10058400" cy="4856869"/>
          </a:xfrm>
        </p:spPr>
        <p:txBody>
          <a:bodyPr>
            <a:normAutofit/>
          </a:bodyPr>
          <a:lstStyle/>
          <a:p>
            <a:pPr marL="365760" indent="-256032" algn="just">
              <a:buFont typeface="Wingdings 3"/>
              <a:buChar char="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sosial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mengubah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beberapa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aspek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r>
              <a:rPr lang="en-US" sz="2100" dirty="0" err="1"/>
              <a:t>Jumlah</a:t>
            </a:r>
            <a:r>
              <a:rPr lang="en-US" sz="2100" dirty="0"/>
              <a:t> </a:t>
            </a:r>
            <a:r>
              <a:rPr lang="en-US" sz="2100" dirty="0" err="1"/>
              <a:t>pesan</a:t>
            </a:r>
            <a:endParaRPr lang="en-US" sz="2100" dirty="0"/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r>
              <a:rPr lang="en-US" sz="2100" dirty="0" err="1"/>
              <a:t>Kecepatan</a:t>
            </a:r>
            <a:r>
              <a:rPr lang="en-US" sz="2100" dirty="0"/>
              <a:t> dan </a:t>
            </a:r>
            <a:r>
              <a:rPr lang="en-US" sz="2100" dirty="0" err="1"/>
              <a:t>singkat</a:t>
            </a:r>
            <a:endParaRPr lang="en-US" sz="2100" dirty="0"/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r>
              <a:rPr lang="en-US" sz="2100" dirty="0" err="1"/>
              <a:t>Melakukan</a:t>
            </a:r>
            <a:r>
              <a:rPr lang="en-US" sz="2100" dirty="0"/>
              <a:t> </a:t>
            </a:r>
            <a:r>
              <a:rPr lang="en-US" sz="2100" dirty="0" err="1"/>
              <a:t>melalui</a:t>
            </a:r>
            <a:r>
              <a:rPr lang="en-US" sz="2100" dirty="0"/>
              <a:t> Lembaga dan </a:t>
            </a:r>
            <a:r>
              <a:rPr lang="en-US" sz="2100" dirty="0" err="1"/>
              <a:t>Organisasi</a:t>
            </a:r>
            <a:endParaRPr lang="en-US" sz="2100" dirty="0"/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r>
              <a:rPr lang="en-US" sz="2100" dirty="0" err="1"/>
              <a:t>Kehalusan</a:t>
            </a:r>
            <a:endParaRPr lang="en-US" sz="2100" dirty="0"/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r>
              <a:rPr lang="en-US" sz="2100" dirty="0" err="1"/>
              <a:t>Kompleksitas</a:t>
            </a:r>
            <a:r>
              <a:rPr lang="en-US" sz="2100" dirty="0"/>
              <a:t> dan </a:t>
            </a:r>
            <a:r>
              <a:rPr lang="en-US" sz="2100" dirty="0" err="1"/>
              <a:t>mediasi</a:t>
            </a:r>
            <a:endParaRPr lang="en-US" sz="2100" dirty="0"/>
          </a:p>
          <a:p>
            <a:pPr marL="621792" lvl="1" algn="just">
              <a:spcBef>
                <a:spcPts val="324"/>
              </a:spcBef>
              <a:buFont typeface="Verdana"/>
              <a:buChar char="◦"/>
              <a:defRPr/>
            </a:pPr>
            <a:r>
              <a:rPr lang="en-US" sz="2100" dirty="0" err="1"/>
              <a:t>Digitalisasi</a:t>
            </a:r>
            <a:r>
              <a:rPr lang="en-US" sz="2100" dirty="0"/>
              <a:t> (</a:t>
            </a:r>
            <a:r>
              <a:rPr lang="en-US" sz="2100" dirty="0" err="1"/>
              <a:t>paparan</a:t>
            </a:r>
            <a:r>
              <a:rPr lang="en-US" sz="2100" dirty="0"/>
              <a:t> </a:t>
            </a:r>
            <a:r>
              <a:rPr lang="en-US" sz="2100" dirty="0" err="1"/>
              <a:t>pendek</a:t>
            </a:r>
            <a:r>
              <a:rPr lang="en-US" sz="2100" dirty="0"/>
              <a:t>, </a:t>
            </a:r>
            <a:r>
              <a:rPr lang="en-US" sz="2100" dirty="0" err="1"/>
              <a:t>metafora</a:t>
            </a:r>
            <a:r>
              <a:rPr lang="en-US" sz="2100" dirty="0"/>
              <a:t> </a:t>
            </a:r>
            <a:r>
              <a:rPr lang="en-US" sz="2100" dirty="0" err="1"/>
              <a:t>pesan</a:t>
            </a:r>
            <a:r>
              <a:rPr lang="en-US" sz="2100" dirty="0"/>
              <a:t>, </a:t>
            </a:r>
            <a:r>
              <a:rPr lang="en-US" sz="2100" dirty="0" err="1"/>
              <a:t>pesan</a:t>
            </a:r>
            <a:r>
              <a:rPr lang="en-US" sz="2100" dirty="0"/>
              <a:t> </a:t>
            </a:r>
            <a:r>
              <a:rPr lang="en-US" sz="2100" dirty="0" err="1"/>
              <a:t>simultan</a:t>
            </a:r>
            <a:r>
              <a:rPr lang="en-US" sz="2100" dirty="0"/>
              <a:t>, </a:t>
            </a:r>
            <a:r>
              <a:rPr lang="en-US" sz="2100" dirty="0" err="1"/>
              <a:t>pertukaran</a:t>
            </a:r>
            <a:r>
              <a:rPr lang="en-US" sz="2100" dirty="0"/>
              <a:t> </a:t>
            </a:r>
            <a:r>
              <a:rPr lang="en-US" sz="2100" dirty="0" err="1"/>
              <a:t>antara</a:t>
            </a:r>
            <a:r>
              <a:rPr lang="en-US" sz="2100" dirty="0"/>
              <a:t> </a:t>
            </a:r>
            <a:r>
              <a:rPr lang="en-US" sz="2100" dirty="0" err="1"/>
              <a:t>jutaan</a:t>
            </a:r>
            <a:r>
              <a:rPr lang="en-US" sz="2100" dirty="0"/>
              <a:t> orang </a:t>
            </a:r>
            <a:r>
              <a:rPr lang="en-US" sz="2100" dirty="0" err="1"/>
              <a:t>asing</a:t>
            </a:r>
            <a:r>
              <a:rPr lang="en-US" sz="21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2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abric, table, red, covered&#10;&#10;Description automatically generated">
            <a:extLst>
              <a:ext uri="{FF2B5EF4-FFF2-40B4-BE49-F238E27FC236}">
                <a16:creationId xmlns:a16="http://schemas.microsoft.com/office/drawing/2014/main" id="{B83DB1CC-4FDF-472B-AAF2-A9E008625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51E8A22-A22A-4AB2-9271-D1D09B6C1C0B}"/>
              </a:ext>
            </a:extLst>
          </p:cNvPr>
          <p:cNvSpPr/>
          <p:nvPr/>
        </p:nvSpPr>
        <p:spPr>
          <a:xfrm>
            <a:off x="4846318" y="2103121"/>
            <a:ext cx="6309360" cy="2913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/>
              <a:t>GAMBARAN </a:t>
            </a:r>
          </a:p>
          <a:p>
            <a:pPr algn="r"/>
            <a:r>
              <a:rPr lang="en-US" sz="3600" dirty="0"/>
              <a:t>KOMUNIKASI PERSUASIF</a:t>
            </a:r>
          </a:p>
          <a:p>
            <a:pPr algn="r"/>
            <a:r>
              <a:rPr lang="en-US" sz="3600" dirty="0"/>
              <a:t>M-2</a:t>
            </a:r>
          </a:p>
        </p:txBody>
      </p:sp>
    </p:spTree>
    <p:extLst>
      <p:ext uri="{BB962C8B-B14F-4D97-AF65-F5344CB8AC3E}">
        <p14:creationId xmlns:p14="http://schemas.microsoft.com/office/powerpoint/2010/main" val="115531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83CF7A-2C23-445B-9B6A-65E756DF6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402898"/>
              </p:ext>
            </p:extLst>
          </p:nvPr>
        </p:nvGraphicFramePr>
        <p:xfrm>
          <a:off x="1" y="3"/>
          <a:ext cx="12192000" cy="77567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44740">
                  <a:extLst>
                    <a:ext uri="{9D8B030D-6E8A-4147-A177-3AD203B41FA5}">
                      <a16:colId xmlns:a16="http://schemas.microsoft.com/office/drawing/2014/main" val="2244443952"/>
                    </a:ext>
                  </a:extLst>
                </a:gridCol>
                <a:gridCol w="5985167">
                  <a:extLst>
                    <a:ext uri="{9D8B030D-6E8A-4147-A177-3AD203B41FA5}">
                      <a16:colId xmlns:a16="http://schemas.microsoft.com/office/drawing/2014/main" val="3878465446"/>
                    </a:ext>
                  </a:extLst>
                </a:gridCol>
                <a:gridCol w="3162093">
                  <a:extLst>
                    <a:ext uri="{9D8B030D-6E8A-4147-A177-3AD203B41FA5}">
                      <a16:colId xmlns:a16="http://schemas.microsoft.com/office/drawing/2014/main" val="1466257001"/>
                    </a:ext>
                  </a:extLst>
                </a:gridCol>
              </a:tblGrid>
              <a:tr h="193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WAKTU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MATERI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KETERANGAN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097214065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(27-31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Januari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Introduction to Persuasion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177297969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(3-7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Overview of Persuasive Communication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329567563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(10-14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Historical  and Ethical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Scholarship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928079303"/>
                  </a:ext>
                </a:extLst>
              </a:tr>
              <a:tr h="604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(17-21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Attitudes :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Definition and structure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Functions and Consequences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2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540414111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(24-28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Februari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Processing Persuasive Communication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830775781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(2-6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Source Factors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5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292455443"/>
                  </a:ext>
                </a:extLst>
              </a:tr>
              <a:tr h="6044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ke-7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(9-13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Message Factors 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Fundamental of the message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Emotional Message Appeals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6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116976785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(16-20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UTS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584" marR="100584" marT="41564" marB="41564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385992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(23-27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Maret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Media Persuasion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8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127154699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ke-10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(30 Maret-3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Interpersonal Persuasion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The Use of Persuasive in Advertising and IMC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Presentasi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kel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. 9 dan kel.10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04656987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ke-11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(6-10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Theory of Research Persuasion</a:t>
                      </a: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Kuliah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diskusi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310227487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ke-12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(13-17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Persuasiveness of Narrative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/>
                </a:tc>
                <a:extLst>
                  <a:ext uri="{0D108BD9-81ED-4DB2-BD59-A6C34878D82A}">
                    <a16:rowId xmlns:a16="http://schemas.microsoft.com/office/drawing/2014/main" val="634163100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ke-13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(20-24 April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and Communication Campaign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Kuliah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24372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(27 April-1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Persuasive and Communication Campaign (2)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Praktik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088716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ke-15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(4-13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Review/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Kuis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876974"/>
                  </a:ext>
                </a:extLst>
              </a:tr>
              <a:tr h="3988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Minggu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ke-16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(14-20 Mei 2020)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089" marR="41089" marT="0" marB="0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UAS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0584" marR="100584" marT="41564" marB="41564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954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88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65EE9F-252F-45F8-A791-3DEC9D855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391813"/>
              </p:ext>
            </p:extLst>
          </p:nvPr>
        </p:nvGraphicFramePr>
        <p:xfrm>
          <a:off x="534572" y="569141"/>
          <a:ext cx="11197884" cy="570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811">
                  <a:extLst>
                    <a:ext uri="{9D8B030D-6E8A-4147-A177-3AD203B41FA5}">
                      <a16:colId xmlns:a16="http://schemas.microsoft.com/office/drawing/2014/main" val="109532110"/>
                    </a:ext>
                  </a:extLst>
                </a:gridCol>
                <a:gridCol w="3972705">
                  <a:extLst>
                    <a:ext uri="{9D8B030D-6E8A-4147-A177-3AD203B41FA5}">
                      <a16:colId xmlns:a16="http://schemas.microsoft.com/office/drawing/2014/main" val="770815667"/>
                    </a:ext>
                  </a:extLst>
                </a:gridCol>
                <a:gridCol w="1961446">
                  <a:extLst>
                    <a:ext uri="{9D8B030D-6E8A-4147-A177-3AD203B41FA5}">
                      <a16:colId xmlns:a16="http://schemas.microsoft.com/office/drawing/2014/main" val="1431795831"/>
                    </a:ext>
                  </a:extLst>
                </a:gridCol>
                <a:gridCol w="1494435">
                  <a:extLst>
                    <a:ext uri="{9D8B030D-6E8A-4147-A177-3AD203B41FA5}">
                      <a16:colId xmlns:a16="http://schemas.microsoft.com/office/drawing/2014/main" val="2009666995"/>
                    </a:ext>
                  </a:extLst>
                </a:gridCol>
                <a:gridCol w="1587838">
                  <a:extLst>
                    <a:ext uri="{9D8B030D-6E8A-4147-A177-3AD203B41FA5}">
                      <a16:colId xmlns:a16="http://schemas.microsoft.com/office/drawing/2014/main" val="3572874678"/>
                    </a:ext>
                  </a:extLst>
                </a:gridCol>
                <a:gridCol w="1582649">
                  <a:extLst>
                    <a:ext uri="{9D8B030D-6E8A-4147-A177-3AD203B41FA5}">
                      <a16:colId xmlns:a16="http://schemas.microsoft.com/office/drawing/2014/main" val="1061989819"/>
                    </a:ext>
                  </a:extLst>
                </a:gridCol>
              </a:tblGrid>
              <a:tr h="6433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MATERI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WAKTU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KELAS 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4900870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Historical &amp; Ethical Persuasive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13-14 Feb 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543558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Attitudes :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Definition &amp; Structure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20-21 Feb 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260901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Attitudes :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Functions &amp; Consequences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20-21 Feb 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289396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Processing Persuasive Comm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27-28 Feb 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278397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Source Factor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5-6 </a:t>
                      </a:r>
                      <a:r>
                        <a:rPr lang="en-US" sz="1200" dirty="0" err="1">
                          <a:effectLst/>
                        </a:rPr>
                        <a:t>Maret</a:t>
                      </a:r>
                      <a:r>
                        <a:rPr lang="en-US" sz="1200" dirty="0">
                          <a:effectLst/>
                        </a:rPr>
                        <a:t> 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398371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Message Factors :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Fundamental of the message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12-13 </a:t>
                      </a:r>
                      <a:r>
                        <a:rPr lang="en-US" sz="1200" dirty="0" err="1">
                          <a:effectLst/>
                        </a:rPr>
                        <a:t>Maret</a:t>
                      </a:r>
                      <a:r>
                        <a:rPr lang="en-US" sz="1200" dirty="0">
                          <a:effectLst/>
                        </a:rPr>
                        <a:t> 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1847468"/>
                  </a:ext>
                </a:extLst>
              </a:tr>
              <a:tr h="7306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Message Factors :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Emotional message appeals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12-13 </a:t>
                      </a:r>
                      <a:r>
                        <a:rPr lang="en-US" sz="1200" dirty="0" err="1">
                          <a:effectLst/>
                        </a:rPr>
                        <a:t>Maret</a:t>
                      </a:r>
                      <a:r>
                        <a:rPr lang="en-US" sz="1200" dirty="0">
                          <a:effectLst/>
                        </a:rPr>
                        <a:t> 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 8.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559542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effectLst/>
                        </a:rPr>
                        <a:t>Media &amp; Persuasion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26-27 </a:t>
                      </a:r>
                      <a:r>
                        <a:rPr lang="en-US" sz="12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Maret</a:t>
                      </a: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Kel</a:t>
                      </a:r>
                      <a:r>
                        <a:rPr lang="en-US" sz="1200" b="1" dirty="0">
                          <a:effectLst/>
                        </a:rPr>
                        <a:t>. 5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Kel</a:t>
                      </a:r>
                      <a:r>
                        <a:rPr lang="en-US" sz="1200" b="1" dirty="0">
                          <a:effectLst/>
                        </a:rPr>
                        <a:t>. 6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Kel</a:t>
                      </a:r>
                      <a:r>
                        <a:rPr lang="en-US" sz="1200" b="1" dirty="0">
                          <a:effectLst/>
                        </a:rPr>
                        <a:t>. 3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0720860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Interpersonal Persuasion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April  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347581"/>
                  </a:ext>
                </a:extLst>
              </a:tr>
              <a:tr h="356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 Use of Persuasive in Adv &amp; IMC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 April  20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Kel.10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Kel</a:t>
                      </a:r>
                      <a:r>
                        <a:rPr lang="en-US" sz="1200" dirty="0">
                          <a:effectLst/>
                        </a:rPr>
                        <a:t>. 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77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0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78131"/>
            <a:ext cx="10058400" cy="77980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RUANG  LINGKUP KOMUNIKASI PERSUASI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7" y="1400582"/>
            <a:ext cx="11042469" cy="4203726"/>
          </a:xfrm>
        </p:spPr>
        <p:txBody>
          <a:bodyPr>
            <a:normAutofit/>
          </a:bodyPr>
          <a:lstStyle/>
          <a:p>
            <a:pPr marL="45720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SUMBER/ KOMUNIKATOR</a:t>
            </a:r>
          </a:p>
          <a:p>
            <a:pPr marL="234950" algn="just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Karakteristik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pembicara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mempengaruhi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dampak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persuasif</a:t>
            </a:r>
            <a:r>
              <a:rPr lang="en-US" sz="2000" dirty="0">
                <a:solidFill>
                  <a:schemeClr val="tx1"/>
                </a:solidFill>
              </a:rPr>
              <a:t> ?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PESAN</a:t>
            </a: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234950" algn="just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Aspek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memiliki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dampak</a:t>
            </a:r>
            <a:r>
              <a:rPr lang="en-US" sz="2000" dirty="0">
                <a:solidFill>
                  <a:schemeClr val="tx1"/>
                </a:solidFill>
              </a:rPr>
              <a:t> paling </a:t>
            </a:r>
            <a:r>
              <a:rPr lang="en-US" sz="2000" dirty="0" err="1">
                <a:solidFill>
                  <a:schemeClr val="tx1"/>
                </a:solidFill>
              </a:rPr>
              <a:t>besar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PENERIMA/ KOMUNIKAN</a:t>
            </a: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r>
              <a:rPr lang="en-US" sz="100" b="1" dirty="0" err="1">
                <a:solidFill>
                  <a:schemeClr val="tx1"/>
                </a:solidFill>
              </a:rPr>
              <a:t>Seebara</a:t>
            </a: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1031875" lvl="1" indent="-339725" algn="just">
              <a:buFont typeface="Wingdings" panose="05000000000000000000" pitchFamily="2" charset="2"/>
              <a:buChar char="q"/>
            </a:pPr>
            <a:endParaRPr lang="en-US" sz="100" b="1" dirty="0">
              <a:solidFill>
                <a:schemeClr val="tx1"/>
              </a:solidFill>
            </a:endParaRPr>
          </a:p>
          <a:p>
            <a:pPr marL="234950" algn="just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Seberapa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terpersuasinya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individu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sebagai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penerima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persuasi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MEDIA</a:t>
            </a:r>
          </a:p>
          <a:p>
            <a:pPr marL="234950" algn="just"/>
            <a:r>
              <a:rPr lang="en-US" sz="2000" b="1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Perantara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menyampaikan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pesan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TANGGAPAN</a:t>
            </a:r>
          </a:p>
          <a:p>
            <a:pPr marL="574675" algn="just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Aspek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sumber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pesan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menimbulkan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tanggapan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argumen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	</a:t>
            </a:r>
            <a:r>
              <a:rPr lang="en-US" sz="2000" dirty="0" err="1">
                <a:solidFill>
                  <a:schemeClr val="tx1"/>
                </a:solidFill>
              </a:rPr>
              <a:t>penerima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57785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tx1"/>
                </a:solidFill>
              </a:rPr>
              <a:t>KONTEKS</a:t>
            </a:r>
          </a:p>
          <a:p>
            <a:pPr marL="574675" algn="just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Ruang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lingkup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suasana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situasi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ketika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pesan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disampaikan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59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AC9F8-BD26-4DFF-BDBA-855C0749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78131"/>
            <a:ext cx="10058400" cy="779806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 &amp; KOMUNIKASI PERSUASI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32CA4-489A-4E07-AC80-FA0FFC4FE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64" y="1663319"/>
            <a:ext cx="11042469" cy="4203726"/>
          </a:xfrm>
        </p:spPr>
        <p:txBody>
          <a:bodyPr>
            <a:normAutofit fontScale="25000" lnSpcReduction="20000"/>
          </a:bodyPr>
          <a:lstStyle/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11200" dirty="0" err="1"/>
              <a:t>Istilah</a:t>
            </a:r>
            <a:r>
              <a:rPr lang="en-US" sz="11200" dirty="0"/>
              <a:t> </a:t>
            </a:r>
            <a:r>
              <a:rPr lang="en-US" sz="11200" dirty="0" err="1"/>
              <a:t>persuasi</a:t>
            </a:r>
            <a:r>
              <a:rPr lang="en-US" sz="11200" dirty="0"/>
              <a:t> </a:t>
            </a:r>
            <a:r>
              <a:rPr lang="en-US" sz="11200" dirty="0" err="1"/>
              <a:t>berarti</a:t>
            </a:r>
            <a:r>
              <a:rPr lang="en-US" sz="11200" dirty="0"/>
              <a:t> ‘</a:t>
            </a:r>
            <a:r>
              <a:rPr lang="en-US" sz="11200" dirty="0" err="1"/>
              <a:t>memaksa</a:t>
            </a:r>
            <a:r>
              <a:rPr lang="en-US" sz="11200" dirty="0"/>
              <a:t>’ </a:t>
            </a:r>
            <a:r>
              <a:rPr lang="en-US" sz="11200" dirty="0" err="1"/>
              <a:t>seseorang</a:t>
            </a:r>
            <a:r>
              <a:rPr lang="en-US" sz="11200" dirty="0"/>
              <a:t> </a:t>
            </a:r>
            <a:r>
              <a:rPr lang="en-US" sz="11200" dirty="0" err="1"/>
              <a:t>menjadi</a:t>
            </a:r>
            <a:r>
              <a:rPr lang="en-US" sz="11200" dirty="0"/>
              <a:t> </a:t>
            </a:r>
            <a:r>
              <a:rPr lang="en-US" sz="11200" dirty="0" err="1"/>
              <a:t>sesuatu</a:t>
            </a:r>
            <a:endParaRPr lang="en-US" sz="11200" dirty="0"/>
          </a:p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11200" dirty="0" err="1"/>
              <a:t>Seni</a:t>
            </a:r>
            <a:r>
              <a:rPr lang="en-US" sz="11200" dirty="0"/>
              <a:t> </a:t>
            </a:r>
            <a:r>
              <a:rPr lang="en-US" sz="11200" dirty="0" err="1"/>
              <a:t>persuasi</a:t>
            </a:r>
            <a:r>
              <a:rPr lang="en-US" sz="11200" dirty="0"/>
              <a:t> </a:t>
            </a:r>
            <a:r>
              <a:rPr lang="en-US" sz="11200" dirty="0" err="1"/>
              <a:t>terletak</a:t>
            </a:r>
            <a:r>
              <a:rPr lang="en-US" sz="11200" dirty="0"/>
              <a:t> pada </a:t>
            </a:r>
            <a:r>
              <a:rPr lang="en-US" sz="11200" dirty="0" err="1"/>
              <a:t>menemukan</a:t>
            </a:r>
            <a:r>
              <a:rPr lang="en-US" sz="11200" dirty="0"/>
              <a:t> </a:t>
            </a:r>
            <a:r>
              <a:rPr lang="en-US" sz="11200" b="1" dirty="0" err="1"/>
              <a:t>cara</a:t>
            </a:r>
            <a:r>
              <a:rPr lang="en-US" sz="11200" b="1" dirty="0"/>
              <a:t> </a:t>
            </a:r>
            <a:r>
              <a:rPr lang="en-US" sz="11200" b="1" dirty="0" err="1"/>
              <a:t>terbaik</a:t>
            </a:r>
            <a:r>
              <a:rPr lang="en-US" sz="11200" b="1" dirty="0"/>
              <a:t> </a:t>
            </a:r>
            <a:r>
              <a:rPr lang="en-US" sz="11200" dirty="0"/>
              <a:t>yang </a:t>
            </a:r>
            <a:r>
              <a:rPr lang="en-US" sz="11200" dirty="0" err="1"/>
              <a:t>tersedia</a:t>
            </a:r>
            <a:r>
              <a:rPr lang="en-US" sz="11200" dirty="0"/>
              <a:t> </a:t>
            </a:r>
            <a:r>
              <a:rPr lang="en-US" sz="11200" dirty="0" err="1"/>
              <a:t>untuk</a:t>
            </a:r>
            <a:r>
              <a:rPr lang="en-US" sz="11200" dirty="0"/>
              <a:t> </a:t>
            </a:r>
            <a:r>
              <a:rPr lang="en-US" sz="11200" b="1" dirty="0" err="1"/>
              <a:t>menggerakkan</a:t>
            </a:r>
            <a:r>
              <a:rPr lang="en-US" sz="11200" dirty="0"/>
              <a:t> </a:t>
            </a:r>
            <a:r>
              <a:rPr lang="en-US" sz="11200" dirty="0" err="1"/>
              <a:t>khalayak</a:t>
            </a:r>
            <a:r>
              <a:rPr lang="en-US" sz="11200" dirty="0"/>
              <a:t> </a:t>
            </a:r>
            <a:r>
              <a:rPr lang="en-US" sz="11200" dirty="0" err="1"/>
              <a:t>tertentu</a:t>
            </a:r>
            <a:r>
              <a:rPr lang="en-US" sz="11200" dirty="0"/>
              <a:t> </a:t>
            </a:r>
            <a:r>
              <a:rPr lang="en-US" sz="11200" dirty="0" err="1"/>
              <a:t>dalam</a:t>
            </a:r>
            <a:r>
              <a:rPr lang="en-US" sz="11200" dirty="0"/>
              <a:t> </a:t>
            </a:r>
            <a:r>
              <a:rPr lang="en-US" sz="11200" dirty="0" err="1"/>
              <a:t>situasi</a:t>
            </a:r>
            <a:r>
              <a:rPr lang="en-US" sz="11200" dirty="0"/>
              <a:t> </a:t>
            </a:r>
            <a:r>
              <a:rPr lang="en-US" sz="11200" dirty="0" err="1"/>
              <a:t>tertentu</a:t>
            </a:r>
            <a:r>
              <a:rPr lang="en-US" sz="11200" dirty="0"/>
              <a:t> </a:t>
            </a:r>
            <a:r>
              <a:rPr lang="en-US" sz="11200" dirty="0" err="1"/>
              <a:t>ke</a:t>
            </a:r>
            <a:r>
              <a:rPr lang="en-US" sz="11200" dirty="0"/>
              <a:t> </a:t>
            </a:r>
            <a:r>
              <a:rPr lang="en-US" sz="11200" b="1" dirty="0" err="1"/>
              <a:t>keputusan</a:t>
            </a:r>
            <a:r>
              <a:rPr lang="en-US" sz="11200" b="1" dirty="0"/>
              <a:t> </a:t>
            </a:r>
            <a:r>
              <a:rPr lang="en-US" sz="11200" b="1" dirty="0" err="1"/>
              <a:t>tertentu</a:t>
            </a:r>
            <a:endParaRPr lang="en-US" sz="11200" b="1" dirty="0"/>
          </a:p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11200" dirty="0" err="1"/>
              <a:t>Komunikasi</a:t>
            </a:r>
            <a:r>
              <a:rPr lang="en-US" sz="11200" dirty="0"/>
              <a:t> </a:t>
            </a:r>
            <a:r>
              <a:rPr lang="en-US" sz="11200" dirty="0" err="1"/>
              <a:t>persuasi</a:t>
            </a:r>
            <a:r>
              <a:rPr lang="en-US" sz="11200" dirty="0"/>
              <a:t> </a:t>
            </a:r>
            <a:r>
              <a:rPr lang="en-US" sz="11200" dirty="0" err="1"/>
              <a:t>artinya</a:t>
            </a:r>
            <a:r>
              <a:rPr lang="en-US" sz="11200" dirty="0"/>
              <a:t> </a:t>
            </a:r>
            <a:r>
              <a:rPr lang="en-US" sz="11200" b="1" dirty="0" err="1"/>
              <a:t>membujuk</a:t>
            </a:r>
            <a:r>
              <a:rPr lang="en-US" sz="11200" dirty="0"/>
              <a:t> orang lain </a:t>
            </a:r>
            <a:r>
              <a:rPr lang="en-US" sz="11200" dirty="0" err="1"/>
              <a:t>untuk</a:t>
            </a:r>
            <a:r>
              <a:rPr lang="en-US" sz="11200" dirty="0"/>
              <a:t> </a:t>
            </a:r>
            <a:r>
              <a:rPr lang="en-US" sz="11200" dirty="0" err="1"/>
              <a:t>memahami</a:t>
            </a:r>
            <a:r>
              <a:rPr lang="en-US" sz="11200" dirty="0"/>
              <a:t> </a:t>
            </a:r>
            <a:r>
              <a:rPr lang="en-US" sz="11200" dirty="0" err="1"/>
              <a:t>apa</a:t>
            </a:r>
            <a:r>
              <a:rPr lang="en-US" sz="11200" dirty="0"/>
              <a:t> yang </a:t>
            </a:r>
            <a:r>
              <a:rPr lang="en-US" sz="11200" dirty="0" err="1"/>
              <a:t>hendak</a:t>
            </a:r>
            <a:r>
              <a:rPr lang="en-US" sz="11200" dirty="0"/>
              <a:t> </a:t>
            </a:r>
            <a:r>
              <a:rPr lang="en-US" sz="11200" dirty="0" err="1"/>
              <a:t>dikomunikasikan</a:t>
            </a:r>
            <a:r>
              <a:rPr lang="en-US" sz="11200" dirty="0"/>
              <a:t>.</a:t>
            </a:r>
          </a:p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11200" dirty="0" err="1"/>
              <a:t>Tujuan</a:t>
            </a:r>
            <a:r>
              <a:rPr lang="en-US" sz="11200" dirty="0"/>
              <a:t> inti </a:t>
            </a:r>
            <a:r>
              <a:rPr lang="en-US" sz="11200" dirty="0" err="1"/>
              <a:t>komunikasi</a:t>
            </a:r>
            <a:r>
              <a:rPr lang="en-US" sz="11200" dirty="0"/>
              <a:t> </a:t>
            </a:r>
            <a:r>
              <a:rPr lang="en-US" sz="11200" dirty="0" err="1"/>
              <a:t>persuasi</a:t>
            </a:r>
            <a:r>
              <a:rPr lang="en-US" sz="11200" dirty="0"/>
              <a:t> </a:t>
            </a:r>
            <a:r>
              <a:rPr lang="en-US" sz="11200" dirty="0" err="1"/>
              <a:t>adalah</a:t>
            </a:r>
            <a:r>
              <a:rPr lang="en-US" sz="11200" dirty="0"/>
              <a:t> </a:t>
            </a:r>
            <a:r>
              <a:rPr lang="en-US" sz="11200" dirty="0" err="1"/>
              <a:t>membuat</a:t>
            </a:r>
            <a:r>
              <a:rPr lang="en-US" sz="11200" dirty="0"/>
              <a:t> </a:t>
            </a:r>
            <a:r>
              <a:rPr lang="en-US" sz="11200" dirty="0" err="1"/>
              <a:t>penerima</a:t>
            </a:r>
            <a:r>
              <a:rPr lang="en-US" sz="11200" dirty="0"/>
              <a:t> </a:t>
            </a:r>
            <a:r>
              <a:rPr lang="en-US" sz="11200" dirty="0" err="1"/>
              <a:t>pesan</a:t>
            </a:r>
            <a:r>
              <a:rPr lang="en-US" sz="11200" dirty="0"/>
              <a:t> </a:t>
            </a:r>
            <a:r>
              <a:rPr lang="en-US" sz="11200" b="1" dirty="0" err="1"/>
              <a:t>mendukung</a:t>
            </a:r>
            <a:r>
              <a:rPr lang="en-US" sz="11200" b="1" dirty="0"/>
              <a:t>, </a:t>
            </a:r>
            <a:r>
              <a:rPr lang="en-US" sz="11200" b="1" dirty="0" err="1"/>
              <a:t>percaya</a:t>
            </a:r>
            <a:r>
              <a:rPr lang="en-US" sz="11200" b="1" dirty="0"/>
              <a:t> dan </a:t>
            </a:r>
            <a:r>
              <a:rPr lang="en-US" sz="11200" b="1" dirty="0" err="1"/>
              <a:t>bertindak</a:t>
            </a:r>
            <a:r>
              <a:rPr lang="en-US" sz="11200" dirty="0"/>
              <a:t> </a:t>
            </a:r>
            <a:r>
              <a:rPr lang="en-US" sz="11200" dirty="0" err="1"/>
              <a:t>mendukung</a:t>
            </a:r>
            <a:r>
              <a:rPr lang="en-US" sz="11200" dirty="0"/>
              <a:t> </a:t>
            </a:r>
            <a:r>
              <a:rPr lang="en-US" sz="11200" dirty="0" err="1"/>
              <a:t>pengirim</a:t>
            </a:r>
            <a:r>
              <a:rPr lang="en-US" sz="11200" dirty="0"/>
              <a:t> </a:t>
            </a:r>
            <a:r>
              <a:rPr lang="en-US" sz="11200" dirty="0" err="1"/>
              <a:t>pesan</a:t>
            </a:r>
            <a:r>
              <a:rPr lang="en-US" sz="11200" dirty="0"/>
              <a:t> </a:t>
            </a:r>
            <a:r>
              <a:rPr lang="en-US" sz="11200" dirty="0" err="1"/>
              <a:t>persuasi</a:t>
            </a:r>
            <a:r>
              <a:rPr lang="en-US" sz="11200" dirty="0"/>
              <a:t> </a:t>
            </a:r>
          </a:p>
          <a:p>
            <a:pPr marL="800100" indent="-342900">
              <a:buFont typeface="Wingdings" panose="05000000000000000000" pitchFamily="2" charset="2"/>
              <a:buChar char="q"/>
            </a:pPr>
            <a:r>
              <a:rPr lang="en-US" sz="11200" dirty="0" err="1"/>
              <a:t>Adanya</a:t>
            </a:r>
            <a:r>
              <a:rPr lang="en-US" sz="11200" dirty="0"/>
              <a:t> </a:t>
            </a:r>
            <a:r>
              <a:rPr lang="en-US" sz="11200" dirty="0" err="1"/>
              <a:t>perubahan</a:t>
            </a:r>
            <a:r>
              <a:rPr lang="en-US" sz="11200" dirty="0"/>
              <a:t> </a:t>
            </a:r>
            <a:r>
              <a:rPr lang="en-US" sz="11200" b="1" dirty="0" err="1"/>
              <a:t>pendapat</a:t>
            </a:r>
            <a:r>
              <a:rPr lang="en-US" sz="11200" b="1" dirty="0"/>
              <a:t>, </a:t>
            </a:r>
            <a:r>
              <a:rPr lang="en-US" sz="11200" b="1" dirty="0" err="1"/>
              <a:t>sikap</a:t>
            </a:r>
            <a:r>
              <a:rPr lang="en-US" sz="11200" b="1" dirty="0"/>
              <a:t>, </a:t>
            </a:r>
            <a:r>
              <a:rPr lang="en-US" sz="11200" b="1" dirty="0" err="1"/>
              <a:t>perilaku</a:t>
            </a:r>
            <a:r>
              <a:rPr lang="en-US" sz="11200" b="1" dirty="0"/>
              <a:t> </a:t>
            </a:r>
            <a:r>
              <a:rPr lang="en-US" sz="11200" dirty="0"/>
              <a:t>dan</a:t>
            </a:r>
            <a:r>
              <a:rPr lang="en-US" sz="11200" b="1" dirty="0"/>
              <a:t> </a:t>
            </a:r>
            <a:r>
              <a:rPr lang="en-US" sz="11200" b="1" dirty="0" err="1"/>
              <a:t>sosial</a:t>
            </a:r>
            <a:endParaRPr lang="en-US" sz="11200" b="1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8600" dirty="0"/>
          </a:p>
          <a:p>
            <a:pPr marL="800100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1F68DE6-B541-4D4A-A0E6-BEA6E5C6F035}"/>
              </a:ext>
            </a:extLst>
          </p:cNvPr>
          <p:cNvSpPr>
            <a:spLocks noGrp="1"/>
          </p:cNvSpPr>
          <p:nvPr/>
        </p:nvSpPr>
        <p:spPr>
          <a:xfrm>
            <a:off x="806547" y="1663319"/>
            <a:ext cx="10578905" cy="4663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4675" indent="-339725"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74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E.pptx" id="{5330A5D3-B581-4B4A-9313-9275B6EF2E52}" vid="{516C64E9-C0AA-46DA-9991-9C0EC881A8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{DBD8A124-2779-4789-B4BB-BB766A897FEF}tf56410444</Template>
  <TotalTime>0</TotalTime>
  <Words>1750</Words>
  <Application>Microsoft Office PowerPoint</Application>
  <PresentationFormat>Widescreen</PresentationFormat>
  <Paragraphs>470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Avenir Next LT Pro</vt:lpstr>
      <vt:lpstr>Avenir Next LT Pro Light</vt:lpstr>
      <vt:lpstr>Calibri</vt:lpstr>
      <vt:lpstr>Courier New</vt:lpstr>
      <vt:lpstr>Garamond</vt:lpstr>
      <vt:lpstr>Verdana</vt:lpstr>
      <vt:lpstr>Wingdings</vt:lpstr>
      <vt:lpstr>Wingdings 3</vt:lpstr>
      <vt:lpstr>SavonVTI</vt:lpstr>
      <vt:lpstr>TUGAS PRIBADI (1) : ESSAY</vt:lpstr>
      <vt:lpstr>KOMUNIKASI PERSUASI DI ERA KONTEMPORER (TIK)</vt:lpstr>
      <vt:lpstr>KOMUNIKASI PERSUASI DI ERA KONTEMPORER (TIK)..</vt:lpstr>
      <vt:lpstr>KOMUNIKASI PERSUASI DI ERA KONTEMPORER (TIK)…</vt:lpstr>
      <vt:lpstr>PowerPoint Presentation</vt:lpstr>
      <vt:lpstr>PowerPoint Presentation</vt:lpstr>
      <vt:lpstr>PowerPoint Presentation</vt:lpstr>
      <vt:lpstr>RUANG  LINGKUP KOMUNIKASI PERSUASI</vt:lpstr>
      <vt:lpstr>PERSUASI &amp; KOMUNIKASI PERSUASI</vt:lpstr>
      <vt:lpstr>DESAIN KOMUNIKASI PERSUASIF</vt:lpstr>
      <vt:lpstr>PERSUADER (KOMUNIKATOR PERSUASI)</vt:lpstr>
      <vt:lpstr>PENYAMPAIAN PERSUASI</vt:lpstr>
      <vt:lpstr>BAHASA</vt:lpstr>
      <vt:lpstr>1. TINGKAT FORMALITAS</vt:lpstr>
      <vt:lpstr>2. JARGON</vt:lpstr>
      <vt:lpstr>3. SLANG (BAHASA GAUL) &amp; EKSPRESI IDIOMATIK </vt:lpstr>
      <vt:lpstr>4. BAHASA YANG MENIPU &amp; EUFEMISME</vt:lpstr>
      <vt:lpstr>5. STEREOTIP DAN BAHASA BIAS</vt:lpstr>
      <vt:lpstr>PowerPoint Presentation</vt:lpstr>
      <vt:lpstr>PowerPoint Presentation</vt:lpstr>
      <vt:lpstr>PowerPoint Presentation</vt:lpstr>
      <vt:lpstr>PERSUADEE (TARGET PERSUASI)</vt:lpstr>
      <vt:lpstr>TAHAPAN PENERIMAAN PERSUASI</vt:lpstr>
      <vt:lpstr>PERSISTENSI PERUBAHAN </vt:lpstr>
      <vt:lpstr>Diskusi Kelompok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2020-01-28T01:37:04Z</dcterms:created>
  <dcterms:modified xsi:type="dcterms:W3CDTF">2020-03-23T19:09:18Z</dcterms:modified>
</cp:coreProperties>
</file>