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85" r:id="rId8"/>
    <p:sldId id="286" r:id="rId9"/>
    <p:sldId id="287" r:id="rId10"/>
    <p:sldId id="288" r:id="rId11"/>
    <p:sldId id="289" r:id="rId12"/>
    <p:sldId id="291" r:id="rId13"/>
    <p:sldId id="299" r:id="rId14"/>
    <p:sldId id="298" r:id="rId15"/>
    <p:sldId id="300" r:id="rId16"/>
    <p:sldId id="265" r:id="rId17"/>
    <p:sldId id="295" r:id="rId18"/>
    <p:sldId id="296" r:id="rId19"/>
    <p:sldId id="283" r:id="rId20"/>
    <p:sldId id="284" r:id="rId21"/>
    <p:sldId id="297" r:id="rId22"/>
    <p:sldId id="266" r:id="rId23"/>
    <p:sldId id="264" r:id="rId24"/>
    <p:sldId id="282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92" r:id="rId34"/>
    <p:sldId id="277" r:id="rId35"/>
    <p:sldId id="293" r:id="rId36"/>
    <p:sldId id="278" r:id="rId37"/>
    <p:sldId id="279" r:id="rId38"/>
    <p:sldId id="280" r:id="rId39"/>
    <p:sldId id="281" r:id="rId40"/>
    <p:sldId id="301" r:id="rId41"/>
    <p:sldId id="302" r:id="rId42"/>
    <p:sldId id="2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2613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</a:rPr>
              <a:t>KOMUNIKASI PERSUASIF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COM 208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20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MAKALAH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8185" y="1574075"/>
            <a:ext cx="9334500" cy="4419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kaidah</a:t>
            </a:r>
            <a:r>
              <a:rPr lang="en-US" sz="2000" dirty="0"/>
              <a:t> EYD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 err="1"/>
              <a:t>Minimalisasi</a:t>
            </a:r>
            <a:r>
              <a:rPr lang="en-US" sz="2000" dirty="0"/>
              <a:t> typo/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penulisan</a:t>
            </a:r>
            <a:r>
              <a:rPr lang="en-US" sz="2000" dirty="0"/>
              <a:t> kata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teratur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sistematis</a:t>
            </a:r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penulisan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,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berkesinambungan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yang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berkesinambungan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paragraf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paragraf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data </a:t>
            </a:r>
            <a:r>
              <a:rPr lang="en-US" sz="2000" dirty="0" err="1"/>
              <a:t>dari</a:t>
            </a:r>
            <a:r>
              <a:rPr lang="en-US" sz="2000" dirty="0"/>
              <a:t> blog,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diperkenankan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jurnal</a:t>
            </a:r>
            <a:r>
              <a:rPr lang="en-US" sz="2000" dirty="0"/>
              <a:t>, </a:t>
            </a:r>
            <a:r>
              <a:rPr lang="en-US" sz="2000" dirty="0" err="1"/>
              <a:t>skripsi</a:t>
            </a:r>
            <a:r>
              <a:rPr lang="en-US" sz="2000" dirty="0"/>
              <a:t>, </a:t>
            </a:r>
            <a:r>
              <a:rPr lang="en-US" sz="2000" dirty="0" err="1"/>
              <a:t>tesis</a:t>
            </a:r>
            <a:r>
              <a:rPr lang="en-US" sz="2000" dirty="0"/>
              <a:t>, </a:t>
            </a:r>
            <a:r>
              <a:rPr lang="en-US" sz="2000" dirty="0" err="1"/>
              <a:t>disertasi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karya</a:t>
            </a:r>
            <a:r>
              <a:rPr lang="en-US" sz="2000" dirty="0"/>
              <a:t> </a:t>
            </a:r>
            <a:r>
              <a:rPr lang="en-US" sz="2000" dirty="0" err="1"/>
              <a:t>ilmiah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website </a:t>
            </a:r>
            <a:r>
              <a:rPr lang="en-US" sz="2000" dirty="0" err="1"/>
              <a:t>resmi</a:t>
            </a:r>
            <a:r>
              <a:rPr lang="en-US" sz="2000" dirty="0"/>
              <a:t> </a:t>
            </a:r>
            <a:r>
              <a:rPr lang="en-US" sz="2000" dirty="0" err="1"/>
              <a:t>institusi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situs </a:t>
            </a:r>
            <a:r>
              <a:rPr lang="en-US" sz="2000" dirty="0" err="1"/>
              <a:t>berita</a:t>
            </a:r>
            <a:r>
              <a:rPr lang="en-US" sz="2000" dirty="0"/>
              <a:t> online yang </a:t>
            </a:r>
            <a:r>
              <a:rPr lang="en-US" sz="2000" dirty="0" err="1"/>
              <a:t>diakui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3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3509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Lainnya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476103"/>
            <a:ext cx="9050383" cy="449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000" dirty="0" err="1"/>
              <a:t>Dijilid</a:t>
            </a:r>
            <a:r>
              <a:rPr lang="en-US" sz="2000" dirty="0"/>
              <a:t> </a:t>
            </a:r>
            <a:r>
              <a:rPr lang="en-US" sz="2000" dirty="0" err="1"/>
              <a:t>Rapi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endParaRPr lang="en-US" sz="2000" dirty="0"/>
          </a:p>
          <a:p>
            <a:pPr lvl="0">
              <a:spcBef>
                <a:spcPts val="0"/>
              </a:spcBef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000" dirty="0" err="1"/>
              <a:t>Makalah</a:t>
            </a:r>
            <a:r>
              <a:rPr lang="en-US" sz="2000" dirty="0"/>
              <a:t> </a:t>
            </a:r>
            <a:r>
              <a:rPr lang="en-US" sz="2000" dirty="0" err="1"/>
              <a:t>dikerjakan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berkelompok</a:t>
            </a:r>
            <a:r>
              <a:rPr lang="en-US" sz="2000" dirty="0"/>
              <a:t> (1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3-4 orang </a:t>
            </a:r>
            <a:r>
              <a:rPr lang="en-US" sz="2000" dirty="0" err="1"/>
              <a:t>mahasiswa</a:t>
            </a:r>
            <a:r>
              <a:rPr lang="en-US" sz="2000" dirty="0"/>
              <a:t>)</a:t>
            </a:r>
          </a:p>
          <a:p>
            <a:pPr lvl="0">
              <a:spcBef>
                <a:spcPts val="0"/>
              </a:spcBef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berkontribusi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makalah</a:t>
            </a:r>
            <a:endParaRPr lang="en-US" sz="2000" dirty="0"/>
          </a:p>
          <a:p>
            <a:pPr lvl="0">
              <a:spcBef>
                <a:spcPts val="0"/>
              </a:spcBef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000" dirty="0" err="1"/>
              <a:t>Pengumpulan</a:t>
            </a:r>
            <a:r>
              <a:rPr lang="en-US" sz="2000" dirty="0"/>
              <a:t> </a:t>
            </a:r>
            <a:r>
              <a:rPr lang="en-US" sz="2000" dirty="0" err="1"/>
              <a:t>makalah</a:t>
            </a:r>
            <a:r>
              <a:rPr lang="en-US" sz="2000" dirty="0"/>
              <a:t> </a:t>
            </a:r>
            <a:r>
              <a:rPr lang="en-US" sz="2000" dirty="0" err="1"/>
              <a:t>disesuaikan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jadwal</a:t>
            </a:r>
            <a:r>
              <a:rPr lang="en-US" sz="2000" dirty="0"/>
              <a:t> </a:t>
            </a:r>
            <a:r>
              <a:rPr lang="en-US" sz="2000" dirty="0" err="1"/>
              <a:t>pertemuan</a:t>
            </a:r>
            <a:r>
              <a:rPr lang="en-US" sz="2000" dirty="0"/>
              <a:t>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tema</a:t>
            </a:r>
            <a:r>
              <a:rPr lang="en-US" sz="2000" dirty="0"/>
              <a:t> </a:t>
            </a:r>
            <a:r>
              <a:rPr lang="en-US" sz="2000" dirty="0" err="1"/>
              <a:t>makalah</a:t>
            </a:r>
            <a:r>
              <a:rPr lang="en-US" sz="2000" dirty="0"/>
              <a:t> </a:t>
            </a:r>
            <a:r>
              <a:rPr lang="en-US" sz="2000" dirty="0" err="1"/>
              <a:t>kelompoknya</a:t>
            </a:r>
            <a:endParaRPr lang="en-US" sz="2000" dirty="0"/>
          </a:p>
          <a:p>
            <a:pPr lvl="0">
              <a:spcBef>
                <a:spcPts val="0"/>
              </a:spcBef>
            </a:pPr>
            <a:endParaRPr lang="en-US" sz="2000" dirty="0"/>
          </a:p>
          <a:p>
            <a:pPr lvl="0">
              <a:spcBef>
                <a:spcPts val="0"/>
              </a:spcBef>
            </a:pPr>
            <a:r>
              <a:rPr lang="en-US" sz="2000" dirty="0" err="1"/>
              <a:t>Makalah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, </a:t>
            </a:r>
            <a:r>
              <a:rPr lang="en-US" sz="2000" dirty="0" err="1"/>
              <a:t>dipresentasikan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pertemuan</a:t>
            </a:r>
            <a:r>
              <a:rPr lang="en-US" sz="2000" dirty="0"/>
              <a:t>. </a:t>
            </a:r>
            <a:r>
              <a:rPr lang="en-US" sz="2000" dirty="0" err="1"/>
              <a:t>Maksimal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presentasi</a:t>
            </a:r>
            <a:r>
              <a:rPr lang="en-US" sz="2000" dirty="0"/>
              <a:t>  30 </a:t>
            </a:r>
            <a:r>
              <a:rPr lang="en-US" sz="2000" dirty="0" err="1"/>
              <a:t>menit</a:t>
            </a:r>
            <a:r>
              <a:rPr lang="en-US" sz="2000" dirty="0"/>
              <a:t>, </a:t>
            </a:r>
            <a:r>
              <a:rPr lang="en-US" sz="2000" dirty="0" err="1"/>
              <a:t>kemudian</a:t>
            </a:r>
            <a:r>
              <a:rPr lang="en-US" sz="2000" dirty="0"/>
              <a:t> 30 </a:t>
            </a:r>
            <a:r>
              <a:rPr lang="en-US" sz="2000" dirty="0" err="1"/>
              <a:t>menit</a:t>
            </a:r>
            <a:r>
              <a:rPr lang="en-US" sz="2000" dirty="0"/>
              <a:t> </a:t>
            </a:r>
            <a:r>
              <a:rPr lang="en-US" sz="2000" dirty="0" err="1"/>
              <a:t>pembahasan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3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4846318" y="2103121"/>
            <a:ext cx="6309360" cy="2913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/>
              <a:t>PENGANTAR PERSUASIF</a:t>
            </a:r>
          </a:p>
          <a:p>
            <a:pPr algn="r"/>
            <a:r>
              <a:rPr lang="en-US" sz="3600" dirty="0"/>
              <a:t>M-1</a:t>
            </a:r>
          </a:p>
        </p:txBody>
      </p:sp>
    </p:spTree>
    <p:extLst>
      <p:ext uri="{BB962C8B-B14F-4D97-AF65-F5344CB8AC3E}">
        <p14:creationId xmlns:p14="http://schemas.microsoft.com/office/powerpoint/2010/main" val="228808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F522A1-69D3-43EB-8D6D-35BBF3010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888274"/>
            <a:ext cx="10280468" cy="49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5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DF8F4-63DD-462F-A90E-7D107765C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33387"/>
            <a:ext cx="102870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3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4726ED-8DF9-4B8B-B472-7CDC5C55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587829"/>
            <a:ext cx="10750731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5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18E16-DF15-422E-ADD4-533E0B7D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5" y="705394"/>
            <a:ext cx="10933613" cy="5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2AC92-7752-4D49-BC81-41178E8A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705394"/>
            <a:ext cx="10367553" cy="5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37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355E44-ACE2-4C73-A3D9-6065A8843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" y="574766"/>
            <a:ext cx="10750731" cy="57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6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334CB8-B6F6-4BBD-85A9-6F2C49AC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6" y="574766"/>
            <a:ext cx="10826253" cy="59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8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801-9953-4983-AB24-8647E74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59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 PEMBELAJARAN KOMUNIKASI PERSUASI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80F8-B5BD-486E-895D-10C145FA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58537"/>
            <a:ext cx="10058400" cy="4856869"/>
          </a:xfrm>
        </p:spPr>
        <p:txBody>
          <a:bodyPr>
            <a:normAutofit lnSpcReduction="1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3000" dirty="0" err="1"/>
              <a:t>Tujuan</a:t>
            </a:r>
            <a:r>
              <a:rPr lang="en-US" sz="3000" dirty="0"/>
              <a:t> MK :</a:t>
            </a:r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menyebutkan</a:t>
            </a:r>
            <a:r>
              <a:rPr lang="en-US" sz="1800" dirty="0"/>
              <a:t>, </a:t>
            </a:r>
            <a:r>
              <a:rPr lang="en-US" sz="1800" dirty="0" err="1"/>
              <a:t>menjelaskan</a:t>
            </a:r>
            <a:r>
              <a:rPr lang="en-US" sz="1800" dirty="0"/>
              <a:t> dan </a:t>
            </a:r>
            <a:r>
              <a:rPr lang="en-US" sz="1800" dirty="0" err="1"/>
              <a:t>menerapkan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dan </a:t>
            </a:r>
            <a:r>
              <a:rPr lang="en-US" sz="1800" dirty="0" err="1"/>
              <a:t>teori</a:t>
            </a:r>
            <a:r>
              <a:rPr lang="en-US" sz="1800" dirty="0"/>
              <a:t> </a:t>
            </a:r>
            <a:r>
              <a:rPr lang="en-US" sz="1800" dirty="0" err="1"/>
              <a:t>teori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ruang</a:t>
            </a:r>
            <a:r>
              <a:rPr lang="en-US" sz="1800" dirty="0"/>
              <a:t> </a:t>
            </a:r>
            <a:r>
              <a:rPr lang="en-US" sz="1800" dirty="0" err="1"/>
              <a:t>lingkup</a:t>
            </a:r>
            <a:r>
              <a:rPr lang="en-US" sz="1800" dirty="0"/>
              <a:t> Interpersonal, </a:t>
            </a:r>
            <a:r>
              <a:rPr lang="en-US" sz="1800" dirty="0" err="1"/>
              <a:t>Organisasi</a:t>
            </a:r>
            <a:r>
              <a:rPr lang="en-US" sz="1800" dirty="0"/>
              <a:t>, </a:t>
            </a:r>
            <a:r>
              <a:rPr lang="en-US" sz="1800" dirty="0" err="1"/>
              <a:t>Publik</a:t>
            </a:r>
            <a:r>
              <a:rPr lang="en-US" sz="1800" dirty="0"/>
              <a:t>, Massa dan Media Digital.</a:t>
            </a:r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endParaRPr lang="en-US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3000" dirty="0" err="1"/>
              <a:t>Materi</a:t>
            </a:r>
            <a:r>
              <a:rPr lang="en-US" sz="3000" dirty="0"/>
              <a:t> </a:t>
            </a:r>
            <a:r>
              <a:rPr lang="en-US" sz="3000" dirty="0" err="1"/>
              <a:t>Pembelajaran</a:t>
            </a:r>
            <a:r>
              <a:rPr lang="en-US" sz="3000" dirty="0"/>
              <a:t> :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Pengantar</a:t>
            </a:r>
            <a:r>
              <a:rPr lang="en-US" sz="1800" dirty="0"/>
              <a:t> </a:t>
            </a:r>
            <a:r>
              <a:rPr lang="en-US" sz="1800" dirty="0" err="1"/>
              <a:t>Persuasi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err="1"/>
              <a:t>Etika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i="1" dirty="0"/>
              <a:t>attitude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Proses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err="1"/>
              <a:t>Komunikator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Media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r>
              <a:rPr lang="en-US" sz="1800" dirty="0"/>
              <a:t> Interpersonal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r>
              <a:rPr lang="en-US" sz="1800" dirty="0"/>
              <a:t> pada </a:t>
            </a:r>
            <a:r>
              <a:rPr lang="en-US" sz="1800" dirty="0" err="1"/>
              <a:t>Iklan</a:t>
            </a:r>
            <a:r>
              <a:rPr lang="en-US" sz="1800" dirty="0"/>
              <a:t> dan IMC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Persuasi</a:t>
            </a:r>
            <a:r>
              <a:rPr lang="en-US" sz="1800" dirty="0"/>
              <a:t> </a:t>
            </a:r>
            <a:r>
              <a:rPr lang="en-US" sz="1800" dirty="0" err="1"/>
              <a:t>Narasi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err="1"/>
              <a:t>Perencanaan</a:t>
            </a:r>
            <a:r>
              <a:rPr lang="en-US" sz="1800" dirty="0"/>
              <a:t> </a:t>
            </a:r>
            <a:r>
              <a:rPr lang="en-US" sz="1800" dirty="0" err="1"/>
              <a:t>Kampanye</a:t>
            </a:r>
            <a:r>
              <a:rPr lang="en-US" sz="1800" dirty="0"/>
              <a:t> </a:t>
            </a:r>
            <a:r>
              <a:rPr lang="en-US" sz="1800" dirty="0" err="1"/>
              <a:t>Persuasif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398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F92251-CDC4-4B6E-AA0C-322110096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9" y="638310"/>
            <a:ext cx="4944020" cy="5514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BE525-C92B-499F-BF4D-A75916C16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8310"/>
            <a:ext cx="5503273" cy="551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C36E0D-0AC1-4712-ACE4-9EC2C6C1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90" y="574767"/>
            <a:ext cx="10660995" cy="57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47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F5770-DBAB-4E75-BEA3-2E0AFDBF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574767"/>
            <a:ext cx="11142617" cy="57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3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74523-7D17-47AE-B765-8892CA1B0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5" y="509451"/>
            <a:ext cx="5247005" cy="5839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5EEBCF-F350-4DC9-928F-28DFC058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08" y="509451"/>
            <a:ext cx="4937758" cy="58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7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1E46E-36BD-4EC6-B03B-506153BA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2" y="457200"/>
            <a:ext cx="5114925" cy="5904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0263F-792D-4CDB-8F6B-74E5DEE0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304" y="496389"/>
            <a:ext cx="511492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07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537D30-DE16-431B-BBD6-3BD5EE05117F}"/>
              </a:ext>
            </a:extLst>
          </p:cNvPr>
          <p:cNvGrpSpPr/>
          <p:nvPr/>
        </p:nvGrpSpPr>
        <p:grpSpPr>
          <a:xfrm>
            <a:off x="5143497" y="921682"/>
            <a:ext cx="6211793" cy="4726081"/>
            <a:chOff x="5143497" y="921682"/>
            <a:chExt cx="6211793" cy="47260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7DA6A9-ACAD-4805-A00C-0FC5931E3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6197" y="921682"/>
              <a:ext cx="6199093" cy="472608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EAA370-50F5-45F3-AE88-507326F5A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497" y="2070101"/>
              <a:ext cx="1308847" cy="1559858"/>
            </a:xfrm>
            <a:prstGeom prst="rect">
              <a:avLst/>
            </a:prstGeom>
          </p:spPr>
        </p:pic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438C6B-0747-4C06-9127-BF553C6EC24D}"/>
              </a:ext>
            </a:extLst>
          </p:cNvPr>
          <p:cNvSpPr txBox="1">
            <a:spLocks/>
          </p:cNvSpPr>
          <p:nvPr/>
        </p:nvSpPr>
        <p:spPr>
          <a:xfrm>
            <a:off x="619963" y="1684758"/>
            <a:ext cx="4358434" cy="15999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PERSUASION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51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76B5-0903-4B0A-8DF0-EB1780F7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1313" lvl="1" indent="-273050" algn="just"/>
            <a:r>
              <a:rPr lang="en-US" sz="2200" i="1" dirty="0"/>
              <a:t>a communication process in which the communicator seeks to elicit a desired response from his receiver (Andersen, 1971, p. 6); </a:t>
            </a:r>
          </a:p>
          <a:p>
            <a:pPr marL="68263" lvl="1" indent="0" algn="just">
              <a:buNone/>
            </a:pPr>
            <a:endParaRPr lang="en-US" sz="2200" i="1" dirty="0"/>
          </a:p>
          <a:p>
            <a:pPr marL="341313" lvl="1" indent="-273050" algn="just"/>
            <a:r>
              <a:rPr lang="en-US" sz="2200" i="1" dirty="0"/>
              <a:t>a conscious attempt by one individual to change the attitudes, beliefs, or behavior of another individual or group of individuals through the transmission of some message (</a:t>
            </a:r>
            <a:r>
              <a:rPr lang="en-US" sz="2200" i="1" dirty="0" err="1"/>
              <a:t>Bettinghaus</a:t>
            </a:r>
            <a:r>
              <a:rPr lang="en-US" sz="2200" i="1" dirty="0"/>
              <a:t> &amp; Cody, 1987, p. 3); </a:t>
            </a:r>
          </a:p>
          <a:p>
            <a:pPr marL="341313" lvl="1" indent="-273050" algn="just"/>
            <a:endParaRPr lang="en-US" sz="2200" i="1" dirty="0"/>
          </a:p>
          <a:p>
            <a:pPr marL="341313" lvl="1" indent="-273050" algn="just"/>
            <a:r>
              <a:rPr lang="en-US" sz="2200" i="1" dirty="0"/>
              <a:t>a symbolic activity whose purpose is to effect the internalization or voluntary acceptance of new cognitive states or patterns of overt behavior through the exchange of messages (Smith, 1982, p. 7); </a:t>
            </a:r>
          </a:p>
          <a:p>
            <a:pPr marL="68263" lvl="1" indent="0" algn="just">
              <a:buNone/>
            </a:pPr>
            <a:endParaRPr lang="en-US" sz="2200" i="1" dirty="0"/>
          </a:p>
          <a:p>
            <a:pPr marL="341313" lvl="1" indent="-273050" algn="just">
              <a:spcBef>
                <a:spcPts val="0"/>
              </a:spcBef>
            </a:pPr>
            <a:r>
              <a:rPr lang="en-US" sz="2200" i="1" dirty="0"/>
              <a:t>a successful intentional effort at influencing another's mental state through communication in a circumstance in which the </a:t>
            </a:r>
            <a:r>
              <a:rPr lang="en-US" sz="2200" i="1" dirty="0" err="1"/>
              <a:t>persuadee</a:t>
            </a:r>
            <a:r>
              <a:rPr lang="en-US" sz="2200" i="1" dirty="0"/>
              <a:t> has some measure of freedom (O'Keefe, 1990, p. 17).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9A121D-4C0E-49A5-BA7D-9DF0BCE0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5284"/>
            <a:ext cx="10058400" cy="1246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PERSUASI</a:t>
            </a:r>
          </a:p>
        </p:txBody>
      </p:sp>
    </p:spTree>
    <p:extLst>
      <p:ext uri="{BB962C8B-B14F-4D97-AF65-F5344CB8AC3E}">
        <p14:creationId xmlns:p14="http://schemas.microsoft.com/office/powerpoint/2010/main" val="101931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A121D-4C0E-49A5-BA7D-9DF0BCE0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5284"/>
            <a:ext cx="10058400" cy="1246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PERSUASI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9534457-788F-4259-9E69-56E8AEF3DBF0}"/>
              </a:ext>
            </a:extLst>
          </p:cNvPr>
          <p:cNvSpPr txBox="1">
            <a:spLocks/>
          </p:cNvSpPr>
          <p:nvPr/>
        </p:nvSpPr>
        <p:spPr>
          <a:xfrm>
            <a:off x="1066800" y="1666461"/>
            <a:ext cx="10009887" cy="4572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FF0000"/>
                </a:solidFill>
              </a:rPr>
              <a:t>“Symbolic process </a:t>
            </a:r>
            <a:r>
              <a:rPr lang="en-US" i="1" dirty="0"/>
              <a:t>in which communicators </a:t>
            </a:r>
            <a:r>
              <a:rPr lang="en-US" i="1" dirty="0">
                <a:solidFill>
                  <a:srgbClr val="FF0000"/>
                </a:solidFill>
              </a:rPr>
              <a:t>try to convince </a:t>
            </a:r>
            <a:r>
              <a:rPr lang="en-US" i="1" dirty="0"/>
              <a:t>other people </a:t>
            </a:r>
            <a:r>
              <a:rPr lang="en-US" i="1" dirty="0">
                <a:solidFill>
                  <a:srgbClr val="FF0000"/>
                </a:solidFill>
              </a:rPr>
              <a:t>to change their </a:t>
            </a:r>
            <a:r>
              <a:rPr lang="en-US" i="1" dirty="0"/>
              <a:t>attitudes or behaviors regarding an issue through the</a:t>
            </a:r>
            <a:r>
              <a:rPr lang="en-US" i="1" dirty="0">
                <a:solidFill>
                  <a:srgbClr val="FF0000"/>
                </a:solidFill>
              </a:rPr>
              <a:t> transmission </a:t>
            </a:r>
            <a:r>
              <a:rPr lang="en-US" i="1" dirty="0"/>
              <a:t>of a message in an atmosphere of </a:t>
            </a:r>
            <a:r>
              <a:rPr lang="en-US" i="1" dirty="0">
                <a:solidFill>
                  <a:srgbClr val="FF0000"/>
                </a:solidFill>
              </a:rPr>
              <a:t>free choice</a:t>
            </a:r>
            <a:r>
              <a:rPr lang="en-US" i="1" dirty="0"/>
              <a:t>“</a:t>
            </a:r>
            <a:r>
              <a:rPr lang="en-US" dirty="0"/>
              <a:t>  (Perloff, 2010:12)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5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persuasi</a:t>
            </a:r>
            <a:r>
              <a:rPr lang="en-US" dirty="0"/>
              <a:t> 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simbolik</a:t>
            </a: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Orang </a:t>
            </a:r>
            <a:r>
              <a:rPr lang="en-US" dirty="0" err="1"/>
              <a:t>membujuk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(Self-persuasion)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pesan</a:t>
            </a: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Kebebasan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9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A121D-4C0E-49A5-BA7D-9DF0BCE0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5284"/>
            <a:ext cx="10058400" cy="1246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ITU PERSUASI ???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9E23C0-EE5F-4EF8-8DDC-A2B7FC9FD5AE}"/>
              </a:ext>
            </a:extLst>
          </p:cNvPr>
          <p:cNvSpPr txBox="1">
            <a:spLocks/>
          </p:cNvSpPr>
          <p:nvPr/>
        </p:nvSpPr>
        <p:spPr>
          <a:xfrm>
            <a:off x="871024" y="1671704"/>
            <a:ext cx="10449952" cy="3930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3200" dirty="0" err="1"/>
              <a:t>Bersifat</a:t>
            </a:r>
            <a:r>
              <a:rPr lang="en-US" sz="3200" dirty="0"/>
              <a:t> </a:t>
            </a:r>
            <a:r>
              <a:rPr lang="en-US" sz="3200" dirty="0" err="1"/>
              <a:t>ubikuitas</a:t>
            </a:r>
            <a:r>
              <a:rPr lang="en-US" sz="3200" dirty="0"/>
              <a:t> vs </a:t>
            </a:r>
            <a:r>
              <a:rPr lang="en-US" sz="3200" dirty="0" err="1"/>
              <a:t>seni</a:t>
            </a:r>
            <a:r>
              <a:rPr lang="en-US" sz="3200" dirty="0"/>
              <a:t> </a:t>
            </a:r>
            <a:r>
              <a:rPr lang="en-US" sz="3200" dirty="0" err="1"/>
              <a:t>kuno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err="1"/>
              <a:t>Didefinisikan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proses </a:t>
            </a:r>
            <a:r>
              <a:rPr lang="en-US" sz="3200" dirty="0" err="1"/>
              <a:t>simbolik</a:t>
            </a:r>
            <a:endParaRPr lang="en-US" sz="32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menyakinkan</a:t>
            </a:r>
            <a:r>
              <a:rPr lang="en-US" sz="2400" dirty="0"/>
              <a:t> orang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/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endParaRPr lang="en-US" sz="24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transmisi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suasana</a:t>
            </a:r>
            <a:r>
              <a:rPr lang="en-US" sz="2400" dirty="0"/>
              <a:t>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endParaRPr lang="en-US" sz="2400" dirty="0"/>
          </a:p>
          <a:p>
            <a:r>
              <a:rPr lang="en-US" sz="3200" dirty="0" err="1"/>
              <a:t>Komunikator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merubah</a:t>
            </a:r>
            <a:r>
              <a:rPr lang="en-US" sz="3200" dirty="0"/>
              <a:t> </a:t>
            </a:r>
            <a:r>
              <a:rPr lang="en-US" sz="3200" dirty="0" err="1"/>
              <a:t>pikiran</a:t>
            </a:r>
            <a:r>
              <a:rPr lang="en-US" sz="3200" dirty="0"/>
              <a:t> </a:t>
            </a:r>
            <a:r>
              <a:rPr lang="en-US" sz="3200" dirty="0" err="1"/>
              <a:t>seseorang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B6B37-0B8F-4DD8-8956-AD1BD7DAA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484" y="923992"/>
            <a:ext cx="2333716" cy="1495425"/>
          </a:xfrm>
          <a:prstGeom prst="rect">
            <a:avLst/>
          </a:prstGeom>
          <a:solidFill>
            <a:srgbClr val="F1ECDF"/>
          </a:solidFill>
        </p:spPr>
      </p:pic>
    </p:spTree>
    <p:extLst>
      <p:ext uri="{BB962C8B-B14F-4D97-AF65-F5344CB8AC3E}">
        <p14:creationId xmlns:p14="http://schemas.microsoft.com/office/powerpoint/2010/main" val="877183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A121D-4C0E-49A5-BA7D-9DF0BCE0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5284"/>
            <a:ext cx="10058400" cy="1246909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PERSUASION ???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D0C29-9D35-443C-8A03-36393885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530966"/>
            <a:ext cx="2038923" cy="18493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7C1AA8-5FBE-4EAD-979F-CCD17635583B}"/>
              </a:ext>
            </a:extLst>
          </p:cNvPr>
          <p:cNvSpPr txBox="1">
            <a:spLocks/>
          </p:cNvSpPr>
          <p:nvPr/>
        </p:nvSpPr>
        <p:spPr>
          <a:xfrm>
            <a:off x="822098" y="2039425"/>
            <a:ext cx="9562446" cy="35853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mengatakan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</a:t>
            </a:r>
            <a:r>
              <a:rPr lang="en-US" sz="2800" dirty="0" err="1"/>
              <a:t>mengubah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apapun</a:t>
            </a:r>
            <a:r>
              <a:rPr lang="en-US" sz="2800" dirty="0"/>
              <a:t> yang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inginkan</a:t>
            </a:r>
            <a:r>
              <a:rPr lang="en-US" sz="2800" dirty="0"/>
              <a:t>,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batas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kognitif</a:t>
            </a:r>
            <a:r>
              <a:rPr lang="en-US" sz="2800" dirty="0"/>
              <a:t> dan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dimanfaatkan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oleh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Komunikator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Komunikator</a:t>
            </a:r>
            <a:r>
              <a:rPr lang="en-US" sz="2400" dirty="0"/>
              <a:t> yang </a:t>
            </a:r>
            <a:r>
              <a:rPr lang="en-US" sz="2400" dirty="0" err="1"/>
              <a:t>jahat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A1E554-EC8A-4EB4-9973-956BDE4A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85" y="4390572"/>
            <a:ext cx="3102628" cy="20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801-9953-4983-AB24-8647E74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59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 PEMBELAJARAN KOMUNIKASI PERSUASI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80F8-B5BD-486E-895D-10C145FA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58537"/>
            <a:ext cx="10058400" cy="4856869"/>
          </a:xfrm>
        </p:spPr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3000" dirty="0" err="1"/>
              <a:t>Metode</a:t>
            </a:r>
            <a:r>
              <a:rPr lang="en-US" sz="3000" dirty="0"/>
              <a:t> </a:t>
            </a:r>
            <a:r>
              <a:rPr lang="en-US" sz="3000" dirty="0" err="1"/>
              <a:t>Perkuliahan</a:t>
            </a:r>
            <a:r>
              <a:rPr lang="en-US" sz="3000" dirty="0"/>
              <a:t> :</a:t>
            </a:r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Outcome Based Learning (OBL) </a:t>
            </a:r>
            <a:r>
              <a:rPr lang="en-US" sz="1800" dirty="0" err="1"/>
              <a:t>dipadukan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ceramah</a:t>
            </a:r>
            <a:r>
              <a:rPr lang="en-US" sz="1800" dirty="0"/>
              <a:t> </a:t>
            </a:r>
            <a:r>
              <a:rPr lang="en-US" sz="1800" dirty="0" err="1"/>
              <a:t>konvensional</a:t>
            </a:r>
            <a:endParaRPr lang="en-US" sz="1800" dirty="0"/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endParaRPr lang="en-US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3000" dirty="0" err="1"/>
              <a:t>Materi</a:t>
            </a:r>
            <a:r>
              <a:rPr lang="en-US" sz="3000" dirty="0"/>
              <a:t> </a:t>
            </a:r>
            <a:r>
              <a:rPr lang="en-US" sz="3000" dirty="0" err="1"/>
              <a:t>Pembelajaran</a:t>
            </a:r>
            <a:r>
              <a:rPr lang="en-US" sz="3000" dirty="0"/>
              <a:t> 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dirty="0" err="1"/>
              <a:t>Penilaian</a:t>
            </a:r>
            <a:r>
              <a:rPr lang="en-US" sz="1800" dirty="0"/>
              <a:t> </a:t>
            </a:r>
            <a:r>
              <a:rPr lang="en-US" sz="1800" dirty="0" err="1"/>
              <a:t>kelulusan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pencapaian</a:t>
            </a:r>
            <a:r>
              <a:rPr lang="en-US" sz="1800" dirty="0"/>
              <a:t> </a:t>
            </a:r>
            <a:r>
              <a:rPr lang="en-US" sz="1800" dirty="0" err="1"/>
              <a:t>kompetensi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dan </a:t>
            </a:r>
            <a:r>
              <a:rPr lang="en-US" sz="1800" dirty="0" err="1"/>
              <a:t>menerapkan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spek</a:t>
            </a:r>
            <a:r>
              <a:rPr lang="en-US" sz="1800" dirty="0"/>
              <a:t> yang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manajemen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endParaRPr lang="en-US" sz="18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mata</a:t>
            </a:r>
            <a:r>
              <a:rPr lang="en-US" sz="1800" dirty="0"/>
              <a:t> </a:t>
            </a:r>
            <a:r>
              <a:rPr lang="en-US" sz="1800" dirty="0" err="1"/>
              <a:t>kuliah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2 </a:t>
            </a:r>
            <a:r>
              <a:rPr lang="en-US" sz="1800" dirty="0" err="1"/>
              <a:t>jenis</a:t>
            </a:r>
            <a:r>
              <a:rPr lang="en-US" sz="1800" dirty="0"/>
              <a:t>, </a:t>
            </a:r>
            <a:r>
              <a:rPr lang="en-US" sz="1800" dirty="0" err="1"/>
              <a:t>yakni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pemahaman</a:t>
            </a:r>
            <a:r>
              <a:rPr lang="en-US" sz="1800" dirty="0"/>
              <a:t> dan </a:t>
            </a:r>
            <a:r>
              <a:rPr lang="en-US" sz="1800" dirty="0" err="1"/>
              <a:t>penerapan</a:t>
            </a:r>
            <a:r>
              <a:rPr lang="en-US" sz="1800" dirty="0"/>
              <a:t> </a:t>
            </a:r>
            <a:r>
              <a:rPr lang="en-US" sz="1800" dirty="0" err="1"/>
              <a:t>teori</a:t>
            </a:r>
            <a:r>
              <a:rPr lang="en-US" sz="1800" dirty="0"/>
              <a:t> yang </a:t>
            </a:r>
            <a:r>
              <a:rPr lang="en-US" sz="1800" dirty="0" err="1"/>
              <a:t>teknis</a:t>
            </a:r>
            <a:r>
              <a:rPr lang="en-US" sz="1800" dirty="0"/>
              <a:t> </a:t>
            </a:r>
            <a:r>
              <a:rPr lang="en-US" sz="1800" dirty="0" err="1"/>
              <a:t>pengerjaannya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dijelaskan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lanjut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Nilai </a:t>
            </a:r>
            <a:r>
              <a:rPr lang="en-US" sz="1800" dirty="0" err="1"/>
              <a:t>akhir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mengabungkan</a:t>
            </a:r>
            <a:r>
              <a:rPr lang="en-US" sz="1800" dirty="0"/>
              <a:t> </a:t>
            </a:r>
            <a:r>
              <a:rPr lang="en-US" sz="1800" dirty="0" err="1"/>
              <a:t>perolehan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err="1"/>
              <a:t>Kehadiran</a:t>
            </a:r>
            <a:r>
              <a:rPr lang="en-US" sz="1600" dirty="0"/>
              <a:t> (5%)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err="1"/>
              <a:t>Tugas</a:t>
            </a:r>
            <a:r>
              <a:rPr lang="en-US" sz="1600" dirty="0"/>
              <a:t>, </a:t>
            </a:r>
            <a:r>
              <a:rPr lang="en-US" sz="1600" dirty="0" err="1"/>
              <a:t>Kuis</a:t>
            </a:r>
            <a:r>
              <a:rPr lang="en-US" sz="1600" dirty="0"/>
              <a:t>, </a:t>
            </a:r>
            <a:r>
              <a:rPr lang="en-US" sz="1600" dirty="0" err="1"/>
              <a:t>Perilaku</a:t>
            </a:r>
            <a:r>
              <a:rPr lang="en-US" sz="1600" dirty="0"/>
              <a:t>, </a:t>
            </a:r>
            <a:r>
              <a:rPr lang="en-US" sz="1600" dirty="0" err="1"/>
              <a:t>Partisipasi</a:t>
            </a:r>
            <a:r>
              <a:rPr lang="en-US" sz="1600" dirty="0"/>
              <a:t> Kelas (40%)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UTS (25%)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UAS (30%)</a:t>
            </a:r>
          </a:p>
        </p:txBody>
      </p:sp>
    </p:spTree>
    <p:extLst>
      <p:ext uri="{BB962C8B-B14F-4D97-AF65-F5344CB8AC3E}">
        <p14:creationId xmlns:p14="http://schemas.microsoft.com/office/powerpoint/2010/main" val="426735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AF6E2D-A918-4978-89F4-957792EE1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75" y="1275860"/>
            <a:ext cx="5997389" cy="430628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E04F89B-E7B1-4691-BE99-BFB586B3B2EC}"/>
              </a:ext>
            </a:extLst>
          </p:cNvPr>
          <p:cNvSpPr txBox="1">
            <a:spLocks/>
          </p:cNvSpPr>
          <p:nvPr/>
        </p:nvSpPr>
        <p:spPr>
          <a:xfrm>
            <a:off x="829236" y="2081059"/>
            <a:ext cx="5106800" cy="14785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PERSUASION </a:t>
            </a:r>
          </a:p>
          <a:p>
            <a:r>
              <a:rPr 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</a:p>
          <a:p>
            <a:r>
              <a:rPr lang="en-US" sz="4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COERCION</a:t>
            </a:r>
          </a:p>
        </p:txBody>
      </p:sp>
    </p:spTree>
    <p:extLst>
      <p:ext uri="{BB962C8B-B14F-4D97-AF65-F5344CB8AC3E}">
        <p14:creationId xmlns:p14="http://schemas.microsoft.com/office/powerpoint/2010/main" val="2944985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991A-2A15-4A8A-9FF5-2F072E7E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PERSUASION ≠ COERCION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A93ED-E6EF-477E-B27E-ECABDE958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1847087"/>
            <a:ext cx="4663440" cy="4368319"/>
          </a:xfrm>
        </p:spPr>
        <p:txBody>
          <a:bodyPr>
            <a:normAutofit/>
          </a:bodyPr>
          <a:lstStyle/>
          <a:p>
            <a:r>
              <a:rPr lang="en-US" sz="2000" b="1" dirty="0"/>
              <a:t>Persuasion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suasana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pilihan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bebas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otonom</a:t>
            </a:r>
            <a:r>
              <a:rPr lang="en-US" sz="2000" dirty="0"/>
              <a:t>, </a:t>
            </a:r>
            <a:r>
              <a:rPr lang="en-US" sz="2000" dirty="0" err="1"/>
              <a:t>sehigga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mengatakan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dan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pikirannya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isu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DBE70-F06E-4129-982C-D5EB1CC43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1847087"/>
            <a:ext cx="4663440" cy="46843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Coercion</a:t>
            </a:r>
            <a:r>
              <a:rPr lang="en-US" sz="2200" dirty="0"/>
              <a:t> </a:t>
            </a: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ketika</a:t>
            </a:r>
            <a:r>
              <a:rPr lang="en-US" sz="2200" dirty="0"/>
              <a:t> 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 err="1"/>
              <a:t>agen</a:t>
            </a:r>
            <a:r>
              <a:rPr lang="en-US" sz="2200" dirty="0"/>
              <a:t> </a:t>
            </a:r>
            <a:r>
              <a:rPr lang="en-US" sz="2200" dirty="0" err="1"/>
              <a:t>pengaruh</a:t>
            </a:r>
            <a:r>
              <a:rPr lang="en-US" sz="2200" dirty="0"/>
              <a:t>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ancaman</a:t>
            </a:r>
            <a:r>
              <a:rPr lang="en-US" sz="2200" dirty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dipercaya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konsekuensi</a:t>
            </a:r>
            <a:r>
              <a:rPr lang="en-US" sz="2200" dirty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 err="1"/>
              <a:t>individu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tidak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kebebasan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otonomi</a:t>
            </a:r>
            <a:r>
              <a:rPr lang="en-US" sz="2200" dirty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 err="1"/>
              <a:t>mencoba</a:t>
            </a:r>
            <a:r>
              <a:rPr lang="en-US" sz="2200" dirty="0"/>
              <a:t> </a:t>
            </a:r>
            <a:r>
              <a:rPr lang="en-US" sz="2200" dirty="0" err="1"/>
              <a:t>membujuk</a:t>
            </a:r>
            <a:r>
              <a:rPr lang="en-US" sz="2200" dirty="0"/>
              <a:t> </a:t>
            </a:r>
            <a:r>
              <a:rPr lang="en-US" sz="2200" dirty="0" err="1"/>
              <a:t>individu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bertindak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bertentangan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pilihannya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200" dirty="0" err="1"/>
              <a:t>Contoh</a:t>
            </a:r>
            <a:r>
              <a:rPr lang="en-US" sz="2200" dirty="0"/>
              <a:t> : </a:t>
            </a:r>
            <a:r>
              <a:rPr lang="en-US" sz="2200" dirty="0" err="1"/>
              <a:t>aturan</a:t>
            </a:r>
            <a:r>
              <a:rPr lang="en-US" sz="2200" dirty="0"/>
              <a:t>, </a:t>
            </a:r>
            <a:r>
              <a:rPr lang="en-US" sz="2200" dirty="0" err="1"/>
              <a:t>hukum</a:t>
            </a:r>
            <a:r>
              <a:rPr lang="en-US" sz="2200" dirty="0"/>
              <a:t>, </a:t>
            </a:r>
            <a:r>
              <a:rPr lang="en-US" sz="2200" dirty="0" err="1"/>
              <a:t>aksi</a:t>
            </a:r>
            <a:r>
              <a:rPr lang="en-US" sz="2200" dirty="0"/>
              <a:t> </a:t>
            </a:r>
            <a:r>
              <a:rPr lang="en-US" sz="2200" dirty="0" err="1"/>
              <a:t>mogok</a:t>
            </a:r>
            <a:r>
              <a:rPr lang="en-US" sz="2200" dirty="0"/>
              <a:t>, </a:t>
            </a:r>
            <a:r>
              <a:rPr lang="en-US" sz="2200" dirty="0" err="1"/>
              <a:t>boikot</a:t>
            </a:r>
            <a:r>
              <a:rPr lang="en-US" sz="2200" dirty="0"/>
              <a:t>.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82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A121D-4C0E-49A5-BA7D-9DF0BCE0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2635"/>
            <a:ext cx="10058400" cy="92031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PERSUASION &amp; COERCION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5DCABA-CEF2-4E31-8E54-CB90279D5DB4}"/>
              </a:ext>
            </a:extLst>
          </p:cNvPr>
          <p:cNvSpPr txBox="1">
            <a:spLocks/>
          </p:cNvSpPr>
          <p:nvPr/>
        </p:nvSpPr>
        <p:spPr>
          <a:xfrm>
            <a:off x="871024" y="1562210"/>
            <a:ext cx="10449952" cy="4068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 err="1"/>
              <a:t>Persuasi</a:t>
            </a:r>
            <a:r>
              <a:rPr lang="en-US" sz="2800" dirty="0"/>
              <a:t> dan </a:t>
            </a:r>
            <a:r>
              <a:rPr lang="en-US" sz="2800" dirty="0" err="1"/>
              <a:t>Koersi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tumpang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tindih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situasi</a:t>
            </a:r>
            <a:r>
              <a:rPr lang="en-US" sz="2800" dirty="0"/>
              <a:t> yang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otoritas</a:t>
            </a:r>
            <a:r>
              <a:rPr lang="en-US" sz="2800" dirty="0"/>
              <a:t>, </a:t>
            </a:r>
            <a:r>
              <a:rPr lang="en-US" sz="2800" dirty="0" err="1"/>
              <a:t>pemujaan</a:t>
            </a:r>
            <a:r>
              <a:rPr lang="en-US" sz="2800" dirty="0"/>
              <a:t> agama dan </a:t>
            </a:r>
            <a:r>
              <a:rPr lang="en-US" sz="2800" dirty="0" err="1"/>
              <a:t>penyiksaan</a:t>
            </a:r>
            <a:r>
              <a:rPr lang="en-US" sz="2800" dirty="0"/>
              <a:t> </a:t>
            </a:r>
            <a:r>
              <a:rPr lang="en-US" sz="2800" dirty="0" err="1"/>
              <a:t>tahanan</a:t>
            </a:r>
            <a:endParaRPr lang="en-US" sz="2800" dirty="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/>
              <a:t>	</a:t>
            </a:r>
            <a:r>
              <a:rPr lang="en-US" sz="2200" i="1" dirty="0" err="1"/>
              <a:t>Bahkan</a:t>
            </a:r>
            <a:r>
              <a:rPr lang="en-US" sz="2200" i="1" dirty="0"/>
              <a:t> </a:t>
            </a:r>
            <a:r>
              <a:rPr lang="en-US" sz="2200" i="1" dirty="0" err="1"/>
              <a:t>dalam</a:t>
            </a:r>
            <a:r>
              <a:rPr lang="en-US" sz="2200" i="1" dirty="0"/>
              <a:t> </a:t>
            </a:r>
            <a:r>
              <a:rPr lang="en-US" sz="2200" i="1" dirty="0" err="1"/>
              <a:t>situasi</a:t>
            </a:r>
            <a:r>
              <a:rPr lang="en-US" sz="2200" i="1" dirty="0"/>
              <a:t> </a:t>
            </a:r>
            <a:r>
              <a:rPr lang="en-US" sz="2200" i="1" dirty="0" err="1"/>
              <a:t>paksaan</a:t>
            </a:r>
            <a:r>
              <a:rPr lang="en-US" sz="2200" i="1" dirty="0"/>
              <a:t>, orang ‘</a:t>
            </a:r>
            <a:r>
              <a:rPr lang="en-US" sz="2200" i="1" dirty="0" err="1"/>
              <a:t>memilih</a:t>
            </a:r>
            <a:r>
              <a:rPr lang="en-US" sz="2200" i="1" dirty="0"/>
              <a:t>’ </a:t>
            </a:r>
            <a:r>
              <a:rPr lang="en-US" sz="2200" i="1" dirty="0" err="1"/>
              <a:t>untuk</a:t>
            </a:r>
            <a:r>
              <a:rPr lang="en-US" sz="2200" i="1" dirty="0"/>
              <a:t> </a:t>
            </a:r>
            <a:r>
              <a:rPr lang="en-US" sz="2200" i="1" dirty="0" err="1"/>
              <a:t>menerima</a:t>
            </a:r>
            <a:r>
              <a:rPr lang="en-US" sz="2200" i="1" dirty="0"/>
              <a:t> </a:t>
            </a:r>
            <a:r>
              <a:rPr lang="en-US" sz="2200" i="1" dirty="0" err="1"/>
              <a:t>atau</a:t>
            </a:r>
            <a:r>
              <a:rPr lang="en-US" sz="2200" i="1" dirty="0"/>
              <a:t> </a:t>
            </a:r>
            <a:r>
              <a:rPr lang="en-US" sz="2200" i="1" dirty="0" err="1"/>
              <a:t>menolak</a:t>
            </a:r>
            <a:r>
              <a:rPr lang="en-US" sz="2200" i="1" dirty="0"/>
              <a:t> </a:t>
            </a:r>
            <a:r>
              <a:rPr lang="en-US" sz="2200" i="1" dirty="0" err="1"/>
              <a:t>arahan</a:t>
            </a:r>
            <a:r>
              <a:rPr lang="en-US" sz="2200" i="1" dirty="0"/>
              <a:t> 	</a:t>
            </a:r>
            <a:r>
              <a:rPr lang="en-US" sz="2200" i="1" dirty="0" err="1"/>
              <a:t>komunikator</a:t>
            </a:r>
            <a:r>
              <a:rPr lang="en-US" sz="2200" i="1" dirty="0"/>
              <a:t>. </a:t>
            </a:r>
            <a:r>
              <a:rPr lang="en-US" sz="2200" i="1" dirty="0" err="1"/>
              <a:t>Tetapi</a:t>
            </a:r>
            <a:r>
              <a:rPr lang="en-US" sz="2200" i="1" dirty="0"/>
              <a:t>, </a:t>
            </a:r>
            <a:r>
              <a:rPr lang="en-US" sz="2200" i="1" dirty="0" err="1"/>
              <a:t>pilihan</a:t>
            </a:r>
            <a:r>
              <a:rPr lang="en-US" sz="2200" i="1" dirty="0"/>
              <a:t> dan </a:t>
            </a:r>
            <a:r>
              <a:rPr lang="en-US" sz="2200" i="1" dirty="0" err="1"/>
              <a:t>kebebasan</a:t>
            </a:r>
            <a:r>
              <a:rPr lang="en-US" sz="2200" i="1" dirty="0"/>
              <a:t> </a:t>
            </a:r>
            <a:r>
              <a:rPr lang="en-US" sz="2200" i="1" dirty="0" err="1"/>
              <a:t>mereka</a:t>
            </a:r>
            <a:r>
              <a:rPr lang="en-US" sz="2200" i="1" dirty="0"/>
              <a:t> </a:t>
            </a:r>
            <a:r>
              <a:rPr lang="en-US" sz="2200" i="1" dirty="0" err="1"/>
              <a:t>secara</a:t>
            </a:r>
            <a:r>
              <a:rPr lang="en-US" sz="2200" i="1" dirty="0"/>
              <a:t> </a:t>
            </a:r>
            <a:r>
              <a:rPr lang="en-US" sz="2200" i="1" dirty="0" err="1"/>
              <a:t>serius</a:t>
            </a:r>
            <a:r>
              <a:rPr lang="en-US" sz="2200" i="1" dirty="0"/>
              <a:t> </a:t>
            </a:r>
            <a:r>
              <a:rPr lang="en-US" sz="2200" i="1" dirty="0" err="1"/>
              <a:t>dikompromikan</a:t>
            </a:r>
            <a:r>
              <a:rPr lang="en-US" sz="2200" i="1" dirty="0"/>
              <a:t> 	</a:t>
            </a:r>
            <a:r>
              <a:rPr lang="en-US" sz="2200" i="1" dirty="0" err="1"/>
              <a:t>secara</a:t>
            </a:r>
            <a:r>
              <a:rPr lang="en-US" sz="2200" i="1" dirty="0"/>
              <a:t> </a:t>
            </a:r>
            <a:r>
              <a:rPr lang="en-US" sz="2200" i="1" dirty="0" err="1"/>
              <a:t>fisiologis</a:t>
            </a:r>
            <a:r>
              <a:rPr lang="en-US" sz="2200" i="1" dirty="0"/>
              <a:t> dan </a:t>
            </a:r>
            <a:r>
              <a:rPr lang="en-US" sz="2200" i="1" dirty="0" err="1"/>
              <a:t>filosofis</a:t>
            </a:r>
            <a:r>
              <a:rPr lang="en-US" sz="2200" i="1" dirty="0"/>
              <a:t>. </a:t>
            </a:r>
            <a:r>
              <a:rPr lang="en-US" sz="2200" i="1" dirty="0" err="1"/>
              <a:t>Sehingga</a:t>
            </a:r>
            <a:r>
              <a:rPr lang="en-US" sz="2200" i="1" dirty="0"/>
              <a:t>, </a:t>
            </a:r>
            <a:r>
              <a:rPr lang="en-US" sz="2200" i="1" dirty="0" err="1"/>
              <a:t>mereka</a:t>
            </a:r>
            <a:r>
              <a:rPr lang="en-US" sz="2200" i="1" dirty="0"/>
              <a:t> </a:t>
            </a:r>
            <a:r>
              <a:rPr lang="en-US" sz="2200" i="1" dirty="0" err="1"/>
              <a:t>tidak</a:t>
            </a:r>
            <a:r>
              <a:rPr lang="en-US" sz="2200" i="1" dirty="0"/>
              <a:t> </a:t>
            </a:r>
            <a:r>
              <a:rPr lang="en-US" sz="2200" i="1" dirty="0" err="1"/>
              <a:t>dapat</a:t>
            </a:r>
            <a:r>
              <a:rPr lang="en-US" sz="2200" i="1" dirty="0"/>
              <a:t> </a:t>
            </a:r>
            <a:r>
              <a:rPr lang="en-US" sz="2200" i="1" dirty="0" err="1"/>
              <a:t>dianggap</a:t>
            </a:r>
            <a:r>
              <a:rPr lang="en-US" sz="2200" i="1" dirty="0"/>
              <a:t> </a:t>
            </a:r>
            <a:r>
              <a:rPr lang="en-US" sz="2200" i="1" dirty="0" err="1"/>
              <a:t>bertanggung</a:t>
            </a:r>
            <a:r>
              <a:rPr lang="en-US" sz="2200" i="1" dirty="0"/>
              <a:t> 	</a:t>
            </a:r>
            <a:r>
              <a:rPr lang="en-US" sz="2200" i="1" dirty="0" err="1"/>
              <a:t>jawab</a:t>
            </a:r>
            <a:r>
              <a:rPr lang="en-US" sz="2200" i="1" dirty="0"/>
              <a:t> </a:t>
            </a:r>
            <a:r>
              <a:rPr lang="en-US" sz="2200" i="1" dirty="0" err="1"/>
              <a:t>secara</a:t>
            </a:r>
            <a:r>
              <a:rPr lang="en-US" sz="2200" i="1" dirty="0"/>
              <a:t> </a:t>
            </a:r>
            <a:r>
              <a:rPr lang="en-US" sz="2200" i="1" dirty="0" err="1"/>
              <a:t>etis</a:t>
            </a:r>
            <a:r>
              <a:rPr lang="en-US" sz="2200" i="1" dirty="0"/>
              <a:t> </a:t>
            </a:r>
            <a:r>
              <a:rPr lang="en-US" sz="2200" i="1" dirty="0" err="1"/>
              <a:t>atas</a:t>
            </a:r>
            <a:r>
              <a:rPr lang="en-US" sz="2200" i="1" dirty="0"/>
              <a:t> </a:t>
            </a:r>
            <a:r>
              <a:rPr lang="en-US" sz="2200" i="1" dirty="0" err="1"/>
              <a:t>perilaku</a:t>
            </a:r>
            <a:r>
              <a:rPr lang="en-US" sz="2200" i="1" dirty="0"/>
              <a:t> </a:t>
            </a:r>
            <a:r>
              <a:rPr lang="en-US" sz="2200" i="1" dirty="0" err="1"/>
              <a:t>mereka</a:t>
            </a:r>
            <a:r>
              <a:rPr lang="en-US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233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06319"/>
            <a:ext cx="10058400" cy="77980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DISCUSS…..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7794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E5091-4863-4033-97C0-3DD2AC156502}"/>
              </a:ext>
            </a:extLst>
          </p:cNvPr>
          <p:cNvSpPr txBox="1"/>
          <p:nvPr/>
        </p:nvSpPr>
        <p:spPr>
          <a:xfrm>
            <a:off x="1886857" y="3249658"/>
            <a:ext cx="99194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Apakah</a:t>
            </a:r>
            <a:r>
              <a:rPr lang="en-US" sz="4000" dirty="0"/>
              <a:t> </a:t>
            </a:r>
            <a:r>
              <a:rPr lang="en-US" sz="4000" dirty="0" err="1"/>
              <a:t>koersi</a:t>
            </a:r>
            <a:r>
              <a:rPr lang="en-US" sz="4000" dirty="0"/>
              <a:t> </a:t>
            </a:r>
            <a:r>
              <a:rPr lang="en-US" sz="4000" dirty="0" err="1"/>
              <a:t>selalu</a:t>
            </a:r>
            <a:r>
              <a:rPr lang="en-US" sz="4000" dirty="0"/>
              <a:t> </a:t>
            </a:r>
            <a:r>
              <a:rPr lang="en-US" sz="4000" dirty="0" err="1"/>
              <a:t>negatif</a:t>
            </a:r>
            <a:r>
              <a:rPr lang="en-US" sz="4000" dirty="0"/>
              <a:t> ???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0018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EFA5E-10AB-48BF-AB2F-2B8BF31B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9" y="2014538"/>
            <a:ext cx="4663440" cy="4357232"/>
          </a:xfrm>
        </p:spPr>
        <p:txBody>
          <a:bodyPr/>
          <a:lstStyle/>
          <a:p>
            <a:r>
              <a:rPr lang="en-US" sz="2000" b="1" dirty="0"/>
              <a:t>Propaganda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para </a:t>
            </a:r>
            <a:r>
              <a:rPr lang="en-US" sz="2000" dirty="0" err="1"/>
              <a:t>pemimpin</a:t>
            </a:r>
            <a:r>
              <a:rPr lang="en-US" sz="2000" dirty="0"/>
              <a:t>,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hampir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total </a:t>
            </a:r>
            <a:r>
              <a:rPr lang="en-US" sz="2000" dirty="0" err="1">
                <a:solidFill>
                  <a:srgbClr val="FF0000"/>
                </a:solidFill>
              </a:rPr>
              <a:t>mengendalikan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/>
              <a:t>transmisi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, </a:t>
            </a:r>
            <a:r>
              <a:rPr lang="en-US" sz="2000" dirty="0" err="1"/>
              <a:t>menggunakan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penipuan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/>
              <a:t>dan </a:t>
            </a:r>
            <a:r>
              <a:rPr lang="en-US" sz="2000" dirty="0" err="1"/>
              <a:t>bergantung</a:t>
            </a:r>
            <a:r>
              <a:rPr lang="en-US" sz="2000" dirty="0"/>
              <a:t> pada </a:t>
            </a:r>
            <a:r>
              <a:rPr lang="en-US" sz="2000" dirty="0">
                <a:solidFill>
                  <a:srgbClr val="FF0000"/>
                </a:solidFill>
              </a:rPr>
              <a:t>media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menargetkan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massa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/>
              <a:t>individu</a:t>
            </a:r>
            <a:r>
              <a:rPr lang="en-US" sz="2000" dirty="0"/>
              <a:t>.</a:t>
            </a:r>
          </a:p>
          <a:p>
            <a:r>
              <a:rPr lang="en-US" sz="2000" dirty="0"/>
              <a:t>Propaganda </a:t>
            </a:r>
            <a:r>
              <a:rPr lang="en-US" sz="2000" dirty="0" err="1"/>
              <a:t>berkonotasi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endParaRPr lang="en-US" sz="2000" dirty="0"/>
          </a:p>
          <a:p>
            <a:r>
              <a:rPr lang="en-US" sz="2000" dirty="0" err="1"/>
              <a:t>Contoh</a:t>
            </a:r>
            <a:r>
              <a:rPr lang="en-US" sz="2000" dirty="0"/>
              <a:t> : Hitler di Nazi </a:t>
            </a:r>
            <a:r>
              <a:rPr lang="en-US" sz="2000" dirty="0" err="1"/>
              <a:t>Jerman</a:t>
            </a:r>
            <a:r>
              <a:rPr lang="en-US" sz="2000" dirty="0"/>
              <a:t>, </a:t>
            </a:r>
            <a:r>
              <a:rPr lang="en-US" sz="2000" dirty="0" err="1"/>
              <a:t>Komunis</a:t>
            </a:r>
            <a:r>
              <a:rPr lang="en-US" sz="2000" dirty="0"/>
              <a:t> China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China, Saddam Hussein di </a:t>
            </a:r>
            <a:r>
              <a:rPr lang="en-US" sz="2000" dirty="0" err="1"/>
              <a:t>Irak</a:t>
            </a:r>
            <a:r>
              <a:rPr lang="en-US" sz="2000" dirty="0"/>
              <a:t>, dan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sekte</a:t>
            </a:r>
            <a:r>
              <a:rPr lang="en-US" sz="2000" dirty="0"/>
              <a:t> </a:t>
            </a:r>
            <a:r>
              <a:rPr lang="en-US" sz="2000" dirty="0" err="1"/>
              <a:t>keagamaan</a:t>
            </a:r>
            <a:r>
              <a:rPr lang="en-US" sz="2000" dirty="0"/>
              <a:t> yang </a:t>
            </a:r>
            <a:r>
              <a:rPr lang="en-US" sz="2000" dirty="0" err="1"/>
              <a:t>keras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925B5-B6B0-4747-9B4E-98BB63A09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014539"/>
            <a:ext cx="4663440" cy="3942442"/>
          </a:xfrm>
        </p:spPr>
        <p:txBody>
          <a:bodyPr/>
          <a:lstStyle/>
          <a:p>
            <a:r>
              <a:rPr lang="en-US" sz="2000" b="1" dirty="0" err="1"/>
              <a:t>Manipulasi</a:t>
            </a:r>
            <a:r>
              <a:rPr lang="en-US" sz="2000" b="1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pembujuk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menyamarkan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niatnya</a:t>
            </a:r>
            <a:r>
              <a:rPr lang="en-US" sz="2000" dirty="0"/>
              <a:t>, </a:t>
            </a:r>
            <a:r>
              <a:rPr lang="en-US" sz="2000" dirty="0" err="1"/>
              <a:t>berharap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menyesatkan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penerima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yang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jujur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Contoh</a:t>
            </a:r>
            <a:r>
              <a:rPr lang="en-US" sz="2000" dirty="0"/>
              <a:t> : </a:t>
            </a:r>
            <a:r>
              <a:rPr lang="en-US" sz="2000" dirty="0" err="1"/>
              <a:t>sanjungan</a:t>
            </a:r>
            <a:r>
              <a:rPr lang="en-US" sz="2000" dirty="0"/>
              <a:t>, </a:t>
            </a:r>
            <a:r>
              <a:rPr lang="en-US" sz="2000" dirty="0" err="1"/>
              <a:t>obrolan</a:t>
            </a:r>
            <a:r>
              <a:rPr lang="en-US" sz="2000" dirty="0"/>
              <a:t> </a:t>
            </a:r>
            <a:r>
              <a:rPr lang="en-US" sz="2000" dirty="0" err="1"/>
              <a:t>manis</a:t>
            </a:r>
            <a:r>
              <a:rPr lang="en-US" sz="2000" dirty="0"/>
              <a:t>, dan </a:t>
            </a:r>
            <a:r>
              <a:rPr lang="en-US" sz="2000" dirty="0" err="1"/>
              <a:t>janji</a:t>
            </a:r>
            <a:r>
              <a:rPr lang="en-US" sz="2000" dirty="0"/>
              <a:t> </a:t>
            </a:r>
            <a:r>
              <a:rPr lang="en-US" sz="2000" dirty="0" err="1"/>
              <a:t>palsu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977B267-7336-49A7-A093-00557183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642938"/>
            <a:ext cx="1064622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PERSUASION ≠ PROPAGANDA ≠ MANIPULATION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Terkadang</a:t>
            </a: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</a:t>
            </a: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tumpang</a:t>
            </a: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tindih</a:t>
            </a: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propaganda dan </a:t>
            </a:r>
            <a:r>
              <a:rPr lang="en-US" sz="2400" b="1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manipulasi</a:t>
            </a:r>
            <a:r>
              <a:rPr lang="en-US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80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A121D-4C0E-49A5-BA7D-9DF0BCE0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7" y="941141"/>
            <a:ext cx="10058400" cy="92031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PROPAGANDA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0134E6-CA93-44FE-8321-BB3292CB26B9}"/>
              </a:ext>
            </a:extLst>
          </p:cNvPr>
          <p:cNvSpPr txBox="1">
            <a:spLocks/>
          </p:cNvSpPr>
          <p:nvPr/>
        </p:nvSpPr>
        <p:spPr>
          <a:xfrm>
            <a:off x="242534" y="2203997"/>
            <a:ext cx="11530503" cy="435723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spcBef>
                <a:spcPts val="0"/>
              </a:spcBef>
              <a:buFont typeface="Garamond" pitchFamily="18" charset="0"/>
              <a:buAutoNum type="arabicPeriod"/>
            </a:pPr>
            <a:r>
              <a:rPr lang="en-US" sz="2400" dirty="0"/>
              <a:t>Bandwagon : </a:t>
            </a:r>
            <a:r>
              <a:rPr lang="en-US" sz="1400" dirty="0" err="1">
                <a:solidFill>
                  <a:schemeClr val="bg1"/>
                </a:solidFill>
              </a:rPr>
              <a:t>menempatkan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sasaran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sebagai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minoritas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sehingga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mereka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dipaksa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harus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bergabung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mayoritas</a:t>
            </a:r>
            <a:endParaRPr lang="en-US" sz="14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Garamond" pitchFamily="18" charset="0"/>
              <a:buAutoNum type="arabicPeriod"/>
            </a:pPr>
            <a:r>
              <a:rPr lang="en-US" sz="2400" dirty="0"/>
              <a:t>Testimonial  :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memberikan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kesempatan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seseorang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menyampaikan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dukungan</a:t>
            </a:r>
            <a:endParaRPr lang="en-US" sz="18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Garamond" pitchFamily="18" charset="0"/>
              <a:buAutoNum type="arabicPeriod"/>
            </a:pPr>
            <a:r>
              <a:rPr lang="en-US" sz="2400" dirty="0"/>
              <a:t>Transfer : </a:t>
            </a:r>
            <a:r>
              <a:rPr lang="en-US" sz="1800" dirty="0" err="1">
                <a:solidFill>
                  <a:schemeClr val="bg1"/>
                </a:solidFill>
              </a:rPr>
              <a:t>membawa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sesuatu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disanjung</a:t>
            </a:r>
            <a:r>
              <a:rPr lang="en-US" sz="1800" dirty="0">
                <a:solidFill>
                  <a:schemeClr val="bg1"/>
                </a:solidFill>
              </a:rPr>
              <a:t> pada </a:t>
            </a:r>
            <a:r>
              <a:rPr lang="en-US" sz="1800" dirty="0" err="1">
                <a:solidFill>
                  <a:schemeClr val="bg1"/>
                </a:solidFill>
              </a:rPr>
              <a:t>yag</a:t>
            </a:r>
            <a:r>
              <a:rPr lang="en-US" sz="1800" dirty="0">
                <a:solidFill>
                  <a:schemeClr val="bg1"/>
                </a:solidFill>
              </a:rPr>
              <a:t> lain agar </a:t>
            </a:r>
            <a:r>
              <a:rPr lang="en-US" sz="1800" dirty="0" err="1">
                <a:solidFill>
                  <a:schemeClr val="bg1"/>
                </a:solidFill>
              </a:rPr>
              <a:t>diterima</a:t>
            </a:r>
            <a:endParaRPr lang="en-US" sz="18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Garamond" pitchFamily="18" charset="0"/>
              <a:buAutoNum type="arabicPeriod"/>
            </a:pPr>
            <a:r>
              <a:rPr lang="en-US" sz="2400" dirty="0"/>
              <a:t>Fear/ name calling : </a:t>
            </a:r>
            <a:r>
              <a:rPr lang="en-US" sz="1800" dirty="0" err="1">
                <a:solidFill>
                  <a:schemeClr val="bg1"/>
                </a:solidFill>
              </a:rPr>
              <a:t>memberikan</a:t>
            </a:r>
            <a:r>
              <a:rPr lang="en-US" sz="1800" dirty="0">
                <a:solidFill>
                  <a:schemeClr val="bg1"/>
                </a:solidFill>
              </a:rPr>
              <a:t> label </a:t>
            </a:r>
            <a:r>
              <a:rPr lang="en-US" sz="1800" dirty="0" err="1">
                <a:solidFill>
                  <a:schemeClr val="bg1"/>
                </a:solidFill>
              </a:rPr>
              <a:t>buruk</a:t>
            </a:r>
            <a:endParaRPr lang="en-US" sz="18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Garamond" pitchFamily="18" charset="0"/>
              <a:buAutoNum type="arabicPeriod"/>
            </a:pPr>
            <a:r>
              <a:rPr lang="en-US" sz="2400" dirty="0"/>
              <a:t>Glittering/ generalities : </a:t>
            </a:r>
            <a:r>
              <a:rPr lang="en-US" sz="1800" dirty="0" err="1">
                <a:solidFill>
                  <a:schemeClr val="bg1"/>
                </a:solidFill>
              </a:rPr>
              <a:t>menghubungkan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sesuatu</a:t>
            </a:r>
            <a:r>
              <a:rPr lang="en-US" sz="1800" dirty="0">
                <a:solidFill>
                  <a:schemeClr val="bg1"/>
                </a:solidFill>
              </a:rPr>
              <a:t> dg kata yang </a:t>
            </a:r>
            <a:r>
              <a:rPr lang="en-US" sz="1800" dirty="0" err="1">
                <a:solidFill>
                  <a:schemeClr val="bg1"/>
                </a:solidFill>
              </a:rPr>
              <a:t>baik</a:t>
            </a:r>
            <a:endParaRPr lang="en-US" sz="18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Garamond" pitchFamily="18" charset="0"/>
              <a:buAutoNum type="arabicPeriod"/>
            </a:pPr>
            <a:r>
              <a:rPr lang="en-US" sz="2400" dirty="0"/>
              <a:t>Card stacking : </a:t>
            </a:r>
            <a:r>
              <a:rPr lang="en-US" sz="1800" dirty="0" err="1">
                <a:solidFill>
                  <a:schemeClr val="bg1"/>
                </a:solidFill>
              </a:rPr>
              <a:t>menonjolkan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saja</a:t>
            </a:r>
            <a:endParaRPr lang="en-US" sz="18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0"/>
              </a:spcBef>
              <a:buFont typeface="Garamond" pitchFamily="18" charset="0"/>
              <a:buAutoNum type="arabicPeriod"/>
            </a:pPr>
            <a:r>
              <a:rPr lang="en-US" sz="2400" dirty="0"/>
              <a:t>Plain Folks : </a:t>
            </a:r>
            <a:r>
              <a:rPr lang="en-US" sz="1800" dirty="0" err="1">
                <a:solidFill>
                  <a:schemeClr val="bg1"/>
                </a:solidFill>
              </a:rPr>
              <a:t>mengidentifikasikan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sama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0F6821-2217-414E-9A53-2B054BAD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607" y="4140926"/>
            <a:ext cx="3334430" cy="23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99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925B5-B6B0-4747-9B4E-98BB63A09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1836" y="1818596"/>
            <a:ext cx="10008325" cy="39424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/>
              <a:t>Persuasi</a:t>
            </a:r>
            <a:r>
              <a:rPr lang="en-US" sz="2800" b="1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luas</a:t>
            </a:r>
            <a:r>
              <a:rPr lang="en-US" sz="2800" dirty="0"/>
              <a:t> </a:t>
            </a:r>
            <a:r>
              <a:rPr lang="en-US" sz="2800" dirty="0" err="1"/>
              <a:t>didefinisikan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proses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pada </a:t>
            </a:r>
            <a:r>
              <a:rPr lang="en-US" sz="2800" dirty="0" err="1"/>
              <a:t>individu</a:t>
            </a:r>
            <a:r>
              <a:rPr lang="en-US" sz="2800" dirty="0"/>
              <a:t> </a:t>
            </a:r>
            <a:r>
              <a:rPr lang="en-US" sz="2800" dirty="0" err="1"/>
              <a:t>sbb</a:t>
            </a:r>
            <a:r>
              <a:rPr lang="en-US" sz="2800" dirty="0"/>
              <a:t>: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Forming/Shaping : </a:t>
            </a:r>
            <a:r>
              <a:rPr lang="en-US" sz="2200" dirty="0" err="1"/>
              <a:t>sosialisasi</a:t>
            </a:r>
            <a:endParaRPr lang="en-US" sz="2200" dirty="0"/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/>
              <a:t>Reinforcing : </a:t>
            </a:r>
            <a:r>
              <a:rPr lang="en-US" sz="2200" dirty="0" err="1"/>
              <a:t>bergabung</a:t>
            </a:r>
            <a:r>
              <a:rPr lang="en-US" sz="2200" dirty="0"/>
              <a:t> 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mengalahkan</a:t>
            </a:r>
            <a:r>
              <a:rPr lang="en-US" sz="2200" dirty="0"/>
              <a:t> 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/>
              <a:t>Perubahan</a:t>
            </a:r>
            <a:r>
              <a:rPr lang="en-US" sz="2200" dirty="0"/>
              <a:t> </a:t>
            </a:r>
            <a:r>
              <a:rPr lang="en-US" sz="2200" dirty="0" err="1"/>
              <a:t>sikap</a:t>
            </a:r>
            <a:r>
              <a:rPr lang="en-US" sz="2200" dirty="0"/>
              <a:t> :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efek</a:t>
            </a:r>
            <a:r>
              <a:rPr lang="en-US" sz="2200" dirty="0"/>
              <a:t> </a:t>
            </a:r>
            <a:r>
              <a:rPr lang="en-US" sz="2200" dirty="0" err="1"/>
              <a:t>terpenting</a:t>
            </a:r>
            <a:endParaRPr lang="en-US" sz="22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977B267-7336-49A7-A093-00557183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642938"/>
            <a:ext cx="10646229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MEMAHAMI  EFEK KOMUNIKASI PERSUASI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3A171-C10A-4D95-8B91-5AD40A3E9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945" y="3789817"/>
            <a:ext cx="53911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9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FB962-CFB6-44C4-B520-22F210F5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1" y="632013"/>
            <a:ext cx="9547411" cy="55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36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46812CB-A8E7-4A34-9508-71BAE8B35E6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74171"/>
            <a:ext cx="11742057" cy="6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34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9806"/>
          </a:xfrm>
        </p:spPr>
        <p:txBody>
          <a:bodyPr/>
          <a:lstStyle/>
          <a:p>
            <a:r>
              <a:rPr lang="en-US" dirty="0"/>
              <a:t>DISKUSI KELOMPOK (</a:t>
            </a:r>
            <a:r>
              <a:rPr lang="en-US" dirty="0" err="1"/>
              <a:t>Ganjil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7794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E9A85-914E-4AE6-8F3D-7296469C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62" y="1607794"/>
            <a:ext cx="4492438" cy="4295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7E5091-4863-4033-97C0-3DD2AC156502}"/>
              </a:ext>
            </a:extLst>
          </p:cNvPr>
          <p:cNvSpPr txBox="1"/>
          <p:nvPr/>
        </p:nvSpPr>
        <p:spPr>
          <a:xfrm>
            <a:off x="6736976" y="1607794"/>
            <a:ext cx="4249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Jelaskan</a:t>
            </a:r>
            <a:r>
              <a:rPr lang="en-US" sz="4000" dirty="0"/>
              <a:t> </a:t>
            </a:r>
            <a:r>
              <a:rPr lang="en-US" sz="4000" dirty="0" err="1"/>
              <a:t>apa</a:t>
            </a:r>
            <a:r>
              <a:rPr lang="en-US" sz="4000" dirty="0"/>
              <a:t> yang </a:t>
            </a:r>
            <a:r>
              <a:rPr lang="en-US" sz="4000" dirty="0" err="1"/>
              <a:t>dimaksud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pernyataan</a:t>
            </a:r>
            <a:r>
              <a:rPr lang="en-US" sz="4000" dirty="0"/>
              <a:t> Goebbels </a:t>
            </a:r>
            <a:r>
              <a:rPr lang="en-US" sz="4000" dirty="0" err="1"/>
              <a:t>berikut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9889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83CF7A-2C23-445B-9B6A-65E756DF6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98460"/>
              </p:ext>
            </p:extLst>
          </p:nvPr>
        </p:nvGraphicFramePr>
        <p:xfrm>
          <a:off x="1" y="2"/>
          <a:ext cx="12192000" cy="77567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4740">
                  <a:extLst>
                    <a:ext uri="{9D8B030D-6E8A-4147-A177-3AD203B41FA5}">
                      <a16:colId xmlns:a16="http://schemas.microsoft.com/office/drawing/2014/main" val="2244443952"/>
                    </a:ext>
                  </a:extLst>
                </a:gridCol>
                <a:gridCol w="5985167">
                  <a:extLst>
                    <a:ext uri="{9D8B030D-6E8A-4147-A177-3AD203B41FA5}">
                      <a16:colId xmlns:a16="http://schemas.microsoft.com/office/drawing/2014/main" val="3878465446"/>
                    </a:ext>
                  </a:extLst>
                </a:gridCol>
                <a:gridCol w="3162093">
                  <a:extLst>
                    <a:ext uri="{9D8B030D-6E8A-4147-A177-3AD203B41FA5}">
                      <a16:colId xmlns:a16="http://schemas.microsoft.com/office/drawing/2014/main" val="1466257001"/>
                    </a:ext>
                  </a:extLst>
                </a:gridCol>
              </a:tblGrid>
              <a:tr h="190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WAKTU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MATERI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KETERANGAN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97214065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(27-31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Januari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Introduction to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77297969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(3-7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Overview of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329567563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(10-14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Historical  and Ethical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Scholarship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8079303"/>
                  </a:ext>
                </a:extLst>
              </a:tr>
              <a:tr h="592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(17-21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Attitudes 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Definition and structure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Functions and Consequences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2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540414111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(24-28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Processing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830775781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(2-6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Source Factors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455443"/>
                  </a:ext>
                </a:extLst>
              </a:tr>
              <a:tr h="592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(9-13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Message Factors 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Fundamental of the message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Emotional Message Appeals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6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69767856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(16-20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85992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(23-27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Theory &amp; Research on Persuasive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27154699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(30 Maret-3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Interpersonal Persuasion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The Use of Persuasive in Advertising and IMC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8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9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46569876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(6-10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Media &amp;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02274876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(13-17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Persuasiveness of Narrative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634163100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(20-24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24372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 April-1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 (2)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Praktik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8716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(4-13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Review/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876974"/>
                  </a:ext>
                </a:extLst>
              </a:tr>
              <a:tr h="39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(14-20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5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882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9806"/>
          </a:xfrm>
        </p:spPr>
        <p:txBody>
          <a:bodyPr/>
          <a:lstStyle/>
          <a:p>
            <a:r>
              <a:rPr lang="en-US" dirty="0"/>
              <a:t>DISKUSI KELOMPOK (</a:t>
            </a:r>
            <a:r>
              <a:rPr lang="en-US" dirty="0" err="1"/>
              <a:t>Genap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7794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E5091-4863-4033-97C0-3DD2AC156502}"/>
              </a:ext>
            </a:extLst>
          </p:cNvPr>
          <p:cNvSpPr txBox="1"/>
          <p:nvPr/>
        </p:nvSpPr>
        <p:spPr>
          <a:xfrm>
            <a:off x="1263639" y="1725276"/>
            <a:ext cx="43403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Jelaskan</a:t>
            </a:r>
            <a:r>
              <a:rPr lang="en-US" sz="4000" dirty="0"/>
              <a:t> </a:t>
            </a:r>
            <a:r>
              <a:rPr lang="en-US" sz="4000" dirty="0" err="1"/>
              <a:t>apa</a:t>
            </a:r>
            <a:r>
              <a:rPr lang="en-US" sz="4000" dirty="0"/>
              <a:t> yang </a:t>
            </a:r>
            <a:r>
              <a:rPr lang="en-US" sz="4000" dirty="0" err="1"/>
              <a:t>dimaksud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pernyataan</a:t>
            </a:r>
            <a:r>
              <a:rPr lang="en-US" sz="4000" dirty="0"/>
              <a:t> Marshall Mc </a:t>
            </a:r>
            <a:r>
              <a:rPr lang="en-US" sz="4000" dirty="0" err="1"/>
              <a:t>Luhan</a:t>
            </a:r>
            <a:r>
              <a:rPr lang="en-US" sz="4000" dirty="0"/>
              <a:t> </a:t>
            </a:r>
            <a:r>
              <a:rPr lang="en-US" sz="4000" dirty="0" err="1"/>
              <a:t>berikut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B99D1-A856-4EAB-A5D3-1EA4EE32B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149" y="1400582"/>
            <a:ext cx="5125890" cy="46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39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980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 PRIBADI :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7794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1709928" y="2203704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komunikasi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persuasif</a:t>
            </a:r>
            <a:r>
              <a:rPr lang="en-US" b="1" dirty="0">
                <a:solidFill>
                  <a:schemeClr val="tx1"/>
                </a:solidFill>
              </a:rPr>
              <a:t> di era TIK </a:t>
            </a:r>
            <a:r>
              <a:rPr lang="en-US" b="1" dirty="0" err="1">
                <a:solidFill>
                  <a:schemeClr val="tx1"/>
                </a:solidFill>
              </a:rPr>
              <a:t>saat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ini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060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4846318" y="2103121"/>
            <a:ext cx="6309360" cy="2913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/>
              <a:t>GAMBARAN </a:t>
            </a:r>
          </a:p>
          <a:p>
            <a:pPr algn="r"/>
            <a:r>
              <a:rPr lang="en-US" sz="3600" dirty="0"/>
              <a:t>KOMUNIKASI PERSUASIF</a:t>
            </a:r>
          </a:p>
          <a:p>
            <a:pPr algn="r"/>
            <a:r>
              <a:rPr lang="en-US" sz="3600" dirty="0"/>
              <a:t>M-2</a:t>
            </a:r>
          </a:p>
        </p:txBody>
      </p:sp>
    </p:spTree>
    <p:extLst>
      <p:ext uri="{BB962C8B-B14F-4D97-AF65-F5344CB8AC3E}">
        <p14:creationId xmlns:p14="http://schemas.microsoft.com/office/powerpoint/2010/main" val="115531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801-9953-4983-AB24-8647E74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594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BUKU WAJIB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EBA34B-E145-4ECA-A8A3-E746B7F9C284}"/>
              </a:ext>
            </a:extLst>
          </p:cNvPr>
          <p:cNvSpPr txBox="1">
            <a:spLocks/>
          </p:cNvSpPr>
          <p:nvPr/>
        </p:nvSpPr>
        <p:spPr>
          <a:xfrm>
            <a:off x="1335314" y="1000565"/>
            <a:ext cx="9789886" cy="4068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3200" dirty="0"/>
              <a:t>The Dynamics of Persuasion, Richard M. Perloff</a:t>
            </a:r>
          </a:p>
          <a:p>
            <a:r>
              <a:rPr lang="en-US" dirty="0"/>
              <a:t>Persuasion : Reception and Responsibility, Charles U Larson</a:t>
            </a:r>
          </a:p>
          <a:p>
            <a:r>
              <a:rPr lang="en-US" dirty="0"/>
              <a:t>Persuasion, Brock &amp; Green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err="1"/>
              <a:t>Catatan</a:t>
            </a:r>
            <a:r>
              <a:rPr lang="en-US" sz="2000" i="1" dirty="0"/>
              <a:t> 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/>
              <a:t>   </a:t>
            </a:r>
            <a:r>
              <a:rPr lang="en-US" sz="2000" i="1" dirty="0" err="1"/>
              <a:t>Seluruh</a:t>
            </a:r>
            <a:r>
              <a:rPr lang="en-US" sz="2000" i="1" dirty="0"/>
              <a:t> </a:t>
            </a:r>
            <a:r>
              <a:rPr lang="en-US" sz="2000" i="1" dirty="0" err="1"/>
              <a:t>mahasiswa</a:t>
            </a:r>
            <a:r>
              <a:rPr lang="en-US" sz="2000" i="1" dirty="0"/>
              <a:t> </a:t>
            </a:r>
            <a:r>
              <a:rPr lang="en-US" sz="2000" i="1" dirty="0" err="1"/>
              <a:t>wajib</a:t>
            </a:r>
            <a:r>
              <a:rPr lang="en-US" sz="2000" i="1" dirty="0"/>
              <a:t> </a:t>
            </a:r>
            <a:r>
              <a:rPr lang="en-US" sz="2000" i="1" dirty="0" err="1"/>
              <a:t>memiliki</a:t>
            </a:r>
            <a:r>
              <a:rPr lang="en-US" sz="2000" i="1" dirty="0"/>
              <a:t> </a:t>
            </a:r>
            <a:r>
              <a:rPr lang="en-US" sz="2000" i="1" dirty="0" err="1"/>
              <a:t>buku</a:t>
            </a:r>
            <a:r>
              <a:rPr lang="en-US" sz="2000" i="1" dirty="0"/>
              <a:t>, </a:t>
            </a:r>
            <a:r>
              <a:rPr lang="en-US" sz="2000" i="1" dirty="0" err="1"/>
              <a:t>baik</a:t>
            </a:r>
            <a:r>
              <a:rPr lang="en-US" sz="2000" i="1" dirty="0"/>
              <a:t> </a:t>
            </a:r>
            <a:r>
              <a:rPr lang="en-US" sz="2000" i="1" dirty="0" err="1"/>
              <a:t>dalam</a:t>
            </a:r>
            <a:r>
              <a:rPr lang="en-US" sz="2000" i="1" dirty="0"/>
              <a:t> </a:t>
            </a:r>
            <a:r>
              <a:rPr lang="en-US" sz="2000" i="1" dirty="0" err="1"/>
              <a:t>bentuk</a:t>
            </a:r>
            <a:r>
              <a:rPr lang="en-US" sz="2000" i="1" dirty="0"/>
              <a:t> </a:t>
            </a:r>
            <a:r>
              <a:rPr lang="en-US" sz="2000" i="1" dirty="0" err="1"/>
              <a:t>cetak</a:t>
            </a:r>
            <a:r>
              <a:rPr lang="en-US" sz="2000" i="1" dirty="0"/>
              <a:t> </a:t>
            </a:r>
            <a:r>
              <a:rPr lang="en-US" sz="2000" i="1" dirty="0" err="1"/>
              <a:t>ataupun</a:t>
            </a:r>
            <a:r>
              <a:rPr lang="en-US" sz="2000" i="1" dirty="0"/>
              <a:t> e-book</a:t>
            </a:r>
          </a:p>
        </p:txBody>
      </p:sp>
    </p:spTree>
    <p:extLst>
      <p:ext uri="{BB962C8B-B14F-4D97-AF65-F5344CB8AC3E}">
        <p14:creationId xmlns:p14="http://schemas.microsoft.com/office/powerpoint/2010/main" val="389099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801-9953-4983-AB24-8647E74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594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ATURAN KELAS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B6E8BD-1846-465D-BC7B-297B6E3BBD5E}"/>
              </a:ext>
            </a:extLst>
          </p:cNvPr>
          <p:cNvSpPr txBox="1">
            <a:spLocks/>
          </p:cNvSpPr>
          <p:nvPr/>
        </p:nvSpPr>
        <p:spPr>
          <a:xfrm>
            <a:off x="1338942" y="1670300"/>
            <a:ext cx="10179424" cy="45451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Datang</a:t>
            </a:r>
            <a:r>
              <a:rPr lang="en-US" sz="2200" dirty="0"/>
              <a:t> </a:t>
            </a:r>
            <a:r>
              <a:rPr lang="en-US" sz="2200" dirty="0" err="1"/>
              <a:t>tepat</a:t>
            </a:r>
            <a:r>
              <a:rPr lang="en-US" sz="2200" dirty="0"/>
              <a:t> </a:t>
            </a:r>
            <a:r>
              <a:rPr lang="en-US" sz="2200" dirty="0" err="1"/>
              <a:t>waktu</a:t>
            </a:r>
            <a:r>
              <a:rPr lang="en-US" sz="2200" dirty="0"/>
              <a:t>, </a:t>
            </a:r>
            <a:r>
              <a:rPr lang="en-US" sz="2200" dirty="0" err="1"/>
              <a:t>izin</a:t>
            </a:r>
            <a:r>
              <a:rPr lang="en-US" sz="2200" dirty="0"/>
              <a:t> </a:t>
            </a:r>
            <a:r>
              <a:rPr lang="en-US" sz="2200" dirty="0" err="1"/>
              <a:t>keluar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&lt; 15 </a:t>
            </a:r>
            <a:r>
              <a:rPr lang="en-US" sz="2200" dirty="0" err="1"/>
              <a:t>menit</a:t>
            </a:r>
            <a:endParaRPr lang="en-US" sz="2200" dirty="0"/>
          </a:p>
          <a:p>
            <a:pPr algn="just" font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Perhitungkan</a:t>
            </a:r>
            <a:r>
              <a:rPr lang="en-US" sz="2200" dirty="0"/>
              <a:t> </a:t>
            </a:r>
            <a:r>
              <a:rPr lang="en-US" sz="2200" dirty="0" err="1"/>
              <a:t>absensi</a:t>
            </a:r>
            <a:r>
              <a:rPr lang="en-US" sz="2200" dirty="0"/>
              <a:t> </a:t>
            </a:r>
            <a:r>
              <a:rPr lang="en-US" sz="2200" dirty="0" err="1"/>
              <a:t>ketidakhadiran</a:t>
            </a:r>
            <a:r>
              <a:rPr lang="en-US" sz="2200" dirty="0"/>
              <a:t> max 4 kali</a:t>
            </a:r>
          </a:p>
          <a:p>
            <a:pPr algn="just" font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MENGGUNAKAN HP/ ALAT TELEKOMUNIKASI LAIN DI LUAR KELAS</a:t>
            </a:r>
          </a:p>
          <a:p>
            <a:pPr algn="just" font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Kumpulkan</a:t>
            </a:r>
            <a:r>
              <a:rPr lang="en-US" sz="2200" dirty="0"/>
              <a:t> </a:t>
            </a:r>
            <a:r>
              <a:rPr lang="en-US" sz="2200" dirty="0" err="1"/>
              <a:t>tugas</a:t>
            </a:r>
            <a:r>
              <a:rPr lang="en-US" sz="2200" dirty="0"/>
              <a:t> </a:t>
            </a:r>
            <a:r>
              <a:rPr lang="en-US" sz="2200" dirty="0" err="1"/>
              <a:t>tepat</a:t>
            </a:r>
            <a:r>
              <a:rPr lang="en-US" sz="2200" dirty="0"/>
              <a:t> </a:t>
            </a:r>
            <a:r>
              <a:rPr lang="en-US" sz="2200" dirty="0" err="1"/>
              <a:t>waktu</a:t>
            </a:r>
            <a:r>
              <a:rPr lang="en-US" sz="2200" dirty="0"/>
              <a:t> dan </a:t>
            </a:r>
            <a:r>
              <a:rPr lang="en-US" sz="2200" dirty="0" err="1"/>
              <a:t>sesuai</a:t>
            </a:r>
            <a:r>
              <a:rPr lang="en-US" sz="2200" dirty="0"/>
              <a:t> format dan </a:t>
            </a:r>
            <a:r>
              <a:rPr lang="en-US" sz="2200" dirty="0" err="1"/>
              <a:t>konten</a:t>
            </a:r>
            <a:r>
              <a:rPr lang="en-US" sz="2200" dirty="0"/>
              <a:t> yang </a:t>
            </a:r>
            <a:r>
              <a:rPr lang="en-US" sz="2200" dirty="0" err="1"/>
              <a:t>disepakati</a:t>
            </a:r>
            <a:endParaRPr lang="en-US" sz="2200" dirty="0"/>
          </a:p>
          <a:p>
            <a:pPr algn="just" font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Diperbolehkan</a:t>
            </a:r>
            <a:r>
              <a:rPr lang="en-US" sz="2200" dirty="0"/>
              <a:t> </a:t>
            </a:r>
            <a:r>
              <a:rPr lang="en-US" sz="2200" dirty="0" err="1"/>
              <a:t>minum</a:t>
            </a:r>
            <a:r>
              <a:rPr lang="en-US" sz="2200" dirty="0"/>
              <a:t> dan </a:t>
            </a:r>
            <a:r>
              <a:rPr lang="en-US" sz="2200" dirty="0" err="1"/>
              <a:t>makan</a:t>
            </a:r>
            <a:r>
              <a:rPr lang="en-US" sz="2200" dirty="0"/>
              <a:t> </a:t>
            </a:r>
            <a:r>
              <a:rPr lang="en-US" sz="2200" dirty="0" err="1"/>
              <a:t>permen</a:t>
            </a:r>
            <a:r>
              <a:rPr lang="en-US" sz="2200" dirty="0"/>
              <a:t> (</a:t>
            </a:r>
            <a:r>
              <a:rPr lang="en-US" sz="2200" dirty="0" err="1"/>
              <a:t>tumpah</a:t>
            </a:r>
            <a:r>
              <a:rPr lang="en-US" sz="2200" dirty="0"/>
              <a:t>/ </a:t>
            </a:r>
            <a:r>
              <a:rPr lang="en-US" sz="2200" dirty="0" err="1"/>
              <a:t>sampah</a:t>
            </a:r>
            <a:r>
              <a:rPr lang="en-US" sz="2200" dirty="0"/>
              <a:t> </a:t>
            </a:r>
            <a:r>
              <a:rPr lang="en-US" sz="2200" dirty="0" err="1"/>
              <a:t>tanggung</a:t>
            </a:r>
            <a:r>
              <a:rPr lang="en-US" sz="2200" dirty="0"/>
              <a:t> </a:t>
            </a:r>
            <a:r>
              <a:rPr lang="en-US" sz="2200" dirty="0" err="1"/>
              <a:t>jawab</a:t>
            </a:r>
            <a:r>
              <a:rPr lang="en-US" sz="2200" dirty="0"/>
              <a:t> </a:t>
            </a:r>
            <a:r>
              <a:rPr lang="en-US" sz="2200" dirty="0" err="1"/>
              <a:t>pribadi</a:t>
            </a:r>
            <a:r>
              <a:rPr lang="en-US" sz="2200" dirty="0"/>
              <a:t>)</a:t>
            </a:r>
          </a:p>
          <a:p>
            <a:pPr algn="just" font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Mengajukan</a:t>
            </a:r>
            <a:r>
              <a:rPr lang="en-US" sz="2200" dirty="0"/>
              <a:t> </a:t>
            </a:r>
            <a:r>
              <a:rPr lang="en-US" sz="2200" dirty="0" err="1"/>
              <a:t>pertanyaan</a:t>
            </a:r>
            <a:r>
              <a:rPr lang="en-US" sz="2200" dirty="0"/>
              <a:t> yang </a:t>
            </a:r>
            <a:r>
              <a:rPr lang="en-US" sz="2200" dirty="0" err="1"/>
              <a:t>relevan</a:t>
            </a:r>
            <a:endParaRPr lang="en-US" sz="2200" dirty="0"/>
          </a:p>
          <a:p>
            <a:pPr algn="just" font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Mengajukan</a:t>
            </a:r>
            <a:r>
              <a:rPr lang="en-US" sz="2200" dirty="0"/>
              <a:t> </a:t>
            </a:r>
            <a:r>
              <a:rPr lang="en-US" sz="2200" dirty="0" err="1"/>
              <a:t>protes</a:t>
            </a:r>
            <a:r>
              <a:rPr lang="en-US" sz="2200" dirty="0"/>
              <a:t> yang </a:t>
            </a:r>
            <a:r>
              <a:rPr lang="en-US" sz="2200" dirty="0" err="1"/>
              <a:t>bertanggung</a:t>
            </a:r>
            <a:r>
              <a:rPr lang="en-US" sz="2200" dirty="0"/>
              <a:t> </a:t>
            </a:r>
            <a:r>
              <a:rPr lang="en-US" sz="2200" dirty="0" err="1"/>
              <a:t>jawab</a:t>
            </a:r>
            <a:endParaRPr lang="en-US" sz="2200" dirty="0"/>
          </a:p>
          <a:p>
            <a:pPr algn="just" font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Sopan</a:t>
            </a:r>
            <a:r>
              <a:rPr lang="en-US" sz="2200" dirty="0"/>
              <a:t> </a:t>
            </a:r>
            <a:r>
              <a:rPr lang="en-US" sz="2200" dirty="0" err="1"/>
              <a:t>santun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belajar</a:t>
            </a:r>
            <a:r>
              <a:rPr lang="en-US" sz="2200" dirty="0"/>
              <a:t> </a:t>
            </a:r>
            <a:r>
              <a:rPr lang="en-US" sz="2200" dirty="0" err="1"/>
              <a:t>mengajar</a:t>
            </a:r>
            <a:endParaRPr lang="en-US" sz="2200" dirty="0"/>
          </a:p>
          <a:p>
            <a:pPr algn="just" fontAlgn="ctr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Konsultasi</a:t>
            </a:r>
            <a:r>
              <a:rPr lang="en-US" sz="2200" dirty="0"/>
              <a:t> </a:t>
            </a:r>
            <a:r>
              <a:rPr lang="en-US" sz="2200" dirty="0" err="1"/>
              <a:t>perkuliahan</a:t>
            </a:r>
            <a:r>
              <a:rPr lang="en-US" sz="2200" dirty="0"/>
              <a:t> pada jam </a:t>
            </a:r>
            <a:r>
              <a:rPr lang="en-US" sz="2200" dirty="0" err="1"/>
              <a:t>kerja</a:t>
            </a: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487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801-9953-4983-AB24-8647E74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59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 KELOMPOK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B6E8BD-1846-465D-BC7B-297B6E3BBD5E}"/>
              </a:ext>
            </a:extLst>
          </p:cNvPr>
          <p:cNvSpPr txBox="1">
            <a:spLocks/>
          </p:cNvSpPr>
          <p:nvPr/>
        </p:nvSpPr>
        <p:spPr>
          <a:xfrm>
            <a:off x="1338942" y="1670300"/>
            <a:ext cx="10179424" cy="45451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Tugas</a:t>
            </a:r>
            <a:r>
              <a:rPr lang="en-US" b="1" dirty="0"/>
              <a:t> 1 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diwajibkan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makalah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berkelompok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topik-topik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. </a:t>
            </a:r>
            <a:r>
              <a:rPr lang="en-US" dirty="0" err="1"/>
              <a:t>Makalah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, </a:t>
            </a:r>
            <a:r>
              <a:rPr lang="en-US" dirty="0" err="1"/>
              <a:t>rapi</a:t>
            </a:r>
            <a:r>
              <a:rPr lang="en-US" dirty="0"/>
              <a:t> dan </a:t>
            </a:r>
            <a:r>
              <a:rPr lang="en-US" dirty="0" err="1"/>
              <a:t>lengkap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makalah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terkini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Tugas</a:t>
            </a:r>
            <a:r>
              <a:rPr lang="en-US" b="1" dirty="0"/>
              <a:t> 2 : </a:t>
            </a:r>
          </a:p>
          <a:p>
            <a:pPr marL="0" indent="0">
              <a:buNone/>
            </a:pPr>
            <a:r>
              <a:rPr lang="en-US" dirty="0"/>
              <a:t>Project : </a:t>
            </a:r>
            <a:r>
              <a:rPr lang="en-US" dirty="0" err="1"/>
              <a:t>Membuat</a:t>
            </a:r>
            <a:r>
              <a:rPr lang="en-US" dirty="0"/>
              <a:t> social campaign </a:t>
            </a:r>
            <a:r>
              <a:rPr lang="en-US" dirty="0" err="1"/>
              <a:t>mengenai</a:t>
            </a:r>
            <a:r>
              <a:rPr lang="en-US" dirty="0"/>
              <a:t> trend </a:t>
            </a:r>
            <a:r>
              <a:rPr lang="en-US" dirty="0" err="1"/>
              <a:t>terkini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1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590343"/>
            <a:ext cx="10058400" cy="729006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SISTEMATIKA PENULISAN MAKALAH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99260" y="1649185"/>
            <a:ext cx="8610599" cy="43434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Sistematika</a:t>
            </a:r>
            <a:r>
              <a:rPr lang="en-US" sz="2200" dirty="0"/>
              <a:t> </a:t>
            </a:r>
            <a:r>
              <a:rPr lang="en-US" sz="2200" dirty="0" err="1"/>
              <a:t>Penyusunan</a:t>
            </a:r>
            <a:r>
              <a:rPr lang="en-US" sz="2200" dirty="0"/>
              <a:t> </a:t>
            </a:r>
            <a:r>
              <a:rPr lang="en-US" sz="2200" dirty="0" err="1"/>
              <a:t>Makalah</a:t>
            </a:r>
            <a:r>
              <a:rPr lang="en-US" sz="2200" dirty="0"/>
              <a:t> 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Cover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Daftar</a:t>
            </a:r>
            <a:r>
              <a:rPr lang="en-US" sz="2200" dirty="0"/>
              <a:t> Isi, </a:t>
            </a:r>
            <a:r>
              <a:rPr lang="en-US" sz="2200" dirty="0" err="1"/>
              <a:t>daftar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daftar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BAB I 	: </a:t>
            </a:r>
            <a:r>
              <a:rPr lang="en-US" sz="2200" dirty="0" err="1"/>
              <a:t>Pendahuluan</a:t>
            </a:r>
            <a:r>
              <a:rPr lang="en-US" sz="2200" dirty="0"/>
              <a:t> (</a:t>
            </a:r>
            <a:r>
              <a:rPr lang="en-US" sz="2200" dirty="0" err="1"/>
              <a:t>Latar</a:t>
            </a:r>
            <a:r>
              <a:rPr lang="en-US" sz="2200" dirty="0"/>
              <a:t> </a:t>
            </a:r>
            <a:r>
              <a:rPr lang="en-US" sz="2200" dirty="0" err="1"/>
              <a:t>Belakang</a:t>
            </a:r>
            <a:r>
              <a:rPr lang="en-US" sz="2200" dirty="0"/>
              <a:t>, </a:t>
            </a:r>
            <a:r>
              <a:rPr lang="en-US" sz="2200" dirty="0" err="1"/>
              <a:t>ringkasan</a:t>
            </a:r>
            <a:r>
              <a:rPr lang="en-US" sz="2200" dirty="0"/>
              <a:t> </a:t>
            </a:r>
            <a:r>
              <a:rPr lang="en-US" sz="2200" dirty="0" err="1"/>
              <a:t>bab</a:t>
            </a:r>
            <a:r>
              <a:rPr lang="en-US" sz="2200" dirty="0"/>
              <a:t>, </a:t>
            </a:r>
            <a:r>
              <a:rPr lang="en-US" sz="2200" dirty="0" err="1"/>
              <a:t>urgensi</a:t>
            </a:r>
            <a:r>
              <a:rPr lang="en-US" sz="2200" dirty="0"/>
              <a:t> </a:t>
            </a:r>
            <a:r>
              <a:rPr lang="en-US" sz="2200" dirty="0" err="1"/>
              <a:t>mempelajari</a:t>
            </a:r>
            <a:r>
              <a:rPr lang="en-US" sz="2200" dirty="0"/>
              <a:t> </a:t>
            </a:r>
            <a:r>
              <a:rPr lang="en-US" sz="2200" dirty="0" err="1"/>
              <a:t>tema</a:t>
            </a:r>
            <a:r>
              <a:rPr lang="en-US" sz="2200" dirty="0"/>
              <a:t> </a:t>
            </a:r>
            <a:r>
              <a:rPr lang="en-US" sz="2200" dirty="0" err="1"/>
              <a:t>terkait</a:t>
            </a:r>
            <a:r>
              <a:rPr lang="en-US" sz="2200" dirty="0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BAB II 	: </a:t>
            </a:r>
            <a:r>
              <a:rPr lang="en-US" sz="2200" dirty="0" err="1"/>
              <a:t>Tinjauan</a:t>
            </a:r>
            <a:r>
              <a:rPr lang="en-US" sz="2200" dirty="0"/>
              <a:t> </a:t>
            </a:r>
            <a:r>
              <a:rPr lang="en-US" sz="2200" dirty="0" err="1"/>
              <a:t>Konseptual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Teoritis</a:t>
            </a: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BAB III 	: </a:t>
            </a:r>
            <a:r>
              <a:rPr lang="en-US" sz="2200" dirty="0" err="1"/>
              <a:t>Deskripsi</a:t>
            </a:r>
            <a:r>
              <a:rPr lang="en-US" sz="2200" dirty="0"/>
              <a:t> </a:t>
            </a:r>
            <a:r>
              <a:rPr lang="en-US" sz="2200" dirty="0" err="1"/>
              <a:t>kasus</a:t>
            </a:r>
            <a:r>
              <a:rPr lang="en-US" sz="2200" dirty="0"/>
              <a:t> </a:t>
            </a:r>
            <a:r>
              <a:rPr lang="en-US" sz="2200" dirty="0" err="1"/>
              <a:t>terkini</a:t>
            </a: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BAB IV	: </a:t>
            </a:r>
            <a:r>
              <a:rPr lang="en-US" sz="2200" dirty="0" err="1"/>
              <a:t>Analisa</a:t>
            </a:r>
            <a:r>
              <a:rPr lang="en-US" sz="2200" dirty="0"/>
              <a:t> </a:t>
            </a:r>
            <a:r>
              <a:rPr lang="en-US" sz="2200" dirty="0" err="1"/>
              <a:t>Kasus</a:t>
            </a:r>
            <a:r>
              <a:rPr lang="en-US" sz="2200" dirty="0"/>
              <a:t> (</a:t>
            </a:r>
            <a:r>
              <a:rPr lang="en-US" sz="2200" dirty="0" err="1"/>
              <a:t>dikaitkan</a:t>
            </a:r>
            <a:r>
              <a:rPr lang="en-US" sz="2200" dirty="0"/>
              <a:t> </a:t>
            </a:r>
            <a:r>
              <a:rPr lang="en-US" sz="2200" dirty="0" err="1"/>
              <a:t>konsep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teori</a:t>
            </a:r>
            <a:r>
              <a:rPr lang="en-US" sz="2200" dirty="0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BAB V 	: </a:t>
            </a:r>
            <a:r>
              <a:rPr lang="en-US" sz="2200" dirty="0" err="1"/>
              <a:t>Kesimpulan</a:t>
            </a: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Daftar</a:t>
            </a:r>
            <a:r>
              <a:rPr lang="en-US" sz="2200" dirty="0"/>
              <a:t> </a:t>
            </a:r>
            <a:r>
              <a:rPr lang="en-US" sz="2200" dirty="0" err="1"/>
              <a:t>Pustaka</a:t>
            </a: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Lampiran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997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51154"/>
            <a:ext cx="10058400" cy="74206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 MAKALAH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17469" y="1293223"/>
            <a:ext cx="8686799" cy="44958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Cover </a:t>
            </a:r>
            <a:r>
              <a:rPr lang="en-US" sz="2200" dirty="0" err="1"/>
              <a:t>menggunakan</a:t>
            </a:r>
            <a:r>
              <a:rPr lang="en-US" sz="2200" dirty="0"/>
              <a:t> logo UPJ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ukuran</a:t>
            </a:r>
            <a:r>
              <a:rPr lang="en-US" sz="2200" dirty="0"/>
              <a:t> yang </a:t>
            </a:r>
            <a:r>
              <a:rPr lang="en-US" sz="2200" dirty="0" err="1"/>
              <a:t>disesuaikan</a:t>
            </a: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halaman</a:t>
            </a:r>
            <a:r>
              <a:rPr lang="en-US" sz="2200" dirty="0"/>
              <a:t> minimal 12 </a:t>
            </a:r>
            <a:r>
              <a:rPr lang="en-US" sz="2200" dirty="0" err="1"/>
              <a:t>lembar</a:t>
            </a:r>
            <a:r>
              <a:rPr lang="en-US" sz="2200" dirty="0"/>
              <a:t> (</a:t>
            </a:r>
            <a:r>
              <a:rPr lang="en-US" sz="2200" dirty="0" err="1"/>
              <a:t>bab</a:t>
            </a:r>
            <a:r>
              <a:rPr lang="en-US" sz="2200" dirty="0"/>
              <a:t> 1-bab 5)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Times New Roman, size 12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Spasi</a:t>
            </a:r>
            <a:r>
              <a:rPr lang="en-US" sz="2200" dirty="0"/>
              <a:t> 1.15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Margins 3,4,3,3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/>
              <a:t>diberi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/>
              <a:t>kecuali</a:t>
            </a:r>
            <a:r>
              <a:rPr lang="en-US" sz="2200" dirty="0"/>
              <a:t> cover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Penomoran</a:t>
            </a:r>
            <a:r>
              <a:rPr lang="en-US" sz="2200" dirty="0"/>
              <a:t> point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isi</a:t>
            </a:r>
            <a:r>
              <a:rPr lang="en-US" sz="2200" dirty="0"/>
              <a:t> </a:t>
            </a:r>
            <a:r>
              <a:rPr lang="en-US" sz="2200" dirty="0" err="1"/>
              <a:t>makalah</a:t>
            </a:r>
            <a:r>
              <a:rPr lang="en-US" sz="2200" dirty="0"/>
              <a:t> </a:t>
            </a:r>
            <a:r>
              <a:rPr lang="en-US" sz="2200" dirty="0" err="1"/>
              <a:t>mengunakan</a:t>
            </a:r>
            <a:r>
              <a:rPr lang="en-US" sz="2200" dirty="0"/>
              <a:t> </a:t>
            </a:r>
            <a:r>
              <a:rPr lang="en-US" sz="2200" dirty="0" err="1"/>
              <a:t>angka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 (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simbol</a:t>
            </a:r>
            <a:r>
              <a:rPr lang="en-US" sz="22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gambar</a:t>
            </a:r>
            <a:r>
              <a:rPr lang="en-US" sz="2200" dirty="0"/>
              <a:t> </a:t>
            </a:r>
            <a:r>
              <a:rPr lang="en-US" sz="2200" dirty="0" err="1"/>
              <a:t>diberi</a:t>
            </a:r>
            <a:r>
              <a:rPr lang="en-US" sz="2200" dirty="0"/>
              <a:t> </a:t>
            </a:r>
            <a:r>
              <a:rPr lang="en-US" sz="2200" dirty="0" err="1"/>
              <a:t>keterangan</a:t>
            </a: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lampiran</a:t>
            </a:r>
            <a:r>
              <a:rPr lang="en-US" sz="2200" dirty="0"/>
              <a:t> </a:t>
            </a:r>
            <a:r>
              <a:rPr lang="en-US" sz="2200" dirty="0" err="1"/>
              <a:t>diberi</a:t>
            </a:r>
            <a:r>
              <a:rPr lang="en-US" sz="2200" dirty="0"/>
              <a:t> </a:t>
            </a:r>
            <a:r>
              <a:rPr lang="en-US" sz="2200" dirty="0" err="1"/>
              <a:t>keterangan</a:t>
            </a:r>
            <a:r>
              <a:rPr lang="en-US" sz="2200" dirty="0"/>
              <a:t> yang </a:t>
            </a:r>
            <a:r>
              <a:rPr lang="en-US" sz="2200" dirty="0" err="1"/>
              <a:t>jelas</a:t>
            </a: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referensi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dicantumkan</a:t>
            </a: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penulisan</a:t>
            </a:r>
            <a:r>
              <a:rPr lang="en-US" sz="2200" dirty="0"/>
              <a:t> </a:t>
            </a:r>
            <a:r>
              <a:rPr lang="en-US" sz="2200" dirty="0" err="1"/>
              <a:t>berbahasa</a:t>
            </a:r>
            <a:r>
              <a:rPr lang="en-US" sz="2200" dirty="0"/>
              <a:t> </a:t>
            </a:r>
            <a:r>
              <a:rPr lang="en-US" sz="2200" dirty="0" err="1"/>
              <a:t>asing</a:t>
            </a:r>
            <a:r>
              <a:rPr lang="en-US" sz="2200" dirty="0"/>
              <a:t> </a:t>
            </a:r>
            <a:r>
              <a:rPr lang="en-US" sz="2200" dirty="0" err="1"/>
              <a:t>wajib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format “Italic”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Penulisan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bab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subbab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angka</a:t>
            </a:r>
            <a:r>
              <a:rPr lang="en-US" sz="2200" dirty="0"/>
              <a:t> (1,2,3,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seterusnya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1731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{DBD8A124-2779-4789-B4BB-BB766A897FEF}tf56410444</Template>
  <TotalTime>0</TotalTime>
  <Words>1553</Words>
  <Application>Microsoft Office PowerPoint</Application>
  <PresentationFormat>Widescreen</PresentationFormat>
  <Paragraphs>257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Avenir Next LT Pro</vt:lpstr>
      <vt:lpstr>Avenir Next LT Pro Light</vt:lpstr>
      <vt:lpstr>Courier New</vt:lpstr>
      <vt:lpstr>Garamond</vt:lpstr>
      <vt:lpstr>Verdana</vt:lpstr>
      <vt:lpstr>Wingdings</vt:lpstr>
      <vt:lpstr>Wingdings 3</vt:lpstr>
      <vt:lpstr>SavonVTI</vt:lpstr>
      <vt:lpstr>KOMUNIKASI PERSUASIF</vt:lpstr>
      <vt:lpstr>RENCANA PEMBELAJARAN KOMUNIKASI PERSUASI</vt:lpstr>
      <vt:lpstr>RENCANA PEMBELAJARAN KOMUNIKASI PERSUASI</vt:lpstr>
      <vt:lpstr>PowerPoint Presentation</vt:lpstr>
      <vt:lpstr>BUKU WAJIB</vt:lpstr>
      <vt:lpstr>ATURAN KELAS</vt:lpstr>
      <vt:lpstr>TUGAS KELOMPOK</vt:lpstr>
      <vt:lpstr>SISTEMATIKA PENULISAN MAKALAH</vt:lpstr>
      <vt:lpstr>FORMAT MAKALAH</vt:lpstr>
      <vt:lpstr>KETENTUAN MAKALAH</vt:lpstr>
      <vt:lpstr>Ketentuan Lainnya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DEFINISI PERSUASI</vt:lpstr>
      <vt:lpstr>DEFINISI PERSUASI</vt:lpstr>
      <vt:lpstr>APA ITU PERSUASI ???</vt:lpstr>
      <vt:lpstr>SELF PERSUASION ???</vt:lpstr>
      <vt:lpstr>PowerPoint Presentation</vt:lpstr>
      <vt:lpstr>PERSUASION ≠ COERCION</vt:lpstr>
      <vt:lpstr>PERSUASION &amp; COERCION</vt:lpstr>
      <vt:lpstr>LET’S DISCUSS…..</vt:lpstr>
      <vt:lpstr>PERSUASION ≠ PROPAGANDA ≠ MANIPULATION (Terkadang persuasi tumpang tindih dengan propaganda dan manipulasi)</vt:lpstr>
      <vt:lpstr>TEKNIK PROPAGANDA</vt:lpstr>
      <vt:lpstr>MEMAHAMI  EFEK KOMUNIKASI PERSUASI</vt:lpstr>
      <vt:lpstr>PowerPoint Presentation</vt:lpstr>
      <vt:lpstr>PowerPoint Presentation</vt:lpstr>
      <vt:lpstr>DISKUSI KELOMPOK (Ganjil)</vt:lpstr>
      <vt:lpstr>DISKUSI KELOMPOK (Genap)</vt:lpstr>
      <vt:lpstr>TUGAS PRIBADI : ESSAY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2020-01-28T01:37:04Z</dcterms:created>
  <dcterms:modified xsi:type="dcterms:W3CDTF">2020-02-01T15:27:25Z</dcterms:modified>
</cp:coreProperties>
</file>