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99BC7-B585-4EEF-8077-768CC109438E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6B4D1-7AC6-42D5-B830-5CC81CF4A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3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7136-FCFE-4CA5-8569-F8CD0D905CEE}" type="datetime1">
              <a:rPr lang="en-US" smtClean="0"/>
              <a:t>21-Oct-18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9CC8-1B1E-4FC8-83E2-3D88A0253B7A}" type="datetime1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B994-100B-4A9B-8D83-1FB5713E0EB9}" type="datetime1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0414-914A-4B33-A657-A05E81D37571}" type="datetime1">
              <a:rPr lang="en-US" smtClean="0"/>
              <a:t>21-Oct-18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F6A1-984E-401E-8A6E-F8CA9CB3EF05}" type="datetime1">
              <a:rPr lang="en-US" smtClean="0"/>
              <a:t>21-Oct-18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51F7-E56F-4122-8DD7-D3D9B3246583}" type="datetime1">
              <a:rPr lang="en-US" smtClean="0"/>
              <a:t>21-Oct-18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F53A-D961-4452-947E-8942C031245F}" type="datetime1">
              <a:rPr lang="en-US" smtClean="0"/>
              <a:t>21-Oct-18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1E00-065B-4A0D-9BF8-7E05BEB1F902}" type="datetime1">
              <a:rPr lang="en-US" smtClean="0"/>
              <a:t>21-Oct-18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927A-F776-4E36-9B99-A65F72E07102}" type="datetime1">
              <a:rPr lang="en-US" smtClean="0"/>
              <a:t>21-Oct-18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98C-F6F7-4D47-B942-218B3BBAD0BB}" type="datetime1">
              <a:rPr lang="en-US" smtClean="0"/>
              <a:t>21-Oct-18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623-53B4-45D8-9DA9-517AEC39E22D}" type="datetime1">
              <a:rPr lang="en-US" smtClean="0"/>
              <a:t>21-Oct-18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F3D98C6-3569-4495-B3D3-F13456FC8B04}" type="datetime1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1FD67CF-8F55-465F-9995-B3B0B8A80E2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and Culture: Verbal and Nonverbal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Samovar et all. 2010. Communication Between Cultures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9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messages of action, space, time, and silence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Nonverbal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93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Judging and expressing internal </a:t>
            </a:r>
            <a:r>
              <a:rPr lang="en-US" dirty="0"/>
              <a:t>s</a:t>
            </a:r>
            <a:r>
              <a:rPr lang="en-US" dirty="0" smtClean="0"/>
              <a:t>tates</a:t>
            </a:r>
          </a:p>
          <a:p>
            <a:r>
              <a:rPr lang="en-US" dirty="0" smtClean="0"/>
              <a:t>Creating Impressions</a:t>
            </a:r>
          </a:p>
          <a:p>
            <a:r>
              <a:rPr lang="en-US" dirty="0" smtClean="0"/>
              <a:t>Managing Interaction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FUNCTIONS OF NONVERBAL COMMUNICATION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3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nonverbal communication involves all those nonverbal stimuli in a </a:t>
            </a:r>
            <a:r>
              <a:rPr lang="en-US" i="1" dirty="0" smtClean="0"/>
              <a:t>communication setting </a:t>
            </a:r>
            <a:r>
              <a:rPr lang="en-US" i="1" dirty="0"/>
              <a:t>that are generated by both the source and his or her use of the </a:t>
            </a:r>
            <a:r>
              <a:rPr lang="en-US" i="1" dirty="0" smtClean="0"/>
              <a:t>environment, and </a:t>
            </a:r>
            <a:r>
              <a:rPr lang="en-US" i="1" dirty="0"/>
              <a:t>that have potential message value for the source and/or receiver</a:t>
            </a:r>
            <a:r>
              <a:rPr lang="en-US" i="1" dirty="0" smtClean="0"/>
              <a:t>.</a:t>
            </a:r>
          </a:p>
          <a:p>
            <a:pPr lvl="1"/>
            <a:r>
              <a:rPr lang="en-US" b="1" dirty="0" smtClean="0"/>
              <a:t>intentional and unintentional messages</a:t>
            </a:r>
          </a:p>
          <a:p>
            <a:pPr lvl="1"/>
            <a:r>
              <a:rPr lang="en-US" b="1" dirty="0" smtClean="0"/>
              <a:t>verbal and nonverbal messages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Defining Nonverbal Communication</a:t>
            </a:r>
            <a:endParaRPr lang="en-US" sz="4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behavior </a:t>
            </a:r>
          </a:p>
          <a:p>
            <a:r>
              <a:rPr lang="en-US" dirty="0" smtClean="0"/>
              <a:t>Facial Expressions</a:t>
            </a:r>
          </a:p>
          <a:p>
            <a:r>
              <a:rPr lang="en-US" dirty="0" smtClean="0"/>
              <a:t>Eye contact and gaze</a:t>
            </a:r>
          </a:p>
          <a:p>
            <a:r>
              <a:rPr lang="en-US" dirty="0" smtClean="0"/>
              <a:t>Touch</a:t>
            </a:r>
          </a:p>
          <a:p>
            <a:r>
              <a:rPr lang="en-US" dirty="0" smtClean="0"/>
              <a:t>Paralanguage</a:t>
            </a:r>
          </a:p>
          <a:p>
            <a:r>
              <a:rPr lang="en-US" dirty="0" smtClean="0"/>
              <a:t>Space and Distance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Silence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Classifications of Nonverbal Communication</a:t>
            </a:r>
            <a:endParaRPr lang="en-US" sz="4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5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7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exchange</a:t>
            </a:r>
          </a:p>
          <a:p>
            <a:r>
              <a:rPr lang="en-US" dirty="0" smtClean="0"/>
              <a:t>Language and Identity</a:t>
            </a:r>
          </a:p>
          <a:p>
            <a:r>
              <a:rPr lang="en-US" dirty="0" smtClean="0"/>
              <a:t>Language and Unity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and Cultural Functions </a:t>
            </a:r>
            <a:br>
              <a:rPr lang="en-US" dirty="0" smtClean="0"/>
            </a:br>
            <a:r>
              <a:rPr lang="en-US" dirty="0" smtClean="0"/>
              <a:t>of Language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4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language?</a:t>
            </a:r>
          </a:p>
          <a:p>
            <a:pPr lvl="1"/>
            <a:r>
              <a:rPr lang="en-US" dirty="0" smtClean="0"/>
              <a:t>At the most basic level, language is merely a set of shared symbols or signs that a cooperative group of people has mutually agreed to use to help them create meaning.</a:t>
            </a:r>
          </a:p>
          <a:p>
            <a:pPr lvl="1"/>
            <a:r>
              <a:rPr lang="en-US" dirty="0" smtClean="0"/>
              <a:t>The symbols and their meanings are often arbitrary.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Culture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Accent</a:t>
            </a:r>
          </a:p>
          <a:p>
            <a:r>
              <a:rPr lang="en-US" dirty="0" smtClean="0"/>
              <a:t>Dialect </a:t>
            </a:r>
          </a:p>
          <a:p>
            <a:r>
              <a:rPr lang="en-US" dirty="0" smtClean="0"/>
              <a:t>Argot</a:t>
            </a:r>
          </a:p>
          <a:p>
            <a:r>
              <a:rPr lang="en-US" dirty="0" smtClean="0"/>
              <a:t>Slang</a:t>
            </a:r>
          </a:p>
          <a:p>
            <a:r>
              <a:rPr lang="en-US" dirty="0" smtClean="0"/>
              <a:t>Branding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LANGUAGE VARIATIONS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488" y="-152400"/>
            <a:ext cx="4412712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7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order to have culture, language is needed so group members can share knowledge of beliefs, values, and behaviors and engage in communal endeavors.</a:t>
            </a:r>
          </a:p>
          <a:p>
            <a:endParaRPr lang="en-US" dirty="0" smtClean="0"/>
          </a:p>
          <a:p>
            <a:r>
              <a:rPr lang="en-US" dirty="0" smtClean="0"/>
              <a:t>In turn, culture is needed to organize disparate individuals into a cohesive group so those beliefs, values, behaviors, and communal activities can develop.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Symbiosis of Language and Culture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5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and Low Context</a:t>
            </a:r>
          </a:p>
          <a:p>
            <a:r>
              <a:rPr lang="en-US" dirty="0" smtClean="0"/>
              <a:t>High and Low Power Distance</a:t>
            </a:r>
          </a:p>
          <a:p>
            <a:r>
              <a:rPr lang="en-US" dirty="0" smtClean="0"/>
              <a:t>Individualism and Collectivism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 as a Reflection </a:t>
            </a:r>
            <a:br>
              <a:rPr lang="en-US" dirty="0" smtClean="0"/>
            </a:br>
            <a:r>
              <a:rPr lang="en-US" dirty="0" smtClean="0"/>
              <a:t>of Cultural Values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9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 in Intercultural Communication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Interpersonal Interactions</a:t>
            </a:r>
          </a:p>
          <a:p>
            <a:pPr lvl="1"/>
            <a:r>
              <a:rPr lang="en-US" dirty="0" smtClean="0"/>
              <a:t>Mindfulness</a:t>
            </a:r>
          </a:p>
          <a:p>
            <a:pPr lvl="1"/>
            <a:r>
              <a:rPr lang="en-US" dirty="0" smtClean="0"/>
              <a:t>Speech Rate</a:t>
            </a:r>
          </a:p>
          <a:p>
            <a:pPr lvl="1"/>
            <a:r>
              <a:rPr lang="en-US" dirty="0" smtClean="0"/>
              <a:t>Vocabulary</a:t>
            </a:r>
          </a:p>
          <a:p>
            <a:pPr lvl="1"/>
            <a:r>
              <a:rPr lang="en-US" dirty="0" smtClean="0"/>
              <a:t>Monitor nonverbal feedback</a:t>
            </a:r>
          </a:p>
          <a:p>
            <a:pPr lvl="1"/>
            <a:r>
              <a:rPr lang="en-US" dirty="0" smtClean="0"/>
              <a:t>checking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Interpretation and Translation</a:t>
            </a:r>
          </a:p>
          <a:p>
            <a:pPr lvl="1"/>
            <a:r>
              <a:rPr lang="en-US" dirty="0" smtClean="0"/>
              <a:t>Interpretation</a:t>
            </a:r>
          </a:p>
          <a:p>
            <a:pPr lvl="1"/>
            <a:r>
              <a:rPr lang="en-US" dirty="0" smtClean="0"/>
              <a:t>Translation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1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What problem do you think can happen in intercultural marriage?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Intercultural Marriage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82032" cy="248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8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digital age has greatly enhanced the ability of people around to world to </a:t>
            </a:r>
            <a:r>
              <a:rPr lang="en-US" dirty="0" smtClean="0"/>
              <a:t>easily and </a:t>
            </a:r>
            <a:r>
              <a:rPr lang="en-US" dirty="0"/>
              <a:t>quickly “connect” with others through a variety of media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English continues to be the most common language among Internet users, </a:t>
            </a:r>
            <a:r>
              <a:rPr lang="en-US" dirty="0" smtClean="0"/>
              <a:t>which has </a:t>
            </a:r>
            <a:r>
              <a:rPr lang="en-US" dirty="0"/>
              <a:t>raised concern of it becoming the world’s dominant language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What seems </a:t>
            </a:r>
            <a:r>
              <a:rPr lang="en-US" dirty="0"/>
              <a:t>possible, however, is “an oligarchy of the world’s largest </a:t>
            </a:r>
            <a:r>
              <a:rPr lang="en-US" dirty="0" smtClean="0"/>
              <a:t>languages—Chinese, Spanish</a:t>
            </a:r>
            <a:r>
              <a:rPr lang="en-US" dirty="0"/>
              <a:t>, English, Arabic, Malay, Hindi, Russian—each of them </a:t>
            </a:r>
            <a:r>
              <a:rPr lang="en-US" dirty="0" smtClean="0"/>
              <a:t> dominating </a:t>
            </a:r>
            <a:r>
              <a:rPr lang="en-US" dirty="0"/>
              <a:t>in </a:t>
            </a:r>
            <a:r>
              <a:rPr lang="en-US" dirty="0" smtClean="0"/>
              <a:t>its geographical </a:t>
            </a:r>
            <a:r>
              <a:rPr lang="en-US" dirty="0"/>
              <a:t>region, where it also enjoys economic and cultural influences</a:t>
            </a:r>
            <a:r>
              <a:rPr lang="en-US" dirty="0" smtClean="0"/>
              <a:t>.” – </a:t>
            </a:r>
            <a:r>
              <a:rPr lang="en-US" dirty="0" err="1" smtClean="0"/>
              <a:t>Danet</a:t>
            </a:r>
            <a:r>
              <a:rPr lang="en-US" dirty="0" smtClean="0"/>
              <a:t> and Herring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Technology</a:t>
            </a:r>
            <a:br>
              <a:rPr lang="en-US" dirty="0" smtClean="0"/>
            </a:br>
            <a:r>
              <a:rPr lang="en-US" dirty="0" smtClean="0"/>
              <a:t>and Language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3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67</TotalTime>
  <Words>530</Words>
  <Application>Microsoft Office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Elemental</vt:lpstr>
      <vt:lpstr>Language and Culture: Verbal and Nonverbal</vt:lpstr>
      <vt:lpstr>Social and Cultural Functions  of Language</vt:lpstr>
      <vt:lpstr>Language and Culture</vt:lpstr>
      <vt:lpstr>LANGUAGE VARIATIONS</vt:lpstr>
      <vt:lpstr>The Symbiosis of Language and Culture</vt:lpstr>
      <vt:lpstr>Language as a Reflection  of Cultural Values</vt:lpstr>
      <vt:lpstr>Language in Intercultural Communication Interactions</vt:lpstr>
      <vt:lpstr>Intercultural Marriage</vt:lpstr>
      <vt:lpstr>Communication Technology and Language</vt:lpstr>
      <vt:lpstr>Questions?</vt:lpstr>
      <vt:lpstr>Nonverbal Communication</vt:lpstr>
      <vt:lpstr>THE FUNCTIONS OF NONVERBAL COMMUNICATION</vt:lpstr>
      <vt:lpstr>Defining Nonverbal Communication</vt:lpstr>
      <vt:lpstr>Classifications of Nonverbal Communication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Culture: Verbal and Nonverbal</dc:title>
  <dc:creator>pc</dc:creator>
  <cp:lastModifiedBy>pc</cp:lastModifiedBy>
  <cp:revision>8</cp:revision>
  <dcterms:created xsi:type="dcterms:W3CDTF">2018-10-21T11:11:55Z</dcterms:created>
  <dcterms:modified xsi:type="dcterms:W3CDTF">2018-10-21T12:20:58Z</dcterms:modified>
</cp:coreProperties>
</file>