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  <p:sldId id="275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68BCD-62C3-4EA7-9470-FAF4EC9CC94E}" type="datetimeFigureOut">
              <a:rPr lang="en-US" smtClean="0"/>
              <a:t>03-Oct-18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1208F-188A-47A2-8435-FA3F58F83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7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6BB7FD8-5E30-4B71-8687-21B29FDAD5F5}" type="datetime1">
              <a:rPr lang="en-US" smtClean="0"/>
              <a:t>03-Oct-18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BB3B-EE9D-4E98-A0BB-264618074A5C}" type="datetime1">
              <a:rPr lang="en-US" smtClean="0"/>
              <a:t>03-Oct-18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05F6-69DC-4BC1-850A-88F6864C3D2E}" type="datetime1">
              <a:rPr lang="en-US" smtClean="0"/>
              <a:t>03-Oct-18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DD0C-E2FE-492D-8E1B-E7A19FC9A27B}" type="datetime1">
              <a:rPr lang="en-US" smtClean="0"/>
              <a:t>03-Oct-18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64C9F4-CE70-42F7-829C-93FD90329CE9}" type="datetime1">
              <a:rPr lang="en-US" smtClean="0"/>
              <a:t>03-Oct-18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0E6F6-2510-40D5-92E0-5EFE75273A28}" type="datetime1">
              <a:rPr lang="en-US" smtClean="0"/>
              <a:t>03-Oct-18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DA82-9E02-4AD2-9F7A-643A1757D518}" type="datetime1">
              <a:rPr lang="en-US" smtClean="0"/>
              <a:t>03-Oct-18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F216-4F8E-4755-AEAA-C4180C803F0C}" type="datetime1">
              <a:rPr lang="en-US" smtClean="0"/>
              <a:t>03-Oct-18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C6DC-4264-4664-93E0-6A56D4C9CAA8}" type="datetime1">
              <a:rPr lang="en-US" smtClean="0"/>
              <a:t>03-Oct-18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BC74-53FF-4012-B165-501CF7A9805D}" type="datetime1">
              <a:rPr lang="en-US" smtClean="0"/>
              <a:t>03-Oct-18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647C-EDEC-4B97-9196-5AB08CE5CA40}" type="datetime1">
              <a:rPr lang="en-US" smtClean="0"/>
              <a:t>03-Oct-18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FC038D-4CA0-4828-9841-2E189AB89953}" type="datetime1">
              <a:rPr lang="en-US" smtClean="0"/>
              <a:t>03-Oct-18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3891BB-6CF3-441B-A061-FD103E216CD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 smtClean="0"/>
              <a:t>Kebudayaan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6-7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HOFSTEDE’S VALUE DIMENSIONS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first classification identifies six value dimensions </a:t>
            </a:r>
            <a:endParaRPr lang="en-US" sz="3200" dirty="0" smtClean="0"/>
          </a:p>
          <a:p>
            <a:pPr lvl="1"/>
            <a:r>
              <a:rPr lang="en-US" sz="2800" dirty="0" smtClean="0"/>
              <a:t>individualism/ collectivism</a:t>
            </a:r>
            <a:r>
              <a:rPr lang="en-US" sz="2800" dirty="0"/>
              <a:t>, </a:t>
            </a:r>
            <a:endParaRPr lang="en-US" sz="2800" dirty="0" smtClean="0"/>
          </a:p>
          <a:p>
            <a:pPr lvl="1"/>
            <a:r>
              <a:rPr lang="en-US" sz="2800" dirty="0" smtClean="0"/>
              <a:t>uncertainty </a:t>
            </a:r>
            <a:r>
              <a:rPr lang="en-US" sz="2800" dirty="0"/>
              <a:t>avoidance, </a:t>
            </a:r>
            <a:endParaRPr lang="en-US" sz="2800" dirty="0" smtClean="0"/>
          </a:p>
          <a:p>
            <a:pPr lvl="1"/>
            <a:r>
              <a:rPr lang="en-US" sz="2800" dirty="0" smtClean="0"/>
              <a:t>power </a:t>
            </a:r>
            <a:r>
              <a:rPr lang="en-US" sz="2800" dirty="0"/>
              <a:t>distance, </a:t>
            </a:r>
            <a:endParaRPr lang="en-US" sz="2800" dirty="0" smtClean="0"/>
          </a:p>
          <a:p>
            <a:pPr lvl="1"/>
            <a:r>
              <a:rPr lang="en-US" sz="2800" dirty="0" smtClean="0"/>
              <a:t>masculinity/femininity,</a:t>
            </a:r>
          </a:p>
          <a:p>
            <a:pPr lvl="1"/>
            <a:r>
              <a:rPr lang="en-US" sz="2800" dirty="0" smtClean="0"/>
              <a:t>long-term/short-term </a:t>
            </a:r>
            <a:r>
              <a:rPr lang="en-US" sz="2800" dirty="0"/>
              <a:t>orientation, </a:t>
            </a:r>
            <a:endParaRPr lang="en-US" sz="2800" dirty="0" smtClean="0"/>
          </a:p>
          <a:p>
            <a:pPr lvl="1"/>
            <a:r>
              <a:rPr lang="en-US" sz="2800" dirty="0" smtClean="0"/>
              <a:t>indulgence/restraint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709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ndividualism/ Collectivism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Collectivistic </a:t>
            </a:r>
            <a:r>
              <a:rPr lang="en-US" dirty="0"/>
              <a:t>cultures emphasize community, collaboration, shared </a:t>
            </a:r>
            <a:r>
              <a:rPr lang="en-US" dirty="0" smtClean="0"/>
              <a:t>interest, harmony</a:t>
            </a:r>
            <a:r>
              <a:rPr lang="en-US" dirty="0"/>
              <a:t>, tradition, the public good, and maintaining face.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Individualistic cultures emphasize </a:t>
            </a:r>
            <a:r>
              <a:rPr lang="en-US" dirty="0"/>
              <a:t>personal rights and responsibilities, privacy, voicing one’s own </a:t>
            </a:r>
            <a:r>
              <a:rPr lang="en-US" dirty="0" smtClean="0"/>
              <a:t>opinion, freedom</a:t>
            </a:r>
            <a:r>
              <a:rPr lang="en-US" dirty="0"/>
              <a:t>, innovation, and self-expression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Individualists are likely to belong to many groups but retain only weak ties, changing membership when desired. </a:t>
            </a:r>
          </a:p>
          <a:p>
            <a:endParaRPr lang="en-US" dirty="0" smtClean="0"/>
          </a:p>
          <a:p>
            <a:r>
              <a:rPr lang="en-US" dirty="0" smtClean="0"/>
              <a:t>In collective cultures, the individual is emotionally dependent on organizations and institutions, and group membership is emphasized.</a:t>
            </a:r>
          </a:p>
          <a:p>
            <a:endParaRPr lang="en-US" dirty="0" smtClean="0"/>
          </a:p>
          <a:p>
            <a:r>
              <a:rPr lang="en-US" dirty="0" smtClean="0"/>
              <a:t>Organizations and the groups to which individuals belong also affect private life, and people generally acquiesce to group decisions, even if they are counter to personal desires.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9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Though you may try, you can never predict with 100 percent assurance </a:t>
            </a:r>
            <a:r>
              <a:rPr lang="en-US" dirty="0" smtClean="0"/>
              <a:t>what someone </a:t>
            </a:r>
            <a:r>
              <a:rPr lang="en-US" dirty="0"/>
              <a:t>will do or what might happen in the future.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extent to which the members of </a:t>
            </a:r>
            <a:r>
              <a:rPr lang="en-US" dirty="0" smtClean="0"/>
              <a:t>a culture </a:t>
            </a:r>
            <a:r>
              <a:rPr lang="en-US" dirty="0"/>
              <a:t>feel threatened by ambiguous or unknown situations.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4040188" cy="639762"/>
          </a:xfrm>
        </p:spPr>
        <p:txBody>
          <a:bodyPr/>
          <a:lstStyle/>
          <a:p>
            <a:pPr algn="ctr"/>
            <a:r>
              <a:rPr lang="en-US" dirty="0"/>
              <a:t>High Uncertainty Avoidance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4645025" y="304800"/>
            <a:ext cx="4041775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Low </a:t>
            </a:r>
            <a:r>
              <a:rPr lang="en-US" dirty="0"/>
              <a:t>Uncertainty Avoidance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457200" y="1295400"/>
            <a:ext cx="4040188" cy="48307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High uncertainty avoidance cultures endeavor to reduce unpredictability and </a:t>
            </a:r>
            <a:r>
              <a:rPr lang="en-US" dirty="0" smtClean="0"/>
              <a:t>ambiguity through </a:t>
            </a:r>
            <a:r>
              <a:rPr lang="en-US" dirty="0"/>
              <a:t>intolerance of deviant ideas and behaviors, emphasizing consensus, </a:t>
            </a:r>
            <a:r>
              <a:rPr lang="en-US" dirty="0" smtClean="0"/>
              <a:t>resisting change</a:t>
            </a:r>
            <a:r>
              <a:rPr lang="en-US" dirty="0"/>
              <a:t>, and adhering to traditional social protocols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These cultures are often </a:t>
            </a:r>
            <a:r>
              <a:rPr lang="en-US" dirty="0" smtClean="0"/>
              <a:t>characterized by </a:t>
            </a:r>
            <a:r>
              <a:rPr lang="en-US" dirty="0"/>
              <a:t>relatively high levels of anxiety and stress.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People </a:t>
            </a:r>
            <a:r>
              <a:rPr lang="en-US" dirty="0"/>
              <a:t>with this orientation </a:t>
            </a:r>
            <a:r>
              <a:rPr lang="en-US" dirty="0" smtClean="0"/>
              <a:t>believe that </a:t>
            </a:r>
            <a:r>
              <a:rPr lang="en-US" dirty="0"/>
              <a:t>life carries the potential for continual hazards, and to avoid or mitigate these </a:t>
            </a:r>
            <a:r>
              <a:rPr lang="en-US" dirty="0" smtClean="0"/>
              <a:t>dangers, there </a:t>
            </a:r>
            <a:r>
              <a:rPr lang="en-US" dirty="0"/>
              <a:t>is a strong need for laws, written rules, planning, regulations, rituals, </a:t>
            </a:r>
            <a:r>
              <a:rPr lang="en-US" dirty="0" smtClean="0"/>
              <a:t>ceremonies, and </a:t>
            </a:r>
            <a:r>
              <a:rPr lang="en-US" dirty="0"/>
              <a:t>established societal, behavioral, and communication conventions, all of </a:t>
            </a:r>
            <a:r>
              <a:rPr lang="en-US" dirty="0" smtClean="0"/>
              <a:t>which add </a:t>
            </a:r>
            <a:r>
              <a:rPr lang="en-US" dirty="0"/>
              <a:t>structure to life.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1295400"/>
            <a:ext cx="4041775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They more </a:t>
            </a:r>
            <a:r>
              <a:rPr lang="en-US" dirty="0" smtClean="0"/>
              <a:t>easily accept </a:t>
            </a:r>
            <a:r>
              <a:rPr lang="en-US" dirty="0"/>
              <a:t>the uncertainty inherent in life, tend to be tolerant of the unusual, and are not </a:t>
            </a:r>
            <a:r>
              <a:rPr lang="en-US" dirty="0" smtClean="0"/>
              <a:t>as threatened </a:t>
            </a:r>
            <a:r>
              <a:rPr lang="en-US" dirty="0"/>
              <a:t>by different ideas and people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They prize initiative, dislike the </a:t>
            </a:r>
            <a:r>
              <a:rPr lang="en-US" dirty="0" smtClean="0"/>
              <a:t>structure associated </a:t>
            </a:r>
            <a:r>
              <a:rPr lang="en-US" dirty="0"/>
              <a:t>with hierarchy, are willing to take risks, are flexible, think that there should be </a:t>
            </a:r>
            <a:r>
              <a:rPr lang="en-US" dirty="0" smtClean="0"/>
              <a:t>as few </a:t>
            </a:r>
            <a:r>
              <a:rPr lang="en-US" dirty="0"/>
              <a:t>rules as possible, and depend not so much on experts as on themselves.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dirty="0" smtClean="0"/>
              <a:t>whole, members </a:t>
            </a:r>
            <a:r>
              <a:rPr lang="en-US" dirty="0"/>
              <a:t>of low uncertainty avoidance cultures are less constrained by social protocol.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6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 </a:t>
            </a:r>
            <a:r>
              <a:rPr lang="en-US" dirty="0"/>
              <a:t>D</a:t>
            </a:r>
            <a:r>
              <a:rPr lang="en-US" dirty="0" smtClean="0"/>
              <a:t>istance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Classifies </a:t>
            </a:r>
            <a:r>
              <a:rPr lang="en-US" dirty="0"/>
              <a:t>cultures on a continuum of high and low power distance (Some </a:t>
            </a:r>
            <a:r>
              <a:rPr lang="en-US" dirty="0" smtClean="0"/>
              <a:t>scholars use </a:t>
            </a:r>
            <a:r>
              <a:rPr lang="en-US" dirty="0"/>
              <a:t>the terms “large” and “small” power distance).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Power </a:t>
            </a:r>
            <a:r>
              <a:rPr lang="en-US" dirty="0"/>
              <a:t>distance is </a:t>
            </a:r>
            <a:r>
              <a:rPr lang="en-US" dirty="0" smtClean="0"/>
              <a:t>concerned with </a:t>
            </a:r>
            <a:r>
              <a:rPr lang="en-US" dirty="0"/>
              <a:t>how societies manage “the fact that people are unequal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concept </a:t>
            </a:r>
            <a:r>
              <a:rPr lang="en-US" dirty="0" smtClean="0"/>
              <a:t>is defined </a:t>
            </a:r>
            <a:r>
              <a:rPr lang="en-US" dirty="0"/>
              <a:t>as, </a:t>
            </a:r>
            <a:r>
              <a:rPr lang="en-US" dirty="0" smtClean="0"/>
              <a:t>the </a:t>
            </a:r>
            <a:r>
              <a:rPr lang="en-US" dirty="0"/>
              <a:t>extent in which the less powerful members of institutions and </a:t>
            </a:r>
            <a:r>
              <a:rPr lang="en-US" dirty="0" smtClean="0"/>
              <a:t>organizations within </a:t>
            </a:r>
            <a:r>
              <a:rPr lang="en-US" dirty="0"/>
              <a:t>a country expect and accept that power is distributed unequally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0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4040188" cy="639762"/>
          </a:xfrm>
        </p:spPr>
        <p:txBody>
          <a:bodyPr/>
          <a:lstStyle/>
          <a:p>
            <a:r>
              <a:rPr lang="en-US" dirty="0"/>
              <a:t>High Power Distance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457200"/>
            <a:ext cx="4041775" cy="639762"/>
          </a:xfrm>
        </p:spPr>
        <p:txBody>
          <a:bodyPr/>
          <a:lstStyle/>
          <a:p>
            <a:r>
              <a:rPr lang="en-US" dirty="0" smtClean="0"/>
              <a:t>Low Power </a:t>
            </a:r>
            <a:r>
              <a:rPr lang="en-US" dirty="0"/>
              <a:t>Distance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219200"/>
            <a:ext cx="4040188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Individuals from high power distance cultures accept power as part of society. As </a:t>
            </a:r>
            <a:r>
              <a:rPr lang="en-US" dirty="0" smtClean="0"/>
              <a:t>such, superiors </a:t>
            </a:r>
            <a:r>
              <a:rPr lang="en-US" dirty="0"/>
              <a:t>consider their subordinates to be different from themselves and vice </a:t>
            </a:r>
            <a:r>
              <a:rPr lang="en-US" dirty="0" smtClean="0"/>
              <a:t>versa</a:t>
            </a:r>
          </a:p>
          <a:p>
            <a:endParaRPr lang="en-US" dirty="0" smtClean="0"/>
          </a:p>
          <a:p>
            <a:r>
              <a:rPr lang="en-US" dirty="0"/>
              <a:t>Both consciously and unconsciously, these cultures teach their </a:t>
            </a:r>
            <a:r>
              <a:rPr lang="en-US" dirty="0" smtClean="0"/>
              <a:t>members that </a:t>
            </a:r>
            <a:r>
              <a:rPr lang="en-US" dirty="0"/>
              <a:t>people are not equal in this world and that everybody has a rightful </a:t>
            </a:r>
            <a:r>
              <a:rPr lang="en-US" dirty="0" smtClean="0"/>
              <a:t>place, which </a:t>
            </a:r>
            <a:r>
              <a:rPr lang="en-US" dirty="0"/>
              <a:t>is clearly marked by countless societal hierarchies.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219200"/>
            <a:ext cx="4041775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Low power distance countries hold that inequality in society should be minimized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Subordinates and superiors </a:t>
            </a:r>
            <a:r>
              <a:rPr lang="en-US" dirty="0" smtClean="0"/>
              <a:t>consider each </a:t>
            </a:r>
            <a:r>
              <a:rPr lang="en-US" dirty="0"/>
              <a:t>other as equals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In low power distance work centers, you might observe decisions being shared, </a:t>
            </a:r>
            <a:r>
              <a:rPr lang="en-US" dirty="0" smtClean="0"/>
              <a:t>subordinates being </a:t>
            </a:r>
            <a:r>
              <a:rPr lang="en-US" dirty="0"/>
              <a:t>consulted, bosses relying on support teams, and status symbols </a:t>
            </a:r>
            <a:r>
              <a:rPr lang="en-US" dirty="0" smtClean="0"/>
              <a:t>being kept </a:t>
            </a:r>
            <a:r>
              <a:rPr lang="en-US" dirty="0"/>
              <a:t>to a minimum.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Samovar et all. 2010. Communication Between Cultures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MASCULINITY/FEMININITY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Masculinity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Femininity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Masculinity is the extent to which the dominant values in a society are </a:t>
            </a:r>
            <a:r>
              <a:rPr lang="en-US" dirty="0" smtClean="0"/>
              <a:t>male oriented.</a:t>
            </a:r>
          </a:p>
          <a:p>
            <a:endParaRPr lang="en-US" dirty="0"/>
          </a:p>
          <a:p>
            <a:r>
              <a:rPr lang="en-US" dirty="0"/>
              <a:t>A masculine oriented culture can be defined as, “A society is called </a:t>
            </a:r>
            <a:r>
              <a:rPr lang="en-US" i="1" dirty="0" smtClean="0"/>
              <a:t>masculine </a:t>
            </a:r>
            <a:r>
              <a:rPr lang="en-US" dirty="0" smtClean="0"/>
              <a:t>when </a:t>
            </a:r>
            <a:r>
              <a:rPr lang="en-US" dirty="0"/>
              <a:t>emotional gender roles are clearly distinct: men are supposed to be </a:t>
            </a:r>
            <a:r>
              <a:rPr lang="en-US" dirty="0" smtClean="0"/>
              <a:t>assertive, tough</a:t>
            </a:r>
            <a:r>
              <a:rPr lang="en-US" dirty="0"/>
              <a:t>, and focused on material success, whereas women are supposed to be more </a:t>
            </a:r>
            <a:r>
              <a:rPr lang="en-US" dirty="0" smtClean="0"/>
              <a:t>modest, tender</a:t>
            </a:r>
            <a:r>
              <a:rPr lang="en-US" dirty="0"/>
              <a:t>, and concerned with the quality of life.”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Cultures that value femininity as a trait stress nurturing behaviors.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society is </a:t>
            </a:r>
            <a:r>
              <a:rPr lang="en-US" dirty="0" smtClean="0"/>
              <a:t>called </a:t>
            </a:r>
            <a:r>
              <a:rPr lang="en-US" i="1" dirty="0" smtClean="0"/>
              <a:t>feminine </a:t>
            </a:r>
            <a:r>
              <a:rPr lang="en-US" dirty="0"/>
              <a:t>when emotional gender roles overlap: Both men and women are supposed </a:t>
            </a:r>
            <a:r>
              <a:rPr lang="en-US" dirty="0" smtClean="0"/>
              <a:t>to be </a:t>
            </a:r>
            <a:r>
              <a:rPr lang="en-US" dirty="0"/>
              <a:t>modest, tender, and concerned with the quality of life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 feminine </a:t>
            </a:r>
            <a:r>
              <a:rPr lang="en-US" dirty="0" smtClean="0"/>
              <a:t>worldview</a:t>
            </a:r>
            <a:r>
              <a:rPr lang="en-US" dirty="0"/>
              <a:t> maintains that men need not be assertive and that they can assume nurturing roles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It also promotes sexual equality and holds that people and the environment </a:t>
            </a:r>
            <a:r>
              <a:rPr lang="en-US" dirty="0" smtClean="0"/>
              <a:t>are important</a:t>
            </a:r>
            <a:r>
              <a:rPr lang="en-US" dirty="0"/>
              <a:t>. Interdependence and androgynous behavior are the ideal, and people </a:t>
            </a:r>
            <a:r>
              <a:rPr lang="en-US" dirty="0" smtClean="0"/>
              <a:t>sympathize with </a:t>
            </a:r>
            <a:r>
              <a:rPr lang="en-US" dirty="0"/>
              <a:t>the less fortunate.</a:t>
            </a:r>
          </a:p>
        </p:txBody>
      </p:sp>
    </p:spTree>
    <p:extLst>
      <p:ext uri="{BB962C8B-B14F-4D97-AF65-F5344CB8AC3E}">
        <p14:creationId xmlns:p14="http://schemas.microsoft.com/office/powerpoint/2010/main" val="29864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LONG- AND SHORT-TERM ORIENTATION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Long-term orientation stands for the fostering of virtues oriented toward future </a:t>
            </a:r>
            <a:r>
              <a:rPr lang="en-US" dirty="0" smtClean="0"/>
              <a:t>rewards—in particular</a:t>
            </a:r>
            <a:r>
              <a:rPr lang="en-US" dirty="0"/>
              <a:t>, perseverance and thrift. Its opposite pole, short-term orientation, stands for </a:t>
            </a:r>
            <a:r>
              <a:rPr lang="en-US" dirty="0" smtClean="0"/>
              <a:t>the fostering </a:t>
            </a:r>
            <a:r>
              <a:rPr lang="en-US" dirty="0"/>
              <a:t>of virtues related to the past and present—in particular, respect for tradition, </a:t>
            </a:r>
            <a:r>
              <a:rPr lang="en-US" dirty="0" smtClean="0"/>
              <a:t>preservation of </a:t>
            </a:r>
            <a:r>
              <a:rPr lang="en-US" dirty="0"/>
              <a:t>“face,” and fulfilling social </a:t>
            </a:r>
            <a:r>
              <a:rPr lang="en-US" dirty="0" smtClean="0"/>
              <a:t>obligations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4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4040188" cy="685800"/>
          </a:xfrm>
        </p:spPr>
        <p:txBody>
          <a:bodyPr/>
          <a:lstStyle/>
          <a:p>
            <a:r>
              <a:rPr lang="en-US" sz="2000" dirty="0" smtClean="0"/>
              <a:t>LONG TERM </a:t>
            </a:r>
            <a:r>
              <a:rPr lang="en-US" sz="2000" dirty="0"/>
              <a:t>ORIENTATION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4648200" y="238125"/>
            <a:ext cx="4041775" cy="68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SHORT TERM ORIENTATION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143000"/>
            <a:ext cx="40386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Corporate organizations in cultures that rank high on the long-term orientation scale, such as in China and South Korea, would be characterized by a focus </a:t>
            </a:r>
            <a:r>
              <a:rPr lang="en-US" dirty="0" smtClean="0"/>
              <a:t>on:</a:t>
            </a:r>
          </a:p>
          <a:p>
            <a:pPr lvl="1"/>
            <a:r>
              <a:rPr lang="en-US" dirty="0" smtClean="0"/>
              <a:t>obtaining </a:t>
            </a:r>
            <a:r>
              <a:rPr lang="en-US" dirty="0"/>
              <a:t>market share, </a:t>
            </a:r>
            <a:endParaRPr lang="en-US" dirty="0" smtClean="0"/>
          </a:p>
          <a:p>
            <a:pPr lvl="1"/>
            <a:r>
              <a:rPr lang="en-US" dirty="0" smtClean="0"/>
              <a:t>rewarding </a:t>
            </a:r>
            <a:r>
              <a:rPr lang="en-US" dirty="0"/>
              <a:t>employees based on organizational loyalty, </a:t>
            </a:r>
            <a:endParaRPr lang="en-US" dirty="0" smtClean="0"/>
          </a:p>
          <a:p>
            <a:pPr lvl="1"/>
            <a:r>
              <a:rPr lang="en-US" dirty="0" smtClean="0"/>
              <a:t>strong </a:t>
            </a:r>
            <a:r>
              <a:rPr lang="en-US" dirty="0"/>
              <a:t>interpersonal connections, </a:t>
            </a:r>
            <a:endParaRPr lang="en-US" dirty="0" smtClean="0"/>
          </a:p>
          <a:p>
            <a:pPr lvl="1"/>
            <a:r>
              <a:rPr lang="en-US" dirty="0" smtClean="0"/>
              <a:t>situational </a:t>
            </a:r>
            <a:r>
              <a:rPr lang="en-US" dirty="0"/>
              <a:t>ethics, </a:t>
            </a:r>
            <a:endParaRPr lang="en-US" dirty="0" smtClean="0"/>
          </a:p>
          <a:p>
            <a:pPr lvl="1"/>
            <a:r>
              <a:rPr lang="en-US" dirty="0" smtClean="0"/>
              <a:t>adaptability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self-discipline. </a:t>
            </a:r>
            <a:endParaRPr lang="en-US" dirty="0" smtClean="0"/>
          </a:p>
          <a:p>
            <a:pPr lvl="1"/>
            <a:r>
              <a:rPr lang="en-US" dirty="0" smtClean="0"/>
              <a:t>Leisure </a:t>
            </a:r>
            <a:r>
              <a:rPr lang="en-US" dirty="0"/>
              <a:t>time would not be a central concern. 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8200" y="1143000"/>
            <a:ext cx="40386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contrast, organizations possessing a short-term orientation, like those in Mexico, the U.S., and Egypt, would </a:t>
            </a:r>
            <a:r>
              <a:rPr lang="en-US" dirty="0" smtClean="0"/>
              <a:t>emphasize:</a:t>
            </a:r>
          </a:p>
          <a:p>
            <a:pPr lvl="1"/>
            <a:r>
              <a:rPr lang="en-US" dirty="0" smtClean="0"/>
              <a:t>short-term </a:t>
            </a:r>
            <a:r>
              <a:rPr lang="en-US" dirty="0"/>
              <a:t>profits, 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/>
              <a:t>merit to reward employees, </a:t>
            </a:r>
            <a:endParaRPr lang="en-US" dirty="0" smtClean="0"/>
          </a:p>
          <a:p>
            <a:pPr lvl="1"/>
            <a:r>
              <a:rPr lang="en-US" dirty="0" smtClean="0"/>
              <a:t>experience </a:t>
            </a:r>
            <a:r>
              <a:rPr lang="en-US" dirty="0"/>
              <a:t>transient organizational loyalty,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consider ethics to be based on a set of universal principles.  </a:t>
            </a:r>
            <a:endParaRPr lang="en-US" dirty="0" smtClean="0"/>
          </a:p>
          <a:p>
            <a:pPr lvl="1"/>
            <a:r>
              <a:rPr lang="en-US" dirty="0" smtClean="0"/>
              <a:t>Personal </a:t>
            </a:r>
            <a:r>
              <a:rPr lang="en-US" dirty="0"/>
              <a:t>freedom and leisure time would be a significant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INDULGENCE/RESTRAINT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INDULGENCE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RESTRAINT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Indulgence stands for a tendency to allow </a:t>
            </a:r>
            <a:r>
              <a:rPr lang="en-US" dirty="0" smtClean="0"/>
              <a:t>relatively free </a:t>
            </a:r>
            <a:r>
              <a:rPr lang="en-US" dirty="0"/>
              <a:t>gratification of basic and natural human desires related to enjoying life </a:t>
            </a:r>
            <a:r>
              <a:rPr lang="en-US" dirty="0" smtClean="0"/>
              <a:t>and </a:t>
            </a:r>
            <a:r>
              <a:rPr lang="en-US" dirty="0"/>
              <a:t>having fun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In an indulgent society, people will place a priority on their sense of freedom </a:t>
            </a:r>
            <a:r>
              <a:rPr lang="en-US" dirty="0" smtClean="0"/>
              <a:t>and personal </a:t>
            </a:r>
            <a:r>
              <a:rPr lang="en-US" dirty="0"/>
              <a:t>enjoyment through leisure time and interacting with friends.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Consumption and </a:t>
            </a:r>
            <a:r>
              <a:rPr lang="en-US" dirty="0"/>
              <a:t>spending would take precedence over fiscal restraint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In indulgent cultures, individuals are encouraged </a:t>
            </a:r>
            <a:r>
              <a:rPr lang="en-US" dirty="0" smtClean="0"/>
              <a:t>and expected </a:t>
            </a:r>
            <a:r>
              <a:rPr lang="en-US" dirty="0"/>
              <a:t>to smile at everyone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reflects </a:t>
            </a:r>
            <a:r>
              <a:rPr lang="en-US" dirty="0"/>
              <a:t>a conviction that such </a:t>
            </a:r>
            <a:r>
              <a:rPr lang="en-US" dirty="0" smtClean="0"/>
              <a:t>gratification needs </a:t>
            </a:r>
            <a:r>
              <a:rPr lang="en-US" dirty="0"/>
              <a:t>to be curbed and regulated by strict social </a:t>
            </a:r>
            <a:r>
              <a:rPr lang="en-US" dirty="0" smtClean="0"/>
              <a:t>norms</a:t>
            </a:r>
          </a:p>
          <a:p>
            <a:endParaRPr lang="en-US" dirty="0"/>
          </a:p>
          <a:p>
            <a:r>
              <a:rPr lang="en-US" dirty="0"/>
              <a:t>members of </a:t>
            </a:r>
            <a:r>
              <a:rPr lang="en-US" dirty="0" smtClean="0"/>
              <a:t>a restrained </a:t>
            </a:r>
            <a:r>
              <a:rPr lang="en-US" dirty="0"/>
              <a:t>society would feel they had less freedom to enjoy themselves, </a:t>
            </a:r>
            <a:r>
              <a:rPr lang="en-US" dirty="0" smtClean="0"/>
              <a:t>consider frugality </a:t>
            </a:r>
            <a:r>
              <a:rPr lang="en-US" dirty="0"/>
              <a:t>to be important, and that social order and discipline were more </a:t>
            </a:r>
            <a:r>
              <a:rPr lang="en-US" dirty="0" smtClean="0"/>
              <a:t>important than </a:t>
            </a:r>
            <a:r>
              <a:rPr lang="en-US" dirty="0"/>
              <a:t>individual </a:t>
            </a:r>
            <a:r>
              <a:rPr lang="en-US" dirty="0" smtClean="0"/>
              <a:t>freedoms</a:t>
            </a:r>
          </a:p>
          <a:p>
            <a:endParaRPr lang="en-US" dirty="0"/>
          </a:p>
          <a:p>
            <a:r>
              <a:rPr lang="en-US" dirty="0"/>
              <a:t>receiving a smile from </a:t>
            </a:r>
            <a:r>
              <a:rPr lang="en-US" dirty="0" smtClean="0"/>
              <a:t>a stranger </a:t>
            </a:r>
            <a:r>
              <a:rPr lang="en-US" dirty="0"/>
              <a:t>would be viewed with suspicion</a:t>
            </a:r>
          </a:p>
        </p:txBody>
      </p:sp>
    </p:spTree>
    <p:extLst>
      <p:ext uri="{BB962C8B-B14F-4D97-AF65-F5344CB8AC3E}">
        <p14:creationId xmlns:p14="http://schemas.microsoft.com/office/powerpoint/2010/main" val="29437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Factors such as family, history, religion, and cultural identity influence your </a:t>
            </a:r>
            <a:r>
              <a:rPr lang="en-US" dirty="0" smtClean="0"/>
              <a:t>decisions as </a:t>
            </a:r>
            <a:r>
              <a:rPr lang="en-US" dirty="0"/>
              <a:t>to what to think about and how to act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you think </a:t>
            </a:r>
            <a:r>
              <a:rPr lang="en-US" dirty="0" smtClean="0"/>
              <a:t>and how </a:t>
            </a:r>
            <a:r>
              <a:rPr lang="en-US" dirty="0"/>
              <a:t>you react to events is based in part on how you perceive the world, which </a:t>
            </a:r>
            <a:r>
              <a:rPr lang="en-US" dirty="0" smtClean="0"/>
              <a:t>is strongly </a:t>
            </a:r>
            <a:r>
              <a:rPr lang="en-US" dirty="0"/>
              <a:t>influenced by cultural values.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you consider important is often a </a:t>
            </a:r>
            <a:r>
              <a:rPr lang="en-US" dirty="0" smtClean="0"/>
              <a:t>product of </a:t>
            </a:r>
            <a:r>
              <a:rPr lang="en-US" dirty="0"/>
              <a:t>values learned during childhood and these values motivate your behavior.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Values are </a:t>
            </a:r>
            <a:r>
              <a:rPr lang="en-US" dirty="0"/>
              <a:t>what “give a culture its distinctive quality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 smtClean="0"/>
              <a:t>Is there one God or many? </a:t>
            </a:r>
          </a:p>
          <a:p>
            <a:r>
              <a:rPr lang="en-US" dirty="0" smtClean="0"/>
              <a:t>Is it acceptable to burn the American flag? </a:t>
            </a:r>
          </a:p>
          <a:p>
            <a:r>
              <a:rPr lang="en-US" dirty="0" smtClean="0"/>
              <a:t>Would you eat whale meat?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2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KLUCKHOHN AND STRODTBECK’S</a:t>
            </a:r>
            <a:br>
              <a:rPr lang="en-US" dirty="0"/>
            </a:br>
            <a:r>
              <a:rPr lang="en-US" dirty="0"/>
              <a:t>VALUE ORIENTATIONS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KLUCKHOHN AND STRODTBECK’S</a:t>
            </a:r>
            <a:br>
              <a:rPr lang="en-US" dirty="0"/>
            </a:br>
            <a:r>
              <a:rPr lang="en-US" dirty="0"/>
              <a:t>VALUE ORIENTATIONS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After </a:t>
            </a:r>
            <a:r>
              <a:rPr lang="en-US" dirty="0" smtClean="0"/>
              <a:t>extensive study</a:t>
            </a:r>
            <a:r>
              <a:rPr lang="en-US" dirty="0"/>
              <a:t>, they concluded that all people turn to their culture to help them in </a:t>
            </a:r>
            <a:r>
              <a:rPr lang="en-US" dirty="0" smtClean="0"/>
              <a:t>answering the </a:t>
            </a:r>
            <a:r>
              <a:rPr lang="en-US" dirty="0"/>
              <a:t>same five basic questions:</a:t>
            </a:r>
          </a:p>
          <a:p>
            <a:pPr marL="855663" indent="-398463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character of human nature?</a:t>
            </a:r>
          </a:p>
          <a:p>
            <a:pPr marL="855663" indent="-398463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relation of humankind to nature?</a:t>
            </a:r>
          </a:p>
          <a:p>
            <a:pPr marL="855663" indent="-398463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orientation toward time?</a:t>
            </a:r>
          </a:p>
          <a:p>
            <a:pPr marL="855663" indent="-398463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value placed on activity?</a:t>
            </a:r>
          </a:p>
          <a:p>
            <a:pPr marL="855663" indent="-398463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relationship of people to each other?</a:t>
            </a:r>
          </a:p>
        </p:txBody>
      </p:sp>
    </p:spTree>
    <p:extLst>
      <p:ext uri="{BB962C8B-B14F-4D97-AF65-F5344CB8AC3E}">
        <p14:creationId xmlns:p14="http://schemas.microsoft.com/office/powerpoint/2010/main" val="317922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ORIENTATION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 centuries, religious leaders, philosophers, scholars, and others have </a:t>
            </a:r>
            <a:r>
              <a:rPr lang="en-US" dirty="0" smtClean="0"/>
              <a:t>pondered questions </a:t>
            </a:r>
            <a:r>
              <a:rPr lang="en-US" dirty="0"/>
              <a:t>concerning human nature, answers to which represent a powerful force </a:t>
            </a:r>
            <a:r>
              <a:rPr lang="en-US" dirty="0" smtClean="0"/>
              <a:t>in how </a:t>
            </a:r>
            <a:r>
              <a:rPr lang="en-US" dirty="0"/>
              <a:t>one lives life.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Although </a:t>
            </a:r>
            <a:r>
              <a:rPr lang="en-US" dirty="0"/>
              <a:t>all people individually answer questions about </a:t>
            </a:r>
            <a:r>
              <a:rPr lang="en-US" dirty="0" smtClean="0"/>
              <a:t>human nature</a:t>
            </a:r>
            <a:r>
              <a:rPr lang="en-US" dirty="0"/>
              <a:t>, there are also cultural explanations for why people act as they do.</a:t>
            </a:r>
          </a:p>
        </p:txBody>
      </p:sp>
    </p:spTree>
    <p:extLst>
      <p:ext uri="{BB962C8B-B14F-4D97-AF65-F5344CB8AC3E}">
        <p14:creationId xmlns:p14="http://schemas.microsoft.com/office/powerpoint/2010/main" val="3695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52400"/>
            <a:ext cx="2591819" cy="685800"/>
          </a:xfrm>
        </p:spPr>
        <p:txBody>
          <a:bodyPr/>
          <a:lstStyle/>
          <a:p>
            <a:pPr algn="ctr"/>
            <a:r>
              <a:rPr lang="en-US" dirty="0" smtClean="0"/>
              <a:t>Evil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3276600" y="161925"/>
            <a:ext cx="2592837" cy="685800"/>
          </a:xfrm>
        </p:spPr>
        <p:txBody>
          <a:bodyPr/>
          <a:lstStyle/>
          <a:p>
            <a:pPr algn="ctr"/>
            <a:r>
              <a:rPr lang="en-US" dirty="0" smtClean="0"/>
              <a:t>Good and Evil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219200"/>
            <a:ext cx="25908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Some cultures believe that people are intrinsically evil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According to this idea, with constant hard work, control, education, </a:t>
            </a:r>
            <a:r>
              <a:rPr lang="en-US" dirty="0" smtClean="0"/>
              <a:t> and self-discipline</a:t>
            </a:r>
            <a:r>
              <a:rPr lang="en-US" dirty="0"/>
              <a:t>, people can achieve goodness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you can </a:t>
            </a:r>
            <a:r>
              <a:rPr lang="en-US" dirty="0" smtClean="0"/>
              <a:t>find cultures </a:t>
            </a:r>
            <a:r>
              <a:rPr lang="en-US" dirty="0"/>
              <a:t>that are imbued with the notion that people have a penchant for evil and </a:t>
            </a:r>
            <a:r>
              <a:rPr lang="en-US" dirty="0" smtClean="0"/>
              <a:t>therefore cannot</a:t>
            </a:r>
            <a:r>
              <a:rPr lang="en-US" dirty="0"/>
              <a:t>, when left to their own resources, be trusted to make a correct decision.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3276600" y="1219200"/>
            <a:ext cx="25908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People holding a Taoist worldview believe the universe is best seen from the </a:t>
            </a:r>
            <a:r>
              <a:rPr lang="en-US" dirty="0" smtClean="0"/>
              <a:t>perspective of </a:t>
            </a:r>
            <a:r>
              <a:rPr lang="en-US" i="1" dirty="0"/>
              <a:t>yang </a:t>
            </a:r>
            <a:r>
              <a:rPr lang="en-US" dirty="0"/>
              <a:t>and </a:t>
            </a:r>
            <a:r>
              <a:rPr lang="en-US" i="1" dirty="0"/>
              <a:t>yin</a:t>
            </a:r>
            <a:r>
              <a:rPr lang="en-US" dirty="0"/>
              <a:t>, an infinite system of opposing elements and forces in </a:t>
            </a:r>
            <a:r>
              <a:rPr lang="en-US" dirty="0" smtClean="0"/>
              <a:t>balanced, dynamic </a:t>
            </a:r>
            <a:r>
              <a:rPr lang="en-US" dirty="0"/>
              <a:t>interaction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This view of the good and evil nature of </a:t>
            </a:r>
            <a:r>
              <a:rPr lang="en-US" dirty="0" smtClean="0"/>
              <a:t>humanity proposes </a:t>
            </a:r>
            <a:r>
              <a:rPr lang="en-US" dirty="0"/>
              <a:t>that people cannot eliminate evil, because it is an integral part of the universe.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6166863" y="161925"/>
            <a:ext cx="2592837" cy="685800"/>
          </a:xfrm>
          <a:prstGeom prst="rect">
            <a:avLst/>
          </a:prstGeom>
          <a:noFill/>
          <a:ln>
            <a:noFill/>
          </a:ln>
        </p:spPr>
        <p:txBody>
          <a:bodyPr vert="horz" lIns="91440" anchor="b" anchorCtr="0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Good</a:t>
            </a:r>
            <a:endParaRPr lang="en-US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6166863" y="1219200"/>
            <a:ext cx="2590800" cy="495300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Perhaps </a:t>
            </a:r>
            <a:r>
              <a:rPr lang="en-US" dirty="0"/>
              <a:t>the most extreme view of the innate goodness of human nature is found in </a:t>
            </a:r>
            <a:r>
              <a:rPr lang="en-US" dirty="0" smtClean="0"/>
              <a:t>the philosophies </a:t>
            </a:r>
            <a:r>
              <a:rPr lang="en-US" dirty="0"/>
              <a:t>of Confucianism and Buddhism. According to the Lu Wang school </a:t>
            </a:r>
            <a:r>
              <a:rPr lang="en-US" dirty="0" smtClean="0"/>
              <a:t>of Confucianism</a:t>
            </a:r>
            <a:r>
              <a:rPr lang="en-US" dirty="0"/>
              <a:t>, “Human nature is originally good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Buddhism also </a:t>
            </a:r>
            <a:r>
              <a:rPr lang="en-US" dirty="0" smtClean="0"/>
              <a:t>maintains that </a:t>
            </a:r>
            <a:r>
              <a:rPr lang="en-US" dirty="0"/>
              <a:t>you are born pure and are closest to what is called “loving kindness” </a:t>
            </a:r>
            <a:r>
              <a:rPr lang="en-US" dirty="0" smtClean="0"/>
              <a:t>when you </a:t>
            </a:r>
            <a:r>
              <a:rPr lang="en-US" dirty="0"/>
              <a:t>enter this world. Hence, people are good, but their culture often makes them evil.</a:t>
            </a:r>
          </a:p>
        </p:txBody>
      </p:sp>
    </p:spTree>
    <p:extLst>
      <p:ext uri="{BB962C8B-B14F-4D97-AF65-F5344CB8AC3E}">
        <p14:creationId xmlns:p14="http://schemas.microsoft.com/office/powerpoint/2010/main" val="181233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PERSON/NATURE ORIENTATION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idx="1"/>
          </p:nvPr>
        </p:nvSpPr>
        <p:spPr>
          <a:xfrm>
            <a:off x="457200" y="1057275"/>
            <a:ext cx="2591819" cy="6858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1600" dirty="0"/>
              <a:t>Humans </a:t>
            </a:r>
            <a:r>
              <a:rPr lang="en-US" sz="1600" dirty="0" smtClean="0"/>
              <a:t>Subject</a:t>
            </a:r>
          </a:p>
          <a:p>
            <a:pPr algn="ctr">
              <a:spcBef>
                <a:spcPts val="0"/>
              </a:spcBef>
            </a:pPr>
            <a:r>
              <a:rPr lang="en-US" sz="1600" dirty="0" smtClean="0"/>
              <a:t>to </a:t>
            </a:r>
            <a:r>
              <a:rPr lang="en-US" sz="1600" dirty="0"/>
              <a:t>Nature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half" idx="3"/>
          </p:nvPr>
        </p:nvSpPr>
        <p:spPr>
          <a:xfrm>
            <a:off x="3276600" y="1066800"/>
            <a:ext cx="2592837" cy="6858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1800" dirty="0"/>
              <a:t>Harmony with Nature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752600"/>
            <a:ext cx="25908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Cultures holding this orientation believe the most </a:t>
            </a:r>
            <a:r>
              <a:rPr lang="en-US" dirty="0" smtClean="0"/>
              <a:t>powerful forces </a:t>
            </a:r>
            <a:r>
              <a:rPr lang="en-US" dirty="0"/>
              <a:t>of life are beyond control.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Whether </a:t>
            </a:r>
            <a:r>
              <a:rPr lang="en-US" dirty="0"/>
              <a:t>the force is a god, fate, or magic, it </a:t>
            </a:r>
            <a:r>
              <a:rPr lang="en-US" dirty="0" smtClean="0"/>
              <a:t>cannot be </a:t>
            </a:r>
            <a:r>
              <a:rPr lang="en-US" dirty="0"/>
              <a:t>overcome and must therefore be accepted.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4"/>
          </p:nvPr>
        </p:nvSpPr>
        <p:spPr>
          <a:xfrm>
            <a:off x="3276600" y="1752600"/>
            <a:ext cx="2590800" cy="4419600"/>
          </a:xfrm>
        </p:spPr>
        <p:txBody>
          <a:bodyPr>
            <a:normAutofit/>
          </a:bodyPr>
          <a:lstStyle/>
          <a:p>
            <a:r>
              <a:rPr lang="en-US" dirty="0"/>
              <a:t>This orientation affirms that people should, in </a:t>
            </a:r>
            <a:r>
              <a:rPr lang="en-US" dirty="0" smtClean="0"/>
              <a:t>every way </a:t>
            </a:r>
            <a:r>
              <a:rPr lang="en-US" dirty="0"/>
              <a:t>possible, live in harmony with nature.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6166863" y="1066800"/>
            <a:ext cx="2592837" cy="685800"/>
          </a:xfrm>
          <a:prstGeom prst="rect">
            <a:avLst/>
          </a:prstGeom>
          <a:noFill/>
          <a:ln>
            <a:noFill/>
          </a:ln>
        </p:spPr>
        <p:txBody>
          <a:bodyPr vert="horz" lIns="91440" anchor="b" anchorCtr="0">
            <a:normAutofit fontScale="925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Master of Nature</a:t>
            </a: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6166863" y="1752600"/>
            <a:ext cx="2590800" cy="4419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view that compels us to conquer and direct </a:t>
            </a:r>
            <a:r>
              <a:rPr lang="en-US" dirty="0" smtClean="0"/>
              <a:t>the forces </a:t>
            </a:r>
            <a:r>
              <a:rPr lang="en-US" dirty="0"/>
              <a:t>of nature to our advantage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People with this orientation see a clear separation </a:t>
            </a:r>
            <a:r>
              <a:rPr lang="en-US" dirty="0" smtClean="0"/>
              <a:t>between humans </a:t>
            </a:r>
            <a:r>
              <a:rPr lang="en-US" dirty="0"/>
              <a:t>and nature.</a:t>
            </a:r>
          </a:p>
        </p:txBody>
      </p:sp>
    </p:spTree>
    <p:extLst>
      <p:ext uri="{BB962C8B-B14F-4D97-AF65-F5344CB8AC3E}">
        <p14:creationId xmlns:p14="http://schemas.microsoft.com/office/powerpoint/2010/main" val="336709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TIME ORIENTATION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idx="1"/>
          </p:nvPr>
        </p:nvSpPr>
        <p:spPr>
          <a:xfrm>
            <a:off x="457200" y="1057275"/>
            <a:ext cx="2591819" cy="6858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2000" dirty="0"/>
              <a:t>Past Orientation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half" idx="3"/>
          </p:nvPr>
        </p:nvSpPr>
        <p:spPr>
          <a:xfrm>
            <a:off x="3276600" y="1066800"/>
            <a:ext cx="2592837" cy="6858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/>
              <a:t>Present Orientation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752600"/>
            <a:ext cx="25908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past-oriented cultures, history, established religions, and tradition are </a:t>
            </a:r>
            <a:r>
              <a:rPr lang="en-US" dirty="0" smtClean="0"/>
              <a:t>extremely important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</a:t>
            </a:r>
            <a:r>
              <a:rPr lang="en-US" dirty="0"/>
              <a:t>is an intense belief that contemporary perceptions of people </a:t>
            </a:r>
            <a:r>
              <a:rPr lang="en-US" dirty="0" smtClean="0"/>
              <a:t>and events</a:t>
            </a:r>
            <a:r>
              <a:rPr lang="en-US" dirty="0"/>
              <a:t>, decision making, and determinations of truth should be guided by what </a:t>
            </a:r>
            <a:r>
              <a:rPr lang="en-US" dirty="0" smtClean="0"/>
              <a:t>happened in </a:t>
            </a:r>
            <a:r>
              <a:rPr lang="en-US" dirty="0"/>
              <a:t>the past.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4"/>
          </p:nvPr>
        </p:nvSpPr>
        <p:spPr>
          <a:xfrm>
            <a:off x="3276600" y="1752600"/>
            <a:ext cx="2590800" cy="4419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Present-oriented cultures hold that the immediate moment carries the most significance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future is seen as ambiguous, capricious, and, in a sense, beyond the </a:t>
            </a:r>
            <a:r>
              <a:rPr lang="en-US" dirty="0" smtClean="0"/>
              <a:t>control of </a:t>
            </a:r>
            <a:r>
              <a:rPr lang="en-US" dirty="0"/>
              <a:t>the individual.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Because </a:t>
            </a:r>
            <a:r>
              <a:rPr lang="en-US" dirty="0"/>
              <a:t>the past is over and the future is unpredictable, </a:t>
            </a:r>
            <a:r>
              <a:rPr lang="en-US" dirty="0" smtClean="0"/>
              <a:t>present cultures</a:t>
            </a:r>
            <a:r>
              <a:rPr lang="en-US" dirty="0"/>
              <a:t>, such as Filipinos and Latin Americans, enjoy living in the moment.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6166863" y="1066800"/>
            <a:ext cx="2592837" cy="685800"/>
          </a:xfrm>
          <a:prstGeom prst="rect">
            <a:avLst/>
          </a:prstGeom>
          <a:noFill/>
          <a:ln>
            <a:noFill/>
          </a:ln>
        </p:spPr>
        <p:txBody>
          <a:bodyPr vert="horz" lIns="91440" anchor="b" anchorCtr="0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Future Orientation</a:t>
            </a: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6166863" y="1752600"/>
            <a:ext cx="2590800" cy="44196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future-oriented cultures, what is yet to come is most valued and the future is expected </a:t>
            </a:r>
            <a:r>
              <a:rPr lang="en-US" dirty="0" smtClean="0"/>
              <a:t>to be </a:t>
            </a:r>
            <a:r>
              <a:rPr lang="en-US" dirty="0"/>
              <a:t>grander than the present or past.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Change</a:t>
            </a:r>
            <a:r>
              <a:rPr lang="en-US" dirty="0"/>
              <a:t>, taking chances, a stress on youth, and </a:t>
            </a:r>
            <a:r>
              <a:rPr lang="en-US" dirty="0" smtClean="0"/>
              <a:t>optimism are </a:t>
            </a:r>
            <a:r>
              <a:rPr lang="en-US" dirty="0"/>
              <a:t>all hallmarks of cultures that hold this orientation.</a:t>
            </a:r>
          </a:p>
        </p:txBody>
      </p:sp>
    </p:spTree>
    <p:extLst>
      <p:ext uri="{BB962C8B-B14F-4D97-AF65-F5344CB8AC3E}">
        <p14:creationId xmlns:p14="http://schemas.microsoft.com/office/powerpoint/2010/main" val="149110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ACTIVITY ORIENTATION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idx="1"/>
          </p:nvPr>
        </p:nvSpPr>
        <p:spPr>
          <a:xfrm>
            <a:off x="457200" y="1057275"/>
            <a:ext cx="2591819" cy="6858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2000" dirty="0"/>
              <a:t>Being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half" idx="3"/>
          </p:nvPr>
        </p:nvSpPr>
        <p:spPr>
          <a:xfrm>
            <a:off x="3276600" y="1066800"/>
            <a:ext cx="2592837" cy="6858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/>
              <a:t>Being-in-Becoming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752600"/>
            <a:ext cx="25908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being orientation refers to spontaneous expression of the human personality.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“People in </a:t>
            </a:r>
            <a:r>
              <a:rPr lang="en-US" dirty="0"/>
              <a:t>being-orientated cultures accept people, events, and ideas as flowing spontaneously.</a:t>
            </a:r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stress release, indulgence of existing desires, and working for </a:t>
            </a:r>
            <a:r>
              <a:rPr lang="en-US" dirty="0" smtClean="0"/>
              <a:t>the moment</a:t>
            </a:r>
            <a:r>
              <a:rPr lang="en-US" dirty="0"/>
              <a:t>.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4"/>
          </p:nvPr>
        </p:nvSpPr>
        <p:spPr>
          <a:xfrm>
            <a:off x="3276600" y="1752600"/>
            <a:ext cx="25908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Being-in-becoming stresses the idea of development and growth.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emphasizes </a:t>
            </a:r>
            <a:r>
              <a:rPr lang="en-US" dirty="0" smtClean="0"/>
              <a:t>the kind </a:t>
            </a:r>
            <a:r>
              <a:rPr lang="en-US" dirty="0"/>
              <a:t>of activity that contributes to the development of all aspects of the self as </a:t>
            </a:r>
            <a:r>
              <a:rPr lang="en-US" dirty="0" smtClean="0"/>
              <a:t>an integral </a:t>
            </a:r>
            <a:r>
              <a:rPr lang="en-US" dirty="0"/>
              <a:t>whole.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usually correlates with cultures that value a spiritual life over </a:t>
            </a:r>
            <a:r>
              <a:rPr lang="en-US" dirty="0" smtClean="0"/>
              <a:t>a material </a:t>
            </a:r>
            <a:r>
              <a:rPr lang="en-US" dirty="0"/>
              <a:t>one.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6166863" y="1066800"/>
            <a:ext cx="2592837" cy="685800"/>
          </a:xfrm>
          <a:prstGeom prst="rect">
            <a:avLst/>
          </a:prstGeom>
          <a:noFill/>
          <a:ln>
            <a:noFill/>
          </a:ln>
        </p:spPr>
        <p:txBody>
          <a:bodyPr vert="horz" lIns="91440" anchor="b" anchorCtr="0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Doing</a:t>
            </a: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6166863" y="1752600"/>
            <a:ext cx="2590800" cy="441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dirty="0"/>
              <a:t>The doing orientation describes activity in which accomplishments are measurable </a:t>
            </a:r>
            <a:r>
              <a:rPr lang="en-US" sz="1800" dirty="0" smtClean="0"/>
              <a:t>by standards </a:t>
            </a:r>
            <a:r>
              <a:rPr lang="en-US" sz="1800" dirty="0"/>
              <a:t>external to the individual. </a:t>
            </a:r>
            <a:endParaRPr lang="en-US" sz="1800" dirty="0" smtClean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The </a:t>
            </a:r>
            <a:r>
              <a:rPr lang="en-US" sz="1800" dirty="0"/>
              <a:t>key to this orientation is a value system </a:t>
            </a:r>
            <a:r>
              <a:rPr lang="en-US" sz="1800" dirty="0" smtClean="0"/>
              <a:t>that stresses </a:t>
            </a:r>
            <a:r>
              <a:rPr lang="en-US" sz="1800" dirty="0"/>
              <a:t>activity and action.</a:t>
            </a:r>
          </a:p>
        </p:txBody>
      </p:sp>
    </p:spTree>
    <p:extLst>
      <p:ext uri="{BB962C8B-B14F-4D97-AF65-F5344CB8AC3E}">
        <p14:creationId xmlns:p14="http://schemas.microsoft.com/office/powerpoint/2010/main" val="35695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HALL’S HIGH-CONTEXT AND </a:t>
            </a:r>
            <a:r>
              <a:rPr lang="en-US" dirty="0" smtClean="0"/>
              <a:t>LOW-CONTEXT ORIENTATIONS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HALL’S HIGH-CONTEXT AND </a:t>
            </a:r>
            <a:r>
              <a:rPr lang="en-US" dirty="0" smtClean="0"/>
              <a:t>LOW-CONTEXT ORIENTATIONS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/>
              <a:t>A high-context (HC) communication or message is one in which most of the </a:t>
            </a:r>
            <a:r>
              <a:rPr lang="en-US" i="1" dirty="0" smtClean="0"/>
              <a:t>information is </a:t>
            </a:r>
            <a:r>
              <a:rPr lang="en-US" i="1" dirty="0"/>
              <a:t>already in the person, while very little is in the coded, explicitly transmitted part of </a:t>
            </a:r>
            <a:r>
              <a:rPr lang="en-US" i="1" dirty="0" smtClean="0"/>
              <a:t>the message</a:t>
            </a:r>
            <a:r>
              <a:rPr lang="en-US" i="1" dirty="0"/>
              <a:t>. A low-context (LC) communication is just the opposite; i.e., the mass of </a:t>
            </a:r>
            <a:r>
              <a:rPr lang="en-US" i="1" dirty="0" smtClean="0"/>
              <a:t>the information </a:t>
            </a:r>
            <a:r>
              <a:rPr lang="en-US" i="1" dirty="0"/>
              <a:t>is vested in the explicit code</a:t>
            </a:r>
          </a:p>
        </p:txBody>
      </p:sp>
    </p:spTree>
    <p:extLst>
      <p:ext uri="{BB962C8B-B14F-4D97-AF65-F5344CB8AC3E}">
        <p14:creationId xmlns:p14="http://schemas.microsoft.com/office/powerpoint/2010/main" val="295071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4040188" cy="685800"/>
          </a:xfrm>
        </p:spPr>
        <p:txBody>
          <a:bodyPr/>
          <a:lstStyle/>
          <a:p>
            <a:r>
              <a:rPr lang="en-US" dirty="0" smtClean="0"/>
              <a:t>High Context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4648200" y="238125"/>
            <a:ext cx="4041775" cy="685800"/>
          </a:xfrm>
        </p:spPr>
        <p:txBody>
          <a:bodyPr/>
          <a:lstStyle/>
          <a:p>
            <a:r>
              <a:rPr lang="en-US" dirty="0" smtClean="0"/>
              <a:t>Low Context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219200"/>
            <a:ext cx="4038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high-context cultures, most of the meaning exchanged during an encounter </a:t>
            </a:r>
            <a:r>
              <a:rPr lang="en-US" dirty="0" smtClean="0"/>
              <a:t>is often </a:t>
            </a:r>
            <a:r>
              <a:rPr lang="en-US" dirty="0"/>
              <a:t>not communicated through words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One reason that meanings frequently </a:t>
            </a:r>
            <a:r>
              <a:rPr lang="en-US" dirty="0" smtClean="0"/>
              <a:t>do not </a:t>
            </a:r>
            <a:r>
              <a:rPr lang="en-US" dirty="0"/>
              <a:t>have to be stated verbally in high-context cultures is because there is normally </a:t>
            </a:r>
            <a:r>
              <a:rPr lang="en-US" dirty="0" smtClean="0"/>
              <a:t>a strong </a:t>
            </a:r>
            <a:r>
              <a:rPr lang="en-US" dirty="0"/>
              <a:t>level of similitude among the people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Because meaning is not necessarily contained </a:t>
            </a:r>
            <a:r>
              <a:rPr lang="en-US" dirty="0" smtClean="0"/>
              <a:t>in words</a:t>
            </a:r>
            <a:r>
              <a:rPr lang="en-US" dirty="0"/>
              <a:t>, in high-context cultures, information is provided through inference, </a:t>
            </a:r>
            <a:r>
              <a:rPr lang="en-US" dirty="0" smtClean="0"/>
              <a:t>gestures, and </a:t>
            </a:r>
            <a:r>
              <a:rPr lang="en-US" dirty="0"/>
              <a:t>even silence.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8200" y="1219200"/>
            <a:ext cx="4038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low-context cultures, the verbal message contains </a:t>
            </a:r>
            <a:r>
              <a:rPr lang="en-US" dirty="0" smtClean="0"/>
              <a:t>most </a:t>
            </a:r>
            <a:r>
              <a:rPr lang="en-US" dirty="0"/>
              <a:t>of the information and very little is embedded in the context or the </a:t>
            </a:r>
            <a:r>
              <a:rPr lang="en-US" dirty="0" smtClean="0"/>
              <a:t>participant’s nonverbal </a:t>
            </a:r>
            <a:r>
              <a:rPr lang="en-US" dirty="0"/>
              <a:t>activity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Western communication (low-context) tends to be </a:t>
            </a:r>
            <a:r>
              <a:rPr lang="en-US" dirty="0" smtClean="0"/>
              <a:t>direct and </a:t>
            </a:r>
            <a:r>
              <a:rPr lang="en-US" dirty="0"/>
              <a:t>explicit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They think it is important to be able to ‘speak up’ and ‘</a:t>
            </a:r>
            <a:r>
              <a:rPr lang="en-US" dirty="0" smtClean="0"/>
              <a:t>say what’s </a:t>
            </a:r>
            <a:r>
              <a:rPr lang="en-US" dirty="0"/>
              <a:t>on their mind</a:t>
            </a:r>
          </a:p>
        </p:txBody>
      </p:sp>
    </p:spTree>
    <p:extLst>
      <p:ext uri="{BB962C8B-B14F-4D97-AF65-F5344CB8AC3E}">
        <p14:creationId xmlns:p14="http://schemas.microsoft.com/office/powerpoint/2010/main" val="26130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r>
              <a:rPr lang="en-US" sz="2200" dirty="0" smtClean="0"/>
              <a:t>The </a:t>
            </a:r>
            <a:r>
              <a:rPr lang="en-US" sz="2200" dirty="0"/>
              <a:t>attitude you hold about an opinion, a moral issue, some </a:t>
            </a:r>
            <a:r>
              <a:rPr lang="en-US" sz="2200" dirty="0" smtClean="0"/>
              <a:t>question of </a:t>
            </a:r>
            <a:r>
              <a:rPr lang="en-US" sz="2200" dirty="0"/>
              <a:t>ethics, a proposed course of action, or how to behave in a particular context </a:t>
            </a:r>
            <a:r>
              <a:rPr lang="en-US" sz="2200" dirty="0" smtClean="0"/>
              <a:t>is strongly </a:t>
            </a:r>
            <a:r>
              <a:rPr lang="en-US" sz="2200" dirty="0"/>
              <a:t>influenced by cultural values, and your values can conflict with those </a:t>
            </a:r>
            <a:r>
              <a:rPr lang="en-US" sz="2200" dirty="0" smtClean="0"/>
              <a:t>from another </a:t>
            </a:r>
            <a:r>
              <a:rPr lang="en-US" sz="2200" dirty="0"/>
              <a:t>culture.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ability to recognize and manage this conflict plays a </a:t>
            </a:r>
            <a:r>
              <a:rPr lang="en-US" sz="2200" dirty="0" smtClean="0"/>
              <a:t>central role </a:t>
            </a:r>
            <a:r>
              <a:rPr lang="en-US" sz="2200" dirty="0"/>
              <a:t>in successful intercultural communication exchanges.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Be </a:t>
            </a:r>
            <a:r>
              <a:rPr lang="en-US" sz="2200" dirty="0"/>
              <a:t>aware of the impact of cultural values and provide understanding on how </a:t>
            </a:r>
            <a:r>
              <a:rPr lang="en-US" sz="2200" dirty="0" smtClean="0"/>
              <a:t>values can </a:t>
            </a:r>
            <a:r>
              <a:rPr lang="en-US" sz="2200" dirty="0"/>
              <a:t>be different across cultures.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To </a:t>
            </a:r>
            <a:r>
              <a:rPr lang="en-US" sz="2200" dirty="0"/>
              <a:t>accomplish this we will (1) examine perception</a:t>
            </a:r>
            <a:r>
              <a:rPr lang="en-US" sz="2200" dirty="0" smtClean="0"/>
              <a:t>, </a:t>
            </a:r>
            <a:r>
              <a:rPr lang="en-US" sz="2200" dirty="0"/>
              <a:t>(2) link perception to culture (3), briefly discuss values, and (4) look at different </a:t>
            </a:r>
            <a:r>
              <a:rPr lang="en-US" sz="2200" dirty="0" smtClean="0"/>
              <a:t>patterns, or </a:t>
            </a:r>
            <a:r>
              <a:rPr lang="en-US" sz="2200" dirty="0"/>
              <a:t>dimensions, of cultural values.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0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high-context cultures, people </a:t>
            </a:r>
            <a:r>
              <a:rPr lang="en-US" dirty="0" smtClean="0"/>
              <a:t>who rely </a:t>
            </a:r>
            <a:r>
              <a:rPr lang="en-US" dirty="0"/>
              <a:t>primarily on verbal messages for information are perceived as less credible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They believe that silence often sends a better message than words, and that </a:t>
            </a:r>
            <a:r>
              <a:rPr lang="en-US" dirty="0" smtClean="0"/>
              <a:t>anyone who </a:t>
            </a:r>
            <a:r>
              <a:rPr lang="en-US" dirty="0"/>
              <a:t>needs words does not have the requisite information.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</a:t>
            </a:r>
            <a:r>
              <a:rPr lang="en-US" dirty="0"/>
              <a:t>the </a:t>
            </a:r>
            <a:r>
              <a:rPr lang="en-US" dirty="0" smtClean="0"/>
              <a:t>Indonesian proverb </a:t>
            </a:r>
            <a:r>
              <a:rPr lang="en-US" dirty="0"/>
              <a:t>states, “Empty cans clatter the loudest.”</a:t>
            </a:r>
          </a:p>
        </p:txBody>
      </p:sp>
    </p:spTree>
    <p:extLst>
      <p:ext uri="{BB962C8B-B14F-4D97-AF65-F5344CB8AC3E}">
        <p14:creationId xmlns:p14="http://schemas.microsoft.com/office/powerpoint/2010/main" val="20601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PERCEPTION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simple illustration of culture’s influence on perception </a:t>
            </a:r>
            <a:r>
              <a:rPr lang="en-US" dirty="0" smtClean="0"/>
              <a:t>is what </a:t>
            </a:r>
            <a:r>
              <a:rPr lang="en-US" dirty="0"/>
              <a:t>you see when looking at the moon. 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Most </a:t>
            </a:r>
            <a:r>
              <a:rPr lang="en-US" dirty="0"/>
              <a:t>native born Americans will visualize </a:t>
            </a:r>
            <a:r>
              <a:rPr lang="en-US" dirty="0" smtClean="0"/>
              <a:t>a human </a:t>
            </a:r>
            <a:r>
              <a:rPr lang="en-US" dirty="0"/>
              <a:t>face, but many American Indians, as well as Japanese, perceive a rabbit; </a:t>
            </a:r>
            <a:r>
              <a:rPr lang="en-US" dirty="0" smtClean="0"/>
              <a:t>the Chinese </a:t>
            </a:r>
            <a:r>
              <a:rPr lang="en-US" dirty="0"/>
              <a:t>claim to see a lady fleeing her husband; and Samoans report a woman weaving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What is the cause of these very different views? The reason is </a:t>
            </a:r>
            <a:r>
              <a:rPr lang="en-US" dirty="0" smtClean="0"/>
              <a:t>perception—how diverse </a:t>
            </a:r>
            <a:r>
              <a:rPr lang="en-US" dirty="0"/>
              <a:t>cultures have taught their members to look at the world in different ways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Perception is how you make sense of your physical and social world, how you </a:t>
            </a:r>
            <a:r>
              <a:rPr lang="en-US" dirty="0" smtClean="0"/>
              <a:t>construct reality.</a:t>
            </a:r>
          </a:p>
          <a:p>
            <a:endParaRPr lang="en-US" dirty="0"/>
          </a:p>
          <a:p>
            <a:r>
              <a:rPr lang="en-US" dirty="0"/>
              <a:t>perception is the process whereby people convert external events and </a:t>
            </a:r>
            <a:r>
              <a:rPr lang="en-US" dirty="0" smtClean="0"/>
              <a:t>experiences into </a:t>
            </a:r>
            <a:r>
              <a:rPr lang="en-US" dirty="0"/>
              <a:t>meaningful internal understanding.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1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Characteristics of Perception</a:t>
            </a:r>
            <a:br>
              <a:rPr lang="en-US" dirty="0" smtClean="0"/>
            </a:br>
            <a:r>
              <a:rPr lang="en-US" sz="2000" dirty="0" smtClean="0"/>
              <a:t>- Alder </a:t>
            </a:r>
            <a:r>
              <a:rPr lang="en-US" sz="2000" dirty="0"/>
              <a:t>and </a:t>
            </a:r>
            <a:r>
              <a:rPr lang="en-US" sz="2000" dirty="0" smtClean="0"/>
              <a:t>Gunderson -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Perception </a:t>
            </a:r>
            <a:r>
              <a:rPr lang="en-US" i="1" dirty="0"/>
              <a:t>is selective</a:t>
            </a:r>
            <a:r>
              <a:rPr lang="en-US" dirty="0"/>
              <a:t>—Because there are too many stimuli competing for the </a:t>
            </a:r>
            <a:r>
              <a:rPr lang="en-US" dirty="0" smtClean="0"/>
              <a:t>attention of </a:t>
            </a:r>
            <a:r>
              <a:rPr lang="en-US" dirty="0"/>
              <a:t>your senses at the same time, you focus on selected information and </a:t>
            </a:r>
            <a:r>
              <a:rPr lang="en-US" dirty="0" smtClean="0"/>
              <a:t>filter out </a:t>
            </a:r>
            <a:r>
              <a:rPr lang="en-US" dirty="0"/>
              <a:t>the rest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Perception </a:t>
            </a:r>
            <a:r>
              <a:rPr lang="en-US" i="1" dirty="0"/>
              <a:t>is learned</a:t>
            </a:r>
            <a:r>
              <a:rPr lang="en-US" dirty="0"/>
              <a:t>—Life’s experiences teach you to see the world in certain ways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Perception </a:t>
            </a:r>
            <a:r>
              <a:rPr lang="en-US" i="1" dirty="0"/>
              <a:t>is culturally determined</a:t>
            </a:r>
            <a:r>
              <a:rPr lang="en-US" dirty="0"/>
              <a:t>—Culture teaches you the meaning of most of </a:t>
            </a:r>
            <a:r>
              <a:rPr lang="en-US" dirty="0" smtClean="0"/>
              <a:t>your experiences.</a:t>
            </a:r>
          </a:p>
          <a:p>
            <a:endParaRPr lang="en-US" dirty="0"/>
          </a:p>
          <a:p>
            <a:r>
              <a:rPr lang="en-US" i="1" dirty="0" smtClean="0"/>
              <a:t>Perception </a:t>
            </a:r>
            <a:r>
              <a:rPr lang="en-US" i="1" dirty="0"/>
              <a:t>is consistent</a:t>
            </a:r>
            <a:r>
              <a:rPr lang="en-US" dirty="0"/>
              <a:t>—Once you perceive something in a particular manner </a:t>
            </a:r>
            <a:r>
              <a:rPr lang="en-US" dirty="0" smtClean="0"/>
              <a:t>that interpretation </a:t>
            </a:r>
            <a:r>
              <a:rPr lang="en-US" dirty="0"/>
              <a:t>does not usually change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Perception </a:t>
            </a:r>
            <a:r>
              <a:rPr lang="en-US" i="1" dirty="0"/>
              <a:t>is inaccurate</a:t>
            </a:r>
            <a:r>
              <a:rPr lang="en-US" dirty="0"/>
              <a:t>—You view the world through a subjective lens </a:t>
            </a:r>
            <a:r>
              <a:rPr lang="en-US" dirty="0" smtClean="0"/>
              <a:t>influenced by </a:t>
            </a:r>
            <a:r>
              <a:rPr lang="en-US" dirty="0"/>
              <a:t>culture, values, and personal experiences, which tends to make you see </a:t>
            </a:r>
            <a:r>
              <a:rPr lang="en-US" dirty="0" smtClean="0"/>
              <a:t>what you </a:t>
            </a:r>
            <a:r>
              <a:rPr lang="en-US" dirty="0"/>
              <a:t>want to see.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you believe in becomes the foundation for your values</a:t>
            </a:r>
            <a:r>
              <a:rPr lang="en-US" dirty="0" smtClean="0"/>
              <a:t>.</a:t>
            </a:r>
          </a:p>
          <a:p>
            <a:r>
              <a:rPr lang="en-US" dirty="0"/>
              <a:t>What you find </a:t>
            </a:r>
            <a:r>
              <a:rPr lang="en-US" dirty="0" smtClean="0"/>
              <a:t>desirable for </a:t>
            </a:r>
            <a:r>
              <a:rPr lang="en-US" dirty="0"/>
              <a:t>yourself and for the society you live in is a result of your values</a:t>
            </a:r>
            <a:r>
              <a:rPr lang="en-US" dirty="0" smtClean="0"/>
              <a:t>.</a:t>
            </a:r>
          </a:p>
          <a:p>
            <a:r>
              <a:rPr lang="en-US" dirty="0"/>
              <a:t>For instance, people in the United States place great value on </a:t>
            </a:r>
            <a:r>
              <a:rPr lang="en-US" dirty="0" smtClean="0"/>
              <a:t>personal freedom </a:t>
            </a:r>
            <a:r>
              <a:rPr lang="en-US" dirty="0"/>
              <a:t>and individual rights, and they think people all over the world </a:t>
            </a:r>
            <a:r>
              <a:rPr lang="en-US" dirty="0" smtClean="0"/>
              <a:t>should enjoy </a:t>
            </a:r>
            <a:r>
              <a:rPr lang="en-US" dirty="0"/>
              <a:t>those same opportunities.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China, however, the conservative leadership </a:t>
            </a:r>
            <a:r>
              <a:rPr lang="en-US" dirty="0" smtClean="0"/>
              <a:t>sees “social </a:t>
            </a:r>
            <a:r>
              <a:rPr lang="en-US" dirty="0"/>
              <a:t>harmony and moral rectitude” taking precedence over the individual.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7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significance of values is that they inform members of a culture as to what is </a:t>
            </a:r>
            <a:r>
              <a:rPr lang="en-US" dirty="0" smtClean="0"/>
              <a:t>considered right </a:t>
            </a:r>
            <a:r>
              <a:rPr lang="en-US" dirty="0"/>
              <a:t>and wrong, good and bad, correct and incorrect, appropriate and </a:t>
            </a:r>
            <a:r>
              <a:rPr lang="en-US" dirty="0" smtClean="0"/>
              <a:t>inappropriate, in </a:t>
            </a:r>
            <a:r>
              <a:rPr lang="en-US" dirty="0"/>
              <a:t>almost every context of human endeavor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Institutionalized cultural values define what is worth dying for, what is worth </a:t>
            </a:r>
            <a:r>
              <a:rPr lang="en-US" dirty="0" smtClean="0"/>
              <a:t>protecting, what </a:t>
            </a:r>
            <a:r>
              <a:rPr lang="en-US" dirty="0"/>
              <a:t>frightens people, what subjects are worthy of study, and which </a:t>
            </a:r>
            <a:r>
              <a:rPr lang="en-US" dirty="0" smtClean="0"/>
              <a:t>topics deserve </a:t>
            </a:r>
            <a:r>
              <a:rPr lang="en-US" dirty="0"/>
              <a:t>ridicule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“If </a:t>
            </a:r>
            <a:r>
              <a:rPr lang="en-US" dirty="0" smtClean="0"/>
              <a:t>you consider </a:t>
            </a:r>
            <a:r>
              <a:rPr lang="en-US" dirty="0"/>
              <a:t>the other person strange, they probably consider you strange.”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CULTURAL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Cultural patterns can be seen as systems of integrated </a:t>
            </a:r>
            <a:r>
              <a:rPr lang="en-US" i="1" dirty="0" smtClean="0"/>
              <a:t>beliefs and </a:t>
            </a:r>
            <a:r>
              <a:rPr lang="en-US" i="1" dirty="0"/>
              <a:t>values working in combination to provide a coherent, if </a:t>
            </a:r>
            <a:r>
              <a:rPr lang="en-US" i="1" dirty="0" smtClean="0"/>
              <a:t>not always </a:t>
            </a:r>
            <a:r>
              <a:rPr lang="en-US" i="1" dirty="0"/>
              <a:t>consistent, model for perceiving the world. These </a:t>
            </a:r>
            <a:r>
              <a:rPr lang="en-US" i="1" dirty="0" smtClean="0"/>
              <a:t>patterns contribute </a:t>
            </a:r>
            <a:r>
              <a:rPr lang="en-US" i="1" dirty="0"/>
              <a:t>to the way you see, think, and feel about </a:t>
            </a:r>
            <a:r>
              <a:rPr lang="en-US" i="1" dirty="0" smtClean="0"/>
              <a:t>the world </a:t>
            </a:r>
            <a:r>
              <a:rPr lang="en-US" i="1" dirty="0"/>
              <a:t>and how you live in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HOFSTEDE’S VALUE DIMENSIONS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Samovar et all. 2010. Communication Between Cultures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412</TotalTime>
  <Words>3042</Words>
  <Application>Microsoft Office PowerPoint</Application>
  <PresentationFormat>On-screen Show (4:3)</PresentationFormat>
  <Paragraphs>272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Origin</vt:lpstr>
      <vt:lpstr>Nilai Kebudayaan</vt:lpstr>
      <vt:lpstr>PowerPoint Presentation</vt:lpstr>
      <vt:lpstr>PowerPoint Presentation</vt:lpstr>
      <vt:lpstr>UNDERSTANDING PERCEPTION</vt:lpstr>
      <vt:lpstr>Characteristics of Perception - Alder and Gunderson - </vt:lpstr>
      <vt:lpstr>UNDERSTANDING VALUES</vt:lpstr>
      <vt:lpstr>PowerPoint Presentation</vt:lpstr>
      <vt:lpstr>CULTURAL PATTERNS</vt:lpstr>
      <vt:lpstr>HOFSTEDE’S VALUE DIMENSIONS</vt:lpstr>
      <vt:lpstr>HOFSTEDE’S VALUE DIMENSIONS</vt:lpstr>
      <vt:lpstr>Individualism/ Collectivism</vt:lpstr>
      <vt:lpstr>Uncertainty Avoidance</vt:lpstr>
      <vt:lpstr>PowerPoint Presentation</vt:lpstr>
      <vt:lpstr>Power Distance</vt:lpstr>
      <vt:lpstr>PowerPoint Presentation</vt:lpstr>
      <vt:lpstr>MASCULINITY/FEMININITY</vt:lpstr>
      <vt:lpstr>LONG- AND SHORT-TERM ORIENTATION</vt:lpstr>
      <vt:lpstr>PowerPoint Presentation</vt:lpstr>
      <vt:lpstr>INDULGENCE/RESTRAINT</vt:lpstr>
      <vt:lpstr>KLUCKHOHN AND STRODTBECK’S VALUE ORIENTATIONS</vt:lpstr>
      <vt:lpstr>KLUCKHOHN AND STRODTBECK’S VALUE ORIENTATIONS</vt:lpstr>
      <vt:lpstr>HUMAN NATURE ORIENTATION</vt:lpstr>
      <vt:lpstr>PowerPoint Presentation</vt:lpstr>
      <vt:lpstr>PERSON/NATURE ORIENTATION</vt:lpstr>
      <vt:lpstr>TIME ORIENTATION</vt:lpstr>
      <vt:lpstr>ACTIVITY ORIENTATION</vt:lpstr>
      <vt:lpstr>HALL’S HIGH-CONTEXT AND LOW-CONTEXT ORIENTATIONS</vt:lpstr>
      <vt:lpstr>HALL’S HIGH-CONTEXT AND LOW-CONTEXT ORIENTATIONS</vt:lpstr>
      <vt:lpstr>PowerPoint Presentation</vt:lpstr>
      <vt:lpstr>PowerPoint Presentation</vt:lpstr>
      <vt:lpstr>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Kebudayaan</dc:title>
  <dc:creator>pc</dc:creator>
  <cp:lastModifiedBy>pc</cp:lastModifiedBy>
  <cp:revision>22</cp:revision>
  <dcterms:created xsi:type="dcterms:W3CDTF">2018-10-01T01:43:44Z</dcterms:created>
  <dcterms:modified xsi:type="dcterms:W3CDTF">2018-10-03T05:38:08Z</dcterms:modified>
</cp:coreProperties>
</file>