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AA783-120D-4F2D-BDB3-8F566C2031A6}" type="datetimeFigureOut">
              <a:rPr lang="en-US" smtClean="0"/>
              <a:t>03-Sep-18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833DD7-5784-418B-9A2C-FABA7F17DF48}" type="slidenum">
              <a:rPr lang="en-US" smtClean="0"/>
              <a:t>‹#›</a:t>
            </a:fld>
            <a:endParaRPr lang="en-US"/>
          </a:p>
        </p:txBody>
      </p:sp>
    </p:spTree>
    <p:extLst>
      <p:ext uri="{BB962C8B-B14F-4D97-AF65-F5344CB8AC3E}">
        <p14:creationId xmlns:p14="http://schemas.microsoft.com/office/powerpoint/2010/main" val="379326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1267731"/>
            <a:ext cx="126873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3"/>
            <a:ext cx="6803136"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89070" y="1341256"/>
            <a:ext cx="1165860" cy="527213"/>
          </a:xfrm>
        </p:spPr>
        <p:txBody>
          <a:bodyPr/>
          <a:lstStyle>
            <a:lvl1pPr algn="ctr">
              <a:defRPr sz="1300" spc="0" baseline="0">
                <a:solidFill>
                  <a:schemeClr val="tx1"/>
                </a:solidFill>
                <a:latin typeface="+mn-lt"/>
              </a:defRPr>
            </a:lvl1pPr>
          </a:lstStyle>
          <a:p>
            <a:fld id="{0A01B2CE-BB7C-483B-9ACB-F16130DD8643}" type="datetime1">
              <a:rPr lang="en-US" smtClean="0"/>
              <a:t>03-Sep-18</a:t>
            </a:fld>
            <a:endParaRPr lang="en-US"/>
          </a:p>
        </p:txBody>
      </p:sp>
      <p:sp>
        <p:nvSpPr>
          <p:cNvPr id="21" name="Footer Placeholder 20"/>
          <p:cNvSpPr>
            <a:spLocks noGrp="1"/>
          </p:cNvSpPr>
          <p:nvPr>
            <p:ph type="ftr" sz="quarter" idx="11"/>
          </p:nvPr>
        </p:nvSpPr>
        <p:spPr>
          <a:xfrm>
            <a:off x="1090422" y="5211060"/>
            <a:ext cx="4429125" cy="228600"/>
          </a:xfrm>
        </p:spPr>
        <p:txBody>
          <a:bodyPr/>
          <a:lstStyle>
            <a:lvl1pPr algn="l">
              <a:defRPr>
                <a:solidFill>
                  <a:schemeClr val="tx1">
                    <a:lumMod val="75000"/>
                    <a:lumOff val="25000"/>
                  </a:schemeClr>
                </a:solidFill>
              </a:defRPr>
            </a:lvl1pPr>
          </a:lstStyle>
          <a:p>
            <a:r>
              <a:rPr lang="en-US" smtClean="0"/>
              <a:t>Samovar et all. 2010. Communication Between Cultures</a:t>
            </a:r>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9A76E428-DE02-488D-AC1A-DA486AA763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39E6D0-DF5C-4445-84C1-7C6E825158CF}" type="datetime1">
              <a:rPr lang="en-US" smtClean="0"/>
              <a:t>03-Sep-18</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40067F-1E72-449A-8484-1418E21D57CB}" type="datetime1">
              <a:rPr lang="en-US" smtClean="0"/>
              <a:t>03-Sep-18</a:t>
            </a:fld>
            <a:endParaRPr lang="en-US"/>
          </a:p>
        </p:txBody>
      </p:sp>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729DBF-19AF-4280-96F7-DEC96E546139}" type="datetime1">
              <a:rPr lang="en-US" smtClean="0"/>
              <a:t>03-Sep-18</a:t>
            </a:fld>
            <a:endParaRPr lang="en-US"/>
          </a:p>
        </p:txBody>
      </p:sp>
      <p:sp>
        <p:nvSpPr>
          <p:cNvPr id="8" name="Footer Placeholder 7"/>
          <p:cNvSpPr>
            <a:spLocks noGrp="1"/>
          </p:cNvSpPr>
          <p:nvPr>
            <p:ph type="ftr" sz="quarter" idx="11"/>
          </p:nvPr>
        </p:nvSpPr>
        <p:spPr/>
        <p:txBody>
          <a:bodyPr/>
          <a:lstStyle/>
          <a:p>
            <a:r>
              <a:rPr lang="en-US" smtClean="0"/>
              <a:t>Samovar et all. 2010. Communication Between Cultures</a:t>
            </a:r>
            <a:endParaRPr lang="en-US"/>
          </a:p>
        </p:txBody>
      </p:sp>
      <p:sp>
        <p:nvSpPr>
          <p:cNvPr id="9" name="Slide Number Placeholder 8"/>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1267731"/>
            <a:ext cx="126873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91356" y="1344502"/>
            <a:ext cx="1165860" cy="530352"/>
          </a:xfrm>
        </p:spPr>
        <p:txBody>
          <a:bodyPr/>
          <a:lstStyle>
            <a:lvl1pPr algn="ctr">
              <a:defRPr lang="en-US" sz="1300" kern="1200" spc="0" baseline="0">
                <a:solidFill>
                  <a:schemeClr val="tx1"/>
                </a:solidFill>
                <a:latin typeface="+mn-lt"/>
                <a:ea typeface="+mn-ea"/>
                <a:cs typeface="+mn-cs"/>
              </a:defRPr>
            </a:lvl1pPr>
          </a:lstStyle>
          <a:p>
            <a:fld id="{6E26B5A5-F588-41C4-AAFC-57A3E1F45DD7}" type="datetime1">
              <a:rPr lang="en-US" smtClean="0"/>
              <a:t>03-Sep-18</a:t>
            </a:fld>
            <a:endParaRPr lang="en-US"/>
          </a:p>
        </p:txBody>
      </p:sp>
      <p:sp>
        <p:nvSpPr>
          <p:cNvPr id="5" name="Footer Placeholder 4"/>
          <p:cNvSpPr>
            <a:spLocks noGrp="1"/>
          </p:cNvSpPr>
          <p:nvPr>
            <p:ph type="ftr" sz="quarter" idx="11"/>
          </p:nvPr>
        </p:nvSpPr>
        <p:spPr>
          <a:xfrm>
            <a:off x="1090165" y="5211060"/>
            <a:ext cx="4430268" cy="228600"/>
          </a:xfrm>
        </p:spPr>
        <p:txBody>
          <a:bodyPr/>
          <a:lstStyle>
            <a:lvl1pPr algn="l">
              <a:defRPr/>
            </a:lvl1pPr>
          </a:lstStyle>
          <a:p>
            <a:r>
              <a:rPr lang="en-US" smtClean="0"/>
              <a:t>Samovar et all. 2010. Communication Between Cultures</a:t>
            </a:r>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9A76E428-DE02-488D-AC1A-DA486AA763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0100" y="2103120"/>
            <a:ext cx="356616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7740" y="2103120"/>
            <a:ext cx="356616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8E884-5368-4278-817B-A12606F2B813}" type="datetime1">
              <a:rPr lang="en-US" smtClean="0"/>
              <a:t>03-Sep-18</a:t>
            </a:fld>
            <a:endParaRPr lang="en-US"/>
          </a:p>
        </p:txBody>
      </p:sp>
      <p:sp>
        <p:nvSpPr>
          <p:cNvPr id="6" name="Footer Placeholder 5"/>
          <p:cNvSpPr>
            <a:spLocks noGrp="1"/>
          </p:cNvSpPr>
          <p:nvPr>
            <p:ph type="ftr" sz="quarter" idx="11"/>
          </p:nvPr>
        </p:nvSpPr>
        <p:spPr/>
        <p:txBody>
          <a:bodyPr/>
          <a:lstStyle/>
          <a:p>
            <a:r>
              <a:rPr lang="en-US" smtClean="0"/>
              <a:t>Samovar et all. 2010. Communication Between Cultures</a:t>
            </a:r>
            <a:endParaRPr lang="en-US"/>
          </a:p>
        </p:txBody>
      </p:sp>
      <p:sp>
        <p:nvSpPr>
          <p:cNvPr id="7" name="Slide Number Placeholder 6"/>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2386" y="2074334"/>
            <a:ext cx="356616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755898"/>
            <a:ext cx="356616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0026" y="2074334"/>
            <a:ext cx="356616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0026" y="2756581"/>
            <a:ext cx="356616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8DB62D-F1D2-4670-B97B-879A8D264755}" type="datetime1">
              <a:rPr lang="en-US" smtClean="0"/>
              <a:t>03-Sep-18</a:t>
            </a:fld>
            <a:endParaRPr lang="en-US"/>
          </a:p>
        </p:txBody>
      </p:sp>
      <p:sp>
        <p:nvSpPr>
          <p:cNvPr id="8" name="Footer Placeholder 7"/>
          <p:cNvSpPr>
            <a:spLocks noGrp="1"/>
          </p:cNvSpPr>
          <p:nvPr>
            <p:ph type="ftr" sz="quarter" idx="11"/>
          </p:nvPr>
        </p:nvSpPr>
        <p:spPr/>
        <p:txBody>
          <a:bodyPr/>
          <a:lstStyle/>
          <a:p>
            <a:r>
              <a:rPr lang="en-US" smtClean="0"/>
              <a:t>Samovar et all. 2010. Communication Between Cultures</a:t>
            </a:r>
            <a:endParaRPr lang="en-US"/>
          </a:p>
        </p:txBody>
      </p:sp>
      <p:sp>
        <p:nvSpPr>
          <p:cNvPr id="9" name="Slide Number Placeholder 8"/>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110A4E-8E3A-4991-8770-B3904EEA190C}" type="datetime1">
              <a:rPr lang="en-US" smtClean="0"/>
              <a:t>03-Sep-18</a:t>
            </a:fld>
            <a:endParaRPr lang="en-US"/>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
        <p:nvSpPr>
          <p:cNvPr id="5" name="Slide Number Placeholder 4"/>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C3439-9563-4577-B468-52833CD998AA}" type="datetime1">
              <a:rPr lang="en-US" smtClean="0"/>
              <a:t>03-Sep-18</a:t>
            </a:fld>
            <a:endParaRPr lang="en-US"/>
          </a:p>
        </p:txBody>
      </p:sp>
      <p:sp>
        <p:nvSpPr>
          <p:cNvPr id="3" name="Footer Placeholder 2"/>
          <p:cNvSpPr>
            <a:spLocks noGrp="1"/>
          </p:cNvSpPr>
          <p:nvPr>
            <p:ph type="ftr" sz="quarter" idx="11"/>
          </p:nvPr>
        </p:nvSpPr>
        <p:spPr/>
        <p:txBody>
          <a:bodyPr/>
          <a:lstStyle/>
          <a:p>
            <a:r>
              <a:rPr lang="en-US" smtClean="0"/>
              <a:t>Samovar et all. 2010. Communication Between Cultures</a:t>
            </a:r>
            <a:endParaRPr lang="en-US"/>
          </a:p>
        </p:txBody>
      </p:sp>
      <p:sp>
        <p:nvSpPr>
          <p:cNvPr id="4" name="Slide Number Placeholder 3"/>
          <p:cNvSpPr>
            <a:spLocks noGrp="1"/>
          </p:cNvSpPr>
          <p:nvPr>
            <p:ph type="sldNum" sz="quarter" idx="12"/>
          </p:nvPr>
        </p:nvSpPr>
        <p:spPr/>
        <p:txBody>
          <a:bodyPr/>
          <a:lstStyle/>
          <a:p>
            <a:fld id="{9A76E428-DE02-488D-AC1A-DA486AA763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237744"/>
            <a:ext cx="6398514"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237744"/>
            <a:ext cx="219456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514350" y="609600"/>
            <a:ext cx="58293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02235B4-78FA-40E3-8DEC-15E3CD43EF01}" type="datetime1">
              <a:rPr lang="en-US" smtClean="0"/>
              <a:t>03-Sep-18</a:t>
            </a:fld>
            <a:endParaRPr lang="en-US"/>
          </a:p>
        </p:txBody>
      </p:sp>
      <p:sp>
        <p:nvSpPr>
          <p:cNvPr id="9" name="Footer Placeholder 8"/>
          <p:cNvSpPr>
            <a:spLocks noGrp="1"/>
          </p:cNvSpPr>
          <p:nvPr>
            <p:ph type="ftr" sz="quarter" idx="11"/>
          </p:nvPr>
        </p:nvSpPr>
        <p:spPr/>
        <p:txBody>
          <a:bodyPr/>
          <a:lstStyle>
            <a:lvl1pPr algn="r">
              <a:defRPr/>
            </a:lvl1pPr>
          </a:lstStyle>
          <a:p>
            <a:r>
              <a:rPr lang="en-US" smtClean="0"/>
              <a:t>Samovar et all. 2010. Communication Between Cultures</a:t>
            </a:r>
            <a:endParaRPr lang="en-US"/>
          </a:p>
        </p:txBody>
      </p:sp>
      <p:sp>
        <p:nvSpPr>
          <p:cNvPr id="11" name="Slide Number Placeholder 10"/>
          <p:cNvSpPr>
            <a:spLocks noGrp="1"/>
          </p:cNvSpPr>
          <p:nvPr>
            <p:ph type="sldNum" sz="quarter" idx="12"/>
          </p:nvPr>
        </p:nvSpPr>
        <p:spPr>
          <a:xfrm>
            <a:off x="7795258" y="6223002"/>
            <a:ext cx="1097280" cy="274320"/>
          </a:xfrm>
        </p:spPr>
        <p:txBody>
          <a:bodyPr/>
          <a:lstStyle>
            <a:lvl1pPr>
              <a:defRPr>
                <a:solidFill>
                  <a:srgbClr val="FFFFFF"/>
                </a:solidFill>
              </a:defRPr>
            </a:lvl1pPr>
          </a:lstStyle>
          <a:p>
            <a:fld id="{9A76E428-DE02-488D-AC1A-DA486AA763DB}" type="slidenum">
              <a:rPr lang="en-US" smtClean="0"/>
              <a:t>‹#›</a:t>
            </a:fld>
            <a:endParaRPr lang="en-US"/>
          </a:p>
        </p:txBody>
      </p:sp>
      <p:sp>
        <p:nvSpPr>
          <p:cNvPr id="12" name="Rectangle 11"/>
          <p:cNvSpPr/>
          <p:nvPr/>
        </p:nvSpPr>
        <p:spPr>
          <a:xfrm>
            <a:off x="6868160" y="374904"/>
            <a:ext cx="198882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237744"/>
            <a:ext cx="219456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237744"/>
            <a:ext cx="6398514"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3DC4DB9-E70E-4109-8828-A0D19840C00E}" type="datetime1">
              <a:rPr lang="en-US" smtClean="0"/>
              <a:t>03-Sep-18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smtClean="0"/>
              <a:t>Samovar et all. 2010. Communication Between Cultures</a:t>
            </a:r>
            <a:endParaRPr lang="en-US"/>
          </a:p>
        </p:txBody>
      </p:sp>
      <p:sp>
        <p:nvSpPr>
          <p:cNvPr id="7" name="Slide Number Placeholder 6"/>
          <p:cNvSpPr>
            <a:spLocks noGrp="1"/>
          </p:cNvSpPr>
          <p:nvPr>
            <p:ph type="sldNum" sz="quarter" idx="12"/>
          </p:nvPr>
        </p:nvSpPr>
        <p:spPr>
          <a:xfrm>
            <a:off x="7797546" y="6227064"/>
            <a:ext cx="1097280" cy="274320"/>
          </a:xfrm>
        </p:spPr>
        <p:txBody>
          <a:bodyPr/>
          <a:lstStyle>
            <a:lvl1pPr>
              <a:defRPr>
                <a:solidFill>
                  <a:srgbClr val="FFFFFF"/>
                </a:solidFill>
              </a:defRPr>
            </a:lvl1pPr>
          </a:lstStyle>
          <a:p>
            <a:fld id="{9A76E428-DE02-488D-AC1A-DA486AA763DB}" type="slidenum">
              <a:rPr lang="en-US" smtClean="0"/>
              <a:t>‹#›</a:t>
            </a:fld>
            <a:endParaRPr lang="en-US"/>
          </a:p>
        </p:txBody>
      </p:sp>
      <p:sp>
        <p:nvSpPr>
          <p:cNvPr id="10" name="Rectangle 9"/>
          <p:cNvSpPr/>
          <p:nvPr/>
        </p:nvSpPr>
        <p:spPr>
          <a:xfrm>
            <a:off x="6868160" y="374904"/>
            <a:ext cx="198882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0100" y="2103120"/>
            <a:ext cx="75438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5740" y="6307672"/>
            <a:ext cx="20574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BD43A71-F9BF-4E15-AF89-7E4FF0EAA800}" type="datetime1">
              <a:rPr lang="en-US" smtClean="0"/>
              <a:t>03-Sep-18</a:t>
            </a:fld>
            <a:endParaRPr lang="en-US"/>
          </a:p>
        </p:txBody>
      </p:sp>
      <p:sp>
        <p:nvSpPr>
          <p:cNvPr id="5" name="Footer Placeholder 4"/>
          <p:cNvSpPr>
            <a:spLocks noGrp="1"/>
          </p:cNvSpPr>
          <p:nvPr>
            <p:ph type="ftr" sz="quarter" idx="3"/>
          </p:nvPr>
        </p:nvSpPr>
        <p:spPr>
          <a:xfrm>
            <a:off x="2617470" y="6307672"/>
            <a:ext cx="390906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r>
              <a:rPr lang="en-US" smtClean="0"/>
              <a:t>Samovar et all. 2010. Communication Between Cultures</a:t>
            </a:r>
            <a:endParaRPr lang="en-US"/>
          </a:p>
        </p:txBody>
      </p:sp>
      <p:sp>
        <p:nvSpPr>
          <p:cNvPr id="6" name="Slide Number Placeholder 5"/>
          <p:cNvSpPr>
            <a:spLocks noGrp="1"/>
          </p:cNvSpPr>
          <p:nvPr>
            <p:ph type="sldNum" sz="quarter" idx="4"/>
          </p:nvPr>
        </p:nvSpPr>
        <p:spPr>
          <a:xfrm>
            <a:off x="7852410" y="6307672"/>
            <a:ext cx="109728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A76E428-DE02-488D-AC1A-DA486AA763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qKuXCGBDEc" TargetMode="External"/><Relationship Id="rId2" Type="http://schemas.openxmlformats.org/officeDocument/2006/relationships/hyperlink" Target="https://www.youtube.com/watch?v=JB5i6kgkvC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sz="4800" dirty="0" err="1"/>
              <a:t>Akar</a:t>
            </a:r>
            <a:r>
              <a:rPr lang="en-US" sz="4800" dirty="0"/>
              <a:t> </a:t>
            </a:r>
            <a:r>
              <a:rPr lang="en-US" sz="4800" dirty="0" err="1" smtClean="0"/>
              <a:t>Kebudayaan</a:t>
            </a:r>
            <a:r>
              <a:rPr lang="en-US" sz="4800" dirty="0" smtClean="0"/>
              <a:t>: </a:t>
            </a:r>
            <a:r>
              <a:rPr lang="en-US" sz="4800" dirty="0"/>
              <a:t>Keluarga dan Komunitas</a:t>
            </a:r>
          </a:p>
        </p:txBody>
      </p:sp>
      <p:sp>
        <p:nvSpPr>
          <p:cNvPr id="3" name="Subtitle 2"/>
          <p:cNvSpPr>
            <a:spLocks noGrp="1"/>
          </p:cNvSpPr>
          <p:nvPr>
            <p:ph type="subTitle" idx="1"/>
          </p:nvPr>
        </p:nvSpPr>
        <p:spPr/>
        <p:txBody>
          <a:bodyPr/>
          <a:lstStyle/>
          <a:p>
            <a:r>
              <a:rPr lang="en-US" dirty="0" err="1" smtClean="0"/>
              <a:t>Komunikasi</a:t>
            </a:r>
            <a:r>
              <a:rPr lang="en-US" dirty="0" smtClean="0"/>
              <a:t> </a:t>
            </a:r>
            <a:r>
              <a:rPr lang="en-US" dirty="0" err="1" smtClean="0"/>
              <a:t>Antar</a:t>
            </a:r>
            <a:r>
              <a:rPr lang="en-US" dirty="0" smtClean="0"/>
              <a:t> </a:t>
            </a:r>
            <a:r>
              <a:rPr lang="en-US" dirty="0" err="1" smtClean="0"/>
              <a:t>Budaya</a:t>
            </a:r>
            <a:r>
              <a:rPr lang="en-US" dirty="0" smtClean="0"/>
              <a:t> </a:t>
            </a:r>
            <a:r>
              <a:rPr lang="en-US" dirty="0" err="1" smtClean="0"/>
              <a:t>Pertemuan</a:t>
            </a:r>
            <a:r>
              <a:rPr lang="en-US" dirty="0" smtClean="0"/>
              <a:t> 2</a:t>
            </a:r>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3563529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Variants in Family Interaction</a:t>
            </a:r>
            <a:endParaRPr lang="en-US" dirty="0"/>
          </a:p>
        </p:txBody>
      </p:sp>
      <p:sp>
        <p:nvSpPr>
          <p:cNvPr id="3" name="Content Placeholder 2"/>
          <p:cNvSpPr>
            <a:spLocks noGrp="1"/>
          </p:cNvSpPr>
          <p:nvPr>
            <p:ph idx="1"/>
          </p:nvPr>
        </p:nvSpPr>
        <p:spPr/>
        <p:txBody>
          <a:bodyPr/>
          <a:lstStyle/>
          <a:p>
            <a:r>
              <a:rPr lang="en-US" dirty="0" smtClean="0"/>
              <a:t>Gender Roles</a:t>
            </a:r>
          </a:p>
          <a:p>
            <a:r>
              <a:rPr lang="en-US" dirty="0" smtClean="0"/>
              <a:t>Changing Gender Roles</a:t>
            </a:r>
          </a:p>
          <a:p>
            <a:r>
              <a:rPr lang="en-US" dirty="0" smtClean="0"/>
              <a:t>Individualism and Collectivism</a:t>
            </a:r>
          </a:p>
          <a:p>
            <a:r>
              <a:rPr lang="en-US" dirty="0" smtClean="0"/>
              <a:t>Age Grouping</a:t>
            </a:r>
          </a:p>
          <a:p>
            <a:r>
              <a:rPr lang="en-US" dirty="0" smtClean="0"/>
              <a:t>Social skills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056076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www.youtube.com/watch?v=JB5i6kgkvCg</a:t>
            </a:r>
            <a:endParaRPr lang="en-US" dirty="0" smtClean="0"/>
          </a:p>
          <a:p>
            <a:r>
              <a:rPr lang="en-US" dirty="0">
                <a:hlinkClick r:id="rId3"/>
              </a:rPr>
              <a:t>https://</a:t>
            </a:r>
            <a:r>
              <a:rPr lang="en-US" dirty="0" smtClean="0">
                <a:hlinkClick r:id="rId3"/>
              </a:rPr>
              <a:t>www.youtube.com/watch?v=LqKuXCGBDEc</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62377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000" dirty="0" smtClean="0"/>
              <a:t>Let’s read some history on your book!</a:t>
            </a:r>
            <a:endParaRPr lang="en-US" sz="6000"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2519360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7543800" cy="1371600"/>
          </a:xfrm>
        </p:spPr>
        <p:txBody>
          <a:bodyPr/>
          <a:lstStyle/>
          <a:p>
            <a:r>
              <a:rPr lang="en-US" dirty="0" smtClean="0"/>
              <a:t>Why are we different?</a:t>
            </a:r>
            <a:endParaRPr lang="en-US" dirty="0"/>
          </a:p>
        </p:txBody>
      </p:sp>
      <p:sp>
        <p:nvSpPr>
          <p:cNvPr id="3" name="Content Placeholder 2"/>
          <p:cNvSpPr>
            <a:spLocks noGrp="1"/>
          </p:cNvSpPr>
          <p:nvPr>
            <p:ph idx="1"/>
          </p:nvPr>
        </p:nvSpPr>
        <p:spPr>
          <a:xfrm>
            <a:off x="381000" y="1371600"/>
            <a:ext cx="7543800" cy="3931920"/>
          </a:xfrm>
        </p:spPr>
        <p:txBody>
          <a:bodyPr/>
          <a:lstStyle/>
          <a:p>
            <a:r>
              <a:rPr lang="en-US" dirty="0" smtClean="0"/>
              <a:t>Why my friend love money so much?</a:t>
            </a:r>
          </a:p>
          <a:p>
            <a:r>
              <a:rPr lang="en-US" dirty="0" smtClean="0"/>
              <a:t>Why do they need to pray five times a day? While I am only doing it once a week?</a:t>
            </a:r>
          </a:p>
          <a:p>
            <a:r>
              <a:rPr lang="en-US" dirty="0" smtClean="0"/>
              <a:t>Why some people prefer to be secluded?</a:t>
            </a:r>
          </a:p>
          <a:p>
            <a:r>
              <a:rPr lang="en-US" dirty="0" smtClean="0"/>
              <a:t>Why some culture celebrate death?</a:t>
            </a:r>
          </a:p>
          <a:p>
            <a:r>
              <a:rPr lang="en-US" dirty="0" smtClean="0"/>
              <a:t>Why some people still lives with their parents?</a:t>
            </a:r>
          </a:p>
          <a:p>
            <a:r>
              <a:rPr lang="en-US" dirty="0" smtClean="0"/>
              <a:t>Why do they eat raw food?</a:t>
            </a:r>
          </a:p>
          <a:p>
            <a:r>
              <a:rPr lang="en-US" dirty="0" smtClean="0"/>
              <a:t>Why their food has so many spices?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657600"/>
            <a:ext cx="3856585" cy="2967037"/>
          </a:xfrm>
          <a:prstGeom prst="rect">
            <a:avLst/>
          </a:prstGeom>
        </p:spPr>
      </p:pic>
      <p:sp>
        <p:nvSpPr>
          <p:cNvPr id="5" name="Footer Placeholder 4"/>
          <p:cNvSpPr>
            <a:spLocks noGrp="1"/>
          </p:cNvSpPr>
          <p:nvPr>
            <p:ph type="ftr" sz="quarter" idx="11"/>
          </p:nvPr>
        </p:nvSpPr>
        <p:spPr>
          <a:xfrm>
            <a:off x="914400" y="6307672"/>
            <a:ext cx="3909060" cy="274320"/>
          </a:xfrm>
        </p:spPr>
        <p:txBody>
          <a:bodyPr/>
          <a:lstStyle/>
          <a:p>
            <a:r>
              <a:rPr lang="en-US" dirty="0" smtClean="0"/>
              <a:t>Samovar et all. 2010. Communication Between Cultures</a:t>
            </a:r>
            <a:endParaRPr lang="en-US" dirty="0"/>
          </a:p>
        </p:txBody>
      </p:sp>
    </p:spTree>
    <p:extLst>
      <p:ext uri="{BB962C8B-B14F-4D97-AF65-F5344CB8AC3E}">
        <p14:creationId xmlns:p14="http://schemas.microsoft.com/office/powerpoint/2010/main" val="3123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Deep Structure of Culture</a:t>
            </a:r>
            <a:endParaRPr lang="en-US" dirty="0"/>
          </a:p>
        </p:txBody>
      </p:sp>
      <p:sp>
        <p:nvSpPr>
          <p:cNvPr id="3" name="Content Placeholder 2"/>
          <p:cNvSpPr>
            <a:spLocks noGrp="1"/>
          </p:cNvSpPr>
          <p:nvPr>
            <p:ph idx="1"/>
          </p:nvPr>
        </p:nvSpPr>
        <p:spPr>
          <a:xfrm>
            <a:off x="381000" y="2103120"/>
            <a:ext cx="4876800" cy="3931920"/>
          </a:xfrm>
        </p:spPr>
        <p:txBody>
          <a:bodyPr>
            <a:normAutofit lnSpcReduction="10000"/>
          </a:bodyPr>
          <a:lstStyle/>
          <a:p>
            <a:r>
              <a:rPr lang="en-US" dirty="0" smtClean="0"/>
              <a:t>We believe the key to why a culture views the world as it does, can be found in that culture’s </a:t>
            </a:r>
            <a:r>
              <a:rPr lang="en-US" b="1" dirty="0" smtClean="0"/>
              <a:t>deep structure</a:t>
            </a:r>
            <a:r>
              <a:rPr lang="en-US" dirty="0" smtClean="0"/>
              <a:t>.</a:t>
            </a:r>
          </a:p>
          <a:p>
            <a:r>
              <a:rPr lang="en-US" dirty="0" smtClean="0"/>
              <a:t>“the unconscious assumptions about how the world works, that unifies a culture, makes each culture unique, and explains the ‘how’ and ‘why’ of a culture’s collective action”</a:t>
            </a:r>
          </a:p>
          <a:p>
            <a:r>
              <a:rPr lang="en-US" dirty="0" smtClean="0"/>
              <a:t>At the core of any culture’s deep structure are its social organizations / institutions.</a:t>
            </a:r>
          </a:p>
          <a:p>
            <a:pPr lvl="1"/>
            <a:r>
              <a:rPr lang="en-US" dirty="0" smtClean="0"/>
              <a:t>Family</a:t>
            </a:r>
          </a:p>
          <a:p>
            <a:pPr lvl="1"/>
            <a:r>
              <a:rPr lang="en-US" dirty="0" smtClean="0"/>
              <a:t>Community</a:t>
            </a:r>
          </a:p>
          <a:p>
            <a:pPr lvl="1"/>
            <a:r>
              <a:rPr lang="en-US" dirty="0" smtClean="0"/>
              <a:t>Religion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86399" y="2057400"/>
            <a:ext cx="3480411" cy="3473450"/>
          </a:xfrm>
          <a:prstGeom prst="rect">
            <a:avLst/>
          </a:prstGeom>
        </p:spPr>
      </p:pic>
      <p:sp>
        <p:nvSpPr>
          <p:cNvPr id="5" name="Footer Placeholder 4"/>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212393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609600"/>
            <a:ext cx="7543800" cy="3931920"/>
          </a:xfrm>
        </p:spPr>
        <p:txBody>
          <a:bodyPr>
            <a:normAutofit/>
          </a:bodyPr>
          <a:lstStyle/>
          <a:p>
            <a:pPr marL="0" indent="0" algn="ctr">
              <a:buNone/>
            </a:pPr>
            <a:r>
              <a:rPr lang="en-US" sz="2000" i="1" dirty="0" smtClean="0"/>
              <a:t>“The people of different civilizations have different views on the relations between God and man, the individual and group, the citizen and the state, parents and children, husband and wife, as well as differing views of the relative importance of rights and responsibilities, liberty and authority, equality and hierarchy”</a:t>
            </a:r>
          </a:p>
          <a:p>
            <a:pPr marL="0" indent="0" algn="ctr">
              <a:buNone/>
            </a:pPr>
            <a:r>
              <a:rPr lang="en-US" sz="2000" i="1" dirty="0" smtClean="0"/>
              <a:t>- Huntington</a:t>
            </a:r>
            <a:endParaRPr lang="en-US" sz="2000" i="1"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368" y="3124200"/>
            <a:ext cx="4601683" cy="2919104"/>
          </a:xfrm>
          <a:prstGeom prst="rect">
            <a:avLst/>
          </a:prstGeom>
        </p:spPr>
      </p:pic>
    </p:spTree>
    <p:extLst>
      <p:ext uri="{BB962C8B-B14F-4D97-AF65-F5344CB8AC3E}">
        <p14:creationId xmlns:p14="http://schemas.microsoft.com/office/powerpoint/2010/main" val="7764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457200"/>
            <a:ext cx="7543800" cy="3931920"/>
          </a:xfrm>
        </p:spPr>
        <p:txBody>
          <a:bodyPr/>
          <a:lstStyle/>
          <a:p>
            <a:r>
              <a:rPr lang="en-US" dirty="0" smtClean="0"/>
              <a:t>Deep Structure Institutions Carry a Culture’s Most Important Beliefs</a:t>
            </a:r>
          </a:p>
          <a:p>
            <a:r>
              <a:rPr lang="en-US" dirty="0" smtClean="0"/>
              <a:t>Deep Structure Institutions and their messages endure</a:t>
            </a:r>
          </a:p>
          <a:p>
            <a:r>
              <a:rPr lang="en-US" dirty="0" smtClean="0"/>
              <a:t>Deep Structure Institutions and their messages are </a:t>
            </a:r>
            <a:r>
              <a:rPr lang="en-US" dirty="0"/>
              <a:t>d</a:t>
            </a:r>
            <a:r>
              <a:rPr lang="en-US" dirty="0" smtClean="0"/>
              <a:t>eeply felt</a:t>
            </a:r>
          </a:p>
          <a:p>
            <a:r>
              <a:rPr lang="en-US" dirty="0" smtClean="0"/>
              <a:t>Deep structure institutions supply much of a person’s identity</a:t>
            </a:r>
          </a:p>
          <a:p>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590800"/>
            <a:ext cx="6248400" cy="3547269"/>
          </a:xfrm>
          <a:prstGeom prst="rect">
            <a:avLst/>
          </a:prstGeom>
        </p:spPr>
      </p:pic>
    </p:spTree>
    <p:extLst>
      <p:ext uri="{BB962C8B-B14F-4D97-AF65-F5344CB8AC3E}">
        <p14:creationId xmlns:p14="http://schemas.microsoft.com/office/powerpoint/2010/main" val="66095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t>
            </a:r>
            <a:endParaRPr lang="en-US" dirty="0"/>
          </a:p>
        </p:txBody>
      </p:sp>
      <p:sp>
        <p:nvSpPr>
          <p:cNvPr id="3" name="Content Placeholder 2"/>
          <p:cNvSpPr>
            <a:spLocks noGrp="1"/>
          </p:cNvSpPr>
          <p:nvPr>
            <p:ph idx="1"/>
          </p:nvPr>
        </p:nvSpPr>
        <p:spPr/>
        <p:txBody>
          <a:bodyPr/>
          <a:lstStyle/>
          <a:p>
            <a:pPr marL="0" indent="0" algn="ctr">
              <a:buNone/>
            </a:pPr>
            <a:r>
              <a:rPr lang="en-US" i="1" dirty="0" smtClean="0"/>
              <a:t>“Family is the principal transmitter of knowledge, values, attitudes, roles, and habits from one generation to the next. Through words and example, the family shapes a child’s personality and instills modes of thought and ways of acting that become habitual.”</a:t>
            </a:r>
          </a:p>
          <a:p>
            <a:pPr algn="ctr">
              <a:buFontTx/>
              <a:buChar char="-"/>
            </a:pPr>
            <a:r>
              <a:rPr lang="en-US" dirty="0" err="1" smtClean="0"/>
              <a:t>DeGenova</a:t>
            </a:r>
            <a:r>
              <a:rPr lang="en-US" dirty="0" smtClean="0"/>
              <a:t> &amp; Rice</a:t>
            </a:r>
          </a:p>
          <a:p>
            <a:pPr algn="ctr">
              <a:buFontTx/>
              <a:buChar char="-"/>
            </a:pPr>
            <a:endParaRPr lang="en-US" i="1" dirty="0"/>
          </a:p>
          <a:p>
            <a:pPr marL="0" indent="0" algn="ctr">
              <a:buNone/>
            </a:pPr>
            <a:r>
              <a:rPr lang="en-US" i="1" dirty="0" smtClean="0"/>
              <a:t>“A groups of intimates, who generate a sense of home and group identity; complete with strong ties of loyalty and emotion, and an experience of a history and a future”</a:t>
            </a:r>
          </a:p>
          <a:p>
            <a:pPr marL="0" indent="0" algn="ctr">
              <a:buNone/>
            </a:pPr>
            <a:r>
              <a:rPr lang="en-US" i="1" dirty="0" smtClean="0"/>
              <a:t>- </a:t>
            </a:r>
            <a:r>
              <a:rPr lang="en-US" dirty="0" err="1" smtClean="0"/>
              <a:t>Noller</a:t>
            </a:r>
            <a:r>
              <a:rPr lang="en-US" dirty="0" smtClean="0"/>
              <a:t> &amp; Fitzpatrick</a:t>
            </a:r>
            <a:endParaRPr lang="en-US" i="1"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173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76200"/>
            <a:ext cx="7543800" cy="1371600"/>
          </a:xfrm>
        </p:spPr>
        <p:txBody>
          <a:bodyPr/>
          <a:lstStyle/>
          <a:p>
            <a:r>
              <a:rPr lang="en-US" dirty="0" smtClean="0"/>
              <a:t>Forms of Family</a:t>
            </a:r>
            <a:endParaRPr lang="en-US" dirty="0"/>
          </a:p>
        </p:txBody>
      </p:sp>
      <p:sp>
        <p:nvSpPr>
          <p:cNvPr id="3" name="Content Placeholder 2"/>
          <p:cNvSpPr>
            <a:spLocks noGrp="1"/>
          </p:cNvSpPr>
          <p:nvPr>
            <p:ph idx="1"/>
          </p:nvPr>
        </p:nvSpPr>
        <p:spPr>
          <a:xfrm>
            <a:off x="800100" y="1536726"/>
            <a:ext cx="7543800" cy="3931920"/>
          </a:xfrm>
        </p:spPr>
        <p:txBody>
          <a:bodyPr/>
          <a:lstStyle/>
          <a:p>
            <a:r>
              <a:rPr lang="en-US" dirty="0" smtClean="0"/>
              <a:t>Nuclear Family</a:t>
            </a:r>
          </a:p>
          <a:p>
            <a:r>
              <a:rPr lang="en-US" dirty="0" smtClean="0"/>
              <a:t>Extended Family</a:t>
            </a:r>
          </a:p>
          <a:p>
            <a:endParaRPr lang="en-US" dirty="0"/>
          </a:p>
          <a:p>
            <a:r>
              <a:rPr lang="en-US" dirty="0" smtClean="0"/>
              <a:t>Changing Families in the world</a:t>
            </a:r>
          </a:p>
          <a:p>
            <a:r>
              <a:rPr lang="en-US" dirty="0" smtClean="0"/>
              <a:t>Globalization and Families</a:t>
            </a:r>
          </a:p>
          <a:p>
            <a:pPr lvl="1"/>
            <a:r>
              <a:rPr lang="en-US" dirty="0" smtClean="0"/>
              <a:t>Mass Media</a:t>
            </a:r>
          </a:p>
          <a:p>
            <a:pPr lvl="1"/>
            <a:r>
              <a:rPr lang="en-US" dirty="0" smtClean="0"/>
              <a:t>Immigration</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733800"/>
            <a:ext cx="5734050" cy="2514600"/>
          </a:xfrm>
          <a:prstGeom prst="rect">
            <a:avLst/>
          </a:prstGeom>
        </p:spPr>
      </p:pic>
    </p:spTree>
    <p:extLst>
      <p:ext uri="{BB962C8B-B14F-4D97-AF65-F5344CB8AC3E}">
        <p14:creationId xmlns:p14="http://schemas.microsoft.com/office/powerpoint/2010/main" val="15104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Family</a:t>
            </a:r>
            <a:endParaRPr lang="en-US" dirty="0"/>
          </a:p>
        </p:txBody>
      </p:sp>
      <p:sp>
        <p:nvSpPr>
          <p:cNvPr id="3" name="Content Placeholder 2"/>
          <p:cNvSpPr>
            <a:spLocks noGrp="1"/>
          </p:cNvSpPr>
          <p:nvPr>
            <p:ph idx="1"/>
          </p:nvPr>
        </p:nvSpPr>
        <p:spPr/>
        <p:txBody>
          <a:bodyPr/>
          <a:lstStyle/>
          <a:p>
            <a:r>
              <a:rPr lang="en-US" dirty="0" smtClean="0"/>
              <a:t>Reproduction</a:t>
            </a:r>
          </a:p>
          <a:p>
            <a:r>
              <a:rPr lang="en-US" dirty="0" smtClean="0"/>
              <a:t>Teaching economic values</a:t>
            </a:r>
          </a:p>
          <a:p>
            <a:r>
              <a:rPr lang="en-US" dirty="0" smtClean="0"/>
              <a:t>Socialization</a:t>
            </a:r>
          </a:p>
          <a:p>
            <a:r>
              <a:rPr lang="en-US" dirty="0" smtClean="0"/>
              <a:t>Teaching core values and worldview</a:t>
            </a:r>
          </a:p>
          <a:p>
            <a:r>
              <a:rPr lang="en-US" dirty="0" smtClean="0"/>
              <a:t>Identity development</a:t>
            </a:r>
          </a:p>
          <a:p>
            <a:r>
              <a:rPr lang="en-US" dirty="0" smtClean="0"/>
              <a:t>Communication training</a:t>
            </a:r>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86134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Culture, and Family</a:t>
            </a:r>
            <a:endParaRPr lang="en-US" dirty="0"/>
          </a:p>
        </p:txBody>
      </p:sp>
      <p:sp>
        <p:nvSpPr>
          <p:cNvPr id="3" name="Content Placeholder 2"/>
          <p:cNvSpPr>
            <a:spLocks noGrp="1"/>
          </p:cNvSpPr>
          <p:nvPr>
            <p:ph idx="1"/>
          </p:nvPr>
        </p:nvSpPr>
        <p:spPr/>
        <p:txBody>
          <a:bodyPr/>
          <a:lstStyle/>
          <a:p>
            <a:r>
              <a:rPr lang="en-US" dirty="0" smtClean="0"/>
              <a:t>In many ways families, with regard to child-rearing practices, have many similarities</a:t>
            </a:r>
          </a:p>
          <a:p>
            <a:r>
              <a:rPr lang="en-US" dirty="0" smtClean="0"/>
              <a:t>“there is much commonalities across cultures in the construal of infancy and early childhood, based on biological needs for care, nutrition, protections, </a:t>
            </a:r>
            <a:r>
              <a:rPr lang="en-US" dirty="0" err="1" smtClean="0"/>
              <a:t>etc</a:t>
            </a:r>
            <a:r>
              <a:rPr lang="en-US" dirty="0" smtClean="0"/>
              <a:t>” – Smith and associates</a:t>
            </a:r>
          </a:p>
          <a:p>
            <a:endParaRPr lang="en-US" dirty="0"/>
          </a:p>
        </p:txBody>
      </p:sp>
      <p:sp>
        <p:nvSpPr>
          <p:cNvPr id="4" name="Footer Placeholder 3"/>
          <p:cNvSpPr>
            <a:spLocks noGrp="1"/>
          </p:cNvSpPr>
          <p:nvPr>
            <p:ph type="ftr" sz="quarter" idx="11"/>
          </p:nvPr>
        </p:nvSpPr>
        <p:spPr/>
        <p:txBody>
          <a:bodyPr/>
          <a:lstStyle/>
          <a:p>
            <a:r>
              <a:rPr lang="en-US" smtClean="0"/>
              <a:t>Samovar et all. 2010. Communication Between Cultures</a:t>
            </a:r>
            <a:endParaRPr lang="en-US"/>
          </a:p>
        </p:txBody>
      </p:sp>
    </p:spTree>
    <p:extLst>
      <p:ext uri="{BB962C8B-B14F-4D97-AF65-F5344CB8AC3E}">
        <p14:creationId xmlns:p14="http://schemas.microsoft.com/office/powerpoint/2010/main" val="145833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tf00001232</Template>
  <TotalTime>255</TotalTime>
  <Words>579</Words>
  <Application>Microsoft Office PowerPoint</Application>
  <PresentationFormat>On-screen Show (4:3)</PresentationFormat>
  <Paragraphs>68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Savon</vt:lpstr>
      <vt:lpstr>Akar Kebudayaan: Keluarga dan Komunitas</vt:lpstr>
      <vt:lpstr>Why are we different?</vt:lpstr>
      <vt:lpstr>The Deep Structure of Culture</vt:lpstr>
      <vt:lpstr>PowerPoint Presentation</vt:lpstr>
      <vt:lpstr>PowerPoint Presentation</vt:lpstr>
      <vt:lpstr>Family </vt:lpstr>
      <vt:lpstr>Forms of Family</vt:lpstr>
      <vt:lpstr>Functions of the Family</vt:lpstr>
      <vt:lpstr>Communication, Culture, and Family</vt:lpstr>
      <vt:lpstr>Cultural Variants in Family Interaction</vt:lpstr>
      <vt:lpstr>PowerPoint Presentation</vt:lpstr>
      <vt:lpstr>Let’s read some history on your 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Akar Kebudayaan: Keluarga dan Komunitas</dc:title>
  <dc:creator>pc</dc:creator>
  <cp:lastModifiedBy>pc</cp:lastModifiedBy>
  <cp:revision>14</cp:revision>
  <dcterms:created xsi:type="dcterms:W3CDTF">2018-08-31T04:58:04Z</dcterms:created>
  <dcterms:modified xsi:type="dcterms:W3CDTF">2018-09-03T04:22:49Z</dcterms:modified>
</cp:coreProperties>
</file>