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9"/>
  </p:notesMasterIdLst>
  <p:sldIdLst>
    <p:sldId id="256" r:id="rId2"/>
    <p:sldId id="257" r:id="rId3"/>
    <p:sldId id="258" r:id="rId4"/>
    <p:sldId id="266" r:id="rId5"/>
    <p:sldId id="267" r:id="rId6"/>
    <p:sldId id="261" r:id="rId7"/>
    <p:sldId id="268" r:id="rId8"/>
    <p:sldId id="264" r:id="rId9"/>
    <p:sldId id="269" r:id="rId10"/>
    <p:sldId id="270" r:id="rId11"/>
    <p:sldId id="271" r:id="rId12"/>
    <p:sldId id="272" r:id="rId13"/>
    <p:sldId id="273" r:id="rId14"/>
    <p:sldId id="274" r:id="rId15"/>
    <p:sldId id="275" r:id="rId16"/>
    <p:sldId id="276" r:id="rId17"/>
    <p:sldId id="277" r:id="rId18"/>
  </p:sldIdLst>
  <p:sldSz cx="9144000" cy="6858000" type="screen4x3"/>
  <p:notesSz cx="6946900" cy="92837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ctr"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A3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575" autoAdjust="0"/>
  </p:normalViewPr>
  <p:slideViewPr>
    <p:cSldViewPr>
      <p:cViewPr varScale="1">
        <p:scale>
          <a:sx n="64" d="100"/>
          <a:sy n="64" d="100"/>
        </p:scale>
        <p:origin x="-143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l" defTabSz="927100">
              <a:defRPr sz="1200"/>
            </a:lvl1pPr>
          </a:lstStyle>
          <a:p>
            <a:endParaRPr lang="en-US"/>
          </a:p>
        </p:txBody>
      </p:sp>
      <p:sp>
        <p:nvSpPr>
          <p:cNvPr id="80899" name="Rectangle 3"/>
          <p:cNvSpPr>
            <a:spLocks noGrp="1" noChangeArrowheads="1"/>
          </p:cNvSpPr>
          <p:nvPr>
            <p:ph type="dt"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a:defRPr sz="1200"/>
            </a:lvl1pPr>
          </a:lstStyle>
          <a:p>
            <a:endParaRPr lang="en-US"/>
          </a:p>
        </p:txBody>
      </p:sp>
      <p:sp>
        <p:nvSpPr>
          <p:cNvPr id="80900" name="Rectangle 4"/>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25513" y="4410075"/>
            <a:ext cx="509587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l" defTabSz="927100">
              <a:defRPr sz="1200"/>
            </a:lvl1pPr>
          </a:lstStyle>
          <a:p>
            <a:endParaRPr lang="en-US"/>
          </a:p>
        </p:txBody>
      </p:sp>
      <p:sp>
        <p:nvSpPr>
          <p:cNvPr id="80903" name="Rectangle 7"/>
          <p:cNvSpPr>
            <a:spLocks noGrp="1" noChangeArrowheads="1"/>
          </p:cNvSpPr>
          <p:nvPr>
            <p:ph type="sldNum" sz="quarter" idx="5"/>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a:defRPr sz="1200"/>
            </a:lvl1pPr>
          </a:lstStyle>
          <a:p>
            <a:fld id="{2390BA97-153D-401F-8055-A2503725377E}" type="slidenum">
              <a:rPr lang="en-US"/>
              <a:pPr/>
              <a:t>‹#›</a:t>
            </a:fld>
            <a:endParaRPr lang="en-US"/>
          </a:p>
        </p:txBody>
      </p:sp>
    </p:spTree>
    <p:extLst>
      <p:ext uri="{BB962C8B-B14F-4D97-AF65-F5344CB8AC3E}">
        <p14:creationId xmlns:p14="http://schemas.microsoft.com/office/powerpoint/2010/main" val="16261428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ahoma"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90BA97-153D-401F-8055-A2503725377E}" type="slidenum">
              <a:rPr lang="en-US" smtClean="0"/>
              <a:pPr/>
              <a:t>1</a:t>
            </a:fld>
            <a:endParaRPr lang="en-US"/>
          </a:p>
        </p:txBody>
      </p:sp>
    </p:spTree>
    <p:extLst>
      <p:ext uri="{BB962C8B-B14F-4D97-AF65-F5344CB8AC3E}">
        <p14:creationId xmlns:p14="http://schemas.microsoft.com/office/powerpoint/2010/main" val="2833383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760DBD-1727-48ED-A46A-A48AAA3C558B}" type="slidenum">
              <a:rPr lang="en-US"/>
              <a:pPr/>
              <a:t>2</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a:t>Insert a map of your country.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DBE73D-D9CE-4235-BC2F-70168F869CA6}" type="slidenum">
              <a:rPr lang="en-US"/>
              <a:pPr/>
              <a:t>3</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r>
              <a:rPr lang="en-US"/>
              <a:t>Insert a picture of one of the geographic features of your country.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2849B3-51D5-4DFB-84A8-5515CCE2B710}" type="slidenum">
              <a:rPr lang="en-US"/>
              <a:pPr/>
              <a:t>6</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r>
              <a:rPr kumimoji="0" lang="en-US" sz="2400"/>
              <a:t>Insert a picture illustrating a season in your country.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7BD083-14D4-40B8-B20D-66E7BC2B6D5B}" type="slidenum">
              <a:rPr lang="en-US"/>
              <a:pPr/>
              <a:t>8</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r>
              <a:rPr kumimoji="0" lang="en-US" sz="2400"/>
              <a:t>Insert a picture of an animal and or plant found in your country.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3419475" y="1828800"/>
            <a:ext cx="5343525" cy="2362200"/>
          </a:xfrm>
        </p:spPr>
        <p:txBody>
          <a:bodyPr/>
          <a:lstStyle>
            <a:lvl1pPr>
              <a:defRPr/>
            </a:lvl1pPr>
          </a:lstStyle>
          <a:p>
            <a:pPr lvl="0"/>
            <a:r>
              <a:rPr lang="en-US" noProof="0" smtClean="0"/>
              <a:t>Click to edit Master title style</a:t>
            </a:r>
          </a:p>
        </p:txBody>
      </p:sp>
      <p:sp>
        <p:nvSpPr>
          <p:cNvPr id="46083" name="Rectangle 3"/>
          <p:cNvSpPr>
            <a:spLocks noGrp="1" noChangeArrowheads="1"/>
          </p:cNvSpPr>
          <p:nvPr>
            <p:ph type="subTitle" idx="1"/>
          </p:nvPr>
        </p:nvSpPr>
        <p:spPr>
          <a:xfrm>
            <a:off x="3816350" y="4184650"/>
            <a:ext cx="4946650" cy="1368425"/>
          </a:xfrm>
        </p:spPr>
        <p:txBody>
          <a:bodyPr/>
          <a:lstStyle>
            <a:lvl1pPr marL="0" indent="0">
              <a:buFontTx/>
              <a:buNone/>
              <a:defRPr sz="1800"/>
            </a:lvl1pPr>
          </a:lstStyle>
          <a:p>
            <a:pPr lvl="0"/>
            <a:r>
              <a:rPr lang="en-US" noProof="0" smtClean="0"/>
              <a:t>Click to edit Master subtitle style</a:t>
            </a:r>
          </a:p>
        </p:txBody>
      </p:sp>
      <p:sp>
        <p:nvSpPr>
          <p:cNvPr id="46249" name="Rectangle 169"/>
          <p:cNvSpPr>
            <a:spLocks noGrp="1" noChangeArrowheads="1"/>
          </p:cNvSpPr>
          <p:nvPr>
            <p:ph type="dt" sz="half" idx="2"/>
          </p:nvPr>
        </p:nvSpPr>
        <p:spPr>
          <a:xfrm>
            <a:off x="1225550" y="6200775"/>
            <a:ext cx="1905000" cy="457200"/>
          </a:xfrm>
        </p:spPr>
        <p:txBody>
          <a:bodyPr/>
          <a:lstStyle>
            <a:lvl1pPr>
              <a:defRPr/>
            </a:lvl1pPr>
          </a:lstStyle>
          <a:p>
            <a:endParaRPr lang="en-US"/>
          </a:p>
        </p:txBody>
      </p:sp>
      <p:sp>
        <p:nvSpPr>
          <p:cNvPr id="46250" name="Rectangle 170"/>
          <p:cNvSpPr>
            <a:spLocks noGrp="1" noChangeArrowheads="1"/>
          </p:cNvSpPr>
          <p:nvPr>
            <p:ph type="ftr" sz="quarter" idx="3"/>
          </p:nvPr>
        </p:nvSpPr>
        <p:spPr>
          <a:xfrm>
            <a:off x="3303588" y="6200775"/>
            <a:ext cx="3636962" cy="457200"/>
          </a:xfrm>
        </p:spPr>
        <p:txBody>
          <a:bodyPr/>
          <a:lstStyle>
            <a:lvl1pPr>
              <a:defRPr/>
            </a:lvl1pPr>
          </a:lstStyle>
          <a:p>
            <a:r>
              <a:rPr lang="en-US" smtClean="0"/>
              <a:t>Samovar et all. 2010. Communication Between Cultures</a:t>
            </a:r>
            <a:endParaRPr lang="en-US"/>
          </a:p>
        </p:txBody>
      </p:sp>
      <p:sp>
        <p:nvSpPr>
          <p:cNvPr id="46251" name="Rectangle 171"/>
          <p:cNvSpPr>
            <a:spLocks noGrp="1" noChangeArrowheads="1"/>
          </p:cNvSpPr>
          <p:nvPr>
            <p:ph type="sldNum" sz="quarter" idx="4"/>
          </p:nvPr>
        </p:nvSpPr>
        <p:spPr>
          <a:xfrm>
            <a:off x="7092950" y="6200775"/>
            <a:ext cx="1905000" cy="457200"/>
          </a:xfrm>
        </p:spPr>
        <p:txBody>
          <a:bodyPr/>
          <a:lstStyle>
            <a:lvl1pPr>
              <a:defRPr/>
            </a:lvl1pPr>
          </a:lstStyle>
          <a:p>
            <a:fld id="{B4C7563C-7BEE-40F2-A8EE-1BE0247DFC1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EF8203C4-455C-4F67-9C06-0B1F93A6E31B}" type="slidenum">
              <a:rPr lang="en-US"/>
              <a:pPr/>
              <a:t>‹#›</a:t>
            </a:fld>
            <a:endParaRPr lang="en-US"/>
          </a:p>
        </p:txBody>
      </p:sp>
    </p:spTree>
    <p:extLst>
      <p:ext uri="{BB962C8B-B14F-4D97-AF65-F5344CB8AC3E}">
        <p14:creationId xmlns:p14="http://schemas.microsoft.com/office/powerpoint/2010/main" val="17591415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23075" y="225425"/>
            <a:ext cx="1925638" cy="5975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42988" y="225425"/>
            <a:ext cx="5627687" cy="5975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F0FABD97-A69A-4827-89AD-EF9FD183E838}" type="slidenum">
              <a:rPr lang="en-US"/>
              <a:pPr/>
              <a:t>‹#›</a:t>
            </a:fld>
            <a:endParaRPr lang="en-US"/>
          </a:p>
        </p:txBody>
      </p:sp>
    </p:spTree>
    <p:extLst>
      <p:ext uri="{BB962C8B-B14F-4D97-AF65-F5344CB8AC3E}">
        <p14:creationId xmlns:p14="http://schemas.microsoft.com/office/powerpoint/2010/main" val="21341073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42988" y="1304925"/>
            <a:ext cx="377666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72050" y="1304925"/>
            <a:ext cx="3776663" cy="4895850"/>
          </a:xfrm>
        </p:spPr>
        <p:txBody>
          <a:bodyPr/>
          <a:lstStyle/>
          <a:p>
            <a:r>
              <a:rPr lang="en-US" smtClean="0"/>
              <a:t>Click icon to add clip art</a:t>
            </a:r>
            <a:endParaRPr lang="en-US"/>
          </a:p>
        </p:txBody>
      </p:sp>
      <p:sp>
        <p:nvSpPr>
          <p:cNvPr id="5" name="Date Placeholder 4"/>
          <p:cNvSpPr>
            <a:spLocks noGrp="1"/>
          </p:cNvSpPr>
          <p:nvPr>
            <p:ph type="dt" sz="half" idx="10"/>
          </p:nvPr>
        </p:nvSpPr>
        <p:spPr>
          <a:xfrm>
            <a:off x="1042988" y="6308725"/>
            <a:ext cx="1838325" cy="349250"/>
          </a:xfrm>
        </p:spPr>
        <p:txBody>
          <a:bodyPr/>
          <a:lstStyle>
            <a:lvl1pPr>
              <a:defRPr/>
            </a:lvl1pPr>
          </a:lstStyle>
          <a:p>
            <a:endParaRPr lang="en-US"/>
          </a:p>
        </p:txBody>
      </p:sp>
      <p:sp>
        <p:nvSpPr>
          <p:cNvPr id="6" name="Footer Placeholder 5"/>
          <p:cNvSpPr>
            <a:spLocks noGrp="1"/>
          </p:cNvSpPr>
          <p:nvPr>
            <p:ph type="ftr" sz="quarter" idx="11"/>
          </p:nvPr>
        </p:nvSpPr>
        <p:spPr>
          <a:xfrm>
            <a:off x="3054350" y="6308725"/>
            <a:ext cx="3636963" cy="349250"/>
          </a:xfrm>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a:xfrm>
            <a:off x="6843713" y="6308725"/>
            <a:ext cx="1905000" cy="349250"/>
          </a:xfrm>
        </p:spPr>
        <p:txBody>
          <a:bodyPr/>
          <a:lstStyle>
            <a:lvl1pPr>
              <a:defRPr/>
            </a:lvl1pPr>
          </a:lstStyle>
          <a:p>
            <a:fld id="{B40F7D6D-B157-4DE1-85E5-014578118FA2}" type="slidenum">
              <a:rPr lang="en-US"/>
              <a:pPr/>
              <a:t>‹#›</a:t>
            </a:fld>
            <a:endParaRPr lang="en-US"/>
          </a:p>
        </p:txBody>
      </p:sp>
    </p:spTree>
    <p:extLst>
      <p:ext uri="{BB962C8B-B14F-4D97-AF65-F5344CB8AC3E}">
        <p14:creationId xmlns:p14="http://schemas.microsoft.com/office/powerpoint/2010/main" val="9930689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42988" y="225425"/>
            <a:ext cx="7705725"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42988" y="1304925"/>
            <a:ext cx="7705725"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42988" y="3829050"/>
            <a:ext cx="7705725" cy="2371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042988" y="6308725"/>
            <a:ext cx="1838325" cy="349250"/>
          </a:xfrm>
        </p:spPr>
        <p:txBody>
          <a:bodyPr/>
          <a:lstStyle>
            <a:lvl1pPr>
              <a:defRPr/>
            </a:lvl1pPr>
          </a:lstStyle>
          <a:p>
            <a:endParaRPr lang="en-US"/>
          </a:p>
        </p:txBody>
      </p:sp>
      <p:sp>
        <p:nvSpPr>
          <p:cNvPr id="6" name="Footer Placeholder 5"/>
          <p:cNvSpPr>
            <a:spLocks noGrp="1"/>
          </p:cNvSpPr>
          <p:nvPr>
            <p:ph type="ftr" sz="quarter" idx="11"/>
          </p:nvPr>
        </p:nvSpPr>
        <p:spPr>
          <a:xfrm>
            <a:off x="3054350" y="6308725"/>
            <a:ext cx="3636963" cy="349250"/>
          </a:xfrm>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a:xfrm>
            <a:off x="6843713" y="6308725"/>
            <a:ext cx="1905000" cy="349250"/>
          </a:xfrm>
        </p:spPr>
        <p:txBody>
          <a:bodyPr/>
          <a:lstStyle>
            <a:lvl1pPr>
              <a:defRPr/>
            </a:lvl1pPr>
          </a:lstStyle>
          <a:p>
            <a:fld id="{DE9F3692-CCF5-47B9-BA8D-D955A09EC9FE}" type="slidenum">
              <a:rPr lang="en-US"/>
              <a:pPr/>
              <a:t>‹#›</a:t>
            </a:fld>
            <a:endParaRPr lang="en-US"/>
          </a:p>
        </p:txBody>
      </p:sp>
    </p:spTree>
    <p:extLst>
      <p:ext uri="{BB962C8B-B14F-4D97-AF65-F5344CB8AC3E}">
        <p14:creationId xmlns:p14="http://schemas.microsoft.com/office/powerpoint/2010/main" val="64817021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5117A6A4-71A8-4F13-ABA5-30AF3D7686E9}" type="slidenum">
              <a:rPr lang="en-US"/>
              <a:pPr/>
              <a:t>‹#›</a:t>
            </a:fld>
            <a:endParaRPr lang="en-US"/>
          </a:p>
        </p:txBody>
      </p:sp>
    </p:spTree>
    <p:extLst>
      <p:ext uri="{BB962C8B-B14F-4D97-AF65-F5344CB8AC3E}">
        <p14:creationId xmlns:p14="http://schemas.microsoft.com/office/powerpoint/2010/main" val="16152075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6" name="Slide Number Placeholder 5"/>
          <p:cNvSpPr>
            <a:spLocks noGrp="1"/>
          </p:cNvSpPr>
          <p:nvPr>
            <p:ph type="sldNum" sz="quarter" idx="12"/>
          </p:nvPr>
        </p:nvSpPr>
        <p:spPr/>
        <p:txBody>
          <a:bodyPr/>
          <a:lstStyle>
            <a:lvl1pPr>
              <a:defRPr/>
            </a:lvl1pPr>
          </a:lstStyle>
          <a:p>
            <a:fld id="{FDD8545B-12A3-4A53-81F2-8D6EEB7FDD48}" type="slidenum">
              <a:rPr lang="en-US"/>
              <a:pPr/>
              <a:t>‹#›</a:t>
            </a:fld>
            <a:endParaRPr lang="en-US"/>
          </a:p>
        </p:txBody>
      </p:sp>
    </p:spTree>
    <p:extLst>
      <p:ext uri="{BB962C8B-B14F-4D97-AF65-F5344CB8AC3E}">
        <p14:creationId xmlns:p14="http://schemas.microsoft.com/office/powerpoint/2010/main" val="31499723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42988" y="1304925"/>
            <a:ext cx="3776662"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2050" y="1304925"/>
            <a:ext cx="3776663" cy="4895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p:txBody>
          <a:bodyPr/>
          <a:lstStyle>
            <a:lvl1pPr>
              <a:defRPr/>
            </a:lvl1pPr>
          </a:lstStyle>
          <a:p>
            <a:fld id="{3B9A4514-EB60-4D1F-A82F-6AEBDD4BFF16}" type="slidenum">
              <a:rPr lang="en-US"/>
              <a:pPr/>
              <a:t>‹#›</a:t>
            </a:fld>
            <a:endParaRPr lang="en-US"/>
          </a:p>
        </p:txBody>
      </p:sp>
    </p:spTree>
    <p:extLst>
      <p:ext uri="{BB962C8B-B14F-4D97-AF65-F5344CB8AC3E}">
        <p14:creationId xmlns:p14="http://schemas.microsoft.com/office/powerpoint/2010/main" val="2183112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9" name="Slide Number Placeholder 8"/>
          <p:cNvSpPr>
            <a:spLocks noGrp="1"/>
          </p:cNvSpPr>
          <p:nvPr>
            <p:ph type="sldNum" sz="quarter" idx="12"/>
          </p:nvPr>
        </p:nvSpPr>
        <p:spPr/>
        <p:txBody>
          <a:bodyPr/>
          <a:lstStyle>
            <a:lvl1pPr>
              <a:defRPr/>
            </a:lvl1pPr>
          </a:lstStyle>
          <a:p>
            <a:fld id="{6152AA2A-78A5-408B-BD7E-3AE7601ED267}" type="slidenum">
              <a:rPr lang="en-US"/>
              <a:pPr/>
              <a:t>‹#›</a:t>
            </a:fld>
            <a:endParaRPr lang="en-US"/>
          </a:p>
        </p:txBody>
      </p:sp>
    </p:spTree>
    <p:extLst>
      <p:ext uri="{BB962C8B-B14F-4D97-AF65-F5344CB8AC3E}">
        <p14:creationId xmlns:p14="http://schemas.microsoft.com/office/powerpoint/2010/main" val="33481070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5" name="Slide Number Placeholder 4"/>
          <p:cNvSpPr>
            <a:spLocks noGrp="1"/>
          </p:cNvSpPr>
          <p:nvPr>
            <p:ph type="sldNum" sz="quarter" idx="12"/>
          </p:nvPr>
        </p:nvSpPr>
        <p:spPr/>
        <p:txBody>
          <a:bodyPr/>
          <a:lstStyle>
            <a:lvl1pPr>
              <a:defRPr/>
            </a:lvl1pPr>
          </a:lstStyle>
          <a:p>
            <a:fld id="{9A0D116F-5243-47C4-964F-7B2C4DBF0276}" type="slidenum">
              <a:rPr lang="en-US"/>
              <a:pPr/>
              <a:t>‹#›</a:t>
            </a:fld>
            <a:endParaRPr lang="en-US"/>
          </a:p>
        </p:txBody>
      </p:sp>
    </p:spTree>
    <p:extLst>
      <p:ext uri="{BB962C8B-B14F-4D97-AF65-F5344CB8AC3E}">
        <p14:creationId xmlns:p14="http://schemas.microsoft.com/office/powerpoint/2010/main" val="24570077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4" name="Slide Number Placeholder 3"/>
          <p:cNvSpPr>
            <a:spLocks noGrp="1"/>
          </p:cNvSpPr>
          <p:nvPr>
            <p:ph type="sldNum" sz="quarter" idx="12"/>
          </p:nvPr>
        </p:nvSpPr>
        <p:spPr/>
        <p:txBody>
          <a:bodyPr/>
          <a:lstStyle>
            <a:lvl1pPr>
              <a:defRPr/>
            </a:lvl1pPr>
          </a:lstStyle>
          <a:p>
            <a:fld id="{49A20491-3B3E-4FA2-8D26-856D16226C48}" type="slidenum">
              <a:rPr lang="en-US"/>
              <a:pPr/>
              <a:t>‹#›</a:t>
            </a:fld>
            <a:endParaRPr lang="en-US"/>
          </a:p>
        </p:txBody>
      </p:sp>
    </p:spTree>
    <p:extLst>
      <p:ext uri="{BB962C8B-B14F-4D97-AF65-F5344CB8AC3E}">
        <p14:creationId xmlns:p14="http://schemas.microsoft.com/office/powerpoint/2010/main" val="22084193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p:txBody>
          <a:bodyPr/>
          <a:lstStyle>
            <a:lvl1pPr>
              <a:defRPr/>
            </a:lvl1pPr>
          </a:lstStyle>
          <a:p>
            <a:fld id="{C0B557EF-B7A6-4696-8A5A-D0501360A69B}" type="slidenum">
              <a:rPr lang="en-US"/>
              <a:pPr/>
              <a:t>‹#›</a:t>
            </a:fld>
            <a:endParaRPr lang="en-US"/>
          </a:p>
        </p:txBody>
      </p:sp>
    </p:spTree>
    <p:extLst>
      <p:ext uri="{BB962C8B-B14F-4D97-AF65-F5344CB8AC3E}">
        <p14:creationId xmlns:p14="http://schemas.microsoft.com/office/powerpoint/2010/main" val="29630843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smtClean="0"/>
              <a:t>Samovar et all. 2010. Communication Between Cultures</a:t>
            </a:r>
            <a:endParaRPr lang="en-US"/>
          </a:p>
        </p:txBody>
      </p:sp>
      <p:sp>
        <p:nvSpPr>
          <p:cNvPr id="7" name="Slide Number Placeholder 6"/>
          <p:cNvSpPr>
            <a:spLocks noGrp="1"/>
          </p:cNvSpPr>
          <p:nvPr>
            <p:ph type="sldNum" sz="quarter" idx="12"/>
          </p:nvPr>
        </p:nvSpPr>
        <p:spPr/>
        <p:txBody>
          <a:bodyPr/>
          <a:lstStyle>
            <a:lvl1pPr>
              <a:defRPr/>
            </a:lvl1pPr>
          </a:lstStyle>
          <a:p>
            <a:fld id="{30F9998D-DDF1-44DC-9A5D-2826DF938F5D}" type="slidenum">
              <a:rPr lang="en-US"/>
              <a:pPr/>
              <a:t>‹#›</a:t>
            </a:fld>
            <a:endParaRPr lang="en-US"/>
          </a:p>
        </p:txBody>
      </p:sp>
    </p:spTree>
    <p:extLst>
      <p:ext uri="{BB962C8B-B14F-4D97-AF65-F5344CB8AC3E}">
        <p14:creationId xmlns:p14="http://schemas.microsoft.com/office/powerpoint/2010/main" val="42333111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1042988" y="225425"/>
            <a:ext cx="7705725"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1042988" y="1304925"/>
            <a:ext cx="7705725"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Rectangle 4"/>
          <p:cNvSpPr>
            <a:spLocks noGrp="1" noChangeArrowheads="1"/>
          </p:cNvSpPr>
          <p:nvPr>
            <p:ph type="dt" sz="half" idx="2"/>
          </p:nvPr>
        </p:nvSpPr>
        <p:spPr bwMode="auto">
          <a:xfrm>
            <a:off x="1042988" y="6308725"/>
            <a:ext cx="1838325"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000">
                <a:latin typeface="+mn-lt"/>
              </a:defRPr>
            </a:lvl1pPr>
          </a:lstStyle>
          <a:p>
            <a:endParaRPr lang="en-US"/>
          </a:p>
        </p:txBody>
      </p:sp>
      <p:sp>
        <p:nvSpPr>
          <p:cNvPr id="22533" name="Rectangle 5"/>
          <p:cNvSpPr>
            <a:spLocks noGrp="1" noChangeArrowheads="1"/>
          </p:cNvSpPr>
          <p:nvPr>
            <p:ph type="ftr" sz="quarter" idx="3"/>
          </p:nvPr>
        </p:nvSpPr>
        <p:spPr bwMode="auto">
          <a:xfrm>
            <a:off x="3054350" y="6308725"/>
            <a:ext cx="3636963"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latin typeface="+mn-lt"/>
              </a:defRPr>
            </a:lvl1pPr>
          </a:lstStyle>
          <a:p>
            <a:r>
              <a:rPr lang="en-US" smtClean="0"/>
              <a:t>Samovar et all. 2010. Communication Between Cultures</a:t>
            </a:r>
            <a:endParaRPr lang="en-US"/>
          </a:p>
        </p:txBody>
      </p:sp>
      <p:sp>
        <p:nvSpPr>
          <p:cNvPr id="22534" name="Rectangle 6"/>
          <p:cNvSpPr>
            <a:spLocks noGrp="1" noChangeArrowheads="1"/>
          </p:cNvSpPr>
          <p:nvPr>
            <p:ph type="sldNum" sz="quarter" idx="4"/>
          </p:nvPr>
        </p:nvSpPr>
        <p:spPr bwMode="auto">
          <a:xfrm>
            <a:off x="6843713" y="6308725"/>
            <a:ext cx="1905000"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000">
                <a:latin typeface="+mn-lt"/>
              </a:defRPr>
            </a:lvl1pPr>
          </a:lstStyle>
          <a:p>
            <a:fld id="{C0B34E44-227D-4C95-9C20-B6F2344F6F8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sldNum="0"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2pPr>
      <a:lvl3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3pPr>
      <a:lvl4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4pPr>
      <a:lvl5pPr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5pPr>
      <a:lvl6pPr marL="4572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6pPr>
      <a:lvl7pPr marL="9144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7pPr>
      <a:lvl8pPr marL="13716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8pPr>
      <a:lvl9pPr marL="1828800" algn="l" rtl="0" eaLnBrk="1" fontAlgn="base" hangingPunct="1">
        <a:spcBef>
          <a:spcPct val="0"/>
        </a:spcBef>
        <a:spcAft>
          <a:spcPct val="0"/>
        </a:spcAft>
        <a:defRPr sz="3200">
          <a:solidFill>
            <a:schemeClr val="tx1"/>
          </a:solidFill>
          <a:latin typeface="Century Schoolbook" pitchFamily="18" charset="0"/>
          <a:cs typeface="Times New Roman" pitchFamily="18"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0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16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Grp="1" noChangeArrowheads="1"/>
          </p:cNvSpPr>
          <p:nvPr>
            <p:ph type="ctrTitle"/>
          </p:nvPr>
        </p:nvSpPr>
        <p:spPr/>
        <p:txBody>
          <a:bodyPr/>
          <a:lstStyle/>
          <a:p>
            <a:r>
              <a:rPr lang="en-US" dirty="0" smtClean="0">
                <a:latin typeface="Adobe Gothic Std B" pitchFamily="34" charset="-128"/>
                <a:ea typeface="Adobe Gothic Std B" pitchFamily="34" charset="-128"/>
              </a:rPr>
              <a:t>WELCOME!</a:t>
            </a:r>
            <a:br>
              <a:rPr lang="en-US" dirty="0" smtClean="0">
                <a:latin typeface="Adobe Gothic Std B" pitchFamily="34" charset="-128"/>
                <a:ea typeface="Adobe Gothic Std B" pitchFamily="34" charset="-128"/>
              </a:rPr>
            </a:br>
            <a:endParaRPr lang="en-US" dirty="0">
              <a:latin typeface="Adobe Gothic Std B" pitchFamily="34" charset="-128"/>
              <a:ea typeface="Adobe Gothic Std B" pitchFamily="34" charset="-128"/>
            </a:endParaRPr>
          </a:p>
        </p:txBody>
      </p:sp>
      <p:sp>
        <p:nvSpPr>
          <p:cNvPr id="67589" name="Rectangle 5"/>
          <p:cNvSpPr>
            <a:spLocks noGrp="1" noChangeArrowheads="1"/>
          </p:cNvSpPr>
          <p:nvPr>
            <p:ph type="subTitle" idx="1"/>
          </p:nvPr>
        </p:nvSpPr>
        <p:spPr/>
        <p:txBody>
          <a:bodyPr/>
          <a:lstStyle/>
          <a:p>
            <a:r>
              <a:rPr lang="en-US" sz="2400" dirty="0" smtClean="0"/>
              <a:t>Intercultural Communication</a:t>
            </a:r>
          </a:p>
          <a:p>
            <a:r>
              <a:rPr lang="en-US" sz="2400" dirty="0" smtClean="0">
                <a:solidFill>
                  <a:schemeClr val="tx1"/>
                </a:solidFill>
              </a:rPr>
              <a:t>-</a:t>
            </a:r>
          </a:p>
          <a:p>
            <a:r>
              <a:rPr lang="en-US" sz="2400" dirty="0" err="1" smtClean="0"/>
              <a:t>Komunikasi</a:t>
            </a:r>
            <a:r>
              <a:rPr lang="en-US" sz="2400" dirty="0" smtClean="0"/>
              <a:t> </a:t>
            </a:r>
            <a:r>
              <a:rPr lang="en-US" sz="2400" dirty="0" err="1" smtClean="0"/>
              <a:t>Antar</a:t>
            </a:r>
            <a:r>
              <a:rPr lang="en-US" sz="2400" dirty="0" smtClean="0"/>
              <a:t> </a:t>
            </a:r>
            <a:r>
              <a:rPr lang="en-US" sz="2400" dirty="0" err="1" smtClean="0"/>
              <a:t>Budaya</a:t>
            </a:r>
            <a:endParaRPr lang="en-US" sz="24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533400"/>
            <a:ext cx="4040188" cy="639762"/>
          </a:xfrm>
        </p:spPr>
        <p:txBody>
          <a:bodyPr/>
          <a:lstStyle/>
          <a:p>
            <a:pPr algn="ctr"/>
            <a:r>
              <a:rPr lang="en-US" sz="2800" dirty="0">
                <a:latin typeface="Calibri" pitchFamily="34" charset="0"/>
                <a:cs typeface="Calibri" pitchFamily="34" charset="0"/>
              </a:rPr>
              <a:t>The Dominant </a:t>
            </a:r>
            <a:r>
              <a:rPr lang="en-US" sz="2800" dirty="0" smtClean="0">
                <a:latin typeface="Calibri" pitchFamily="34" charset="0"/>
                <a:cs typeface="Calibri" pitchFamily="34" charset="0"/>
              </a:rPr>
              <a:t>Culture</a:t>
            </a:r>
            <a:endParaRPr lang="en-US" sz="2800" dirty="0">
              <a:latin typeface="Calibri" pitchFamily="34" charset="0"/>
              <a:cs typeface="Calibri" pitchFamily="34" charset="0"/>
            </a:endParaRPr>
          </a:p>
        </p:txBody>
      </p:sp>
      <p:sp>
        <p:nvSpPr>
          <p:cNvPr id="11" name="Text Placeholder 10"/>
          <p:cNvSpPr>
            <a:spLocks noGrp="1"/>
          </p:cNvSpPr>
          <p:nvPr>
            <p:ph type="body" sz="quarter" idx="3"/>
          </p:nvPr>
        </p:nvSpPr>
        <p:spPr>
          <a:xfrm>
            <a:off x="4572000" y="533400"/>
            <a:ext cx="4041775" cy="639762"/>
          </a:xfrm>
        </p:spPr>
        <p:txBody>
          <a:bodyPr/>
          <a:lstStyle/>
          <a:p>
            <a:pPr algn="ctr"/>
            <a:r>
              <a:rPr lang="en-US" sz="2800" dirty="0" smtClean="0">
                <a:latin typeface="Calibri" pitchFamily="34" charset="0"/>
                <a:cs typeface="Calibri" pitchFamily="34" charset="0"/>
              </a:rPr>
              <a:t>Co-Culture</a:t>
            </a:r>
            <a:endParaRPr lang="en-US" sz="2800" dirty="0">
              <a:latin typeface="Calibri" pitchFamily="34" charset="0"/>
              <a:cs typeface="Calibri" pitchFamily="34" charset="0"/>
            </a:endParaRPr>
          </a:p>
        </p:txBody>
      </p:sp>
      <p:sp>
        <p:nvSpPr>
          <p:cNvPr id="12" name="Content Placeholder 11"/>
          <p:cNvSpPr>
            <a:spLocks noGrp="1"/>
          </p:cNvSpPr>
          <p:nvPr>
            <p:ph sz="quarter" idx="4"/>
          </p:nvPr>
        </p:nvSpPr>
        <p:spPr>
          <a:xfrm>
            <a:off x="4645025" y="1143000"/>
            <a:ext cx="4041775" cy="4983163"/>
          </a:xfrm>
        </p:spPr>
        <p:txBody>
          <a:bodyPr/>
          <a:lstStyle/>
          <a:p>
            <a:pPr marL="0" indent="0">
              <a:buNone/>
            </a:pPr>
            <a:endParaRPr lang="en-US" sz="2000" dirty="0" smtClean="0">
              <a:latin typeface="Calibri" pitchFamily="34" charset="0"/>
              <a:cs typeface="Calibri" pitchFamily="34" charset="0"/>
            </a:endParaRPr>
          </a:p>
          <a:p>
            <a:pPr marL="0" indent="0">
              <a:buNone/>
            </a:pPr>
            <a:r>
              <a:rPr lang="en-US" sz="1800" dirty="0" smtClean="0">
                <a:latin typeface="Calibri" pitchFamily="34" charset="0"/>
                <a:cs typeface="Calibri" pitchFamily="34" charset="0"/>
              </a:rPr>
              <a:t>Within the dominant culture, you will find numerous co-cultures and specialized cultures.</a:t>
            </a:r>
          </a:p>
          <a:p>
            <a:pPr marL="0" indent="0">
              <a:buNone/>
            </a:pPr>
            <a:endParaRPr lang="en-US" sz="1800" dirty="0">
              <a:latin typeface="Calibri" pitchFamily="34" charset="0"/>
              <a:cs typeface="Calibri" pitchFamily="34" charset="0"/>
            </a:endParaRPr>
          </a:p>
          <a:p>
            <a:pPr marL="0" indent="0">
              <a:buNone/>
            </a:pPr>
            <a:r>
              <a:rPr lang="en-US" sz="1800" dirty="0" smtClean="0">
                <a:latin typeface="Calibri" pitchFamily="34" charset="0"/>
                <a:cs typeface="Calibri" pitchFamily="34" charset="0"/>
              </a:rPr>
              <a:t>Some co-cultures share many of the patterns and perceptions found within the larger, dominant culture, but their members also have distinct and unique patterns of communication that they have learned as part of their membership in the co-culture.</a:t>
            </a:r>
          </a:p>
          <a:p>
            <a:pPr marL="0" indent="0">
              <a:buNone/>
            </a:pPr>
            <a:endParaRPr lang="en-US" sz="1800" dirty="0">
              <a:latin typeface="Calibri" pitchFamily="34" charset="0"/>
              <a:cs typeface="Calibri" pitchFamily="34" charset="0"/>
            </a:endParaRPr>
          </a:p>
          <a:p>
            <a:pPr marL="0" indent="0">
              <a:buNone/>
            </a:pPr>
            <a:r>
              <a:rPr lang="en-US" sz="1800" dirty="0" smtClean="0">
                <a:latin typeface="Calibri" pitchFamily="34" charset="0"/>
                <a:cs typeface="Calibri" pitchFamily="34" charset="0"/>
              </a:rPr>
              <a:t>These co-cultural affiliations can be based on race, ethnic, gender, age, sexual preference, etc.</a:t>
            </a:r>
            <a:endParaRPr lang="en-US" sz="1800" dirty="0">
              <a:latin typeface="Calibri" pitchFamily="34" charset="0"/>
              <a:cs typeface="Calibri" pitchFamily="34" charset="0"/>
            </a:endParaRPr>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
        <p:nvSpPr>
          <p:cNvPr id="13" name="Content Placeholder 5"/>
          <p:cNvSpPr>
            <a:spLocks noGrp="1"/>
          </p:cNvSpPr>
          <p:nvPr>
            <p:ph sz="half" idx="2"/>
          </p:nvPr>
        </p:nvSpPr>
        <p:spPr>
          <a:xfrm>
            <a:off x="457200" y="1173162"/>
            <a:ext cx="4040188" cy="4922838"/>
          </a:xfrm>
        </p:spPr>
        <p:txBody>
          <a:bodyPr/>
          <a:lstStyle/>
          <a:p>
            <a:pPr marL="0" indent="0">
              <a:buNone/>
            </a:pPr>
            <a:endParaRPr lang="en-US" sz="2000" dirty="0" smtClean="0">
              <a:latin typeface="Calibri" pitchFamily="34" charset="0"/>
              <a:cs typeface="Calibri" pitchFamily="34" charset="0"/>
            </a:endParaRPr>
          </a:p>
          <a:p>
            <a:pPr marL="0" indent="0">
              <a:buNone/>
            </a:pPr>
            <a:r>
              <a:rPr lang="en-US" sz="2000" dirty="0" smtClean="0">
                <a:latin typeface="Calibri" pitchFamily="34" charset="0"/>
                <a:cs typeface="Calibri" pitchFamily="34" charset="0"/>
              </a:rPr>
              <a:t>This is the group that usually has the greatest amount of control over how the culture carries out its business. </a:t>
            </a:r>
          </a:p>
          <a:p>
            <a:pPr marL="0" indent="0">
              <a:buNone/>
            </a:pPr>
            <a:endParaRPr lang="en-US" sz="2000" dirty="0">
              <a:latin typeface="Calibri" pitchFamily="34" charset="0"/>
              <a:cs typeface="Calibri" pitchFamily="34" charset="0"/>
            </a:endParaRPr>
          </a:p>
          <a:p>
            <a:pPr marL="0" indent="0">
              <a:buNone/>
            </a:pPr>
            <a:r>
              <a:rPr lang="en-US" sz="2000" dirty="0" smtClean="0">
                <a:latin typeface="Calibri" pitchFamily="34" charset="0"/>
                <a:cs typeface="Calibri" pitchFamily="34" charset="0"/>
              </a:rPr>
              <a:t>This group possesses the power that allows it to speak for the entire culture while setting the tone and agenda that other will usually follow</a:t>
            </a:r>
          </a:p>
          <a:p>
            <a:pPr marL="0" indent="0">
              <a:buNone/>
            </a:pPr>
            <a:endParaRPr lang="en-US" sz="2000" dirty="0">
              <a:latin typeface="Calibri" pitchFamily="34" charset="0"/>
              <a:cs typeface="Calibri" pitchFamily="34" charset="0"/>
            </a:endParaRPr>
          </a:p>
          <a:p>
            <a:pPr marL="0" indent="0">
              <a:buNone/>
            </a:pPr>
            <a:r>
              <a:rPr lang="en-US" sz="2000" dirty="0" smtClean="0">
                <a:latin typeface="Calibri" pitchFamily="34" charset="0"/>
                <a:cs typeface="Calibri" pitchFamily="34" charset="0"/>
              </a:rPr>
              <a:t>They control religious institution, media, government, education, military, etc.</a:t>
            </a:r>
          </a:p>
        </p:txBody>
      </p:sp>
    </p:spTree>
    <p:extLst>
      <p:ext uri="{BB962C8B-B14F-4D97-AF65-F5344CB8AC3E}">
        <p14:creationId xmlns:p14="http://schemas.microsoft.com/office/powerpoint/2010/main" val="36366400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xEl>
                                              <p:pRg st="3" end="3"/>
                                            </p:txEl>
                                          </p:spTgt>
                                        </p:tgtEl>
                                        <p:attrNameLst>
                                          <p:attrName>style.visibility</p:attrName>
                                        </p:attrNameLst>
                                      </p:cBhvr>
                                      <p:to>
                                        <p:strVal val="visible"/>
                                      </p:to>
                                    </p:set>
                                    <p:anim calcmode="lin" valueType="num">
                                      <p:cBhvr additive="base">
                                        <p:cTn id="13"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anim calcmode="lin" valueType="num">
                                      <p:cBhvr additive="base">
                                        <p:cTn id="19"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anim calcmode="lin" valueType="num">
                                      <p:cBhvr additive="base">
                                        <p:cTn id="25"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anim calcmode="lin" valueType="num">
                                      <p:cBhvr additive="base">
                                        <p:cTn id="31"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anim calcmode="lin" valueType="num">
                                      <p:cBhvr additive="base">
                                        <p:cTn id="37"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Culture?</a:t>
            </a:r>
            <a:endParaRPr lang="en-US" dirty="0"/>
          </a:p>
        </p:txBody>
      </p:sp>
      <p:sp>
        <p:nvSpPr>
          <p:cNvPr id="8" name="Content Placeholder 7"/>
          <p:cNvSpPr>
            <a:spLocks noGrp="1"/>
          </p:cNvSpPr>
          <p:nvPr>
            <p:ph sz="half" idx="1"/>
          </p:nvPr>
        </p:nvSpPr>
        <p:spPr>
          <a:xfrm>
            <a:off x="762000" y="1304925"/>
            <a:ext cx="3776662" cy="4895850"/>
          </a:xfrm>
        </p:spPr>
        <p:txBody>
          <a:bodyPr/>
          <a:lstStyle/>
          <a:p>
            <a:pPr marL="0" indent="0">
              <a:buNone/>
            </a:pPr>
            <a:r>
              <a:rPr lang="en-US" sz="2200" dirty="0" smtClean="0">
                <a:latin typeface="Calibri" pitchFamily="34" charset="0"/>
                <a:cs typeface="Calibri" pitchFamily="34" charset="0"/>
              </a:rPr>
              <a:t>Culture is a set of human-made objective and subjective elements that in the past have increased the probability of survival and resulted in satisfaction for the participants in an ecological niche, and thus became shared among those who could communicate with each other because they had a common language and they lived in the same time and place. (</a:t>
            </a:r>
            <a:r>
              <a:rPr lang="en-US" sz="2200" dirty="0" err="1" smtClean="0">
                <a:latin typeface="Calibri" pitchFamily="34" charset="0"/>
                <a:cs typeface="Calibri" pitchFamily="34" charset="0"/>
              </a:rPr>
              <a:t>Triandis</a:t>
            </a:r>
            <a:r>
              <a:rPr lang="en-US" sz="2200" dirty="0" smtClean="0">
                <a:latin typeface="Calibri" pitchFamily="34" charset="0"/>
                <a:cs typeface="Calibri" pitchFamily="34" charset="0"/>
              </a:rPr>
              <a:t>)</a:t>
            </a:r>
            <a:endParaRPr lang="en-US" sz="2200" dirty="0">
              <a:latin typeface="Calibri" pitchFamily="34" charset="0"/>
              <a:cs typeface="Calibri" pitchFamily="34" charset="0"/>
            </a:endParaRPr>
          </a:p>
        </p:txBody>
      </p:sp>
      <p:sp>
        <p:nvSpPr>
          <p:cNvPr id="9" name="Content Placeholder 8"/>
          <p:cNvSpPr>
            <a:spLocks noGrp="1"/>
          </p:cNvSpPr>
          <p:nvPr>
            <p:ph sz="half" idx="2"/>
          </p:nvPr>
        </p:nvSpPr>
        <p:spPr>
          <a:xfrm>
            <a:off x="4691062" y="1304925"/>
            <a:ext cx="3776663" cy="4895850"/>
          </a:xfrm>
        </p:spPr>
        <p:txBody>
          <a:bodyPr/>
          <a:lstStyle/>
          <a:p>
            <a:pPr marL="0" indent="0">
              <a:buNone/>
            </a:pPr>
            <a:r>
              <a:rPr lang="en-US" sz="2000" dirty="0" err="1">
                <a:solidFill>
                  <a:schemeClr val="tx1"/>
                </a:solidFill>
                <a:latin typeface="Calibri" pitchFamily="34" charset="0"/>
                <a:cs typeface="Calibri" pitchFamily="34" charset="0"/>
              </a:rPr>
              <a:t>Budaya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adalah</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seperangkat</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elemen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obyektif</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subjektif</a:t>
            </a:r>
            <a:r>
              <a:rPr lang="en-US" sz="2000" dirty="0">
                <a:solidFill>
                  <a:schemeClr val="tx1"/>
                </a:solidFill>
                <a:latin typeface="Calibri" pitchFamily="34" charset="0"/>
                <a:cs typeface="Calibri" pitchFamily="34" charset="0"/>
              </a:rPr>
              <a:t> yang </a:t>
            </a:r>
            <a:r>
              <a:rPr lang="en-US" sz="2000" dirty="0" err="1">
                <a:solidFill>
                  <a:schemeClr val="tx1"/>
                </a:solidFill>
                <a:latin typeface="Calibri" pitchFamily="34" charset="0"/>
                <a:cs typeface="Calibri" pitchFamily="34" charset="0"/>
              </a:rPr>
              <a:t>dibuat</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manusia</a:t>
            </a:r>
            <a:r>
              <a:rPr lang="en-US" sz="2000" dirty="0">
                <a:solidFill>
                  <a:schemeClr val="tx1"/>
                </a:solidFill>
                <a:latin typeface="Calibri" pitchFamily="34" charset="0"/>
                <a:cs typeface="Calibri" pitchFamily="34" charset="0"/>
              </a:rPr>
              <a:t> yang di </a:t>
            </a:r>
            <a:r>
              <a:rPr lang="en-US" sz="2000" dirty="0" err="1">
                <a:solidFill>
                  <a:schemeClr val="tx1"/>
                </a:solidFill>
                <a:latin typeface="Calibri" pitchFamily="34" charset="0"/>
                <a:cs typeface="Calibri" pitchFamily="34" charset="0"/>
              </a:rPr>
              <a:t>masa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lalu</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telah</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meningkatkan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kemungkinan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bertahan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hidup</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menghasilkan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kepuasan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bagi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para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peserta</a:t>
            </a:r>
            <a:r>
              <a:rPr lang="en-US" sz="2000" dirty="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dalam</a:t>
            </a:r>
            <a:r>
              <a:rPr lang="en-US" sz="2000" dirty="0" smtClean="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ekologi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kemudian</a:t>
            </a:r>
            <a:r>
              <a:rPr lang="en-US" sz="2000" dirty="0" smtClean="0">
                <a:solidFill>
                  <a:schemeClr val="tx1"/>
                </a:solidFill>
                <a:latin typeface="Calibri" pitchFamily="34" charset="0"/>
                <a:cs typeface="Calibri" pitchFamily="34" charset="0"/>
              </a:rPr>
              <a:t> </a:t>
            </a:r>
            <a:r>
              <a:rPr lang="en-US" sz="2000" dirty="0" err="1" smtClean="0">
                <a:solidFill>
                  <a:schemeClr val="tx1"/>
                </a:solidFill>
                <a:latin typeface="Calibri" pitchFamily="34" charset="0"/>
                <a:cs typeface="Calibri" pitchFamily="34" charset="0"/>
              </a:rPr>
              <a:t>dibagi</a:t>
            </a:r>
            <a:r>
              <a:rPr lang="en-US" sz="2000" dirty="0" smtClean="0">
                <a:solidFill>
                  <a:schemeClr val="tx1"/>
                </a:solidFill>
                <a:latin typeface="Calibri" pitchFamily="34" charset="0"/>
                <a:cs typeface="Calibri" pitchFamily="34" charset="0"/>
              </a:rPr>
              <a:t> di </a:t>
            </a:r>
            <a:r>
              <a:rPr lang="en-US" sz="2000" dirty="0" err="1">
                <a:solidFill>
                  <a:schemeClr val="tx1"/>
                </a:solidFill>
                <a:latin typeface="Calibri" pitchFamily="34" charset="0"/>
                <a:cs typeface="Calibri" pitchFamily="34" charset="0"/>
              </a:rPr>
              <a:t>antara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mereka</a:t>
            </a:r>
            <a:r>
              <a:rPr lang="en-US" sz="2000" dirty="0">
                <a:solidFill>
                  <a:schemeClr val="tx1"/>
                </a:solidFill>
                <a:latin typeface="Calibri" pitchFamily="34" charset="0"/>
                <a:cs typeface="Calibri" pitchFamily="34" charset="0"/>
              </a:rPr>
              <a:t> yang </a:t>
            </a:r>
            <a:r>
              <a:rPr lang="en-US" sz="2000" dirty="0" err="1">
                <a:solidFill>
                  <a:schemeClr val="tx1"/>
                </a:solidFill>
                <a:latin typeface="Calibri" pitchFamily="34" charset="0"/>
                <a:cs typeface="Calibri" pitchFamily="34" charset="0"/>
              </a:rPr>
              <a:t>dapat</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berkomunikasi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satu</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sama</a:t>
            </a:r>
            <a:r>
              <a:rPr lang="en-US" sz="2000" dirty="0">
                <a:solidFill>
                  <a:schemeClr val="tx1"/>
                </a:solidFill>
                <a:latin typeface="Calibri" pitchFamily="34" charset="0"/>
                <a:cs typeface="Calibri" pitchFamily="34" charset="0"/>
              </a:rPr>
              <a:t> lain </a:t>
            </a:r>
            <a:r>
              <a:rPr lang="en-US" sz="2000" dirty="0" err="1">
                <a:solidFill>
                  <a:schemeClr val="tx1"/>
                </a:solidFill>
                <a:latin typeface="Calibri" pitchFamily="34" charset="0"/>
                <a:cs typeface="Calibri" pitchFamily="34" charset="0"/>
              </a:rPr>
              <a:t>karena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mereka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memiliki</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bahasa</a:t>
            </a:r>
            <a:r>
              <a:rPr lang="en-US" sz="2000" dirty="0">
                <a:solidFill>
                  <a:schemeClr val="tx1"/>
                </a:solidFill>
                <a:latin typeface="Calibri" pitchFamily="34" charset="0"/>
                <a:cs typeface="Calibri" pitchFamily="34" charset="0"/>
              </a:rPr>
              <a:t> </a:t>
            </a:r>
            <a:r>
              <a:rPr lang="en-US" sz="2000" dirty="0" smtClean="0">
                <a:latin typeface="Calibri" pitchFamily="34" charset="0"/>
                <a:cs typeface="Calibri" pitchFamily="34" charset="0"/>
              </a:rPr>
              <a:t>yang </a:t>
            </a:r>
            <a:r>
              <a:rPr lang="en-US" sz="2000" dirty="0" err="1" smtClean="0">
                <a:latin typeface="Calibri" pitchFamily="34" charset="0"/>
                <a:cs typeface="Calibri" pitchFamily="34" charset="0"/>
              </a:rPr>
              <a:t>sama</a:t>
            </a:r>
            <a:r>
              <a:rPr lang="en-US" sz="2000" dirty="0" smtClean="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mereka</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tinggal</a:t>
            </a:r>
            <a:r>
              <a:rPr lang="en-US" sz="2000" dirty="0">
                <a:solidFill>
                  <a:schemeClr val="tx1"/>
                </a:solidFill>
                <a:latin typeface="Calibri" pitchFamily="34" charset="0"/>
                <a:cs typeface="Calibri" pitchFamily="34" charset="0"/>
              </a:rPr>
              <a:t> di </a:t>
            </a:r>
            <a:r>
              <a:rPr lang="en-US" sz="2000" dirty="0" err="1">
                <a:solidFill>
                  <a:schemeClr val="tx1"/>
                </a:solidFill>
                <a:latin typeface="Calibri" pitchFamily="34" charset="0"/>
                <a:cs typeface="Calibri" pitchFamily="34" charset="0"/>
              </a:rPr>
              <a:t>waktu</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dan</a:t>
            </a:r>
            <a:r>
              <a:rPr lang="en-US" sz="2000" dirty="0">
                <a:solidFill>
                  <a:schemeClr val="tx1"/>
                </a:solidFill>
                <a:latin typeface="Calibri" pitchFamily="34" charset="0"/>
                <a:cs typeface="Calibri" pitchFamily="34" charset="0"/>
              </a:rPr>
              <a:t> </a:t>
            </a:r>
            <a:r>
              <a:rPr lang="en-US" sz="2000" dirty="0" err="1">
                <a:solidFill>
                  <a:schemeClr val="tx1"/>
                </a:solidFill>
                <a:latin typeface="Calibri" pitchFamily="34" charset="0"/>
                <a:cs typeface="Calibri" pitchFamily="34" charset="0"/>
              </a:rPr>
              <a:t>tempat</a:t>
            </a:r>
            <a:r>
              <a:rPr lang="en-US" sz="2000" dirty="0">
                <a:solidFill>
                  <a:schemeClr val="tx1"/>
                </a:solidFill>
                <a:latin typeface="Calibri" pitchFamily="34" charset="0"/>
                <a:cs typeface="Calibri" pitchFamily="34" charset="0"/>
              </a:rPr>
              <a:t> yang </a:t>
            </a:r>
            <a:r>
              <a:rPr lang="en-US" sz="2000" dirty="0" err="1">
                <a:solidFill>
                  <a:schemeClr val="tx1"/>
                </a:solidFill>
                <a:latin typeface="Calibri" pitchFamily="34" charset="0"/>
                <a:cs typeface="Calibri" pitchFamily="34" charset="0"/>
              </a:rPr>
              <a:t>sama</a:t>
            </a:r>
            <a:r>
              <a:rPr lang="en-US" sz="2000" dirty="0">
                <a:solidFill>
                  <a:schemeClr val="tx1"/>
                </a:solidFill>
                <a:latin typeface="Calibri" pitchFamily="34" charset="0"/>
                <a:cs typeface="Calibri" pitchFamily="34" charset="0"/>
              </a:rPr>
              <a:t>.</a:t>
            </a:r>
            <a:endParaRPr lang="en-US" sz="2000" dirty="0">
              <a:latin typeface="Calibri" pitchFamily="34" charset="0"/>
              <a:cs typeface="Calibri" pitchFamily="34" charset="0"/>
            </a:endParaRPr>
          </a:p>
        </p:txBody>
      </p:sp>
      <p:sp>
        <p:nvSpPr>
          <p:cNvPr id="7" name="Footer Placeholder 6"/>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34434315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The Basic Functions of Culture</a:t>
            </a:r>
            <a:endParaRPr lang="en-US" dirty="0"/>
          </a:p>
        </p:txBody>
      </p:sp>
      <p:sp>
        <p:nvSpPr>
          <p:cNvPr id="7" name="Content Placeholder 6"/>
          <p:cNvSpPr>
            <a:spLocks noGrp="1"/>
          </p:cNvSpPr>
          <p:nvPr>
            <p:ph idx="1"/>
          </p:nvPr>
        </p:nvSpPr>
        <p:spPr/>
        <p:txBody>
          <a:bodyPr/>
          <a:lstStyle/>
          <a:p>
            <a:pPr marL="0" indent="0">
              <a:buNone/>
            </a:pPr>
            <a:r>
              <a:rPr lang="en-US" dirty="0" smtClean="0">
                <a:latin typeface="Calibri" pitchFamily="34" charset="0"/>
                <a:cs typeface="Calibri" pitchFamily="34" charset="0"/>
              </a:rPr>
              <a:t>To improve the adaptation of members of the culture to a particular ecology, and it includes the knowledge that people need to have in order to function effectively in their social environment. (</a:t>
            </a:r>
            <a:r>
              <a:rPr lang="en-US" dirty="0" err="1" smtClean="0">
                <a:latin typeface="Calibri" pitchFamily="34" charset="0"/>
                <a:cs typeface="Calibri" pitchFamily="34" charset="0"/>
              </a:rPr>
              <a:t>Triadis</a:t>
            </a:r>
            <a:r>
              <a:rPr lang="en-US" dirty="0" smtClean="0">
                <a:latin typeface="Calibri" pitchFamily="34" charset="0"/>
                <a:cs typeface="Calibri" pitchFamily="34" charset="0"/>
              </a:rPr>
              <a:t>)</a:t>
            </a:r>
          </a:p>
          <a:p>
            <a:pPr marL="0" indent="0">
              <a:buNone/>
            </a:pPr>
            <a:endParaRPr lang="en-US" dirty="0">
              <a:latin typeface="Calibri" pitchFamily="34" charset="0"/>
              <a:cs typeface="Calibri" pitchFamily="34" charset="0"/>
            </a:endParaRPr>
          </a:p>
          <a:p>
            <a:pPr marL="0" indent="0">
              <a:buNone/>
            </a:pPr>
            <a:r>
              <a:rPr lang="en-US" dirty="0" smtClean="0">
                <a:latin typeface="Calibri" pitchFamily="34" charset="0"/>
                <a:cs typeface="Calibri" pitchFamily="34" charset="0"/>
              </a:rPr>
              <a:t>To set the limits on behavior and guides it along predictable paths. (</a:t>
            </a:r>
            <a:r>
              <a:rPr lang="en-US" dirty="0" err="1" smtClean="0">
                <a:latin typeface="Calibri" pitchFamily="34" charset="0"/>
                <a:cs typeface="Calibri" pitchFamily="34" charset="0"/>
              </a:rPr>
              <a:t>Haviland</a:t>
            </a:r>
            <a:r>
              <a:rPr lang="en-US" dirty="0" smtClean="0">
                <a:latin typeface="Calibri" pitchFamily="34" charset="0"/>
                <a:cs typeface="Calibri" pitchFamily="34" charset="0"/>
              </a:rPr>
              <a:t>)</a:t>
            </a:r>
          </a:p>
          <a:p>
            <a:pPr marL="0" indent="0">
              <a:buNone/>
            </a:pPr>
            <a:endParaRPr lang="en-US" dirty="0">
              <a:latin typeface="Calibri" pitchFamily="34" charset="0"/>
              <a:cs typeface="Calibri" pitchFamily="34" charset="0"/>
            </a:endParaRPr>
          </a:p>
          <a:p>
            <a:pPr marL="0" indent="0">
              <a:buNone/>
            </a:pPr>
            <a:endParaRPr lang="en-US" dirty="0">
              <a:latin typeface="Calibri" pitchFamily="34" charset="0"/>
              <a:cs typeface="Calibri" pitchFamily="34" charset="0"/>
            </a:endParaRPr>
          </a:p>
        </p:txBody>
      </p:sp>
      <p:sp>
        <p:nvSpPr>
          <p:cNvPr id="5" name="Footer Placeholder 4"/>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10441172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Culture</a:t>
            </a:r>
            <a:endParaRPr lang="en-US" dirty="0"/>
          </a:p>
        </p:txBody>
      </p:sp>
      <p:sp>
        <p:nvSpPr>
          <p:cNvPr id="3" name="Content Placeholder 2"/>
          <p:cNvSpPr>
            <a:spLocks noGrp="1"/>
          </p:cNvSpPr>
          <p:nvPr>
            <p:ph idx="1"/>
          </p:nvPr>
        </p:nvSpPr>
        <p:spPr/>
        <p:txBody>
          <a:bodyPr/>
          <a:lstStyle/>
          <a:p>
            <a:r>
              <a:rPr lang="en-US" dirty="0" smtClean="0"/>
              <a:t>History</a:t>
            </a:r>
          </a:p>
          <a:p>
            <a:r>
              <a:rPr lang="en-US" dirty="0" smtClean="0"/>
              <a:t>Religion</a:t>
            </a:r>
          </a:p>
          <a:p>
            <a:r>
              <a:rPr lang="en-US" dirty="0" smtClean="0"/>
              <a:t>Values</a:t>
            </a:r>
          </a:p>
          <a:p>
            <a:r>
              <a:rPr lang="en-US" dirty="0" smtClean="0"/>
              <a:t>Social Organizations</a:t>
            </a:r>
          </a:p>
          <a:p>
            <a:r>
              <a:rPr lang="en-US" dirty="0" smtClean="0"/>
              <a:t>Language</a:t>
            </a:r>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30035760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Culture</a:t>
            </a:r>
            <a:endParaRPr lang="en-US" dirty="0"/>
          </a:p>
        </p:txBody>
      </p:sp>
      <p:sp>
        <p:nvSpPr>
          <p:cNvPr id="3" name="Content Placeholder 2"/>
          <p:cNvSpPr>
            <a:spLocks noGrp="1"/>
          </p:cNvSpPr>
          <p:nvPr>
            <p:ph idx="1"/>
          </p:nvPr>
        </p:nvSpPr>
        <p:spPr/>
        <p:txBody>
          <a:bodyPr/>
          <a:lstStyle/>
          <a:p>
            <a:r>
              <a:rPr lang="en-US" dirty="0" smtClean="0"/>
              <a:t>Culture is learned</a:t>
            </a:r>
          </a:p>
          <a:p>
            <a:pPr lvl="1"/>
            <a:r>
              <a:rPr lang="en-US" dirty="0" smtClean="0"/>
              <a:t>Proverbs</a:t>
            </a:r>
          </a:p>
          <a:p>
            <a:pPr lvl="1"/>
            <a:r>
              <a:rPr lang="en-US" dirty="0" smtClean="0"/>
              <a:t>Art</a:t>
            </a:r>
          </a:p>
          <a:p>
            <a:pPr lvl="1"/>
            <a:r>
              <a:rPr lang="en-US" dirty="0" smtClean="0"/>
              <a:t>Mass media</a:t>
            </a:r>
          </a:p>
          <a:p>
            <a:r>
              <a:rPr lang="en-US" dirty="0" smtClean="0"/>
              <a:t>Culture is shared</a:t>
            </a:r>
          </a:p>
          <a:p>
            <a:r>
              <a:rPr lang="en-US" dirty="0" smtClean="0"/>
              <a:t>Culture is transmitted from generation to generation</a:t>
            </a:r>
          </a:p>
          <a:p>
            <a:r>
              <a:rPr lang="en-US" dirty="0" smtClean="0"/>
              <a:t>Culture is based on symbols</a:t>
            </a:r>
          </a:p>
          <a:p>
            <a:r>
              <a:rPr lang="en-US" dirty="0" smtClean="0"/>
              <a:t>Culture is dynamic</a:t>
            </a:r>
          </a:p>
          <a:p>
            <a:r>
              <a:rPr lang="en-US" dirty="0" smtClean="0"/>
              <a:t>Culture is an integrated system</a:t>
            </a:r>
          </a:p>
          <a:p>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20320584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Studying Intercultural Communication</a:t>
            </a:r>
            <a:endParaRPr lang="en-US" dirty="0"/>
          </a:p>
        </p:txBody>
      </p:sp>
      <p:sp>
        <p:nvSpPr>
          <p:cNvPr id="3" name="Content Placeholder 2"/>
          <p:cNvSpPr>
            <a:spLocks noGrp="1"/>
          </p:cNvSpPr>
          <p:nvPr>
            <p:ph idx="1"/>
          </p:nvPr>
        </p:nvSpPr>
        <p:spPr/>
        <p:txBody>
          <a:bodyPr/>
          <a:lstStyle/>
          <a:p>
            <a:r>
              <a:rPr lang="en-US" dirty="0" smtClean="0"/>
              <a:t>Individual uniqueness</a:t>
            </a:r>
          </a:p>
          <a:p>
            <a:r>
              <a:rPr lang="en-US" dirty="0" smtClean="0"/>
              <a:t>Stereotyping </a:t>
            </a:r>
          </a:p>
          <a:p>
            <a:r>
              <a:rPr lang="en-US" dirty="0" smtClean="0"/>
              <a:t>Objectivity </a:t>
            </a:r>
          </a:p>
          <a:p>
            <a:r>
              <a:rPr lang="en-US" dirty="0" smtClean="0"/>
              <a:t>Communication is not a Cure-all</a:t>
            </a:r>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31487969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143000"/>
            <a:ext cx="6419850" cy="2853267"/>
          </a:xfrm>
          <a:prstGeom prst="rect">
            <a:avLst/>
          </a:prstGeom>
        </p:spPr>
      </p:pic>
    </p:spTree>
    <p:extLst>
      <p:ext uri="{BB962C8B-B14F-4D97-AF65-F5344CB8AC3E}">
        <p14:creationId xmlns:p14="http://schemas.microsoft.com/office/powerpoint/2010/main" val="27562241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23774365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20" name="Rectangle 12"/>
          <p:cNvSpPr>
            <a:spLocks noGrp="1" noChangeArrowheads="1"/>
          </p:cNvSpPr>
          <p:nvPr>
            <p:ph type="title"/>
          </p:nvPr>
        </p:nvSpPr>
        <p:spPr/>
        <p:txBody>
          <a:bodyPr/>
          <a:lstStyle/>
          <a:p>
            <a:r>
              <a:rPr lang="en-US" dirty="0" smtClean="0"/>
              <a:t>You guys know me, right?</a:t>
            </a:r>
            <a:endParaRPr lang="en-US" dirty="0"/>
          </a:p>
        </p:txBody>
      </p:sp>
      <p:sp>
        <p:nvSpPr>
          <p:cNvPr id="68623" name="Rectangle 15"/>
          <p:cNvSpPr>
            <a:spLocks noGrp="1" noChangeArrowheads="1"/>
          </p:cNvSpPr>
          <p:nvPr>
            <p:ph idx="1"/>
          </p:nvPr>
        </p:nvSpPr>
        <p:spPr/>
        <p:txBody>
          <a:bodyPr/>
          <a:lstStyle/>
          <a:p>
            <a:pPr>
              <a:lnSpc>
                <a:spcPct val="110000"/>
              </a:lnSpc>
              <a:spcBef>
                <a:spcPts val="0"/>
              </a:spcBef>
            </a:pPr>
            <a:r>
              <a:rPr lang="en-US" sz="2000" dirty="0" err="1" smtClean="0"/>
              <a:t>Naurissa</a:t>
            </a:r>
            <a:r>
              <a:rPr lang="en-US" sz="2000" dirty="0" smtClean="0"/>
              <a:t> </a:t>
            </a:r>
            <a:r>
              <a:rPr lang="en-US" sz="2000" dirty="0" err="1" smtClean="0"/>
              <a:t>Biasini</a:t>
            </a:r>
            <a:r>
              <a:rPr lang="en-US" sz="2000" dirty="0" smtClean="0"/>
              <a:t>, </a:t>
            </a:r>
            <a:r>
              <a:rPr lang="en-US" sz="2000" dirty="0" err="1" smtClean="0"/>
              <a:t>S.Si</a:t>
            </a:r>
            <a:r>
              <a:rPr lang="en-US" sz="2000" dirty="0" smtClean="0"/>
              <a:t>, </a:t>
            </a:r>
            <a:r>
              <a:rPr lang="en-US" sz="2000" dirty="0" err="1" smtClean="0"/>
              <a:t>M.I.Kom</a:t>
            </a:r>
            <a:endParaRPr lang="en-US" sz="2000" dirty="0" smtClean="0"/>
          </a:p>
          <a:p>
            <a:pPr>
              <a:lnSpc>
                <a:spcPct val="110000"/>
              </a:lnSpc>
              <a:spcBef>
                <a:spcPts val="0"/>
              </a:spcBef>
            </a:pPr>
            <a:endParaRPr lang="en-US" sz="2000" dirty="0" smtClean="0"/>
          </a:p>
          <a:p>
            <a:pPr>
              <a:lnSpc>
                <a:spcPct val="110000"/>
              </a:lnSpc>
              <a:spcBef>
                <a:spcPts val="0"/>
              </a:spcBef>
            </a:pPr>
            <a:r>
              <a:rPr lang="en-US" sz="2000" dirty="0" err="1" smtClean="0"/>
              <a:t>Bidang</a:t>
            </a:r>
            <a:r>
              <a:rPr lang="en-US" sz="2000" dirty="0" smtClean="0"/>
              <a:t> </a:t>
            </a:r>
            <a:r>
              <a:rPr lang="en-US" sz="2000" dirty="0" err="1" smtClean="0"/>
              <a:t>Keahlian</a:t>
            </a:r>
            <a:r>
              <a:rPr lang="en-US" sz="2000" dirty="0" smtClean="0"/>
              <a:t> : </a:t>
            </a:r>
            <a:r>
              <a:rPr lang="en-US" sz="2000" dirty="0" err="1" smtClean="0"/>
              <a:t>Komunikasi</a:t>
            </a:r>
            <a:r>
              <a:rPr lang="en-US" sz="2000" dirty="0" smtClean="0"/>
              <a:t> Massa, </a:t>
            </a:r>
            <a:r>
              <a:rPr lang="en-US" sz="2000" dirty="0" err="1" smtClean="0"/>
              <a:t>Kajian</a:t>
            </a:r>
            <a:r>
              <a:rPr lang="en-US" sz="2000" dirty="0" smtClean="0"/>
              <a:t> Media</a:t>
            </a:r>
          </a:p>
          <a:p>
            <a:pPr>
              <a:lnSpc>
                <a:spcPct val="110000"/>
              </a:lnSpc>
              <a:spcBef>
                <a:spcPts val="0"/>
              </a:spcBef>
            </a:pPr>
            <a:endParaRPr lang="en-US" sz="2000" dirty="0" smtClean="0"/>
          </a:p>
          <a:p>
            <a:pPr>
              <a:lnSpc>
                <a:spcPct val="110000"/>
              </a:lnSpc>
              <a:spcBef>
                <a:spcPts val="0"/>
              </a:spcBef>
            </a:pPr>
            <a:r>
              <a:rPr lang="en-US" sz="2000" dirty="0" smtClean="0"/>
              <a:t>S1 : STIKOM LSPR Jakarta</a:t>
            </a:r>
          </a:p>
          <a:p>
            <a:pPr>
              <a:lnSpc>
                <a:spcPct val="110000"/>
              </a:lnSpc>
              <a:spcBef>
                <a:spcPts val="0"/>
              </a:spcBef>
            </a:pPr>
            <a:r>
              <a:rPr lang="en-US" sz="2000" dirty="0" smtClean="0"/>
              <a:t>S2 : </a:t>
            </a:r>
            <a:r>
              <a:rPr lang="en-US" sz="2000" dirty="0" err="1" smtClean="0"/>
              <a:t>Universitas</a:t>
            </a:r>
            <a:r>
              <a:rPr lang="en-US" sz="2000" dirty="0" smtClean="0"/>
              <a:t> </a:t>
            </a:r>
            <a:r>
              <a:rPr lang="en-US" sz="2000" dirty="0" err="1" smtClean="0"/>
              <a:t>Pelita</a:t>
            </a:r>
            <a:r>
              <a:rPr lang="en-US" sz="2000" dirty="0" smtClean="0"/>
              <a:t> </a:t>
            </a:r>
            <a:r>
              <a:rPr lang="en-US" sz="2000" dirty="0" err="1" smtClean="0"/>
              <a:t>Harapan</a:t>
            </a:r>
            <a:endParaRPr lang="en-US" sz="2000" dirty="0" smtClean="0"/>
          </a:p>
          <a:p>
            <a:pPr>
              <a:lnSpc>
                <a:spcPct val="110000"/>
              </a:lnSpc>
              <a:spcBef>
                <a:spcPts val="0"/>
              </a:spcBef>
            </a:pPr>
            <a:endParaRPr lang="en-US" sz="2000" dirty="0" smtClean="0"/>
          </a:p>
          <a:p>
            <a:pPr>
              <a:lnSpc>
                <a:spcPct val="110000"/>
              </a:lnSpc>
              <a:spcBef>
                <a:spcPts val="0"/>
              </a:spcBef>
            </a:pPr>
            <a:r>
              <a:rPr lang="en-US" sz="2000" dirty="0" smtClean="0"/>
              <a:t>Academic experience : </a:t>
            </a:r>
            <a:r>
              <a:rPr lang="en-US" sz="2000" dirty="0" smtClean="0"/>
              <a:t>9 </a:t>
            </a:r>
            <a:r>
              <a:rPr lang="en-US" sz="2000" dirty="0" smtClean="0"/>
              <a:t>years</a:t>
            </a:r>
          </a:p>
          <a:p>
            <a:pPr>
              <a:lnSpc>
                <a:spcPct val="110000"/>
              </a:lnSpc>
              <a:spcBef>
                <a:spcPts val="0"/>
              </a:spcBef>
            </a:pPr>
            <a:r>
              <a:rPr lang="en-US" sz="2000" dirty="0" smtClean="0"/>
              <a:t>Industry experiences : 7 years in </a:t>
            </a:r>
            <a:r>
              <a:rPr lang="en-US" sz="2000" dirty="0" err="1" smtClean="0"/>
              <a:t>IkuZo</a:t>
            </a:r>
            <a:r>
              <a:rPr lang="en-US" sz="2000" dirty="0" smtClean="0"/>
              <a:t>!, ½ year in RRI and </a:t>
            </a:r>
            <a:r>
              <a:rPr lang="en-US" sz="2000" dirty="0" err="1" smtClean="0"/>
              <a:t>Prambors</a:t>
            </a:r>
            <a:r>
              <a:rPr lang="en-US" sz="2000" dirty="0" smtClean="0"/>
              <a:t> </a:t>
            </a:r>
          </a:p>
          <a:p>
            <a:pPr>
              <a:lnSpc>
                <a:spcPct val="110000"/>
              </a:lnSpc>
              <a:spcBef>
                <a:spcPts val="0"/>
              </a:spcBef>
            </a:pPr>
            <a:endParaRPr lang="en-US" sz="2000" dirty="0" smtClean="0"/>
          </a:p>
          <a:p>
            <a:pPr>
              <a:lnSpc>
                <a:spcPct val="110000"/>
              </a:lnSpc>
              <a:spcBef>
                <a:spcPts val="0"/>
              </a:spcBef>
            </a:pPr>
            <a:r>
              <a:rPr lang="en-US" sz="2000" dirty="0" smtClean="0"/>
              <a:t>Phone : 0817 38 8145</a:t>
            </a:r>
          </a:p>
          <a:p>
            <a:pPr>
              <a:lnSpc>
                <a:spcPct val="110000"/>
              </a:lnSpc>
              <a:spcBef>
                <a:spcPts val="0"/>
              </a:spcBef>
            </a:pPr>
            <a:r>
              <a:rPr lang="en-US" sz="2000" dirty="0" smtClean="0"/>
              <a:t>Email : naurissa.biasini@upj.ac.id</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Text Box 3"/>
          <p:cNvSpPr txBox="1">
            <a:spLocks noChangeArrowheads="1"/>
          </p:cNvSpPr>
          <p:nvPr/>
        </p:nvSpPr>
        <p:spPr bwMode="auto">
          <a:xfrm>
            <a:off x="533400" y="2438400"/>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sz="3200">
              <a:latin typeface="Tahoma" pitchFamily="34" charset="0"/>
            </a:endParaRPr>
          </a:p>
        </p:txBody>
      </p:sp>
      <p:sp>
        <p:nvSpPr>
          <p:cNvPr id="69637" name="Text Box 5"/>
          <p:cNvSpPr txBox="1">
            <a:spLocks noChangeArrowheads="1"/>
          </p:cNvSpPr>
          <p:nvPr/>
        </p:nvSpPr>
        <p:spPr bwMode="auto">
          <a:xfrm>
            <a:off x="6705600" y="26670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endParaRPr lang="en-US"/>
          </a:p>
        </p:txBody>
      </p:sp>
      <p:sp>
        <p:nvSpPr>
          <p:cNvPr id="69641" name="Rectangle 9"/>
          <p:cNvSpPr>
            <a:spLocks noGrp="1" noChangeArrowheads="1"/>
          </p:cNvSpPr>
          <p:nvPr>
            <p:ph type="title"/>
          </p:nvPr>
        </p:nvSpPr>
        <p:spPr/>
        <p:txBody>
          <a:bodyPr/>
          <a:lstStyle/>
          <a:p>
            <a:r>
              <a:rPr lang="en-US" dirty="0" smtClean="0"/>
              <a:t>Do these, and we’re all happy :D</a:t>
            </a:r>
            <a:endParaRPr lang="en-US" dirty="0"/>
          </a:p>
        </p:txBody>
      </p:sp>
      <p:sp>
        <p:nvSpPr>
          <p:cNvPr id="69644" name="Rectangle 12"/>
          <p:cNvSpPr>
            <a:spLocks noGrp="1" noChangeArrowheads="1"/>
          </p:cNvSpPr>
          <p:nvPr>
            <p:ph idx="1"/>
          </p:nvPr>
        </p:nvSpPr>
        <p:spPr>
          <a:xfrm>
            <a:off x="685800" y="1304925"/>
            <a:ext cx="8062913" cy="4895850"/>
          </a:xfrm>
        </p:spPr>
        <p:txBody>
          <a:bodyPr/>
          <a:lstStyle/>
          <a:p>
            <a:pPr fontAlgn="ctr">
              <a:lnSpc>
                <a:spcPct val="120000"/>
              </a:lnSpc>
              <a:spcBef>
                <a:spcPts val="0"/>
              </a:spcBef>
            </a:pPr>
            <a:r>
              <a:rPr lang="en-US" sz="1800" dirty="0" smtClean="0"/>
              <a:t>Please… please… call me “Miss”, or “</a:t>
            </a:r>
            <a:r>
              <a:rPr lang="en-US" sz="1800" dirty="0" err="1" smtClean="0"/>
              <a:t>Kak</a:t>
            </a:r>
            <a:r>
              <a:rPr lang="en-US" sz="1800" dirty="0" smtClean="0"/>
              <a:t>” only!</a:t>
            </a:r>
          </a:p>
          <a:p>
            <a:pPr fontAlgn="ctr">
              <a:lnSpc>
                <a:spcPct val="120000"/>
              </a:lnSpc>
              <a:spcBef>
                <a:spcPts val="0"/>
              </a:spcBef>
            </a:pPr>
            <a:r>
              <a:rPr lang="en-US" sz="1800" dirty="0" smtClean="0"/>
              <a:t>Be punctual! If you’re late more than 15 minutes, you’ll be marked absent</a:t>
            </a:r>
          </a:p>
          <a:p>
            <a:pPr fontAlgn="ctr">
              <a:lnSpc>
                <a:spcPct val="120000"/>
              </a:lnSpc>
              <a:spcBef>
                <a:spcPts val="0"/>
              </a:spcBef>
            </a:pPr>
            <a:r>
              <a:rPr lang="en-US" sz="1800" dirty="0" smtClean="0"/>
              <a:t>You have FOUR times chance to skip the class. Remember, FOUR!</a:t>
            </a:r>
          </a:p>
          <a:p>
            <a:pPr fontAlgn="ctr">
              <a:lnSpc>
                <a:spcPct val="120000"/>
              </a:lnSpc>
              <a:spcBef>
                <a:spcPts val="0"/>
              </a:spcBef>
            </a:pPr>
            <a:r>
              <a:rPr lang="en-US" sz="1800" dirty="0" smtClean="0"/>
              <a:t>Please submit your assignments on time based on format and content that we agreed upon.</a:t>
            </a:r>
          </a:p>
          <a:p>
            <a:pPr fontAlgn="ctr">
              <a:lnSpc>
                <a:spcPct val="120000"/>
              </a:lnSpc>
              <a:spcBef>
                <a:spcPts val="0"/>
              </a:spcBef>
            </a:pPr>
            <a:r>
              <a:rPr lang="en-US" sz="1800" dirty="0" smtClean="0"/>
              <a:t>Drink and candy eating is permitted (clean your own mess!)</a:t>
            </a:r>
          </a:p>
          <a:p>
            <a:pPr fontAlgn="ctr">
              <a:lnSpc>
                <a:spcPct val="120000"/>
              </a:lnSpc>
              <a:spcBef>
                <a:spcPts val="0"/>
              </a:spcBef>
            </a:pPr>
            <a:r>
              <a:rPr lang="en-US" sz="1800" dirty="0" smtClean="0"/>
              <a:t>No more sleeping in my class</a:t>
            </a:r>
          </a:p>
          <a:p>
            <a:pPr fontAlgn="ctr">
              <a:lnSpc>
                <a:spcPct val="120000"/>
              </a:lnSpc>
              <a:spcBef>
                <a:spcPts val="0"/>
              </a:spcBef>
            </a:pPr>
            <a:r>
              <a:rPr lang="en-US" sz="1800" dirty="0" smtClean="0"/>
              <a:t>Ask relevant questions</a:t>
            </a:r>
          </a:p>
          <a:p>
            <a:pPr fontAlgn="ctr">
              <a:lnSpc>
                <a:spcPct val="120000"/>
              </a:lnSpc>
              <a:spcBef>
                <a:spcPts val="0"/>
              </a:spcBef>
            </a:pPr>
            <a:r>
              <a:rPr lang="en-US" sz="1800" dirty="0" smtClean="0"/>
              <a:t>PLEASE USE YOUR GADGET OUTSIDE THE CLASSROOM, or </a:t>
            </a:r>
          </a:p>
          <a:p>
            <a:pPr marL="0" indent="0" fontAlgn="ctr">
              <a:lnSpc>
                <a:spcPct val="120000"/>
              </a:lnSpc>
              <a:spcBef>
                <a:spcPts val="0"/>
              </a:spcBef>
              <a:buNone/>
            </a:pPr>
            <a:r>
              <a:rPr lang="en-US" sz="1800" dirty="0"/>
              <a:t>	</a:t>
            </a:r>
            <a:r>
              <a:rPr lang="en-US" sz="1800" dirty="0" smtClean="0"/>
              <a:t>I will take it from you and will not give it back</a:t>
            </a:r>
          </a:p>
          <a:p>
            <a:pPr fontAlgn="ctr">
              <a:lnSpc>
                <a:spcPct val="120000"/>
              </a:lnSpc>
              <a:spcBef>
                <a:spcPts val="0"/>
              </a:spcBef>
            </a:pPr>
            <a:r>
              <a:rPr lang="en-US" sz="1800" dirty="0" smtClean="0"/>
              <a:t>Liable protest is permitted</a:t>
            </a:r>
          </a:p>
          <a:p>
            <a:pPr fontAlgn="ctr">
              <a:lnSpc>
                <a:spcPct val="120000"/>
              </a:lnSpc>
              <a:spcBef>
                <a:spcPts val="0"/>
              </a:spcBef>
            </a:pPr>
            <a:r>
              <a:rPr lang="en-US" sz="1800" dirty="0" smtClean="0"/>
              <a:t>Please be on a positive attitude and behavior</a:t>
            </a:r>
          </a:p>
          <a:p>
            <a:pPr fontAlgn="ctr">
              <a:lnSpc>
                <a:spcPct val="120000"/>
              </a:lnSpc>
              <a:spcBef>
                <a:spcPts val="0"/>
              </a:spcBef>
            </a:pPr>
            <a:r>
              <a:rPr lang="en-US" sz="1800" dirty="0" smtClean="0"/>
              <a:t>Consultation is doable in working time</a:t>
            </a:r>
            <a:endParaRPr lang="en-US" sz="1800"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4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4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4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4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4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64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964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64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964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964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964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964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sp>
        <p:nvSpPr>
          <p:cNvPr id="3" name="Content Placeholder 2"/>
          <p:cNvSpPr>
            <a:spLocks noGrp="1"/>
          </p:cNvSpPr>
          <p:nvPr>
            <p:ph idx="1"/>
          </p:nvPr>
        </p:nvSpPr>
        <p:spPr/>
        <p:txBody>
          <a:bodyPr/>
          <a:lstStyle/>
          <a:p>
            <a:r>
              <a:rPr lang="en-US" dirty="0" smtClean="0"/>
              <a:t>Communications between cultures</a:t>
            </a:r>
          </a:p>
          <a:p>
            <a:pPr marL="339725" indent="-339725">
              <a:buNone/>
            </a:pPr>
            <a:r>
              <a:rPr lang="en-US" dirty="0" smtClean="0"/>
              <a:t>	Larry A Samovar, Richard E Porter, Edwin R McDaniel, 2010, Boston: Wadsworth</a:t>
            </a:r>
          </a:p>
          <a:p>
            <a:pPr marL="339725" indent="-339725">
              <a:buNone/>
            </a:pPr>
            <a:endParaRPr lang="en-US" dirty="0"/>
          </a:p>
          <a:p>
            <a:r>
              <a:rPr lang="en-US" dirty="0" err="1" smtClean="0"/>
              <a:t>Komunikasi</a:t>
            </a:r>
            <a:r>
              <a:rPr lang="en-US" dirty="0" smtClean="0"/>
              <a:t> </a:t>
            </a:r>
            <a:r>
              <a:rPr lang="en-US" dirty="0" err="1" smtClean="0"/>
              <a:t>Lintas</a:t>
            </a:r>
            <a:r>
              <a:rPr lang="en-US" dirty="0" smtClean="0"/>
              <a:t> </a:t>
            </a:r>
            <a:r>
              <a:rPr lang="en-US" dirty="0" err="1" smtClean="0"/>
              <a:t>Budaya</a:t>
            </a:r>
            <a:endParaRPr lang="en-US" dirty="0" smtClean="0"/>
          </a:p>
          <a:p>
            <a:pPr marL="339725" indent="0">
              <a:buNone/>
            </a:pPr>
            <a:r>
              <a:rPr lang="en-US" dirty="0" smtClean="0"/>
              <a:t>Larry A Samovar, Richard E Porter, Edwin R McDaniel, 2010, Jakarta: </a:t>
            </a:r>
            <a:r>
              <a:rPr lang="en-US" dirty="0" err="1" smtClean="0"/>
              <a:t>Salemba</a:t>
            </a:r>
            <a:r>
              <a:rPr lang="en-US" dirty="0" smtClean="0"/>
              <a:t> </a:t>
            </a:r>
            <a:r>
              <a:rPr lang="en-US" dirty="0" err="1" smtClean="0"/>
              <a:t>Humanika</a:t>
            </a:r>
            <a:endParaRPr lang="en-US" dirty="0" smtClean="0"/>
          </a:p>
          <a:p>
            <a:pPr marL="339725" indent="0">
              <a:buNone/>
            </a:pPr>
            <a:endParaRPr lang="en-US" dirty="0"/>
          </a:p>
          <a:p>
            <a:pPr marL="344488"/>
            <a:r>
              <a:rPr lang="en-US" dirty="0" err="1" smtClean="0"/>
              <a:t>Komunikasi</a:t>
            </a:r>
            <a:r>
              <a:rPr lang="en-US" dirty="0" smtClean="0"/>
              <a:t> </a:t>
            </a:r>
            <a:r>
              <a:rPr lang="en-US" dirty="0" err="1" smtClean="0"/>
              <a:t>Antar</a:t>
            </a:r>
            <a:r>
              <a:rPr lang="en-US" dirty="0" smtClean="0"/>
              <a:t> </a:t>
            </a:r>
            <a:r>
              <a:rPr lang="en-US" dirty="0" err="1" smtClean="0"/>
              <a:t>Budaya</a:t>
            </a:r>
            <a:r>
              <a:rPr lang="en-US" dirty="0" smtClean="0"/>
              <a:t> di Era </a:t>
            </a:r>
            <a:r>
              <a:rPr lang="en-US" dirty="0" err="1" smtClean="0"/>
              <a:t>Budaya</a:t>
            </a:r>
            <a:r>
              <a:rPr lang="en-US" dirty="0" smtClean="0"/>
              <a:t> </a:t>
            </a:r>
            <a:r>
              <a:rPr lang="en-US" dirty="0" err="1" smtClean="0"/>
              <a:t>Siber</a:t>
            </a:r>
            <a:endParaRPr lang="en-US" dirty="0" smtClean="0"/>
          </a:p>
          <a:p>
            <a:pPr marL="341313" indent="0">
              <a:buNone/>
            </a:pPr>
            <a:r>
              <a:rPr lang="en-US" dirty="0" err="1" smtClean="0"/>
              <a:t>Rulli</a:t>
            </a:r>
            <a:r>
              <a:rPr lang="en-US" dirty="0" smtClean="0"/>
              <a:t> </a:t>
            </a:r>
            <a:r>
              <a:rPr lang="en-US" dirty="0" err="1" smtClean="0"/>
              <a:t>Nasrullah</a:t>
            </a:r>
            <a:r>
              <a:rPr lang="en-US" dirty="0" smtClean="0"/>
              <a:t>. 2014. Jakarta: </a:t>
            </a:r>
            <a:r>
              <a:rPr lang="en-US" dirty="0" err="1" smtClean="0"/>
              <a:t>Kencana</a:t>
            </a:r>
            <a:endParaRPr lang="en-US" dirty="0" smtClean="0"/>
          </a:p>
          <a:p>
            <a:endParaRPr lang="en-US" dirty="0" smtClean="0"/>
          </a:p>
          <a:p>
            <a:pPr marL="339725" indent="-339725">
              <a:buNone/>
            </a:pPr>
            <a:endParaRPr lang="en-US" dirty="0"/>
          </a:p>
        </p:txBody>
      </p:sp>
    </p:spTree>
    <p:extLst>
      <p:ext uri="{BB962C8B-B14F-4D97-AF65-F5344CB8AC3E}">
        <p14:creationId xmlns:p14="http://schemas.microsoft.com/office/powerpoint/2010/main" val="18485968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sz="2400" dirty="0" err="1" smtClean="0"/>
              <a:t>Pengertian</a:t>
            </a:r>
            <a:r>
              <a:rPr lang="en-US" sz="2400" dirty="0" smtClean="0"/>
              <a:t>, </a:t>
            </a:r>
            <a:r>
              <a:rPr lang="en-US" sz="2400" dirty="0" err="1" smtClean="0"/>
              <a:t>Ruang</a:t>
            </a:r>
            <a:r>
              <a:rPr lang="en-US" sz="2400" dirty="0" smtClean="0"/>
              <a:t> </a:t>
            </a:r>
            <a:r>
              <a:rPr lang="en-US" sz="2400" dirty="0" err="1" smtClean="0"/>
              <a:t>Lingkup</a:t>
            </a:r>
            <a:r>
              <a:rPr lang="en-US" sz="2400" dirty="0" smtClean="0"/>
              <a:t>, </a:t>
            </a:r>
            <a:r>
              <a:rPr lang="en-US" sz="2400" dirty="0" err="1" smtClean="0"/>
              <a:t>Dimensi</a:t>
            </a:r>
            <a:r>
              <a:rPr lang="en-US" sz="2400" dirty="0" smtClean="0"/>
              <a:t> </a:t>
            </a:r>
            <a:r>
              <a:rPr lang="en-US" sz="2400" dirty="0" err="1" smtClean="0"/>
              <a:t>Komunikasi</a:t>
            </a:r>
            <a:r>
              <a:rPr lang="en-US" sz="2400" dirty="0" smtClean="0"/>
              <a:t> </a:t>
            </a:r>
            <a:r>
              <a:rPr lang="en-US" sz="2400" dirty="0" err="1" smtClean="0"/>
              <a:t>Antar</a:t>
            </a:r>
            <a:r>
              <a:rPr lang="en-US" sz="2400" dirty="0" smtClean="0"/>
              <a:t> </a:t>
            </a:r>
            <a:r>
              <a:rPr lang="en-US" sz="2400" dirty="0" err="1" smtClean="0"/>
              <a:t>Budaya</a:t>
            </a:r>
            <a:endParaRPr lang="en-US" sz="2400" dirty="0"/>
          </a:p>
        </p:txBody>
      </p:sp>
      <p:sp>
        <p:nvSpPr>
          <p:cNvPr id="3" name="Text Placeholder 2"/>
          <p:cNvSpPr>
            <a:spLocks noGrp="1"/>
          </p:cNvSpPr>
          <p:nvPr>
            <p:ph type="body" idx="1"/>
          </p:nvPr>
        </p:nvSpPr>
        <p:spPr/>
        <p:txBody>
          <a:bodyPr/>
          <a:lstStyle/>
          <a:p>
            <a:r>
              <a:rPr lang="en-US" dirty="0" err="1" smtClean="0"/>
              <a:t>Pertemuan</a:t>
            </a:r>
            <a:r>
              <a:rPr lang="en-US" dirty="0" smtClean="0"/>
              <a:t> 1</a:t>
            </a:r>
          </a:p>
        </p:txBody>
      </p:sp>
      <p:sp>
        <p:nvSpPr>
          <p:cNvPr id="4" name="TextBox 3"/>
          <p:cNvSpPr txBox="1"/>
          <p:nvPr/>
        </p:nvSpPr>
        <p:spPr>
          <a:xfrm>
            <a:off x="838200" y="5379396"/>
            <a:ext cx="4800600" cy="369332"/>
          </a:xfrm>
          <a:prstGeom prst="rect">
            <a:avLst/>
          </a:prstGeom>
          <a:noFill/>
        </p:spPr>
        <p:txBody>
          <a:bodyPr wrap="square" rtlCol="0">
            <a:spAutoFit/>
          </a:bodyPr>
          <a:lstStyle/>
          <a:p>
            <a:pPr algn="l"/>
            <a:r>
              <a:rPr lang="en-US" sz="1800" dirty="0" smtClean="0">
                <a:latin typeface="Calibri" pitchFamily="34" charset="0"/>
                <a:cs typeface="Calibri" pitchFamily="34" charset="0"/>
              </a:rPr>
              <a:t>By : </a:t>
            </a:r>
            <a:r>
              <a:rPr lang="en-US" sz="1800" dirty="0" err="1" smtClean="0">
                <a:latin typeface="Calibri" pitchFamily="34" charset="0"/>
                <a:cs typeface="Calibri" pitchFamily="34" charset="0"/>
              </a:rPr>
              <a:t>Naurissa</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Biasini</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M.I.Kom</a:t>
            </a:r>
            <a:endParaRPr lang="en-US" sz="1800" dirty="0">
              <a:latin typeface="Calibri" pitchFamily="34" charset="0"/>
              <a:cs typeface="Calibri" pitchFamily="34" charset="0"/>
            </a:endParaRPr>
          </a:p>
        </p:txBody>
      </p:sp>
    </p:spTree>
    <p:extLst>
      <p:ext uri="{BB962C8B-B14F-4D97-AF65-F5344CB8AC3E}">
        <p14:creationId xmlns:p14="http://schemas.microsoft.com/office/powerpoint/2010/main" val="29261656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2" name="Rectangle 8"/>
          <p:cNvSpPr>
            <a:spLocks noGrp="1" noChangeArrowheads="1"/>
          </p:cNvSpPr>
          <p:nvPr>
            <p:ph type="title"/>
          </p:nvPr>
        </p:nvSpPr>
        <p:spPr/>
        <p:txBody>
          <a:bodyPr/>
          <a:lstStyle/>
          <a:p>
            <a:r>
              <a:rPr lang="en-US" dirty="0" smtClean="0"/>
              <a:t>Why do we have to learn this?</a:t>
            </a:r>
            <a:endParaRPr lang="en-US" dirty="0"/>
          </a:p>
        </p:txBody>
      </p:sp>
      <p:sp>
        <p:nvSpPr>
          <p:cNvPr id="72714" name="Rectangle 10"/>
          <p:cNvSpPr>
            <a:spLocks noGrp="1" noChangeArrowheads="1"/>
          </p:cNvSpPr>
          <p:nvPr>
            <p:ph idx="1"/>
          </p:nvPr>
        </p:nvSpPr>
        <p:spPr>
          <a:xfrm>
            <a:off x="533401" y="1304925"/>
            <a:ext cx="6324600" cy="4895850"/>
          </a:xfrm>
        </p:spPr>
        <p:txBody>
          <a:bodyPr/>
          <a:lstStyle/>
          <a:p>
            <a:r>
              <a:rPr lang="en-US" dirty="0" smtClean="0">
                <a:latin typeface="Calibri" pitchFamily="34" charset="0"/>
                <a:cs typeface="Calibri" pitchFamily="34" charset="0"/>
              </a:rPr>
              <a:t>Now look around you!</a:t>
            </a:r>
          </a:p>
          <a:p>
            <a:r>
              <a:rPr lang="en-US" dirty="0" smtClean="0">
                <a:latin typeface="Calibri" pitchFamily="34" charset="0"/>
                <a:cs typeface="Calibri" pitchFamily="34" charset="0"/>
              </a:rPr>
              <a:t>Do your friends come from the same region as you?</a:t>
            </a:r>
          </a:p>
          <a:p>
            <a:r>
              <a:rPr lang="en-US" dirty="0" smtClean="0">
                <a:latin typeface="Calibri" pitchFamily="34" charset="0"/>
                <a:cs typeface="Calibri" pitchFamily="34" charset="0"/>
              </a:rPr>
              <a:t>Do they look like you?</a:t>
            </a:r>
          </a:p>
          <a:p>
            <a:r>
              <a:rPr lang="en-US" dirty="0" smtClean="0">
                <a:latin typeface="Calibri" pitchFamily="34" charset="0"/>
                <a:cs typeface="Calibri" pitchFamily="34" charset="0"/>
              </a:rPr>
              <a:t>Do they have the same culture? Language? Habit? Norm?</a:t>
            </a:r>
          </a:p>
          <a:p>
            <a:r>
              <a:rPr lang="en-US" dirty="0" smtClean="0">
                <a:latin typeface="Calibri" pitchFamily="34" charset="0"/>
                <a:cs typeface="Calibri" pitchFamily="34" charset="0"/>
              </a:rPr>
              <a:t>Have you ever feel uncomfortable when meeting new people?</a:t>
            </a:r>
          </a:p>
          <a:p>
            <a:r>
              <a:rPr lang="en-US" dirty="0" smtClean="0">
                <a:latin typeface="Calibri" pitchFamily="34" charset="0"/>
                <a:cs typeface="Calibri" pitchFamily="34" charset="0"/>
              </a:rPr>
              <a:t>Have you seen something strange done by your friends? Or other people?</a:t>
            </a:r>
          </a:p>
          <a:p>
            <a:r>
              <a:rPr lang="en-US" dirty="0" smtClean="0">
                <a:latin typeface="Calibri" pitchFamily="34" charset="0"/>
                <a:cs typeface="Calibri" pitchFamily="34" charset="0"/>
              </a:rPr>
              <a:t>Different culture = different communication?</a:t>
            </a:r>
          </a:p>
          <a:p>
            <a:endParaRPr lang="en-US" dirty="0" smtClean="0">
              <a:latin typeface="Calibri" pitchFamily="34" charset="0"/>
              <a:cs typeface="Calibri" pitchFamily="34" charset="0"/>
            </a:endParaRPr>
          </a:p>
        </p:txBody>
      </p:sp>
      <p:sp>
        <p:nvSpPr>
          <p:cNvPr id="72707" name="Text Box 3"/>
          <p:cNvSpPr txBox="1">
            <a:spLocks noChangeArrowheads="1"/>
          </p:cNvSpPr>
          <p:nvPr/>
        </p:nvSpPr>
        <p:spPr bwMode="auto">
          <a:xfrm>
            <a:off x="457200" y="2971800"/>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en-US" sz="3200">
              <a:latin typeface="Tahoma"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0" y="3810000"/>
            <a:ext cx="2095500" cy="3048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2714">
                                            <p:txEl>
                                              <p:pRg st="0" end="0"/>
                                            </p:txEl>
                                          </p:spTgt>
                                        </p:tgtEl>
                                        <p:attrNameLst>
                                          <p:attrName>style.visibility</p:attrName>
                                        </p:attrNameLst>
                                      </p:cBhvr>
                                      <p:to>
                                        <p:strVal val="visible"/>
                                      </p:to>
                                    </p:set>
                                    <p:animEffect transition="in" filter="barn(inVertical)">
                                      <p:cBhvr>
                                        <p:cTn id="7" dur="500"/>
                                        <p:tgtEl>
                                          <p:spTgt spid="727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2714">
                                            <p:txEl>
                                              <p:pRg st="1" end="1"/>
                                            </p:txEl>
                                          </p:spTgt>
                                        </p:tgtEl>
                                        <p:attrNameLst>
                                          <p:attrName>style.visibility</p:attrName>
                                        </p:attrNameLst>
                                      </p:cBhvr>
                                      <p:to>
                                        <p:strVal val="visible"/>
                                      </p:to>
                                    </p:set>
                                    <p:animEffect transition="in" filter="barn(inVertical)">
                                      <p:cBhvr>
                                        <p:cTn id="12" dur="500"/>
                                        <p:tgtEl>
                                          <p:spTgt spid="727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2714">
                                            <p:txEl>
                                              <p:pRg st="2" end="2"/>
                                            </p:txEl>
                                          </p:spTgt>
                                        </p:tgtEl>
                                        <p:attrNameLst>
                                          <p:attrName>style.visibility</p:attrName>
                                        </p:attrNameLst>
                                      </p:cBhvr>
                                      <p:to>
                                        <p:strVal val="visible"/>
                                      </p:to>
                                    </p:set>
                                    <p:animEffect transition="in" filter="barn(inVertical)">
                                      <p:cBhvr>
                                        <p:cTn id="17" dur="500"/>
                                        <p:tgtEl>
                                          <p:spTgt spid="727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2714">
                                            <p:txEl>
                                              <p:pRg st="3" end="3"/>
                                            </p:txEl>
                                          </p:spTgt>
                                        </p:tgtEl>
                                        <p:attrNameLst>
                                          <p:attrName>style.visibility</p:attrName>
                                        </p:attrNameLst>
                                      </p:cBhvr>
                                      <p:to>
                                        <p:strVal val="visible"/>
                                      </p:to>
                                    </p:set>
                                    <p:animEffect transition="in" filter="barn(inVertical)">
                                      <p:cBhvr>
                                        <p:cTn id="22" dur="500"/>
                                        <p:tgtEl>
                                          <p:spTgt spid="727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2714">
                                            <p:txEl>
                                              <p:pRg st="4" end="4"/>
                                            </p:txEl>
                                          </p:spTgt>
                                        </p:tgtEl>
                                        <p:attrNameLst>
                                          <p:attrName>style.visibility</p:attrName>
                                        </p:attrNameLst>
                                      </p:cBhvr>
                                      <p:to>
                                        <p:strVal val="visible"/>
                                      </p:to>
                                    </p:set>
                                    <p:animEffect transition="in" filter="barn(inVertical)">
                                      <p:cBhvr>
                                        <p:cTn id="27" dur="500"/>
                                        <p:tgtEl>
                                          <p:spTgt spid="727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2714">
                                            <p:txEl>
                                              <p:pRg st="5" end="5"/>
                                            </p:txEl>
                                          </p:spTgt>
                                        </p:tgtEl>
                                        <p:attrNameLst>
                                          <p:attrName>style.visibility</p:attrName>
                                        </p:attrNameLst>
                                      </p:cBhvr>
                                      <p:to>
                                        <p:strVal val="visible"/>
                                      </p:to>
                                    </p:set>
                                    <p:animEffect transition="in" filter="barn(inVertical)">
                                      <p:cBhvr>
                                        <p:cTn id="32" dur="500"/>
                                        <p:tgtEl>
                                          <p:spTgt spid="727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2714">
                                            <p:txEl>
                                              <p:pRg st="6" end="6"/>
                                            </p:txEl>
                                          </p:spTgt>
                                        </p:tgtEl>
                                        <p:attrNameLst>
                                          <p:attrName>style.visibility</p:attrName>
                                        </p:attrNameLst>
                                      </p:cBhvr>
                                      <p:to>
                                        <p:strVal val="visible"/>
                                      </p:to>
                                    </p:set>
                                    <p:animEffect transition="in" filter="barn(inVertical)">
                                      <p:cBhvr>
                                        <p:cTn id="37" dur="500"/>
                                        <p:tgtEl>
                                          <p:spTgt spid="727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1012" y="1304924"/>
            <a:ext cx="6846188" cy="5163373"/>
          </a:xfrm>
        </p:spPr>
      </p:pic>
    </p:spTree>
    <p:extLst>
      <p:ext uri="{BB962C8B-B14F-4D97-AF65-F5344CB8AC3E}">
        <p14:creationId xmlns:p14="http://schemas.microsoft.com/office/powerpoint/2010/main" val="4798523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Text Box 5"/>
          <p:cNvSpPr txBox="1">
            <a:spLocks noChangeArrowheads="1"/>
          </p:cNvSpPr>
          <p:nvPr/>
        </p:nvSpPr>
        <p:spPr bwMode="auto">
          <a:xfrm>
            <a:off x="5775325" y="2632075"/>
            <a:ext cx="1387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75782" name="Text Box 6"/>
          <p:cNvSpPr txBox="1">
            <a:spLocks noChangeArrowheads="1"/>
          </p:cNvSpPr>
          <p:nvPr/>
        </p:nvSpPr>
        <p:spPr bwMode="auto">
          <a:xfrm>
            <a:off x="5410200" y="350520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Tahoma" pitchFamily="34" charset="0"/>
            </a:endParaRPr>
          </a:p>
        </p:txBody>
      </p:sp>
      <p:sp>
        <p:nvSpPr>
          <p:cNvPr id="75788" name="Rectangle 12"/>
          <p:cNvSpPr>
            <a:spLocks noGrp="1" noChangeArrowheads="1"/>
          </p:cNvSpPr>
          <p:nvPr>
            <p:ph type="title"/>
          </p:nvPr>
        </p:nvSpPr>
        <p:spPr/>
        <p:txBody>
          <a:bodyPr/>
          <a:lstStyle/>
          <a:p>
            <a:r>
              <a:rPr lang="en-US" dirty="0" smtClean="0"/>
              <a:t>The reasons!</a:t>
            </a:r>
            <a:endParaRPr lang="en-US" dirty="0"/>
          </a:p>
        </p:txBody>
      </p:sp>
      <p:sp>
        <p:nvSpPr>
          <p:cNvPr id="75789" name="Rectangle 13"/>
          <p:cNvSpPr>
            <a:spLocks noGrp="1" noChangeArrowheads="1"/>
          </p:cNvSpPr>
          <p:nvPr>
            <p:ph idx="1"/>
          </p:nvPr>
        </p:nvSpPr>
        <p:spPr>
          <a:xfrm>
            <a:off x="828675" y="1304925"/>
            <a:ext cx="7705725" cy="4895850"/>
          </a:xfrm>
        </p:spPr>
        <p:txBody>
          <a:bodyPr/>
          <a:lstStyle/>
          <a:p>
            <a:r>
              <a:rPr lang="en-US" dirty="0" smtClean="0"/>
              <a:t>Globalization</a:t>
            </a:r>
          </a:p>
          <a:p>
            <a:pPr lvl="1"/>
            <a:r>
              <a:rPr lang="en-US" sz="1800" dirty="0" smtClean="0"/>
              <a:t>World Trade and International Business</a:t>
            </a:r>
          </a:p>
          <a:p>
            <a:pPr lvl="1"/>
            <a:r>
              <a:rPr lang="en-US" sz="1800" dirty="0" smtClean="0"/>
              <a:t>Technology and Travel</a:t>
            </a:r>
          </a:p>
          <a:p>
            <a:pPr lvl="1"/>
            <a:r>
              <a:rPr lang="en-US" sz="1800" dirty="0" smtClean="0"/>
              <a:t>Competition for Natural Resources</a:t>
            </a:r>
          </a:p>
          <a:p>
            <a:r>
              <a:rPr lang="en-US" dirty="0" smtClean="0"/>
              <a:t>International Conflict and Security</a:t>
            </a:r>
          </a:p>
          <a:p>
            <a:r>
              <a:rPr lang="en-US" dirty="0" smtClean="0"/>
              <a:t>Environmental Challenges</a:t>
            </a:r>
          </a:p>
          <a:p>
            <a:r>
              <a:rPr lang="en-US" dirty="0" smtClean="0"/>
              <a:t>World Health Issue</a:t>
            </a:r>
          </a:p>
          <a:p>
            <a:r>
              <a:rPr lang="en-US" dirty="0" smtClean="0"/>
              <a:t>Shifting Population</a:t>
            </a:r>
          </a:p>
          <a:p>
            <a:pPr lvl="1"/>
            <a:r>
              <a:rPr lang="en-US" sz="1800" dirty="0" smtClean="0"/>
              <a:t>Immigration</a:t>
            </a:r>
          </a:p>
          <a:p>
            <a:pPr lvl="1"/>
            <a:r>
              <a:rPr lang="en-US" sz="1800" dirty="0" smtClean="0"/>
              <a:t>The aging population</a:t>
            </a:r>
          </a:p>
          <a:p>
            <a:pPr lvl="1"/>
            <a:r>
              <a:rPr lang="en-US" sz="1800" dirty="0" smtClean="0"/>
              <a:t>Multicultural Society</a:t>
            </a:r>
          </a:p>
          <a:p>
            <a:pPr marL="457200" lvl="1" indent="0">
              <a:buNone/>
            </a:pPr>
            <a:endParaRPr lang="en-US" sz="1800" dirty="0" smtClean="0"/>
          </a:p>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3551429"/>
            <a:ext cx="3505200" cy="3306572"/>
          </a:xfrm>
          <a:prstGeom prst="rect">
            <a:avLst/>
          </a:prstGeom>
        </p:spPr>
      </p:pic>
      <p:sp>
        <p:nvSpPr>
          <p:cNvPr id="4" name="Footer Placeholder 3"/>
          <p:cNvSpPr>
            <a:spLocks noGrp="1"/>
          </p:cNvSpPr>
          <p:nvPr>
            <p:ph type="ftr" sz="quarter" idx="11"/>
          </p:nvPr>
        </p:nvSpPr>
        <p:spPr>
          <a:xfrm>
            <a:off x="1066800" y="6324600"/>
            <a:ext cx="3636963" cy="349250"/>
          </a:xfrm>
        </p:spPr>
        <p:txBody>
          <a:bodyPr/>
          <a:lstStyle/>
          <a:p>
            <a:r>
              <a:rPr lang="en-US" dirty="0" smtClean="0"/>
              <a:t>Samovar et all. 2010. Communication Between Cultures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89">
                                            <p:txEl>
                                              <p:pRg st="0" end="0"/>
                                            </p:txEl>
                                          </p:spTgt>
                                        </p:tgtEl>
                                        <p:attrNameLst>
                                          <p:attrName>style.visibility</p:attrName>
                                        </p:attrNameLst>
                                      </p:cBhvr>
                                      <p:to>
                                        <p:strVal val="visible"/>
                                      </p:to>
                                    </p:set>
                                    <p:anim calcmode="lin" valueType="num">
                                      <p:cBhvr additive="base">
                                        <p:cTn id="7" dur="500" fill="hold"/>
                                        <p:tgtEl>
                                          <p:spTgt spid="757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578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5789">
                                            <p:txEl>
                                              <p:pRg st="1" end="1"/>
                                            </p:txEl>
                                          </p:spTgt>
                                        </p:tgtEl>
                                        <p:attrNameLst>
                                          <p:attrName>style.visibility</p:attrName>
                                        </p:attrNameLst>
                                      </p:cBhvr>
                                      <p:to>
                                        <p:strVal val="visible"/>
                                      </p:to>
                                    </p:set>
                                    <p:anim calcmode="lin" valueType="num">
                                      <p:cBhvr additive="base">
                                        <p:cTn id="11" dur="500" fill="hold"/>
                                        <p:tgtEl>
                                          <p:spTgt spid="7578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578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5789">
                                            <p:txEl>
                                              <p:pRg st="2" end="2"/>
                                            </p:txEl>
                                          </p:spTgt>
                                        </p:tgtEl>
                                        <p:attrNameLst>
                                          <p:attrName>style.visibility</p:attrName>
                                        </p:attrNameLst>
                                      </p:cBhvr>
                                      <p:to>
                                        <p:strVal val="visible"/>
                                      </p:to>
                                    </p:set>
                                    <p:anim calcmode="lin" valueType="num">
                                      <p:cBhvr additive="base">
                                        <p:cTn id="15" dur="500" fill="hold"/>
                                        <p:tgtEl>
                                          <p:spTgt spid="7578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578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5789">
                                            <p:txEl>
                                              <p:pRg st="3" end="3"/>
                                            </p:txEl>
                                          </p:spTgt>
                                        </p:tgtEl>
                                        <p:attrNameLst>
                                          <p:attrName>style.visibility</p:attrName>
                                        </p:attrNameLst>
                                      </p:cBhvr>
                                      <p:to>
                                        <p:strVal val="visible"/>
                                      </p:to>
                                    </p:set>
                                    <p:anim calcmode="lin" valueType="num">
                                      <p:cBhvr additive="base">
                                        <p:cTn id="19" dur="500" fill="hold"/>
                                        <p:tgtEl>
                                          <p:spTgt spid="7578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8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89">
                                            <p:txEl>
                                              <p:pRg st="4" end="4"/>
                                            </p:txEl>
                                          </p:spTgt>
                                        </p:tgtEl>
                                        <p:attrNameLst>
                                          <p:attrName>style.visibility</p:attrName>
                                        </p:attrNameLst>
                                      </p:cBhvr>
                                      <p:to>
                                        <p:strVal val="visible"/>
                                      </p:to>
                                    </p:set>
                                    <p:anim calcmode="lin" valueType="num">
                                      <p:cBhvr additive="base">
                                        <p:cTn id="25" dur="500" fill="hold"/>
                                        <p:tgtEl>
                                          <p:spTgt spid="7578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57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5789">
                                            <p:txEl>
                                              <p:pRg st="5" end="5"/>
                                            </p:txEl>
                                          </p:spTgt>
                                        </p:tgtEl>
                                        <p:attrNameLst>
                                          <p:attrName>style.visibility</p:attrName>
                                        </p:attrNameLst>
                                      </p:cBhvr>
                                      <p:to>
                                        <p:strVal val="visible"/>
                                      </p:to>
                                    </p:set>
                                    <p:anim calcmode="lin" valueType="num">
                                      <p:cBhvr additive="base">
                                        <p:cTn id="31" dur="500" fill="hold"/>
                                        <p:tgtEl>
                                          <p:spTgt spid="7578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578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5789">
                                            <p:txEl>
                                              <p:pRg st="6" end="6"/>
                                            </p:txEl>
                                          </p:spTgt>
                                        </p:tgtEl>
                                        <p:attrNameLst>
                                          <p:attrName>style.visibility</p:attrName>
                                        </p:attrNameLst>
                                      </p:cBhvr>
                                      <p:to>
                                        <p:strVal val="visible"/>
                                      </p:to>
                                    </p:set>
                                    <p:anim calcmode="lin" valueType="num">
                                      <p:cBhvr additive="base">
                                        <p:cTn id="37" dur="500" fill="hold"/>
                                        <p:tgtEl>
                                          <p:spTgt spid="7578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578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5789">
                                            <p:txEl>
                                              <p:pRg st="7" end="7"/>
                                            </p:txEl>
                                          </p:spTgt>
                                        </p:tgtEl>
                                        <p:attrNameLst>
                                          <p:attrName>style.visibility</p:attrName>
                                        </p:attrNameLst>
                                      </p:cBhvr>
                                      <p:to>
                                        <p:strVal val="visible"/>
                                      </p:to>
                                    </p:set>
                                    <p:anim calcmode="lin" valueType="num">
                                      <p:cBhvr additive="base">
                                        <p:cTn id="43" dur="500" fill="hold"/>
                                        <p:tgtEl>
                                          <p:spTgt spid="7578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5789">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5789">
                                            <p:txEl>
                                              <p:pRg st="8" end="8"/>
                                            </p:txEl>
                                          </p:spTgt>
                                        </p:tgtEl>
                                        <p:attrNameLst>
                                          <p:attrName>style.visibility</p:attrName>
                                        </p:attrNameLst>
                                      </p:cBhvr>
                                      <p:to>
                                        <p:strVal val="visible"/>
                                      </p:to>
                                    </p:set>
                                    <p:anim calcmode="lin" valueType="num">
                                      <p:cBhvr additive="base">
                                        <p:cTn id="47" dur="500" fill="hold"/>
                                        <p:tgtEl>
                                          <p:spTgt spid="75789">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5789">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75789">
                                            <p:txEl>
                                              <p:pRg st="9" end="9"/>
                                            </p:txEl>
                                          </p:spTgt>
                                        </p:tgtEl>
                                        <p:attrNameLst>
                                          <p:attrName>style.visibility</p:attrName>
                                        </p:attrNameLst>
                                      </p:cBhvr>
                                      <p:to>
                                        <p:strVal val="visible"/>
                                      </p:to>
                                    </p:set>
                                    <p:anim calcmode="lin" valueType="num">
                                      <p:cBhvr additive="base">
                                        <p:cTn id="51" dur="500" fill="hold"/>
                                        <p:tgtEl>
                                          <p:spTgt spid="75789">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5789">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75789">
                                            <p:txEl>
                                              <p:pRg st="10" end="10"/>
                                            </p:txEl>
                                          </p:spTgt>
                                        </p:tgtEl>
                                        <p:attrNameLst>
                                          <p:attrName>style.visibility</p:attrName>
                                        </p:attrNameLst>
                                      </p:cBhvr>
                                      <p:to>
                                        <p:strVal val="visible"/>
                                      </p:to>
                                    </p:set>
                                    <p:anim calcmode="lin" valueType="num">
                                      <p:cBhvr additive="base">
                                        <p:cTn id="55" dur="500" fill="hold"/>
                                        <p:tgtEl>
                                          <p:spTgt spid="75789">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578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Intercultural Communication?</a:t>
            </a:r>
            <a:endParaRPr lang="en-US" dirty="0"/>
          </a:p>
        </p:txBody>
      </p:sp>
      <p:sp>
        <p:nvSpPr>
          <p:cNvPr id="3" name="Content Placeholder 2"/>
          <p:cNvSpPr>
            <a:spLocks noGrp="1"/>
          </p:cNvSpPr>
          <p:nvPr>
            <p:ph idx="1"/>
          </p:nvPr>
        </p:nvSpPr>
        <p:spPr/>
        <p:txBody>
          <a:bodyPr/>
          <a:lstStyle/>
          <a:p>
            <a:r>
              <a:rPr lang="en-US" sz="2000" dirty="0" smtClean="0">
                <a:latin typeface="Calibri" pitchFamily="34" charset="0"/>
                <a:cs typeface="Calibri" pitchFamily="34" charset="0"/>
              </a:rPr>
              <a:t>Intercultural communication occurs when a member of one culture produces a message for consumption by a member of another culture.</a:t>
            </a:r>
          </a:p>
          <a:p>
            <a:r>
              <a:rPr lang="en-US" sz="2000" dirty="0" smtClean="0">
                <a:latin typeface="Calibri" pitchFamily="34" charset="0"/>
                <a:cs typeface="Calibri" pitchFamily="34" charset="0"/>
              </a:rPr>
              <a:t>Intercultural communication involves interaction between people whose cultural perceptions and symbol systems are distinct enough to alter the communication event.</a:t>
            </a:r>
            <a:endParaRPr lang="en-US" sz="2000" dirty="0">
              <a:latin typeface="Calibri" pitchFamily="34" charset="0"/>
              <a:cs typeface="Calibri" pitchFamily="34" charset="0"/>
            </a:endParaRPr>
          </a:p>
        </p:txBody>
      </p:sp>
      <p:sp>
        <p:nvSpPr>
          <p:cNvPr id="5" name="Footer Placeholder 4"/>
          <p:cNvSpPr>
            <a:spLocks noGrp="1"/>
          </p:cNvSpPr>
          <p:nvPr>
            <p:ph type="ftr" sz="quarter" idx="11"/>
          </p:nvPr>
        </p:nvSpPr>
        <p:spPr/>
        <p:txBody>
          <a:bodyPr/>
          <a:lstStyle/>
          <a:p>
            <a:r>
              <a:rPr lang="en-US" smtClean="0"/>
              <a:t>Samovar et all. 2010. Communication Between Cultures</a:t>
            </a:r>
            <a:endParaRPr lang="en-US"/>
          </a:p>
        </p:txBody>
      </p:sp>
    </p:spTree>
    <p:extLst>
      <p:ext uri="{BB962C8B-B14F-4D97-AF65-F5344CB8AC3E}">
        <p14:creationId xmlns:p14="http://schemas.microsoft.com/office/powerpoint/2010/main" val="12063385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Presentation for report on country">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Century Schoolbook"/>
        <a:ea typeface=""/>
        <a:cs typeface="Times New Roman"/>
      </a:majorFont>
      <a:minorFont>
        <a:latin typeface="Century Schoolbook"/>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for report on country</Template>
  <TotalTime>119</TotalTime>
  <Words>857</Words>
  <Application>Microsoft Office PowerPoint</Application>
  <PresentationFormat>On-screen Show (4:3)</PresentationFormat>
  <Paragraphs>128</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Presentation for report on country</vt:lpstr>
      <vt:lpstr>WELCOME! </vt:lpstr>
      <vt:lpstr>You guys know me, right?</vt:lpstr>
      <vt:lpstr>Do these, and we’re all happy :D</vt:lpstr>
      <vt:lpstr>Books</vt:lpstr>
      <vt:lpstr>Pengertian, Ruang Lingkup, Dimensi Komunikasi Antar Budaya</vt:lpstr>
      <vt:lpstr>Why do we have to learn this?</vt:lpstr>
      <vt:lpstr>PowerPoint Presentation</vt:lpstr>
      <vt:lpstr>The reasons!</vt:lpstr>
      <vt:lpstr>What is Intercultural Communication?</vt:lpstr>
      <vt:lpstr>PowerPoint Presentation</vt:lpstr>
      <vt:lpstr>What is Culture?</vt:lpstr>
      <vt:lpstr>The Basic Functions of Culture</vt:lpstr>
      <vt:lpstr>Elements of Culture</vt:lpstr>
      <vt:lpstr>Characteristics of Culture</vt:lpstr>
      <vt:lpstr>Studying Intercultural Communication</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Komunikasi Antar Budaya</dc:title>
  <dc:creator>pc</dc:creator>
  <cp:lastModifiedBy>Bias</cp:lastModifiedBy>
  <cp:revision>14</cp:revision>
  <cp:lastPrinted>1601-01-01T00:00:00Z</cp:lastPrinted>
  <dcterms:created xsi:type="dcterms:W3CDTF">2018-08-16T03:09:26Z</dcterms:created>
  <dcterms:modified xsi:type="dcterms:W3CDTF">2019-08-25T07:35:37Z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TC010183711033</vt:lpwstr>
  </property>
</Properties>
</file>