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68" r:id="rId6"/>
    <p:sldId id="258" r:id="rId7"/>
    <p:sldId id="259" r:id="rId8"/>
    <p:sldId id="260" r:id="rId9"/>
    <p:sldId id="269" r:id="rId10"/>
    <p:sldId id="270" r:id="rId11"/>
    <p:sldId id="279" r:id="rId12"/>
    <p:sldId id="261" r:id="rId13"/>
    <p:sldId id="262" r:id="rId14"/>
    <p:sldId id="263" r:id="rId15"/>
    <p:sldId id="264" r:id="rId16"/>
    <p:sldId id="271" r:id="rId17"/>
    <p:sldId id="272" r:id="rId18"/>
    <p:sldId id="274" r:id="rId19"/>
    <p:sldId id="276" r:id="rId20"/>
    <p:sldId id="277" r:id="rId21"/>
    <p:sldId id="275" r:id="rId22"/>
    <p:sldId id="278" r:id="rId2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932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>
                <a:latin typeface="Futura Md B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17032"/>
            <a:ext cx="6400800" cy="1752600"/>
          </a:xfrm>
        </p:spPr>
        <p:txBody>
          <a:bodyPr/>
          <a:lstStyle>
            <a:lvl1pPr marL="0" indent="0" algn="l">
              <a:buNone/>
              <a:defRPr i="1">
                <a:solidFill>
                  <a:schemeClr val="tx1"/>
                </a:solidFill>
                <a:latin typeface="Baskerville Old Face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133A-3E13-4A71-A45B-D08E9D682740}" type="datetimeFigureOut">
              <a:rPr lang="id-ID" smtClean="0"/>
              <a:t>30/04/2019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A14A-2AFE-4148-9A7C-2CFA2DCD70CA}" type="slidenum">
              <a:rPr lang="id-ID" smtClean="0"/>
              <a:t>‹#›</a:t>
            </a:fld>
            <a:endParaRPr lang="id-ID"/>
          </a:p>
        </p:txBody>
      </p:sp>
      <p:sp>
        <p:nvSpPr>
          <p:cNvPr id="7" name="Isosceles Triangle 6"/>
          <p:cNvSpPr/>
          <p:nvPr userDrawn="1"/>
        </p:nvSpPr>
        <p:spPr>
          <a:xfrm rot="4844293">
            <a:off x="-922103" y="-1441054"/>
            <a:ext cx="4427984" cy="3429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Isosceles Triangle 7"/>
          <p:cNvSpPr/>
          <p:nvPr userDrawn="1"/>
        </p:nvSpPr>
        <p:spPr>
          <a:xfrm rot="8106878">
            <a:off x="6576732" y="4995707"/>
            <a:ext cx="4427984" cy="3429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5465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133A-3E13-4A71-A45B-D08E9D682740}" type="datetimeFigureOut">
              <a:rPr lang="id-ID" smtClean="0"/>
              <a:t>30/04/2019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A14A-2AFE-4148-9A7C-2CFA2DCD7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327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133A-3E13-4A71-A45B-D08E9D682740}" type="datetimeFigureOut">
              <a:rPr lang="id-ID" smtClean="0"/>
              <a:t>30/04/2019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A14A-2AFE-4148-9A7C-2CFA2DCD7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134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133A-3E13-4A71-A45B-D08E9D682740}" type="datetimeFigureOut">
              <a:rPr lang="id-ID" smtClean="0"/>
              <a:t>30/04/2019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A14A-2AFE-4148-9A7C-2CFA2DCD70CA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606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 userDrawn="1"/>
        </p:nvSpPr>
        <p:spPr>
          <a:xfrm>
            <a:off x="0" y="6624736"/>
            <a:ext cx="9166313" cy="2606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0513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133A-3E13-4A71-A45B-D08E9D682740}" type="datetimeFigureOut">
              <a:rPr lang="id-ID" smtClean="0"/>
              <a:t>30/04/2019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A14A-2AFE-4148-9A7C-2CFA2DCD70CA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 userDrawn="1"/>
        </p:nvSpPr>
        <p:spPr>
          <a:xfrm>
            <a:off x="-108520" y="2043099"/>
            <a:ext cx="5868144" cy="2160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 userDrawn="1"/>
        </p:nvSpPr>
        <p:spPr>
          <a:xfrm>
            <a:off x="-36512" y="1556792"/>
            <a:ext cx="6660232" cy="2160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 userDrawn="1"/>
        </p:nvSpPr>
        <p:spPr>
          <a:xfrm>
            <a:off x="-36512" y="1124744"/>
            <a:ext cx="7488832" cy="2160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3893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133A-3E13-4A71-A45B-D08E9D682740}" type="datetimeFigureOut">
              <a:rPr lang="id-ID" smtClean="0"/>
              <a:t>30/04/2019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A14A-2AFE-4148-9A7C-2CFA2DCD7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3401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133A-3E13-4A71-A45B-D08E9D682740}" type="datetimeFigureOut">
              <a:rPr lang="id-ID" smtClean="0"/>
              <a:t>30/04/2019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A14A-2AFE-4148-9A7C-2CFA2DCD7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554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133A-3E13-4A71-A45B-D08E9D682740}" type="datetimeFigureOut">
              <a:rPr lang="id-ID" smtClean="0"/>
              <a:t>30/04/2019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A14A-2AFE-4148-9A7C-2CFA2DCD7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090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133A-3E13-4A71-A45B-D08E9D682740}" type="datetimeFigureOut">
              <a:rPr lang="id-ID" smtClean="0"/>
              <a:t>30/04/2019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A14A-2AFE-4148-9A7C-2CFA2DCD7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201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133A-3E13-4A71-A45B-D08E9D682740}" type="datetimeFigureOut">
              <a:rPr lang="id-ID" smtClean="0"/>
              <a:t>30/04/2019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A14A-2AFE-4148-9A7C-2CFA2DCD7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700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133A-3E13-4A71-A45B-D08E9D682740}" type="datetimeFigureOut">
              <a:rPr lang="id-ID" smtClean="0"/>
              <a:t>30/04/2019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A14A-2AFE-4148-9A7C-2CFA2DCD7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892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E133A-3E13-4A71-A45B-D08E9D682740}" type="datetimeFigureOut">
              <a:rPr lang="id-ID" smtClean="0"/>
              <a:t>01/01/2009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4A14A-2AFE-4148-9A7C-2CFA2DCD7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706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i="1" kern="1200">
          <a:solidFill>
            <a:schemeClr val="tx1"/>
          </a:solidFill>
          <a:latin typeface="Baskerville Old Face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utura Md B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Futura Md B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Futura Md B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Futura Md B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Futura Md B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Periklanan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7560840" cy="1752600"/>
          </a:xfrm>
        </p:spPr>
        <p:txBody>
          <a:bodyPr/>
          <a:lstStyle/>
          <a:p>
            <a:pPr algn="l"/>
            <a:r>
              <a:rPr lang="en-US" dirty="0" err="1" smtClean="0"/>
              <a:t>Disarikan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Hidayat</a:t>
            </a:r>
            <a:r>
              <a:rPr lang="en-US" dirty="0" smtClean="0"/>
              <a:t> (2016), </a:t>
            </a:r>
            <a:r>
              <a:rPr lang="en-US" dirty="0" err="1" smtClean="0"/>
              <a:t>Badri</a:t>
            </a:r>
            <a:r>
              <a:rPr lang="en-US" dirty="0" smtClean="0"/>
              <a:t> (2010)</a:t>
            </a:r>
            <a:endParaRPr lang="id-ID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11560" y="3980656"/>
            <a:ext cx="756084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i="1" kern="1200">
                <a:solidFill>
                  <a:schemeClr val="tx1"/>
                </a:solidFill>
                <a:latin typeface="Baskerville Old Face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Futura Md BT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Futura Md BT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Futura Md BT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Futura Md BT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/>
              <a:t>oleh</a:t>
            </a:r>
            <a:r>
              <a:rPr lang="en-US" sz="2000" dirty="0" smtClean="0"/>
              <a:t> Suci Marini </a:t>
            </a:r>
            <a:r>
              <a:rPr lang="en-US" sz="2000" dirty="0" err="1" smtClean="0"/>
              <a:t>Novianty</a:t>
            </a:r>
            <a:r>
              <a:rPr lang="en-US" sz="2000" dirty="0" smtClean="0"/>
              <a:t> (2019)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16165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 smtClean="0"/>
              <a:t>Contoh Penerapan Etika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Iklan </a:t>
            </a:r>
            <a:r>
              <a:rPr lang="id-ID" dirty="0"/>
              <a:t>rokok: Tidak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penampilan</a:t>
            </a:r>
            <a:r>
              <a:rPr lang="en-US" dirty="0" smtClean="0"/>
              <a:t> </a:t>
            </a:r>
            <a:r>
              <a:rPr lang="id-ID" dirty="0" smtClean="0"/>
              <a:t>orang </a:t>
            </a:r>
            <a:r>
              <a:rPr lang="id-ID" dirty="0"/>
              <a:t>merokok.</a:t>
            </a:r>
          </a:p>
          <a:p>
            <a:r>
              <a:rPr lang="id-ID" dirty="0"/>
              <a:t>Iklan pembalut wanita: Tidak </a:t>
            </a:r>
            <a:r>
              <a:rPr lang="en-US" dirty="0" err="1" smtClean="0"/>
              <a:t>penggambaran</a:t>
            </a:r>
            <a:r>
              <a:rPr lang="en-US" dirty="0" smtClean="0"/>
              <a:t> </a:t>
            </a:r>
            <a:r>
              <a:rPr lang="id-ID" dirty="0" smtClean="0"/>
              <a:t>realistis </a:t>
            </a:r>
            <a:r>
              <a:rPr lang="id-ID" dirty="0"/>
              <a:t>dengan memperlihatkan </a:t>
            </a:r>
            <a:r>
              <a:rPr lang="en-US" dirty="0" smtClean="0"/>
              <a:t>vagina/</a:t>
            </a:r>
            <a:r>
              <a:rPr lang="en-US" dirty="0" err="1" smtClean="0"/>
              <a:t>darah</a:t>
            </a:r>
            <a:r>
              <a:rPr lang="en-US" dirty="0" smtClean="0"/>
              <a:t>.</a:t>
            </a:r>
            <a:endParaRPr lang="id-ID" dirty="0"/>
          </a:p>
          <a:p>
            <a:r>
              <a:rPr lang="id-ID" dirty="0"/>
              <a:t>Iklan sabun mandi: Tidak </a:t>
            </a:r>
            <a:r>
              <a:rPr lang="id-ID" dirty="0" smtClean="0"/>
              <a:t>dengan </a:t>
            </a:r>
            <a:r>
              <a:rPr lang="id-ID" dirty="0"/>
              <a:t>memperlihatkan orang mandi secara utuh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 smtClean="0"/>
              <a:t>kondom</a:t>
            </a:r>
            <a:r>
              <a:rPr lang="en-US" dirty="0" smtClean="0"/>
              <a:t>: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adegan</a:t>
            </a:r>
            <a:r>
              <a:rPr lang="en-US" dirty="0" smtClean="0"/>
              <a:t> tutorial </a:t>
            </a:r>
            <a:r>
              <a:rPr lang="en-US" dirty="0" err="1" smtClean="0"/>
              <a:t>pemakaiannya</a:t>
            </a:r>
            <a:r>
              <a:rPr lang="en-US" dirty="0" smtClean="0"/>
              <a:t>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08622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iklan rokok di t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1" y="85097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 result for iklan pembalut di t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830" y="85096"/>
            <a:ext cx="4433665" cy="3627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Image result for iklan lux di tv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02"/>
          <a:stretch/>
        </p:blipFill>
        <p:spPr bwMode="auto">
          <a:xfrm>
            <a:off x="35496" y="3455622"/>
            <a:ext cx="5528388" cy="3402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514098"/>
            <a:ext cx="3707903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522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Manipulasi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Kebenaran d</a:t>
            </a:r>
            <a:r>
              <a:rPr lang="en-US" dirty="0" err="1" smtClean="0"/>
              <a:t>alam</a:t>
            </a:r>
            <a:r>
              <a:rPr lang="id-ID" dirty="0" smtClean="0"/>
              <a:t> iklan </a:t>
            </a:r>
            <a:r>
              <a:rPr lang="id-ID" b="1" dirty="0" smtClean="0"/>
              <a:t>terkait masalah informasi yg disampaikan kepada konsumen</a:t>
            </a:r>
          </a:p>
          <a:p>
            <a:r>
              <a:rPr lang="id-ID" dirty="0" smtClean="0"/>
              <a:t>Manipulasi berkaitan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id-ID" dirty="0" smtClean="0"/>
              <a:t> persuasif yg ditujukan kepada konsumen</a:t>
            </a:r>
          </a:p>
          <a:p>
            <a:r>
              <a:rPr lang="id-ID" b="1" i="1" dirty="0" smtClean="0"/>
              <a:t>Dengan manipulasi dimaksudkan bahwa iklan dapat mempengaruhi kehendak orang lain sehingga or</a:t>
            </a:r>
            <a:r>
              <a:rPr lang="en-US" b="1" i="1" dirty="0" smtClean="0"/>
              <a:t>an</a:t>
            </a:r>
            <a:r>
              <a:rPr lang="id-ID" b="1" i="1" dirty="0" smtClean="0"/>
              <a:t>g menginginkan sesuatu yang sebenarnya tidak dipilih </a:t>
            </a:r>
            <a:r>
              <a:rPr lang="en-US" b="1" i="1" dirty="0" err="1" smtClean="0"/>
              <a:t>mereka</a:t>
            </a:r>
            <a:r>
              <a:rPr lang="id-ID" b="1" i="1" dirty="0" smtClean="0"/>
              <a:t> sendiri</a:t>
            </a:r>
            <a:r>
              <a:rPr lang="id-ID" dirty="0" smtClean="0"/>
              <a:t>. </a:t>
            </a:r>
            <a:r>
              <a:rPr lang="en-US" dirty="0" smtClean="0"/>
              <a:t>Ex</a:t>
            </a:r>
            <a:r>
              <a:rPr lang="id-ID" dirty="0" smtClean="0"/>
              <a:t>: HIPNOTIS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88660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err="1" smtClean="0"/>
              <a:t>Tujuan</a:t>
            </a:r>
            <a:r>
              <a:rPr lang="en-US" sz="3200" dirty="0" smtClean="0"/>
              <a:t> </a:t>
            </a:r>
            <a:r>
              <a:rPr lang="en-US" sz="3200" dirty="0" err="1" smtClean="0"/>
              <a:t>Iklan</a:t>
            </a:r>
            <a:r>
              <a:rPr lang="en-US" sz="3200" dirty="0" smtClean="0"/>
              <a:t> </a:t>
            </a:r>
            <a:r>
              <a:rPr lang="en-US" sz="3200" dirty="0" err="1" smtClean="0"/>
              <a:t>memang</a:t>
            </a:r>
            <a:r>
              <a:rPr lang="en-US" sz="3200" dirty="0" smtClean="0"/>
              <a:t> </a:t>
            </a:r>
            <a:r>
              <a:rPr lang="en-US" sz="3200" dirty="0" err="1" smtClean="0"/>
              <a:t>mempengaruhi</a:t>
            </a:r>
            <a:r>
              <a:rPr lang="en-US" sz="3200" dirty="0" smtClean="0"/>
              <a:t>, </a:t>
            </a:r>
            <a:r>
              <a:rPr lang="en-US" sz="3200" dirty="0" err="1" smtClean="0"/>
              <a:t>caranya</a:t>
            </a:r>
            <a:r>
              <a:rPr lang="en-US" sz="3200" dirty="0" smtClean="0"/>
              <a:t>: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d-ID" dirty="0" smtClean="0"/>
              <a:t>Iklan </a:t>
            </a:r>
            <a:r>
              <a:rPr lang="en-US" dirty="0" err="1" smtClean="0"/>
              <a:t>hanya</a:t>
            </a:r>
            <a:r>
              <a:rPr lang="id-ID" dirty="0" smtClean="0"/>
              <a:t> sekilas menyampaikan informasi</a:t>
            </a:r>
            <a:r>
              <a:rPr lang="en-US" dirty="0" smtClean="0"/>
              <a:t>.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id-ID" dirty="0" smtClean="0"/>
              <a:t> tidak melewati proses persepsi secara sadar, tetapi tinggal di alam bawah sadar dari konsumen</a:t>
            </a:r>
          </a:p>
          <a:p>
            <a:pPr lvl="1"/>
            <a:r>
              <a:rPr lang="id-ID" dirty="0" smtClean="0"/>
              <a:t>Iklan mempengaruhi anak, karena </a:t>
            </a:r>
            <a:r>
              <a:rPr lang="en-US" dirty="0" err="1" smtClean="0"/>
              <a:t>mereka</a:t>
            </a:r>
            <a:r>
              <a:rPr lang="id-ID" dirty="0" smtClean="0"/>
              <a:t> belum dapat mengambil keputusan secara etis, maka produsen sering menggunakan cara </a:t>
            </a:r>
            <a:r>
              <a:rPr lang="en-US" dirty="0" err="1" smtClean="0"/>
              <a:t>itu</a:t>
            </a:r>
            <a:r>
              <a:rPr lang="id-ID" dirty="0" smtClean="0"/>
              <a:t> untk mengiklankan produk mereka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48488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Pengontrolan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Pemerintah</a:t>
            </a:r>
            <a:r>
              <a:rPr lang="en-US" dirty="0" smtClean="0"/>
              <a:t> (</a:t>
            </a:r>
            <a:r>
              <a:rPr lang="id-ID" dirty="0" smtClean="0"/>
              <a:t>mengeluarkan peraturan yang tegas untuk mengatur iklan yang ada di masy</a:t>
            </a:r>
            <a:r>
              <a:rPr lang="en-US" dirty="0" err="1" smtClean="0"/>
              <a:t>arakat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Pengiklan</a:t>
            </a:r>
            <a:r>
              <a:rPr lang="en-US" dirty="0" smtClean="0"/>
              <a:t> (</a:t>
            </a:r>
            <a:r>
              <a:rPr lang="id-ID" dirty="0" smtClean="0"/>
              <a:t>membentuk sebuah badan atau asosiasi untuk mengawasi para produsen dalam menyampaikan iklan produk/jasa mereka</a:t>
            </a:r>
            <a:r>
              <a:rPr lang="en-US" dirty="0" smtClean="0"/>
              <a:t>)</a:t>
            </a:r>
            <a:endParaRPr lang="id-ID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Masyarakat</a:t>
            </a:r>
            <a:r>
              <a:rPr lang="en-US" dirty="0" smtClean="0"/>
              <a:t> (</a:t>
            </a:r>
            <a:r>
              <a:rPr lang="id-ID" dirty="0" smtClean="0"/>
              <a:t>menggunakan etika moral mereka saat melihat iklan yang disampaikan produsen</a:t>
            </a:r>
            <a:r>
              <a:rPr lang="en-US" dirty="0" smtClean="0"/>
              <a:t>)</a:t>
            </a:r>
            <a:endParaRPr lang="id-ID" dirty="0" smtClean="0"/>
          </a:p>
          <a:p>
            <a:pPr marL="971550" lvl="1" indent="-51435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39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" y="53752"/>
            <a:ext cx="8229600" cy="1143000"/>
          </a:xfrm>
        </p:spPr>
        <p:txBody>
          <a:bodyPr/>
          <a:lstStyle/>
          <a:p>
            <a:pPr algn="l"/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424936" cy="5688632"/>
          </a:xfrm>
        </p:spPr>
        <p:txBody>
          <a:bodyPr>
            <a:noAutofit/>
          </a:bodyPr>
          <a:lstStyle/>
          <a:p>
            <a:pPr marL="514350" indent="-457200">
              <a:buFont typeface="+mj-lt"/>
              <a:buAutoNum type="arabicPeriod"/>
            </a:pPr>
            <a:r>
              <a:rPr lang="id-ID" sz="2400" b="1" dirty="0" smtClean="0"/>
              <a:t>Maksud pengiklan</a:t>
            </a:r>
          </a:p>
          <a:p>
            <a:pPr lvl="1"/>
            <a:r>
              <a:rPr lang="id-ID" sz="2200" dirty="0" smtClean="0"/>
              <a:t>Maksud dan tujuan dari si pengiklan dapat diketahui dari iklan tsb, dan dianalisa menurut etika moral</a:t>
            </a:r>
            <a:endParaRPr lang="en-US" sz="2200" dirty="0" smtClean="0"/>
          </a:p>
          <a:p>
            <a:pPr lvl="1"/>
            <a:r>
              <a:rPr lang="en-US" sz="2200" b="1" dirty="0" err="1" smtClean="0">
                <a:solidFill>
                  <a:srgbClr val="FF0000"/>
                </a:solidFill>
              </a:rPr>
              <a:t>Tidak</a:t>
            </a:r>
            <a:r>
              <a:rPr lang="id-ID" sz="2200" b="1" dirty="0" smtClean="0">
                <a:solidFill>
                  <a:srgbClr val="FF0000"/>
                </a:solidFill>
              </a:rPr>
              <a:t> menghasut, menjelekkan pesaing dan menyesatkan konsumen</a:t>
            </a:r>
          </a:p>
          <a:p>
            <a:pPr marL="514350" indent="-457200">
              <a:buFont typeface="+mj-lt"/>
              <a:buAutoNum type="arabicPeriod"/>
            </a:pPr>
            <a:r>
              <a:rPr lang="id-ID" sz="2400" b="1" dirty="0" smtClean="0"/>
              <a:t>Isi iklan</a:t>
            </a:r>
          </a:p>
          <a:p>
            <a:pPr lvl="1"/>
            <a:r>
              <a:rPr lang="id-ID" sz="2200" dirty="0" smtClean="0"/>
              <a:t>Isi dari iklan juga bisa menjadi patokan apakah iklan itu sesuai dg etika moral atau tidak</a:t>
            </a:r>
            <a:endParaRPr lang="en-US" sz="2200" dirty="0"/>
          </a:p>
          <a:p>
            <a:pPr marL="514350" indent="-457200">
              <a:buFont typeface="+mj-lt"/>
              <a:buAutoNum type="arabicPeriod"/>
            </a:pPr>
            <a:r>
              <a:rPr lang="id-ID" sz="2400" b="1" dirty="0" smtClean="0"/>
              <a:t>Keadaan publik yg dituju</a:t>
            </a:r>
          </a:p>
          <a:p>
            <a:pPr lvl="1"/>
            <a:r>
              <a:rPr lang="id-ID" sz="2200" dirty="0" smtClean="0"/>
              <a:t>Sasaran iklan harus jelas yaitu publik yang dapat membuat keputusan berdasarkan etika moral</a:t>
            </a:r>
            <a:endParaRPr lang="en-US" sz="2200" dirty="0" smtClean="0"/>
          </a:p>
          <a:p>
            <a:pPr lvl="1"/>
            <a:r>
              <a:rPr lang="en-US" sz="2200" dirty="0"/>
              <a:t>P</a:t>
            </a:r>
            <a:r>
              <a:rPr lang="id-ID" sz="2200" dirty="0" smtClean="0"/>
              <a:t>ublik juga harus mempunyai informasi cukup </a:t>
            </a:r>
            <a:r>
              <a:rPr lang="en-US" sz="2200" dirty="0" err="1" smtClean="0"/>
              <a:t>ttg</a:t>
            </a:r>
            <a:r>
              <a:rPr lang="id-ID" sz="2200" dirty="0" smtClean="0"/>
              <a:t> produk/jasa </a:t>
            </a:r>
            <a:r>
              <a:rPr lang="en-US" sz="2200" dirty="0" err="1" smtClean="0"/>
              <a:t>itu</a:t>
            </a:r>
            <a:endParaRPr lang="en-US" sz="2200" dirty="0" smtClean="0"/>
          </a:p>
          <a:p>
            <a:pPr lvl="1"/>
            <a:r>
              <a:rPr lang="en-US" sz="2200" dirty="0" smtClean="0"/>
              <a:t>P</a:t>
            </a:r>
            <a:r>
              <a:rPr lang="id-ID" sz="2200" dirty="0" smtClean="0"/>
              <a:t>ublik juga mempunyai badan yg melindungi mereka</a:t>
            </a:r>
          </a:p>
          <a:p>
            <a:endParaRPr lang="id-ID" sz="2200" dirty="0" smtClean="0"/>
          </a:p>
          <a:p>
            <a:endParaRPr lang="id-ID" sz="2200" dirty="0"/>
          </a:p>
        </p:txBody>
      </p:sp>
    </p:spTree>
    <p:extLst>
      <p:ext uri="{BB962C8B-B14F-4D97-AF65-F5344CB8AC3E}">
        <p14:creationId xmlns:p14="http://schemas.microsoft.com/office/powerpoint/2010/main" val="3084575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Periklanan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2800" dirty="0"/>
              <a:t>Jujur : tidak memuat konten yang tidak sesuai dengan kondisi produk yang diiklankan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Tidak memicu konflik SARA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Tidak mengandung pornografi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Tidak bertentangan dengan norma-norma yang berlaku.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Tidak melanggar etika bisnis, ex: saling menjatuhkan produk tertentu dan sebagainya.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Tidak </a:t>
            </a:r>
            <a:r>
              <a:rPr lang="id-ID" sz="2800" dirty="0" smtClean="0"/>
              <a:t>plagiat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993344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Pariwara</a:t>
            </a:r>
            <a:r>
              <a:rPr lang="en-US" dirty="0" smtClean="0"/>
              <a:t> Indonesia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periklanan</a:t>
            </a:r>
            <a:r>
              <a:rPr lang="en-US" dirty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v-SE" dirty="0" smtClean="0"/>
              <a:t>klan </a:t>
            </a:r>
            <a:r>
              <a:rPr lang="sv-SE" dirty="0"/>
              <a:t>dan pelaku periklanan harus:</a:t>
            </a:r>
          </a:p>
          <a:p>
            <a:pPr marL="914400" lvl="1" indent="-514350">
              <a:buFont typeface="+mj-lt"/>
              <a:buAutoNum type="alphaLcPeriod"/>
            </a:pPr>
            <a:r>
              <a:rPr lang="nl-NL" dirty="0" smtClean="0"/>
              <a:t>Jujur</a:t>
            </a:r>
            <a:r>
              <a:rPr lang="nl-NL" dirty="0"/>
              <a:t>, benar, dan bertanggung </a:t>
            </a:r>
            <a:r>
              <a:rPr lang="nl-NL" dirty="0" smtClean="0"/>
              <a:t>jawab.</a:t>
            </a:r>
          </a:p>
          <a:p>
            <a:pPr marL="914400" lvl="1" indent="-514350">
              <a:buFont typeface="+mj-lt"/>
              <a:buAutoNum type="alphaLcPeriod"/>
            </a:pPr>
            <a:r>
              <a:rPr lang="id-ID" dirty="0" smtClean="0"/>
              <a:t>Bersaing </a:t>
            </a:r>
            <a:r>
              <a:rPr lang="id-ID" dirty="0"/>
              <a:t>secara sehat.</a:t>
            </a:r>
            <a:r>
              <a:rPr lang="id-ID" i="1" dirty="0"/>
              <a:t> </a:t>
            </a:r>
            <a:endParaRPr lang="en-US" i="1" dirty="0" smtClean="0"/>
          </a:p>
          <a:p>
            <a:pPr marL="914400" lvl="1" indent="-514350">
              <a:buFont typeface="+mj-lt"/>
              <a:buAutoNum type="alphaLcPeriod"/>
            </a:pPr>
            <a:r>
              <a:rPr lang="id-ID" dirty="0" smtClean="0"/>
              <a:t>Melindungi </a:t>
            </a:r>
            <a:r>
              <a:rPr lang="id-ID" dirty="0"/>
              <a:t>dan menghargai para pemangku kepentingan, tidak </a:t>
            </a:r>
            <a:r>
              <a:rPr lang="en-US" dirty="0" smtClean="0"/>
              <a:t>m</a:t>
            </a:r>
            <a:r>
              <a:rPr lang="id-ID" dirty="0" smtClean="0"/>
              <a:t>erendahkan </a:t>
            </a:r>
            <a:r>
              <a:rPr lang="id-ID" dirty="0"/>
              <a:t>agama, budaya, Negara, dan golongan, serta </a:t>
            </a:r>
            <a:r>
              <a:rPr lang="id-ID" dirty="0" smtClean="0"/>
              <a:t>tidak</a:t>
            </a:r>
            <a:r>
              <a:rPr lang="en-US" dirty="0" smtClean="0"/>
              <a:t> </a:t>
            </a:r>
            <a:r>
              <a:rPr lang="id-ID" dirty="0" smtClean="0"/>
              <a:t>bertentangan </a:t>
            </a:r>
            <a:r>
              <a:rPr lang="id-ID" dirty="0"/>
              <a:t>dengan hukum. </a:t>
            </a:r>
          </a:p>
        </p:txBody>
      </p:sp>
    </p:spTree>
    <p:extLst>
      <p:ext uri="{BB962C8B-B14F-4D97-AF65-F5344CB8AC3E}">
        <p14:creationId xmlns:p14="http://schemas.microsoft.com/office/powerpoint/2010/main" val="2294681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/>
              <a:t>Bagaimana</a:t>
            </a:r>
            <a:r>
              <a:rPr lang="en-US" cap="none" dirty="0" smtClean="0"/>
              <a:t> </a:t>
            </a:r>
            <a:r>
              <a:rPr lang="en-US" cap="none" dirty="0" err="1"/>
              <a:t>d</a:t>
            </a:r>
            <a:r>
              <a:rPr lang="en-US" cap="none" dirty="0" err="1" smtClean="0"/>
              <a:t>engan</a:t>
            </a:r>
            <a:r>
              <a:rPr lang="en-US" cap="none" dirty="0" smtClean="0"/>
              <a:t> </a:t>
            </a:r>
            <a:r>
              <a:rPr lang="en-US" cap="none" dirty="0" err="1" smtClean="0"/>
              <a:t>Iklan</a:t>
            </a:r>
            <a:r>
              <a:rPr lang="en-US" cap="none" dirty="0" smtClean="0"/>
              <a:t> “Build In”?</a:t>
            </a:r>
            <a:endParaRPr lang="id-ID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= Product Placement</a:t>
            </a:r>
            <a:endParaRPr lang="id-ID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9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product placement di sinetr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894290" cy="3947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14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advertising quo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85596"/>
            <a:ext cx="8736385" cy="437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247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product placement di sinetr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628800"/>
            <a:ext cx="7907586" cy="3953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1557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Aturannya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/>
              <a:t>Dari sudut pandang EPI, suatu kampanye “build-in” suatu produk </a:t>
            </a:r>
            <a:r>
              <a:rPr lang="en-US" dirty="0" err="1" smtClean="0"/>
              <a:t>diperbolehkan</a:t>
            </a:r>
            <a:r>
              <a:rPr lang="en-US" dirty="0" smtClean="0"/>
              <a:t> </a:t>
            </a:r>
            <a:r>
              <a:rPr lang="id-ID" dirty="0" smtClean="0"/>
              <a:t>selama </a:t>
            </a:r>
            <a:r>
              <a:rPr lang="id-ID" dirty="0"/>
              <a:t>pemirsa/konsumen </a:t>
            </a:r>
            <a:r>
              <a:rPr lang="id-ID" dirty="0" smtClean="0"/>
              <a:t>dapat </a:t>
            </a:r>
            <a:r>
              <a:rPr lang="id-ID" dirty="0"/>
              <a:t>informasi </a:t>
            </a:r>
            <a:r>
              <a:rPr lang="id-ID" dirty="0" smtClean="0"/>
              <a:t>jelas </a:t>
            </a:r>
            <a:r>
              <a:rPr lang="id-ID" dirty="0"/>
              <a:t>bahwa suatu bagian dari program </a:t>
            </a:r>
            <a:r>
              <a:rPr lang="id-ID" dirty="0" smtClean="0"/>
              <a:t>tsb</a:t>
            </a:r>
            <a:r>
              <a:rPr lang="en-US" dirty="0" smtClean="0"/>
              <a:t> </a:t>
            </a:r>
            <a:r>
              <a:rPr lang="id-ID" dirty="0" smtClean="0"/>
              <a:t>adalah </a:t>
            </a:r>
            <a:r>
              <a:rPr lang="id-ID" dirty="0"/>
              <a:t>sponsor/kampanye dari suatu produk/jasa dan tidak dengan disengaja disamarkan dan/atau digabungkan dalam suatu program siaran.</a:t>
            </a:r>
          </a:p>
          <a:p>
            <a:r>
              <a:rPr lang="id-ID" dirty="0"/>
              <a:t>Bila program itu berupa film (misalnya sinetron), untuk menghindari kesan “aneh” bila tiba2 aktor/aktrisnya harus mengatakan suatu dialog yg berhubungan dengan </a:t>
            </a:r>
            <a:r>
              <a:rPr lang="id-ID" i="1" dirty="0"/>
              <a:t>sponsorship</a:t>
            </a:r>
            <a:r>
              <a:rPr lang="id-ID" dirty="0"/>
              <a:t> tertentu, maka minimal dalam credit title di akhir </a:t>
            </a:r>
            <a:r>
              <a:rPr lang="en-US" dirty="0" err="1" smtClean="0"/>
              <a:t>tayangan</a:t>
            </a:r>
            <a:r>
              <a:rPr lang="id-ID" dirty="0" smtClean="0"/>
              <a:t> </a:t>
            </a:r>
            <a:r>
              <a:rPr lang="id-ID" dirty="0"/>
              <a:t>hal ini bisa dicantumkan</a:t>
            </a:r>
            <a:r>
              <a:rPr lang="id-ID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71290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Bagi</a:t>
            </a:r>
            <a:r>
              <a:rPr lang="en-US" dirty="0" smtClean="0"/>
              <a:t> 2 </a:t>
            </a:r>
            <a:r>
              <a:rPr lang="en-US" dirty="0" err="1" smtClean="0"/>
              <a:t>kelompok</a:t>
            </a:r>
            <a:r>
              <a:rPr lang="en-US" dirty="0" smtClean="0"/>
              <a:t>,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r>
              <a:rPr lang="en-US" dirty="0" smtClean="0"/>
              <a:t> yang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bermasalah</a:t>
            </a:r>
            <a:r>
              <a:rPr lang="en-US" dirty="0" smtClean="0"/>
              <a:t>, </a:t>
            </a:r>
            <a:r>
              <a:rPr lang="en-US" dirty="0" err="1" smtClean="0"/>
              <a:t>teliti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EPI</a:t>
            </a:r>
          </a:p>
          <a:p>
            <a:r>
              <a:rPr lang="en-US" dirty="0" err="1" smtClean="0"/>
              <a:t>Bahan</a:t>
            </a:r>
            <a:r>
              <a:rPr lang="en-US" dirty="0" smtClean="0"/>
              <a:t> EPI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saya</a:t>
            </a:r>
            <a:r>
              <a:rPr lang="en-US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29398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advertising quo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7946301" cy="4402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244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Periklanan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 smtClean="0"/>
              <a:t>Iklan menjadi sebuah alat saat terjadi produksi dalam skala besar guna mencari konsumen</a:t>
            </a:r>
          </a:p>
          <a:p>
            <a:r>
              <a:rPr lang="en-US" dirty="0" smtClean="0"/>
              <a:t>I</a:t>
            </a:r>
            <a:r>
              <a:rPr lang="id-ID" dirty="0" smtClean="0"/>
              <a:t>klan tidak menambah sesuatu pada produk dan tidak meningkatkan kegunaan bagi konsumen</a:t>
            </a:r>
            <a:endParaRPr lang="en-US" dirty="0" smtClean="0"/>
          </a:p>
          <a:p>
            <a:r>
              <a:rPr lang="id-ID" dirty="0" smtClean="0"/>
              <a:t>Biaya iklan dibebankan kepada konsumen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id-ID" dirty="0" smtClean="0"/>
              <a:t>harga produk/jasa</a:t>
            </a:r>
          </a:p>
          <a:p>
            <a:r>
              <a:rPr lang="id-ID" dirty="0" smtClean="0"/>
              <a:t>Ideologi dibalik periklanan adalah </a:t>
            </a:r>
            <a:r>
              <a:rPr lang="id-ID" u="sng" dirty="0" smtClean="0"/>
              <a:t>konsumerisme</a:t>
            </a:r>
          </a:p>
          <a:p>
            <a:r>
              <a:rPr lang="id-ID" b="1" i="1" dirty="0" smtClean="0">
                <a:solidFill>
                  <a:srgbClr val="FF0000"/>
                </a:solidFill>
              </a:rPr>
              <a:t>Mengatakan kebenaran dalam sebuah iklan adalah hal etis yang sering diabaikan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6292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advertising quo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0962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690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Periklanan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 smtClean="0"/>
              <a:t>Fungsi informatif</a:t>
            </a:r>
          </a:p>
          <a:p>
            <a:pPr lvl="1"/>
            <a:r>
              <a:rPr lang="id-ID" dirty="0" smtClean="0"/>
              <a:t>Iklan dengan tujuan menginformasikan sesuatu hal yang baru atau hal yang penting bagi masyarakat</a:t>
            </a:r>
            <a:r>
              <a:rPr lang="en-US" dirty="0" smtClean="0"/>
              <a:t>, ex</a:t>
            </a:r>
            <a:r>
              <a:rPr lang="id-ID" dirty="0" smtClean="0"/>
              <a:t>: </a:t>
            </a:r>
            <a:r>
              <a:rPr lang="en-US" dirty="0" smtClean="0"/>
              <a:t>ILM</a:t>
            </a:r>
            <a:endParaRPr lang="id-ID" dirty="0" smtClean="0"/>
          </a:p>
          <a:p>
            <a:r>
              <a:rPr lang="id-ID" dirty="0" smtClean="0"/>
              <a:t>Fungsi persuasif</a:t>
            </a:r>
          </a:p>
          <a:p>
            <a:pPr lvl="1"/>
            <a:r>
              <a:rPr lang="id-ID" dirty="0" smtClean="0"/>
              <a:t>Iklan dengan tujuan mengajak masyarakat untuk membeli produk atau menggunakan jasa yang ditawarkan produsen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T</a:t>
            </a:r>
            <a:r>
              <a:rPr lang="id-ID" b="1" i="1" dirty="0" smtClean="0">
                <a:solidFill>
                  <a:srgbClr val="FF0000"/>
                </a:solidFill>
              </a:rPr>
              <a:t>idak ada iklan </a:t>
            </a:r>
            <a:r>
              <a:rPr lang="en-US" b="1" i="1" dirty="0" err="1" smtClean="0">
                <a:solidFill>
                  <a:srgbClr val="FF0000"/>
                </a:solidFill>
              </a:rPr>
              <a:t>dibuat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hanya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untuk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fungsi</a:t>
            </a:r>
            <a:r>
              <a:rPr lang="id-ID" b="1" i="1" dirty="0" smtClean="0">
                <a:solidFill>
                  <a:srgbClr val="FF0000"/>
                </a:solidFill>
              </a:rPr>
              <a:t> informatif saja sebab dalam iklan pasti ada tujuan untuk mempersuasi masyaraka</a:t>
            </a:r>
            <a:r>
              <a:rPr lang="en-US" b="1" i="1" dirty="0" smtClean="0">
                <a:solidFill>
                  <a:srgbClr val="FF0000"/>
                </a:solidFill>
              </a:rPr>
              <a:t>t</a:t>
            </a:r>
            <a:endParaRPr lang="id-ID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63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Periklanan</a:t>
            </a:r>
            <a:r>
              <a:rPr lang="en-US" dirty="0" smtClean="0"/>
              <a:t> &amp; </a:t>
            </a:r>
            <a:r>
              <a:rPr lang="en-US" dirty="0" err="1" smtClean="0"/>
              <a:t>Kebenaran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b="1" dirty="0" smtClean="0"/>
              <a:t>Isi Iklan tidak bisa menjamin kebenaran secara utuh</a:t>
            </a:r>
            <a:r>
              <a:rPr lang="id-ID" dirty="0" smtClean="0"/>
              <a:t>, sehingga iklan sering dianggap </a:t>
            </a:r>
            <a:r>
              <a:rPr lang="id-ID" b="1" dirty="0" smtClean="0"/>
              <a:t>membohongi dan menipu </a:t>
            </a:r>
            <a:r>
              <a:rPr lang="id-ID" dirty="0" smtClean="0"/>
              <a:t>masyarakat, sehingga masyarakat menjadi </a:t>
            </a:r>
            <a:r>
              <a:rPr lang="id-ID" i="1" dirty="0" smtClean="0"/>
              <a:t>apriori</a:t>
            </a:r>
            <a:r>
              <a:rPr lang="id-ID" dirty="0" smtClean="0"/>
              <a:t> (tidak percaya) t</a:t>
            </a:r>
            <a:r>
              <a:rPr lang="en-US" dirty="0" err="1" smtClean="0"/>
              <a:t>er</a:t>
            </a:r>
            <a:r>
              <a:rPr lang="id-ID" dirty="0" smtClean="0"/>
              <a:t>h</a:t>
            </a:r>
            <a:r>
              <a:rPr lang="en-US" dirty="0" smtClean="0"/>
              <a:t>a</a:t>
            </a:r>
            <a:r>
              <a:rPr lang="id-ID" dirty="0" smtClean="0"/>
              <a:t>d</a:t>
            </a:r>
            <a:r>
              <a:rPr lang="en-US" dirty="0" err="1" smtClean="0"/>
              <a:t>ap</a:t>
            </a:r>
            <a:r>
              <a:rPr lang="id-ID" dirty="0" smtClean="0"/>
              <a:t> iklan</a:t>
            </a:r>
          </a:p>
          <a:p>
            <a:r>
              <a:rPr lang="id-ID" dirty="0" smtClean="0"/>
              <a:t>Sehingga </a:t>
            </a:r>
            <a:r>
              <a:rPr lang="id-ID" b="1" dirty="0" smtClean="0"/>
              <a:t>sangat penting untuk melibatkan unsur etika dan moral </a:t>
            </a:r>
            <a:r>
              <a:rPr lang="id-ID" dirty="0" smtClean="0"/>
              <a:t>dalam pembahasan kebenaran iklan</a:t>
            </a:r>
          </a:p>
        </p:txBody>
      </p:sp>
    </p:spTree>
    <p:extLst>
      <p:ext uri="{BB962C8B-B14F-4D97-AF65-F5344CB8AC3E}">
        <p14:creationId xmlns:p14="http://schemas.microsoft.com/office/powerpoint/2010/main" val="2799101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 smtClean="0"/>
              <a:t>Dari segi etis perlu dibahas mengenai kebohongan yang disampaikan dalam sebuah iklan dengan menambahkan</a:t>
            </a:r>
            <a:r>
              <a:rPr lang="en-US" dirty="0" smtClean="0"/>
              <a:t> </a:t>
            </a:r>
            <a:r>
              <a:rPr lang="id-ID" b="1" dirty="0" smtClean="0"/>
              <a:t>unsur kesengajaan</a:t>
            </a:r>
            <a:r>
              <a:rPr lang="en-US" b="1" dirty="0" smtClean="0"/>
              <a:t> </a:t>
            </a:r>
            <a:r>
              <a:rPr lang="en-US" b="1" dirty="0" err="1" smtClean="0"/>
              <a:t>serta</a:t>
            </a:r>
            <a:r>
              <a:rPr lang="en-US" b="1" dirty="0" smtClean="0"/>
              <a:t> </a:t>
            </a:r>
            <a:r>
              <a:rPr lang="id-ID" b="1" dirty="0" smtClean="0"/>
              <a:t>unsur agar orang lain percaya</a:t>
            </a:r>
          </a:p>
          <a:p>
            <a:r>
              <a:rPr lang="id-ID" dirty="0" smtClean="0"/>
              <a:t>Iklan juga mempunyai unsur promosi sehingga </a:t>
            </a:r>
            <a:r>
              <a:rPr lang="id-ID" b="1" dirty="0" smtClean="0"/>
              <a:t>bahasa iklan di</a:t>
            </a:r>
            <a:r>
              <a:rPr lang="en-US" b="1" dirty="0" err="1" smtClean="0"/>
              <a:t>buat</a:t>
            </a:r>
            <a:r>
              <a:rPr lang="en-US" b="1" dirty="0" smtClean="0"/>
              <a:t> </a:t>
            </a:r>
            <a:r>
              <a:rPr lang="en-US" b="1" dirty="0" err="1" smtClean="0"/>
              <a:t>hiperbola</a:t>
            </a:r>
            <a:r>
              <a:rPr lang="id-ID" dirty="0" smtClean="0"/>
              <a:t> untuk menarik minat konsumen</a:t>
            </a:r>
          </a:p>
          <a:p>
            <a:r>
              <a:rPr lang="id-ID" dirty="0" smtClean="0"/>
              <a:t>Iklan juga </a:t>
            </a:r>
            <a:r>
              <a:rPr lang="id-ID" b="1" dirty="0" smtClean="0"/>
              <a:t>tidak sepenuhnya berbohong </a:t>
            </a:r>
            <a:r>
              <a:rPr lang="id-ID" dirty="0" smtClean="0"/>
              <a:t>dengan </a:t>
            </a:r>
            <a:r>
              <a:rPr lang="id-ID" b="1" dirty="0" smtClean="0"/>
              <a:t>menyembunyikan</a:t>
            </a:r>
            <a:r>
              <a:rPr lang="id-ID" dirty="0" smtClean="0"/>
              <a:t> sedikit kebenaran dan </a:t>
            </a:r>
            <a:r>
              <a:rPr lang="id-ID" b="1" dirty="0" smtClean="0"/>
              <a:t>menyampaikan kebenaran yang lain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2763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Ciri</a:t>
            </a:r>
            <a:r>
              <a:rPr lang="en-US" dirty="0" smtClean="0"/>
              <a:t> –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/>
              <a:t>Etis</a:t>
            </a:r>
            <a:r>
              <a:rPr lang="id-ID" b="1" dirty="0"/>
              <a:t>: </a:t>
            </a:r>
            <a:r>
              <a:rPr lang="en-US" dirty="0"/>
              <a:t>P</a:t>
            </a:r>
            <a:r>
              <a:rPr lang="id-ID" dirty="0" smtClean="0"/>
              <a:t>antas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moral</a:t>
            </a:r>
            <a:r>
              <a:rPr lang="id-ID" dirty="0" smtClean="0"/>
              <a:t>.</a:t>
            </a:r>
            <a:endParaRPr lang="id-ID" dirty="0"/>
          </a:p>
          <a:p>
            <a:r>
              <a:rPr lang="id-ID" b="1" dirty="0"/>
              <a:t>Estetis: </a:t>
            </a:r>
            <a:r>
              <a:rPr lang="en-US" dirty="0" smtClean="0"/>
              <a:t>L</a:t>
            </a:r>
            <a:r>
              <a:rPr lang="id-ID" dirty="0" smtClean="0"/>
              <a:t>ayak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id-ID" dirty="0" smtClean="0"/>
              <a:t> target </a:t>
            </a:r>
            <a:r>
              <a:rPr lang="en-US" dirty="0" err="1" smtClean="0"/>
              <a:t>pasar</a:t>
            </a:r>
            <a:r>
              <a:rPr lang="id-ID" dirty="0" smtClean="0"/>
              <a:t>,</a:t>
            </a:r>
            <a:r>
              <a:rPr lang="en-US" dirty="0" smtClean="0"/>
              <a:t> </a:t>
            </a:r>
            <a:r>
              <a:rPr lang="id-ID" dirty="0" smtClean="0"/>
              <a:t>audien</a:t>
            </a:r>
            <a:r>
              <a:rPr lang="en-US" dirty="0" smtClean="0"/>
              <a:t>s</a:t>
            </a:r>
            <a:r>
              <a:rPr lang="id-ID" dirty="0" smtClean="0"/>
              <a:t>, </a:t>
            </a:r>
            <a:r>
              <a:rPr lang="en-US" dirty="0" err="1" smtClean="0"/>
              <a:t>waktu</a:t>
            </a:r>
            <a:r>
              <a:rPr lang="id-ID" dirty="0" smtClean="0"/>
              <a:t>.</a:t>
            </a:r>
            <a:endParaRPr lang="id-ID" dirty="0"/>
          </a:p>
          <a:p>
            <a:r>
              <a:rPr lang="id-ID" b="1" dirty="0"/>
              <a:t>Artistik: </a:t>
            </a:r>
            <a:r>
              <a:rPr lang="en-US" dirty="0" smtClean="0"/>
              <a:t>B</a:t>
            </a:r>
            <a:r>
              <a:rPr lang="id-ID" dirty="0" smtClean="0"/>
              <a:t>ernilai seni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id-ID" dirty="0" smtClean="0"/>
              <a:t>mengundang </a:t>
            </a:r>
            <a:r>
              <a:rPr lang="id-ID" dirty="0"/>
              <a:t>daya </a:t>
            </a:r>
            <a:r>
              <a:rPr lang="id-ID" dirty="0" smtClean="0"/>
              <a:t>tarik</a:t>
            </a:r>
            <a:r>
              <a:rPr lang="en-US" dirty="0" smtClean="0"/>
              <a:t>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7820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5430585</TotalTime>
  <Words>761</Words>
  <Application>Microsoft Office PowerPoint</Application>
  <PresentationFormat>On-screen Show (4:3)</PresentationFormat>
  <Paragraphs>72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Etika Periklanan</vt:lpstr>
      <vt:lpstr>PowerPoint Presentation</vt:lpstr>
      <vt:lpstr>PowerPoint Presentation</vt:lpstr>
      <vt:lpstr>Periklanan</vt:lpstr>
      <vt:lpstr>PowerPoint Presentation</vt:lpstr>
      <vt:lpstr>Fungsi Periklanan</vt:lpstr>
      <vt:lpstr>Periklanan &amp; Kebenaran</vt:lpstr>
      <vt:lpstr>PowerPoint Presentation</vt:lpstr>
      <vt:lpstr>Ciri – ciri Iklan yang Baik</vt:lpstr>
      <vt:lpstr>Contoh Penerapan Etika</vt:lpstr>
      <vt:lpstr>PowerPoint Presentation</vt:lpstr>
      <vt:lpstr>Manipulasi dalam Iklan</vt:lpstr>
      <vt:lpstr>Tujuan Iklan memang mempengaruhi, caranya:</vt:lpstr>
      <vt:lpstr>Pengontrolan Iklan</vt:lpstr>
      <vt:lpstr>Penilaian Iklan</vt:lpstr>
      <vt:lpstr>Etika Periklanan secara Umum</vt:lpstr>
      <vt:lpstr>Menurut Etika Pariwara Indonesia</vt:lpstr>
      <vt:lpstr>Bagaimana dengan Iklan “Build In”?</vt:lpstr>
      <vt:lpstr>PowerPoint Presentation</vt:lpstr>
      <vt:lpstr>PowerPoint Presentation</vt:lpstr>
      <vt:lpstr>Aturannya</vt:lpstr>
      <vt:lpstr>Tugas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Periklanan</dc:title>
  <dc:creator>Suci Marini</dc:creator>
  <cp:lastModifiedBy>Suci Marini</cp:lastModifiedBy>
  <cp:revision>10</cp:revision>
  <dcterms:created xsi:type="dcterms:W3CDTF">2008-12-31T17:02:33Z</dcterms:created>
  <dcterms:modified xsi:type="dcterms:W3CDTF">2019-04-29T22:48:08Z</dcterms:modified>
</cp:coreProperties>
</file>