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3" r:id="rId25"/>
    <p:sldId id="297" r:id="rId26"/>
    <p:sldId id="298" r:id="rId27"/>
    <p:sldId id="284" r:id="rId28"/>
    <p:sldId id="282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9" r:id="rId42"/>
    <p:sldId id="300" r:id="rId43"/>
    <p:sldId id="273" r:id="rId4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0589E7-72D8-4B0F-9337-2DB19F10CB6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1807A226-6F3F-4D86-B4A0-470C4E064569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600" dirty="0" err="1" smtClean="0">
              <a:latin typeface="Arial" pitchFamily="34" charset="0"/>
              <a:cs typeface="Arial" pitchFamily="34" charset="0"/>
            </a:rPr>
            <a:t>Manipulasi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–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Bohong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Penyesatan</a:t>
          </a:r>
          <a:endParaRPr lang="id-ID" sz="1600" dirty="0">
            <a:latin typeface="Arial" pitchFamily="34" charset="0"/>
            <a:cs typeface="Arial" pitchFamily="34" charset="0"/>
          </a:endParaRPr>
        </a:p>
      </dgm:t>
    </dgm:pt>
    <dgm:pt modelId="{2F862900-71A6-43C8-AB52-182A3A615EFC}" type="parTrans" cxnId="{720F5581-79B2-4156-9D42-E8FA58988DA8}">
      <dgm:prSet/>
      <dgm:spPr/>
      <dgm:t>
        <a:bodyPr/>
        <a:lstStyle/>
        <a:p>
          <a:endParaRPr lang="id-ID" sz="1600">
            <a:latin typeface="Coco Gothic Heavy" pitchFamily="2" charset="0"/>
          </a:endParaRPr>
        </a:p>
      </dgm:t>
    </dgm:pt>
    <dgm:pt modelId="{F8B975D2-0198-4ED4-B79B-09F705094DC8}" type="sibTrans" cxnId="{720F5581-79B2-4156-9D42-E8FA58988DA8}">
      <dgm:prSet/>
      <dgm:spPr/>
      <dgm:t>
        <a:bodyPr/>
        <a:lstStyle/>
        <a:p>
          <a:endParaRPr lang="id-ID" sz="1600">
            <a:latin typeface="Coco Gothic Heavy" pitchFamily="2" charset="0"/>
          </a:endParaRPr>
        </a:p>
      </dgm:t>
    </dgm:pt>
    <dgm:pt modelId="{5A642DA2-0204-4B27-BC43-0D3EBDDE73BB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600" dirty="0" err="1" smtClean="0">
              <a:latin typeface="Arial" pitchFamily="34" charset="0"/>
              <a:cs typeface="Arial" pitchFamily="34" charset="0"/>
            </a:rPr>
            <a:t>Penyuapan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–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Melayani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&amp;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Mengistimewakan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yang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berkuasa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–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Menjadi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kaki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tangan</a:t>
          </a:r>
          <a:endParaRPr lang="id-ID" sz="1600" dirty="0">
            <a:latin typeface="Arial" pitchFamily="34" charset="0"/>
            <a:cs typeface="Arial" pitchFamily="34" charset="0"/>
          </a:endParaRPr>
        </a:p>
      </dgm:t>
    </dgm:pt>
    <dgm:pt modelId="{4ACD575B-615E-4FFE-8FA2-B8251BACCDE8}" type="parTrans" cxnId="{75E04E8E-B6C6-47A1-BB72-EFB7C6BB7572}">
      <dgm:prSet/>
      <dgm:spPr/>
      <dgm:t>
        <a:bodyPr/>
        <a:lstStyle/>
        <a:p>
          <a:endParaRPr lang="id-ID" sz="1600">
            <a:latin typeface="Coco Gothic Heavy" pitchFamily="2" charset="0"/>
          </a:endParaRPr>
        </a:p>
      </dgm:t>
    </dgm:pt>
    <dgm:pt modelId="{7EEE2C9A-10FC-44BD-A334-D1B0D5BB4A86}" type="sibTrans" cxnId="{75E04E8E-B6C6-47A1-BB72-EFB7C6BB7572}">
      <dgm:prSet/>
      <dgm:spPr/>
      <dgm:t>
        <a:bodyPr/>
        <a:lstStyle/>
        <a:p>
          <a:endParaRPr lang="id-ID" sz="1600">
            <a:latin typeface="Coco Gothic Heavy" pitchFamily="2" charset="0"/>
          </a:endParaRPr>
        </a:p>
      </dgm:t>
    </dgm:pt>
    <dgm:pt modelId="{ACC5982A-D5E5-4755-A44F-91D147F3A279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600" dirty="0" err="1" smtClean="0">
              <a:latin typeface="Arial" pitchFamily="34" charset="0"/>
              <a:cs typeface="Arial" pitchFamily="34" charset="0"/>
            </a:rPr>
            <a:t>Mendominasi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saluran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komunikasi</a:t>
          </a:r>
          <a:endParaRPr lang="id-ID" sz="1600" dirty="0">
            <a:latin typeface="Arial" pitchFamily="34" charset="0"/>
            <a:cs typeface="Arial" pitchFamily="34" charset="0"/>
          </a:endParaRPr>
        </a:p>
      </dgm:t>
    </dgm:pt>
    <dgm:pt modelId="{BC5324B6-09C3-417B-A472-04240C187C03}" type="parTrans" cxnId="{4D5CA945-1734-45C7-AB22-C9F48A09E825}">
      <dgm:prSet/>
      <dgm:spPr/>
      <dgm:t>
        <a:bodyPr/>
        <a:lstStyle/>
        <a:p>
          <a:endParaRPr lang="id-ID" sz="1600">
            <a:latin typeface="Coco Gothic Heavy" pitchFamily="2" charset="0"/>
          </a:endParaRPr>
        </a:p>
      </dgm:t>
    </dgm:pt>
    <dgm:pt modelId="{E0871F33-6B11-422A-BE5B-ADD030063B67}" type="sibTrans" cxnId="{4D5CA945-1734-45C7-AB22-C9F48A09E825}">
      <dgm:prSet/>
      <dgm:spPr/>
      <dgm:t>
        <a:bodyPr/>
        <a:lstStyle/>
        <a:p>
          <a:endParaRPr lang="id-ID" sz="1600">
            <a:latin typeface="Coco Gothic Heavy" pitchFamily="2" charset="0"/>
          </a:endParaRPr>
        </a:p>
      </dgm:t>
    </dgm:pt>
    <dgm:pt modelId="{B47E7548-5198-42ED-B2A1-CF1C8AF34C5B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600" dirty="0" err="1" smtClean="0">
              <a:latin typeface="Arial" pitchFamily="34" charset="0"/>
              <a:cs typeface="Arial" pitchFamily="34" charset="0"/>
            </a:rPr>
            <a:t>Menghasilkan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ketidak-otentikan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dengan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iklan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yang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terlalu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sering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–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Asumsi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budaya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promosi</a:t>
          </a:r>
          <a:endParaRPr lang="id-ID" sz="1600" dirty="0">
            <a:latin typeface="Arial" pitchFamily="34" charset="0"/>
            <a:cs typeface="Arial" pitchFamily="34" charset="0"/>
          </a:endParaRPr>
        </a:p>
      </dgm:t>
    </dgm:pt>
    <dgm:pt modelId="{47C7FC59-4DCA-4EFE-B651-E842597E90B3}" type="parTrans" cxnId="{AB425B4A-F222-4B03-9049-4C0513DAE67F}">
      <dgm:prSet/>
      <dgm:spPr/>
      <dgm:t>
        <a:bodyPr/>
        <a:lstStyle/>
        <a:p>
          <a:endParaRPr lang="id-ID" sz="1600">
            <a:latin typeface="Coco Gothic Heavy" pitchFamily="2" charset="0"/>
          </a:endParaRPr>
        </a:p>
      </dgm:t>
    </dgm:pt>
    <dgm:pt modelId="{0809E682-35DC-4293-8269-787D55A03251}" type="sibTrans" cxnId="{AB425B4A-F222-4B03-9049-4C0513DAE67F}">
      <dgm:prSet/>
      <dgm:spPr/>
      <dgm:t>
        <a:bodyPr/>
        <a:lstStyle/>
        <a:p>
          <a:endParaRPr lang="id-ID" sz="1600">
            <a:latin typeface="Coco Gothic Heavy" pitchFamily="2" charset="0"/>
          </a:endParaRPr>
        </a:p>
      </dgm:t>
    </dgm:pt>
    <dgm:pt modelId="{A7A1E61A-DAD4-4544-ADA5-4EA354193406}" type="pres">
      <dgm:prSet presAssocID="{920589E7-72D8-4B0F-9337-2DB19F10CB6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6B35470-5141-4328-AFFE-3AC9C405EEE7}" type="pres">
      <dgm:prSet presAssocID="{920589E7-72D8-4B0F-9337-2DB19F10CB60}" presName="diamond" presStyleLbl="bgShp" presStyleIdx="0" presStyleCnt="1" custScaleX="117859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id-ID"/>
        </a:p>
      </dgm:t>
    </dgm:pt>
    <dgm:pt modelId="{955EFA21-9D3F-4F55-85E0-85D87A6B8A66}" type="pres">
      <dgm:prSet presAssocID="{920589E7-72D8-4B0F-9337-2DB19F10CB60}" presName="quad1" presStyleLbl="node1" presStyleIdx="0" presStyleCnt="4" custScaleX="99167" custScaleY="93796" custLinFactNeighborX="-15390" custLinFactNeighborY="-162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3C13FAE-A916-4D81-8240-F52ACC1BC6EA}" type="pres">
      <dgm:prSet presAssocID="{920589E7-72D8-4B0F-9337-2DB19F10CB60}" presName="quad2" presStyleLbl="node1" presStyleIdx="1" presStyleCnt="4" custScaleX="163115" custScaleY="140634" custLinFactNeighborX="278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65912B8-438D-45D8-8CAE-FDDA56DA8209}" type="pres">
      <dgm:prSet presAssocID="{920589E7-72D8-4B0F-9337-2DB19F10CB60}" presName="quad3" presStyleLbl="node1" presStyleIdx="2" presStyleCnt="4" custLinFactX="22035" custLinFactNeighborX="100000" custLinFactNeighborY="215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1391226-FED7-4F5E-8CD8-4CC19A214774}" type="pres">
      <dgm:prSet presAssocID="{920589E7-72D8-4B0F-9337-2DB19F10CB60}" presName="quad4" presStyleLbl="node1" presStyleIdx="3" presStyleCnt="4" custScaleX="166765" custScaleY="144961" custLinFactX="-34160" custLinFactNeighborX="-100000" custLinFactNeighborY="18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5E04E8E-B6C6-47A1-BB72-EFB7C6BB7572}" srcId="{920589E7-72D8-4B0F-9337-2DB19F10CB60}" destId="{5A642DA2-0204-4B27-BC43-0D3EBDDE73BB}" srcOrd="1" destOrd="0" parTransId="{4ACD575B-615E-4FFE-8FA2-B8251BACCDE8}" sibTransId="{7EEE2C9A-10FC-44BD-A334-D1B0D5BB4A86}"/>
    <dgm:cxn modelId="{58780BB1-7309-46F0-A9B7-EFE7549E96C0}" type="presOf" srcId="{5A642DA2-0204-4B27-BC43-0D3EBDDE73BB}" destId="{B3C13FAE-A916-4D81-8240-F52ACC1BC6EA}" srcOrd="0" destOrd="0" presId="urn:microsoft.com/office/officeart/2005/8/layout/matrix3"/>
    <dgm:cxn modelId="{720F5581-79B2-4156-9D42-E8FA58988DA8}" srcId="{920589E7-72D8-4B0F-9337-2DB19F10CB60}" destId="{1807A226-6F3F-4D86-B4A0-470C4E064569}" srcOrd="0" destOrd="0" parTransId="{2F862900-71A6-43C8-AB52-182A3A615EFC}" sibTransId="{F8B975D2-0198-4ED4-B79B-09F705094DC8}"/>
    <dgm:cxn modelId="{F6E105C4-AFAB-4A58-80BA-9D1F4FAA4281}" type="presOf" srcId="{B47E7548-5198-42ED-B2A1-CF1C8AF34C5B}" destId="{D1391226-FED7-4F5E-8CD8-4CC19A214774}" srcOrd="0" destOrd="0" presId="urn:microsoft.com/office/officeart/2005/8/layout/matrix3"/>
    <dgm:cxn modelId="{4D5CA945-1734-45C7-AB22-C9F48A09E825}" srcId="{920589E7-72D8-4B0F-9337-2DB19F10CB60}" destId="{ACC5982A-D5E5-4755-A44F-91D147F3A279}" srcOrd="2" destOrd="0" parTransId="{BC5324B6-09C3-417B-A472-04240C187C03}" sibTransId="{E0871F33-6B11-422A-BE5B-ADD030063B67}"/>
    <dgm:cxn modelId="{AB425B4A-F222-4B03-9049-4C0513DAE67F}" srcId="{920589E7-72D8-4B0F-9337-2DB19F10CB60}" destId="{B47E7548-5198-42ED-B2A1-CF1C8AF34C5B}" srcOrd="3" destOrd="0" parTransId="{47C7FC59-4DCA-4EFE-B651-E842597E90B3}" sibTransId="{0809E682-35DC-4293-8269-787D55A03251}"/>
    <dgm:cxn modelId="{7BCD76A3-FEAB-4BC8-9831-48E6D5ADB8A2}" type="presOf" srcId="{920589E7-72D8-4B0F-9337-2DB19F10CB60}" destId="{A7A1E61A-DAD4-4544-ADA5-4EA354193406}" srcOrd="0" destOrd="0" presId="urn:microsoft.com/office/officeart/2005/8/layout/matrix3"/>
    <dgm:cxn modelId="{F46C7757-1704-4A2B-84E4-272ED05893EA}" type="presOf" srcId="{1807A226-6F3F-4D86-B4A0-470C4E064569}" destId="{955EFA21-9D3F-4F55-85E0-85D87A6B8A66}" srcOrd="0" destOrd="0" presId="urn:microsoft.com/office/officeart/2005/8/layout/matrix3"/>
    <dgm:cxn modelId="{DA4B95BE-E468-4C48-AE98-12C5864ABC9B}" type="presOf" srcId="{ACC5982A-D5E5-4755-A44F-91D147F3A279}" destId="{265912B8-438D-45D8-8CAE-FDDA56DA8209}" srcOrd="0" destOrd="0" presId="urn:microsoft.com/office/officeart/2005/8/layout/matrix3"/>
    <dgm:cxn modelId="{2AEB9352-96EA-42B8-AB6F-A5443B549748}" type="presParOf" srcId="{A7A1E61A-DAD4-4544-ADA5-4EA354193406}" destId="{66B35470-5141-4328-AFFE-3AC9C405EEE7}" srcOrd="0" destOrd="0" presId="urn:microsoft.com/office/officeart/2005/8/layout/matrix3"/>
    <dgm:cxn modelId="{C34556F1-8D42-4380-8DEF-A93C5E3139F1}" type="presParOf" srcId="{A7A1E61A-DAD4-4544-ADA5-4EA354193406}" destId="{955EFA21-9D3F-4F55-85E0-85D87A6B8A66}" srcOrd="1" destOrd="0" presId="urn:microsoft.com/office/officeart/2005/8/layout/matrix3"/>
    <dgm:cxn modelId="{84E26B67-9213-4B98-AEF2-747615B160B9}" type="presParOf" srcId="{A7A1E61A-DAD4-4544-ADA5-4EA354193406}" destId="{B3C13FAE-A916-4D81-8240-F52ACC1BC6EA}" srcOrd="2" destOrd="0" presId="urn:microsoft.com/office/officeart/2005/8/layout/matrix3"/>
    <dgm:cxn modelId="{03B58EF0-D73B-4C4D-B63A-B40F82C5ACFB}" type="presParOf" srcId="{A7A1E61A-DAD4-4544-ADA5-4EA354193406}" destId="{265912B8-438D-45D8-8CAE-FDDA56DA8209}" srcOrd="3" destOrd="0" presId="urn:microsoft.com/office/officeart/2005/8/layout/matrix3"/>
    <dgm:cxn modelId="{67C7AE72-9294-4637-AB22-A44B95965C27}" type="presParOf" srcId="{A7A1E61A-DAD4-4544-ADA5-4EA354193406}" destId="{D1391226-FED7-4F5E-8CD8-4CC19A21477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0589E7-72D8-4B0F-9337-2DB19F10CB6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1807A226-6F3F-4D86-B4A0-470C4E064569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600" dirty="0" err="1" smtClean="0">
              <a:latin typeface="Arial" pitchFamily="34" charset="0"/>
              <a:cs typeface="Arial" pitchFamily="34" charset="0"/>
            </a:rPr>
            <a:t>Manipulasi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–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Bohong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Penyesatan</a:t>
          </a:r>
          <a:endParaRPr lang="id-ID" sz="1600" dirty="0">
            <a:latin typeface="Arial" pitchFamily="34" charset="0"/>
            <a:cs typeface="Arial" pitchFamily="34" charset="0"/>
          </a:endParaRPr>
        </a:p>
      </dgm:t>
    </dgm:pt>
    <dgm:pt modelId="{2F862900-71A6-43C8-AB52-182A3A615EFC}" type="parTrans" cxnId="{720F5581-79B2-4156-9D42-E8FA58988DA8}">
      <dgm:prSet/>
      <dgm:spPr/>
      <dgm:t>
        <a:bodyPr/>
        <a:lstStyle/>
        <a:p>
          <a:endParaRPr lang="id-ID" sz="1600">
            <a:latin typeface="Coco Gothic Heavy" pitchFamily="2" charset="0"/>
          </a:endParaRPr>
        </a:p>
      </dgm:t>
    </dgm:pt>
    <dgm:pt modelId="{F8B975D2-0198-4ED4-B79B-09F705094DC8}" type="sibTrans" cxnId="{720F5581-79B2-4156-9D42-E8FA58988DA8}">
      <dgm:prSet/>
      <dgm:spPr/>
      <dgm:t>
        <a:bodyPr/>
        <a:lstStyle/>
        <a:p>
          <a:endParaRPr lang="id-ID" sz="1600">
            <a:latin typeface="Coco Gothic Heavy" pitchFamily="2" charset="0"/>
          </a:endParaRPr>
        </a:p>
      </dgm:t>
    </dgm:pt>
    <dgm:pt modelId="{5A642DA2-0204-4B27-BC43-0D3EBDDE73BB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600" dirty="0" err="1" smtClean="0">
              <a:latin typeface="Arial" pitchFamily="34" charset="0"/>
              <a:cs typeface="Arial" pitchFamily="34" charset="0"/>
            </a:rPr>
            <a:t>Penyuapan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–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Melayani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&amp;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Mengistimewakan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yang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berkuasa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–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Menjadi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kaki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tangan</a:t>
          </a:r>
          <a:endParaRPr lang="id-ID" sz="1600" dirty="0">
            <a:latin typeface="Arial" pitchFamily="34" charset="0"/>
            <a:cs typeface="Arial" pitchFamily="34" charset="0"/>
          </a:endParaRPr>
        </a:p>
      </dgm:t>
    </dgm:pt>
    <dgm:pt modelId="{4ACD575B-615E-4FFE-8FA2-B8251BACCDE8}" type="parTrans" cxnId="{75E04E8E-B6C6-47A1-BB72-EFB7C6BB7572}">
      <dgm:prSet/>
      <dgm:spPr/>
      <dgm:t>
        <a:bodyPr/>
        <a:lstStyle/>
        <a:p>
          <a:endParaRPr lang="id-ID" sz="1600">
            <a:latin typeface="Coco Gothic Heavy" pitchFamily="2" charset="0"/>
          </a:endParaRPr>
        </a:p>
      </dgm:t>
    </dgm:pt>
    <dgm:pt modelId="{7EEE2C9A-10FC-44BD-A334-D1B0D5BB4A86}" type="sibTrans" cxnId="{75E04E8E-B6C6-47A1-BB72-EFB7C6BB7572}">
      <dgm:prSet/>
      <dgm:spPr/>
      <dgm:t>
        <a:bodyPr/>
        <a:lstStyle/>
        <a:p>
          <a:endParaRPr lang="id-ID" sz="1600">
            <a:latin typeface="Coco Gothic Heavy" pitchFamily="2" charset="0"/>
          </a:endParaRPr>
        </a:p>
      </dgm:t>
    </dgm:pt>
    <dgm:pt modelId="{ACC5982A-D5E5-4755-A44F-91D147F3A279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600" dirty="0" err="1" smtClean="0">
              <a:latin typeface="Arial" pitchFamily="34" charset="0"/>
              <a:cs typeface="Arial" pitchFamily="34" charset="0"/>
            </a:rPr>
            <a:t>Mendominasi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saluran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komunikasi</a:t>
          </a:r>
          <a:endParaRPr lang="id-ID" sz="1600" dirty="0">
            <a:latin typeface="Arial" pitchFamily="34" charset="0"/>
            <a:cs typeface="Arial" pitchFamily="34" charset="0"/>
          </a:endParaRPr>
        </a:p>
      </dgm:t>
    </dgm:pt>
    <dgm:pt modelId="{BC5324B6-09C3-417B-A472-04240C187C03}" type="parTrans" cxnId="{4D5CA945-1734-45C7-AB22-C9F48A09E825}">
      <dgm:prSet/>
      <dgm:spPr/>
      <dgm:t>
        <a:bodyPr/>
        <a:lstStyle/>
        <a:p>
          <a:endParaRPr lang="id-ID" sz="1600">
            <a:latin typeface="Coco Gothic Heavy" pitchFamily="2" charset="0"/>
          </a:endParaRPr>
        </a:p>
      </dgm:t>
    </dgm:pt>
    <dgm:pt modelId="{E0871F33-6B11-422A-BE5B-ADD030063B67}" type="sibTrans" cxnId="{4D5CA945-1734-45C7-AB22-C9F48A09E825}">
      <dgm:prSet/>
      <dgm:spPr/>
      <dgm:t>
        <a:bodyPr/>
        <a:lstStyle/>
        <a:p>
          <a:endParaRPr lang="id-ID" sz="1600">
            <a:latin typeface="Coco Gothic Heavy" pitchFamily="2" charset="0"/>
          </a:endParaRPr>
        </a:p>
      </dgm:t>
    </dgm:pt>
    <dgm:pt modelId="{B47E7548-5198-42ED-B2A1-CF1C8AF34C5B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600" dirty="0" err="1" smtClean="0">
              <a:latin typeface="Arial" pitchFamily="34" charset="0"/>
              <a:cs typeface="Arial" pitchFamily="34" charset="0"/>
            </a:rPr>
            <a:t>Menghasilkan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ketidak-otentikan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dengan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iklan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yang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terlalu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sering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–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Asumsi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budaya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latin typeface="Arial" pitchFamily="34" charset="0"/>
              <a:cs typeface="Arial" pitchFamily="34" charset="0"/>
            </a:rPr>
            <a:t>promosi</a:t>
          </a:r>
          <a:endParaRPr lang="id-ID" sz="1600" dirty="0">
            <a:latin typeface="Arial" pitchFamily="34" charset="0"/>
            <a:cs typeface="Arial" pitchFamily="34" charset="0"/>
          </a:endParaRPr>
        </a:p>
      </dgm:t>
    </dgm:pt>
    <dgm:pt modelId="{47C7FC59-4DCA-4EFE-B651-E842597E90B3}" type="parTrans" cxnId="{AB425B4A-F222-4B03-9049-4C0513DAE67F}">
      <dgm:prSet/>
      <dgm:spPr/>
      <dgm:t>
        <a:bodyPr/>
        <a:lstStyle/>
        <a:p>
          <a:endParaRPr lang="id-ID" sz="1600">
            <a:latin typeface="Coco Gothic Heavy" pitchFamily="2" charset="0"/>
          </a:endParaRPr>
        </a:p>
      </dgm:t>
    </dgm:pt>
    <dgm:pt modelId="{0809E682-35DC-4293-8269-787D55A03251}" type="sibTrans" cxnId="{AB425B4A-F222-4B03-9049-4C0513DAE67F}">
      <dgm:prSet/>
      <dgm:spPr/>
      <dgm:t>
        <a:bodyPr/>
        <a:lstStyle/>
        <a:p>
          <a:endParaRPr lang="id-ID" sz="1600">
            <a:latin typeface="Coco Gothic Heavy" pitchFamily="2" charset="0"/>
          </a:endParaRPr>
        </a:p>
      </dgm:t>
    </dgm:pt>
    <dgm:pt modelId="{A7A1E61A-DAD4-4544-ADA5-4EA354193406}" type="pres">
      <dgm:prSet presAssocID="{920589E7-72D8-4B0F-9337-2DB19F10CB6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6B35470-5141-4328-AFFE-3AC9C405EEE7}" type="pres">
      <dgm:prSet presAssocID="{920589E7-72D8-4B0F-9337-2DB19F10CB60}" presName="diamond" presStyleLbl="bgShp" presStyleIdx="0" presStyleCnt="1" custScaleX="117859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id-ID"/>
        </a:p>
      </dgm:t>
    </dgm:pt>
    <dgm:pt modelId="{955EFA21-9D3F-4F55-85E0-85D87A6B8A66}" type="pres">
      <dgm:prSet presAssocID="{920589E7-72D8-4B0F-9337-2DB19F10CB60}" presName="quad1" presStyleLbl="node1" presStyleIdx="0" presStyleCnt="4" custScaleX="99167" custScaleY="93796" custLinFactNeighborX="-15390" custLinFactNeighborY="-162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3C13FAE-A916-4D81-8240-F52ACC1BC6EA}" type="pres">
      <dgm:prSet presAssocID="{920589E7-72D8-4B0F-9337-2DB19F10CB60}" presName="quad2" presStyleLbl="node1" presStyleIdx="1" presStyleCnt="4" custScaleX="163115" custScaleY="140634" custLinFactNeighborX="278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65912B8-438D-45D8-8CAE-FDDA56DA8209}" type="pres">
      <dgm:prSet presAssocID="{920589E7-72D8-4B0F-9337-2DB19F10CB60}" presName="quad3" presStyleLbl="node1" presStyleIdx="2" presStyleCnt="4" custLinFactX="22035" custLinFactNeighborX="100000" custLinFactNeighborY="215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1391226-FED7-4F5E-8CD8-4CC19A214774}" type="pres">
      <dgm:prSet presAssocID="{920589E7-72D8-4B0F-9337-2DB19F10CB60}" presName="quad4" presStyleLbl="node1" presStyleIdx="3" presStyleCnt="4" custScaleX="166765" custScaleY="144961" custLinFactX="-34160" custLinFactNeighborX="-100000" custLinFactNeighborY="18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563D9BF-27B6-4477-A60F-F91FC6E2BB77}" type="presOf" srcId="{ACC5982A-D5E5-4755-A44F-91D147F3A279}" destId="{265912B8-438D-45D8-8CAE-FDDA56DA8209}" srcOrd="0" destOrd="0" presId="urn:microsoft.com/office/officeart/2005/8/layout/matrix3"/>
    <dgm:cxn modelId="{F1496F97-EC8C-417D-9D3D-7EC155638D4D}" type="presOf" srcId="{1807A226-6F3F-4D86-B4A0-470C4E064569}" destId="{955EFA21-9D3F-4F55-85E0-85D87A6B8A66}" srcOrd="0" destOrd="0" presId="urn:microsoft.com/office/officeart/2005/8/layout/matrix3"/>
    <dgm:cxn modelId="{75E04E8E-B6C6-47A1-BB72-EFB7C6BB7572}" srcId="{920589E7-72D8-4B0F-9337-2DB19F10CB60}" destId="{5A642DA2-0204-4B27-BC43-0D3EBDDE73BB}" srcOrd="1" destOrd="0" parTransId="{4ACD575B-615E-4FFE-8FA2-B8251BACCDE8}" sibTransId="{7EEE2C9A-10FC-44BD-A334-D1B0D5BB4A86}"/>
    <dgm:cxn modelId="{720F5581-79B2-4156-9D42-E8FA58988DA8}" srcId="{920589E7-72D8-4B0F-9337-2DB19F10CB60}" destId="{1807A226-6F3F-4D86-B4A0-470C4E064569}" srcOrd="0" destOrd="0" parTransId="{2F862900-71A6-43C8-AB52-182A3A615EFC}" sibTransId="{F8B975D2-0198-4ED4-B79B-09F705094DC8}"/>
    <dgm:cxn modelId="{7D47013F-E456-497E-B6A2-470CAA513FBE}" type="presOf" srcId="{5A642DA2-0204-4B27-BC43-0D3EBDDE73BB}" destId="{B3C13FAE-A916-4D81-8240-F52ACC1BC6EA}" srcOrd="0" destOrd="0" presId="urn:microsoft.com/office/officeart/2005/8/layout/matrix3"/>
    <dgm:cxn modelId="{B3D6514E-23F3-4516-A2C9-364ED9FCF370}" type="presOf" srcId="{920589E7-72D8-4B0F-9337-2DB19F10CB60}" destId="{A7A1E61A-DAD4-4544-ADA5-4EA354193406}" srcOrd="0" destOrd="0" presId="urn:microsoft.com/office/officeart/2005/8/layout/matrix3"/>
    <dgm:cxn modelId="{4D5CA945-1734-45C7-AB22-C9F48A09E825}" srcId="{920589E7-72D8-4B0F-9337-2DB19F10CB60}" destId="{ACC5982A-D5E5-4755-A44F-91D147F3A279}" srcOrd="2" destOrd="0" parTransId="{BC5324B6-09C3-417B-A472-04240C187C03}" sibTransId="{E0871F33-6B11-422A-BE5B-ADD030063B67}"/>
    <dgm:cxn modelId="{39BA0EF5-69A0-476F-814D-174407F72981}" type="presOf" srcId="{B47E7548-5198-42ED-B2A1-CF1C8AF34C5B}" destId="{D1391226-FED7-4F5E-8CD8-4CC19A214774}" srcOrd="0" destOrd="0" presId="urn:microsoft.com/office/officeart/2005/8/layout/matrix3"/>
    <dgm:cxn modelId="{AB425B4A-F222-4B03-9049-4C0513DAE67F}" srcId="{920589E7-72D8-4B0F-9337-2DB19F10CB60}" destId="{B47E7548-5198-42ED-B2A1-CF1C8AF34C5B}" srcOrd="3" destOrd="0" parTransId="{47C7FC59-4DCA-4EFE-B651-E842597E90B3}" sibTransId="{0809E682-35DC-4293-8269-787D55A03251}"/>
    <dgm:cxn modelId="{D5404DA3-A28D-402A-B148-55948CDDDAFF}" type="presParOf" srcId="{A7A1E61A-DAD4-4544-ADA5-4EA354193406}" destId="{66B35470-5141-4328-AFFE-3AC9C405EEE7}" srcOrd="0" destOrd="0" presId="urn:microsoft.com/office/officeart/2005/8/layout/matrix3"/>
    <dgm:cxn modelId="{73651D14-131E-4B73-A0F8-6821809B7F57}" type="presParOf" srcId="{A7A1E61A-DAD4-4544-ADA5-4EA354193406}" destId="{955EFA21-9D3F-4F55-85E0-85D87A6B8A66}" srcOrd="1" destOrd="0" presId="urn:microsoft.com/office/officeart/2005/8/layout/matrix3"/>
    <dgm:cxn modelId="{A6B7B023-D710-4C7D-8D24-B7B803E0E571}" type="presParOf" srcId="{A7A1E61A-DAD4-4544-ADA5-4EA354193406}" destId="{B3C13FAE-A916-4D81-8240-F52ACC1BC6EA}" srcOrd="2" destOrd="0" presId="urn:microsoft.com/office/officeart/2005/8/layout/matrix3"/>
    <dgm:cxn modelId="{9B564F32-BABB-4059-8217-BA7699A440DF}" type="presParOf" srcId="{A7A1E61A-DAD4-4544-ADA5-4EA354193406}" destId="{265912B8-438D-45D8-8CAE-FDDA56DA8209}" srcOrd="3" destOrd="0" presId="urn:microsoft.com/office/officeart/2005/8/layout/matrix3"/>
    <dgm:cxn modelId="{B69EE3EB-D299-46E5-B0BB-EFDC27ECD1F4}" type="presParOf" srcId="{A7A1E61A-DAD4-4544-ADA5-4EA354193406}" destId="{D1391226-FED7-4F5E-8CD8-4CC19A21477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35470-5141-4328-AFFE-3AC9C405EEE7}">
      <dsp:nvSpPr>
        <dsp:cNvPr id="0" name=""/>
        <dsp:cNvSpPr/>
      </dsp:nvSpPr>
      <dsp:spPr>
        <a:xfrm>
          <a:off x="1319250" y="0"/>
          <a:ext cx="4922338" cy="4176464"/>
        </a:xfrm>
        <a:prstGeom prst="diamond">
          <a:avLst/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EFA21-9D3F-4F55-85E0-85D87A6B8A66}">
      <dsp:nvSpPr>
        <dsp:cNvPr id="0" name=""/>
        <dsp:cNvSpPr/>
      </dsp:nvSpPr>
      <dsp:spPr>
        <a:xfrm>
          <a:off x="1838276" y="131673"/>
          <a:ext cx="1615252" cy="1527768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Manipulasi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–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Bohong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Penyesatan</a:t>
          </a:r>
          <a:endParaRPr lang="id-ID" sz="1600" kern="1200" dirty="0">
            <a:latin typeface="Arial" pitchFamily="34" charset="0"/>
            <a:cs typeface="Arial" pitchFamily="34" charset="0"/>
          </a:endParaRPr>
        </a:p>
      </dsp:txBody>
      <dsp:txXfrm>
        <a:off x="1912855" y="206252"/>
        <a:ext cx="1466094" cy="1378610"/>
      </dsp:txXfrm>
    </dsp:sp>
    <dsp:sp modelId="{B3C13FAE-A916-4D81-8240-F52ACC1BC6EA}">
      <dsp:nvSpPr>
        <dsp:cNvPr id="0" name=""/>
        <dsp:cNvSpPr/>
      </dsp:nvSpPr>
      <dsp:spPr>
        <a:xfrm>
          <a:off x="3782254" y="65836"/>
          <a:ext cx="2656851" cy="229067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Penyuapan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–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Melayani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&amp;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Mengistimewakan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yang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berkuasa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–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Menjadi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kaki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tangan</a:t>
          </a:r>
          <a:endParaRPr lang="id-ID" sz="1600" kern="1200" dirty="0">
            <a:latin typeface="Arial" pitchFamily="34" charset="0"/>
            <a:cs typeface="Arial" pitchFamily="34" charset="0"/>
          </a:endParaRPr>
        </a:p>
      </dsp:txBody>
      <dsp:txXfrm>
        <a:off x="3894076" y="177658"/>
        <a:ext cx="2433207" cy="2067032"/>
      </dsp:txXfrm>
    </dsp:sp>
    <dsp:sp modelId="{265912B8-438D-45D8-8CAE-FDDA56DA8209}">
      <dsp:nvSpPr>
        <dsp:cNvPr id="0" name=""/>
        <dsp:cNvSpPr/>
      </dsp:nvSpPr>
      <dsp:spPr>
        <a:xfrm>
          <a:off x="4076683" y="2501743"/>
          <a:ext cx="1628820" cy="162882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Mendominasi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saluran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komunikasi</a:t>
          </a:r>
          <a:endParaRPr lang="id-ID" sz="1600" kern="1200" dirty="0">
            <a:latin typeface="Arial" pitchFamily="34" charset="0"/>
            <a:cs typeface="Arial" pitchFamily="34" charset="0"/>
          </a:endParaRPr>
        </a:p>
      </dsp:txBody>
      <dsp:txXfrm>
        <a:off x="4156195" y="2581255"/>
        <a:ext cx="1469796" cy="1469796"/>
      </dsp:txXfrm>
    </dsp:sp>
    <dsp:sp modelId="{D1391226-FED7-4F5E-8CD8-4CC19A214774}">
      <dsp:nvSpPr>
        <dsp:cNvPr id="0" name=""/>
        <dsp:cNvSpPr/>
      </dsp:nvSpPr>
      <dsp:spPr>
        <a:xfrm>
          <a:off x="1114099" y="1815301"/>
          <a:ext cx="2716303" cy="23611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Menghasilkan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ketidak-otentikan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dengan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iklan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yang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terlalu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sering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–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Asumsi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budaya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promosi</a:t>
          </a:r>
          <a:endParaRPr lang="id-ID" sz="1600" kern="1200" dirty="0">
            <a:latin typeface="Arial" pitchFamily="34" charset="0"/>
            <a:cs typeface="Arial" pitchFamily="34" charset="0"/>
          </a:endParaRPr>
        </a:p>
      </dsp:txBody>
      <dsp:txXfrm>
        <a:off x="1229361" y="1930563"/>
        <a:ext cx="2485779" cy="21306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35470-5141-4328-AFFE-3AC9C405EEE7}">
      <dsp:nvSpPr>
        <dsp:cNvPr id="0" name=""/>
        <dsp:cNvSpPr/>
      </dsp:nvSpPr>
      <dsp:spPr>
        <a:xfrm>
          <a:off x="1319250" y="0"/>
          <a:ext cx="4922338" cy="4176464"/>
        </a:xfrm>
        <a:prstGeom prst="diamond">
          <a:avLst/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EFA21-9D3F-4F55-85E0-85D87A6B8A66}">
      <dsp:nvSpPr>
        <dsp:cNvPr id="0" name=""/>
        <dsp:cNvSpPr/>
      </dsp:nvSpPr>
      <dsp:spPr>
        <a:xfrm>
          <a:off x="1838276" y="131673"/>
          <a:ext cx="1615252" cy="1527768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Manipulasi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–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Bohong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Penyesatan</a:t>
          </a:r>
          <a:endParaRPr lang="id-ID" sz="1600" kern="1200" dirty="0">
            <a:latin typeface="Arial" pitchFamily="34" charset="0"/>
            <a:cs typeface="Arial" pitchFamily="34" charset="0"/>
          </a:endParaRPr>
        </a:p>
      </dsp:txBody>
      <dsp:txXfrm>
        <a:off x="1912855" y="206252"/>
        <a:ext cx="1466094" cy="1378610"/>
      </dsp:txXfrm>
    </dsp:sp>
    <dsp:sp modelId="{B3C13FAE-A916-4D81-8240-F52ACC1BC6EA}">
      <dsp:nvSpPr>
        <dsp:cNvPr id="0" name=""/>
        <dsp:cNvSpPr/>
      </dsp:nvSpPr>
      <dsp:spPr>
        <a:xfrm>
          <a:off x="3782254" y="65836"/>
          <a:ext cx="2656851" cy="2290676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Penyuapan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–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Melayani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&amp;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Mengistimewakan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yang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berkuasa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–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Menjadi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kaki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tangan</a:t>
          </a:r>
          <a:endParaRPr lang="id-ID" sz="1600" kern="1200" dirty="0">
            <a:latin typeface="Arial" pitchFamily="34" charset="0"/>
            <a:cs typeface="Arial" pitchFamily="34" charset="0"/>
          </a:endParaRPr>
        </a:p>
      </dsp:txBody>
      <dsp:txXfrm>
        <a:off x="3894076" y="177658"/>
        <a:ext cx="2433207" cy="2067032"/>
      </dsp:txXfrm>
    </dsp:sp>
    <dsp:sp modelId="{265912B8-438D-45D8-8CAE-FDDA56DA8209}">
      <dsp:nvSpPr>
        <dsp:cNvPr id="0" name=""/>
        <dsp:cNvSpPr/>
      </dsp:nvSpPr>
      <dsp:spPr>
        <a:xfrm>
          <a:off x="4076683" y="2501743"/>
          <a:ext cx="1628820" cy="162882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Mendominasi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saluran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komunikasi</a:t>
          </a:r>
          <a:endParaRPr lang="id-ID" sz="1600" kern="1200" dirty="0">
            <a:latin typeface="Arial" pitchFamily="34" charset="0"/>
            <a:cs typeface="Arial" pitchFamily="34" charset="0"/>
          </a:endParaRPr>
        </a:p>
      </dsp:txBody>
      <dsp:txXfrm>
        <a:off x="4156195" y="2581255"/>
        <a:ext cx="1469796" cy="1469796"/>
      </dsp:txXfrm>
    </dsp:sp>
    <dsp:sp modelId="{D1391226-FED7-4F5E-8CD8-4CC19A214774}">
      <dsp:nvSpPr>
        <dsp:cNvPr id="0" name=""/>
        <dsp:cNvSpPr/>
      </dsp:nvSpPr>
      <dsp:spPr>
        <a:xfrm>
          <a:off x="1114099" y="1815301"/>
          <a:ext cx="2716303" cy="23611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Menghasilkan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ketidak-otentikan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dengan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iklan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yang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terlalu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sering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–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Asumsi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budaya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promosi</a:t>
          </a:r>
          <a:endParaRPr lang="id-ID" sz="1600" kern="1200" dirty="0">
            <a:latin typeface="Arial" pitchFamily="34" charset="0"/>
            <a:cs typeface="Arial" pitchFamily="34" charset="0"/>
          </a:endParaRPr>
        </a:p>
      </dsp:txBody>
      <dsp:txXfrm>
        <a:off x="1229361" y="1930563"/>
        <a:ext cx="2485779" cy="2130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54DB-6800-4BAD-9B92-FBAC5B1E2E5B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5D2E0-494C-45D5-9049-27895F91D5F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8350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ym typeface="Wingdings" pitchFamily="2" charset="2"/>
              </a:rPr>
              <a:t>Marketing </a:t>
            </a:r>
            <a:r>
              <a:rPr lang="en-US" sz="1200" dirty="0" err="1" smtClean="0">
                <a:sym typeface="Wingdings" pitchFamily="2" charset="2"/>
              </a:rPr>
              <a:t>dituduh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mempromosikan</a:t>
            </a:r>
            <a:r>
              <a:rPr lang="en-US" sz="1200" dirty="0" smtClean="0">
                <a:sym typeface="Wingdings" pitchFamily="2" charset="2"/>
              </a:rPr>
              <a:t>  </a:t>
            </a:r>
            <a:r>
              <a:rPr lang="en-US" sz="1200" dirty="0" err="1" smtClean="0">
                <a:sym typeface="Wingdings" pitchFamily="2" charset="2"/>
              </a:rPr>
              <a:t>konsumsi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berlebihan</a:t>
            </a:r>
            <a:r>
              <a:rPr lang="en-US" sz="1200" dirty="0" smtClean="0">
                <a:sym typeface="Wingdings" pitchFamily="2" charset="2"/>
              </a:rPr>
              <a:t>, </a:t>
            </a:r>
            <a:r>
              <a:rPr lang="en-US" sz="1200" dirty="0" err="1" smtClean="0">
                <a:sym typeface="Wingdings" pitchFamily="2" charset="2"/>
              </a:rPr>
              <a:t>keserakahan</a:t>
            </a:r>
            <a:r>
              <a:rPr lang="en-US" sz="1200" dirty="0" smtClean="0">
                <a:sym typeface="Wingdings" pitchFamily="2" charset="2"/>
              </a:rPr>
              <a:t>, </a:t>
            </a:r>
            <a:r>
              <a:rPr lang="en-US" sz="1200" dirty="0" err="1" smtClean="0">
                <a:sym typeface="Wingdings" pitchFamily="2" charset="2"/>
              </a:rPr>
              <a:t>kompetisi</a:t>
            </a:r>
            <a:r>
              <a:rPr lang="en-US" sz="1200" dirty="0" smtClean="0">
                <a:sym typeface="Wingdings" pitchFamily="2" charset="2"/>
              </a:rPr>
              <a:t>, ‘</a:t>
            </a:r>
            <a:r>
              <a:rPr lang="en-US" sz="1200" dirty="0" err="1" smtClean="0">
                <a:sym typeface="Wingdings" pitchFamily="2" charset="2"/>
              </a:rPr>
              <a:t>keusangan</a:t>
            </a:r>
            <a:r>
              <a:rPr lang="en-US" sz="1200" dirty="0" smtClean="0">
                <a:sym typeface="Wingdings" pitchFamily="2" charset="2"/>
              </a:rPr>
              <a:t>’,  </a:t>
            </a:r>
            <a:r>
              <a:rPr lang="en-US" sz="1200" dirty="0" err="1" smtClean="0">
                <a:sym typeface="Wingdings" pitchFamily="2" charset="2"/>
              </a:rPr>
              <a:t>serta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gaya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hidup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konsumerisme</a:t>
            </a:r>
            <a:r>
              <a:rPr lang="en-US" sz="1200" dirty="0" smtClean="0">
                <a:sym typeface="Wingdings" pitchFamily="2" charset="2"/>
              </a:rPr>
              <a:t> yang </a:t>
            </a:r>
            <a:r>
              <a:rPr lang="en-US" sz="1200" dirty="0" err="1" smtClean="0">
                <a:sym typeface="Wingdings" pitchFamily="2" charset="2"/>
              </a:rPr>
              <a:t>dangkal</a:t>
            </a:r>
            <a:r>
              <a:rPr lang="en-US" sz="1200" dirty="0" smtClean="0">
                <a:sym typeface="Wingdings" pitchFamily="2" charset="2"/>
              </a:rPr>
              <a:t>  </a:t>
            </a:r>
            <a:r>
              <a:rPr lang="en-US" sz="1200" dirty="0" err="1" smtClean="0">
                <a:sym typeface="Wingdings" pitchFamily="2" charset="2"/>
              </a:rPr>
              <a:t>merusak</a:t>
            </a:r>
            <a:r>
              <a:rPr lang="en-US" sz="1200" dirty="0" smtClean="0">
                <a:sym typeface="Wingdings" pitchFamily="2" charset="2"/>
              </a:rPr>
              <a:t> planet</a:t>
            </a:r>
            <a:endParaRPr lang="en-US" dirty="0" smtClean="0"/>
          </a:p>
          <a:p>
            <a:r>
              <a:rPr lang="en-US" dirty="0" smtClean="0"/>
              <a:t>*</a:t>
            </a:r>
            <a:r>
              <a:rPr lang="en-US" dirty="0" err="1" smtClean="0"/>
              <a:t>keusangan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semua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miliki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sudah</a:t>
            </a:r>
            <a:r>
              <a:rPr lang="en-US" baseline="0" dirty="0" smtClean="0"/>
              <a:t> out of date</a:t>
            </a:r>
          </a:p>
          <a:p>
            <a:r>
              <a:rPr lang="en-US" baseline="0" dirty="0" err="1" smtClean="0"/>
              <a:t>Terus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membeli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5D2E0-494C-45D5-9049-27895F91D5F3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273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5D2E0-494C-45D5-9049-27895F91D5F3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273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706D-4D65-431A-A638-82C69B51FD61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7EF2-7B01-42C7-86C7-81E84CFBDD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303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706D-4D65-431A-A638-82C69B51FD61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7EF2-7B01-42C7-86C7-81E84CFBDD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5350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706D-4D65-431A-A638-82C69B51FD61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7EF2-7B01-42C7-86C7-81E84CFBDD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044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yond The Mountains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706D-4D65-431A-A638-82C69B51FD61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7EF2-7B01-42C7-86C7-81E84CFBDD9D}" type="slidenum">
              <a:rPr lang="id-ID" smtClean="0"/>
              <a:t>‹#›</a:t>
            </a:fld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47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706D-4D65-431A-A638-82C69B51FD61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7EF2-7B01-42C7-86C7-81E84CFBDD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366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706D-4D65-431A-A638-82C69B51FD61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7EF2-7B01-42C7-86C7-81E84CFBDD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467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706D-4D65-431A-A638-82C69B51FD61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7EF2-7B01-42C7-86C7-81E84CFBDD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765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706D-4D65-431A-A638-82C69B51FD61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7EF2-7B01-42C7-86C7-81E84CFBDD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617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706D-4D65-431A-A638-82C69B51FD61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7EF2-7B01-42C7-86C7-81E84CFBDD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996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706D-4D65-431A-A638-82C69B51FD61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7EF2-7B01-42C7-86C7-81E84CFBDD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9030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706D-4D65-431A-A638-82C69B51FD61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7EF2-7B01-42C7-86C7-81E84CFBDD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891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ublic relations illustratio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34000"/>
                    </a14:imgEffect>
                    <a14:imgEffect>
                      <a14:saturation sat="195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5320627" cy="313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395536" y="69154"/>
            <a:ext cx="8352928" cy="4680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9706D-4D65-431A-A638-82C69B51FD61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77EF2-7B01-42C7-86C7-81E84CFBDD9D}" type="slidenum">
              <a:rPr lang="id-ID" smtClean="0"/>
              <a:t>‹#›</a:t>
            </a:fld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404664"/>
            <a:ext cx="7632848" cy="40746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260648"/>
            <a:ext cx="8352928" cy="590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241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eyond The Mountains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stlobby.eu/2007/vote/info/10/worstgreenwash_en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86409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000" dirty="0" err="1" smtClean="0"/>
              <a:t>Etika</a:t>
            </a:r>
            <a:r>
              <a:rPr lang="en-US" sz="4000" dirty="0" smtClean="0"/>
              <a:t> Public Relations</a:t>
            </a:r>
            <a:endParaRPr lang="id-ID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429000"/>
            <a:ext cx="3056384" cy="504056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algn="l"/>
            <a:r>
              <a:rPr lang="en-US" sz="2000" b="1" dirty="0" err="1" smtClean="0">
                <a:solidFill>
                  <a:schemeClr val="tx1"/>
                </a:solidFill>
              </a:rPr>
              <a:t>Oleh</a:t>
            </a:r>
            <a:r>
              <a:rPr lang="en-US" sz="2000" b="1" dirty="0" smtClean="0">
                <a:solidFill>
                  <a:schemeClr val="tx1"/>
                </a:solidFill>
              </a:rPr>
              <a:t> Suci Marini </a:t>
            </a:r>
            <a:r>
              <a:rPr lang="en-US" sz="2000" b="1" dirty="0" err="1" smtClean="0">
                <a:solidFill>
                  <a:schemeClr val="tx1"/>
                </a:solidFill>
              </a:rPr>
              <a:t>Novianty</a:t>
            </a:r>
            <a:endParaRPr lang="id-ID" sz="2000" b="1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11560" y="5679250"/>
            <a:ext cx="8064896" cy="2520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err="1" smtClean="0">
                <a:solidFill>
                  <a:schemeClr val="tx1"/>
                </a:solidFill>
              </a:rPr>
              <a:t>Disarikan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dari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L’Etang</a:t>
            </a:r>
            <a:r>
              <a:rPr lang="en-US" sz="2000" b="1" dirty="0" smtClean="0">
                <a:solidFill>
                  <a:schemeClr val="tx1"/>
                </a:solidFill>
              </a:rPr>
              <a:t> (</a:t>
            </a:r>
            <a:r>
              <a:rPr lang="en-US" sz="2000" b="1" dirty="0" err="1" smtClean="0">
                <a:solidFill>
                  <a:schemeClr val="tx1"/>
                </a:solidFill>
              </a:rPr>
              <a:t>dalam</a:t>
            </a:r>
            <a:r>
              <a:rPr lang="en-US" sz="2000" b="1" dirty="0" smtClean="0">
                <a:solidFill>
                  <a:schemeClr val="tx1"/>
                </a:solidFill>
              </a:rPr>
              <a:t> Cheney) </a:t>
            </a:r>
            <a:r>
              <a:rPr lang="en-US" sz="2000" b="1" dirty="0" err="1" smtClean="0">
                <a:solidFill>
                  <a:schemeClr val="tx1"/>
                </a:solidFill>
              </a:rPr>
              <a:t>dengan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pengayaan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dari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berbagai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sumber</a:t>
            </a:r>
            <a:endParaRPr lang="id-ID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4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861048"/>
            <a:ext cx="6624736" cy="792088"/>
          </a:xfrm>
        </p:spPr>
        <p:txBody>
          <a:bodyPr>
            <a:normAutofit/>
          </a:bodyPr>
          <a:lstStyle/>
          <a:p>
            <a:r>
              <a:rPr lang="en-US" cap="none" dirty="0" err="1" smtClean="0"/>
              <a:t>Kode</a:t>
            </a:r>
            <a:r>
              <a:rPr lang="en-US" cap="none" dirty="0" smtClean="0"/>
              <a:t> </a:t>
            </a:r>
            <a:r>
              <a:rPr lang="en-US" cap="none" dirty="0" err="1" smtClean="0"/>
              <a:t>Etika</a:t>
            </a:r>
            <a:r>
              <a:rPr lang="en-US" cap="none" dirty="0" smtClean="0"/>
              <a:t> PR  </a:t>
            </a:r>
            <a:r>
              <a:rPr lang="en-US" i="1" cap="none" dirty="0" smtClean="0">
                <a:latin typeface="Arial" pitchFamily="34" charset="0"/>
                <a:cs typeface="Arial" pitchFamily="34" charset="0"/>
              </a:rPr>
              <a:t>- PRSA</a:t>
            </a:r>
            <a:endParaRPr lang="id-ID" i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813121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*Public Relation Society of America</a:t>
            </a:r>
            <a:endParaRPr lang="id-ID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Advocacy</a:t>
            </a:r>
            <a:r>
              <a:rPr lang="en-US" dirty="0" smtClean="0"/>
              <a:t>: </a:t>
            </a:r>
            <a:r>
              <a:rPr lang="en-US" dirty="0"/>
              <a:t>“</a:t>
            </a:r>
            <a:r>
              <a:rPr lang="en-US" i="1" dirty="0"/>
              <a:t>we serve the public interest by </a:t>
            </a:r>
            <a:r>
              <a:rPr lang="en-US" b="1" i="1" dirty="0"/>
              <a:t>acting as responsible advocates for those we represent</a:t>
            </a:r>
            <a:r>
              <a:rPr lang="en-US" dirty="0"/>
              <a:t>.”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TIDAK BOLEH </a:t>
            </a:r>
            <a:r>
              <a:rPr lang="en-US" dirty="0" err="1" smtClean="0"/>
              <a:t>membuka</a:t>
            </a:r>
            <a:r>
              <a:rPr lang="en-US" dirty="0" smtClean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rahasia</a:t>
            </a:r>
            <a:r>
              <a:rPr lang="en-US" dirty="0"/>
              <a:t> </a:t>
            </a:r>
            <a:r>
              <a:rPr lang="en-US" dirty="0" err="1" smtClean="0"/>
              <a:t>klien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siapa</a:t>
            </a:r>
            <a:r>
              <a:rPr lang="en-US" dirty="0" smtClean="0"/>
              <a:t> pun</a:t>
            </a:r>
          </a:p>
          <a:p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didesak</a:t>
            </a:r>
            <a:r>
              <a:rPr lang="en-US" dirty="0" smtClean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 smtClean="0"/>
              <a:t>jurnalis</a:t>
            </a:r>
            <a:r>
              <a:rPr lang="en-US" dirty="0" smtClean="0"/>
              <a:t>? </a:t>
            </a:r>
            <a:r>
              <a:rPr lang="en-US" b="1" dirty="0" smtClean="0">
                <a:solidFill>
                  <a:srgbClr val="FF0000"/>
                </a:solidFill>
              </a:rPr>
              <a:t>STILL NOPE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i="1" dirty="0" smtClean="0"/>
              <a:t>HANYA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/>
              <a:t>dibuka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diskusi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klien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id-ID" dirty="0"/>
          </a:p>
        </p:txBody>
      </p:sp>
      <p:pic>
        <p:nvPicPr>
          <p:cNvPr id="3076" name="Picture 4" descr="Image result for cl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531" y="4793450"/>
            <a:ext cx="1558925" cy="137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35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Honesty</a:t>
            </a:r>
            <a:r>
              <a:rPr lang="en-US" dirty="0" smtClean="0"/>
              <a:t>: </a:t>
            </a:r>
            <a:r>
              <a:rPr lang="en-US" b="1" i="1" dirty="0"/>
              <a:t>PR people don’t lie </a:t>
            </a:r>
            <a:endParaRPr lang="en-US" b="1" i="1" dirty="0" smtClean="0"/>
          </a:p>
          <a:p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/>
              <a:t>klien</a:t>
            </a:r>
            <a:r>
              <a:rPr lang="en-US" dirty="0"/>
              <a:t> </a:t>
            </a:r>
            <a:r>
              <a:rPr lang="en-US" dirty="0" err="1"/>
              <a:t>meminta</a:t>
            </a:r>
            <a:r>
              <a:rPr lang="en-US" dirty="0"/>
              <a:t> PR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mengumumkan</a:t>
            </a:r>
            <a:r>
              <a:rPr lang="en-US" dirty="0" smtClean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– </a:t>
            </a:r>
            <a:r>
              <a:rPr lang="en-US" b="1" dirty="0" smtClean="0"/>
              <a:t>we inform the truth</a:t>
            </a:r>
            <a:r>
              <a:rPr lang="en-US" dirty="0" smtClean="0"/>
              <a:t>*</a:t>
            </a:r>
          </a:p>
          <a:p>
            <a:pPr lvl="1"/>
            <a:r>
              <a:rPr lang="en-US" sz="2600" dirty="0" smtClean="0"/>
              <a:t>*</a:t>
            </a:r>
            <a:r>
              <a:rPr lang="en-US" sz="2600" b="1" dirty="0" smtClean="0"/>
              <a:t>Truth</a:t>
            </a:r>
            <a:r>
              <a:rPr lang="en-US" sz="2600" dirty="0" smtClean="0"/>
              <a:t>? </a:t>
            </a:r>
            <a:r>
              <a:rPr lang="en-US" sz="2600" b="1" dirty="0" err="1" smtClean="0">
                <a:solidFill>
                  <a:srgbClr val="FF0000"/>
                </a:solidFill>
              </a:rPr>
              <a:t>Lawan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dari</a:t>
            </a:r>
            <a:r>
              <a:rPr lang="en-US" sz="2600" b="1" dirty="0" smtClean="0">
                <a:solidFill>
                  <a:srgbClr val="FF0000"/>
                </a:solidFill>
              </a:rPr>
              <a:t> PENIPUAN </a:t>
            </a:r>
            <a:r>
              <a:rPr lang="en-US" sz="2600" dirty="0" smtClean="0"/>
              <a:t>– </a:t>
            </a:r>
            <a:r>
              <a:rPr lang="en-US" sz="2600" dirty="0" err="1" smtClean="0"/>
              <a:t>usaha</a:t>
            </a:r>
            <a:r>
              <a:rPr lang="en-US" sz="2600" dirty="0"/>
              <a:t>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 smtClean="0"/>
              <a:t>menyesatkan</a:t>
            </a:r>
            <a:r>
              <a:rPr lang="en-US" sz="2600" dirty="0" smtClean="0"/>
              <a:t> yang </a:t>
            </a:r>
            <a:r>
              <a:rPr lang="en-US" sz="2600" dirty="0" err="1" smtClean="0"/>
              <a:t>disengaja</a:t>
            </a:r>
            <a:endParaRPr lang="en-US" sz="2600" dirty="0"/>
          </a:p>
          <a:p>
            <a:pPr lvl="1"/>
            <a:r>
              <a:rPr lang="en-US" sz="2600" dirty="0" smtClean="0"/>
              <a:t>El – </a:t>
            </a:r>
            <a:r>
              <a:rPr lang="en-US" sz="2600" dirty="0" err="1" smtClean="0"/>
              <a:t>Astal</a:t>
            </a:r>
            <a:r>
              <a:rPr lang="en-US" sz="2600" dirty="0" smtClean="0"/>
              <a:t> (2018) </a:t>
            </a:r>
            <a:r>
              <a:rPr lang="en-US" sz="2600" dirty="0" err="1" smtClean="0"/>
              <a:t>menyebut</a:t>
            </a:r>
            <a:r>
              <a:rPr lang="en-US" sz="2600" dirty="0" smtClean="0"/>
              <a:t> </a:t>
            </a:r>
            <a:r>
              <a:rPr lang="en-US" sz="2600" dirty="0" err="1" smtClean="0"/>
              <a:t>bahwa</a:t>
            </a:r>
            <a:r>
              <a:rPr lang="en-US" sz="2600" dirty="0" smtClean="0"/>
              <a:t> </a:t>
            </a:r>
            <a:r>
              <a:rPr lang="en-US" sz="2600" dirty="0" err="1" smtClean="0"/>
              <a:t>hasil</a:t>
            </a:r>
            <a:r>
              <a:rPr lang="en-US" sz="2600" dirty="0" smtClean="0"/>
              <a:t> </a:t>
            </a:r>
            <a:r>
              <a:rPr lang="en-US" sz="2600" dirty="0" err="1" smtClean="0"/>
              <a:t>penelitian</a:t>
            </a:r>
            <a:r>
              <a:rPr lang="en-US" sz="2600" dirty="0" smtClean="0"/>
              <a:t> </a:t>
            </a:r>
            <a:r>
              <a:rPr lang="en-US" sz="2600" dirty="0" err="1" smtClean="0"/>
              <a:t>menyebutkan</a:t>
            </a:r>
            <a:r>
              <a:rPr lang="en-US" sz="2600" dirty="0" smtClean="0"/>
              <a:t> </a:t>
            </a:r>
            <a:r>
              <a:rPr lang="en-US" sz="2600" dirty="0" err="1" smtClean="0"/>
              <a:t>bahwa</a:t>
            </a:r>
            <a:r>
              <a:rPr lang="en-US" sz="2600" dirty="0" smtClean="0"/>
              <a:t> u/ </a:t>
            </a:r>
            <a:r>
              <a:rPr lang="en-US" sz="2600" dirty="0" err="1" smtClean="0"/>
              <a:t>anggota</a:t>
            </a:r>
            <a:r>
              <a:rPr lang="en-US" sz="2600" dirty="0" smtClean="0"/>
              <a:t> IPRA, </a:t>
            </a:r>
            <a:r>
              <a:rPr lang="en-US" sz="2600" b="1" dirty="0" smtClean="0">
                <a:solidFill>
                  <a:srgbClr val="FF0000"/>
                </a:solidFill>
              </a:rPr>
              <a:t>KEJUJURAN </a:t>
            </a:r>
            <a:r>
              <a:rPr lang="en-US" sz="2600" b="1" dirty="0" err="1" smtClean="0">
                <a:solidFill>
                  <a:srgbClr val="FF0000"/>
                </a:solidFill>
              </a:rPr>
              <a:t>masih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menjadi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nilai</a:t>
            </a:r>
            <a:r>
              <a:rPr lang="en-US" sz="2600" b="1" dirty="0" smtClean="0">
                <a:solidFill>
                  <a:srgbClr val="FF0000"/>
                </a:solidFill>
              </a:rPr>
              <a:t> yang </a:t>
            </a:r>
            <a:r>
              <a:rPr lang="en-US" sz="2600" b="1" dirty="0" err="1" smtClean="0">
                <a:solidFill>
                  <a:srgbClr val="FF0000"/>
                </a:solidFill>
              </a:rPr>
              <a:t>dijunjung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tinggi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seorang</a:t>
            </a:r>
            <a:r>
              <a:rPr lang="en-US" sz="2600" b="1" dirty="0" smtClean="0">
                <a:solidFill>
                  <a:srgbClr val="FF0000"/>
                </a:solidFill>
              </a:rPr>
              <a:t> PR</a:t>
            </a:r>
            <a:endParaRPr lang="en-US" sz="2600" b="1" dirty="0">
              <a:solidFill>
                <a:srgbClr val="FF0000"/>
              </a:solidFill>
            </a:endParaRPr>
          </a:p>
          <a:p>
            <a:endParaRPr lang="id-ID" dirty="0"/>
          </a:p>
        </p:txBody>
      </p:sp>
      <p:pic>
        <p:nvPicPr>
          <p:cNvPr id="4098" name="Picture 2" descr="Image result for honesty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869160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54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Expertise</a:t>
            </a:r>
            <a:r>
              <a:rPr lang="en-US" dirty="0"/>
              <a:t>: </a:t>
            </a:r>
            <a:r>
              <a:rPr lang="en-US" i="1" dirty="0" err="1" smtClean="0"/>
              <a:t>bertanggung</a:t>
            </a:r>
            <a:r>
              <a:rPr lang="en-US" i="1" dirty="0" smtClean="0"/>
              <a:t> </a:t>
            </a:r>
            <a:r>
              <a:rPr lang="en-US" i="1" dirty="0" err="1" smtClean="0"/>
              <a:t>jawab</a:t>
            </a:r>
            <a:r>
              <a:rPr lang="en-US" i="1" dirty="0" smtClean="0"/>
              <a:t> </a:t>
            </a:r>
            <a:r>
              <a:rPr lang="en-US" i="1" dirty="0" err="1" smtClean="0"/>
              <a:t>dalam</a:t>
            </a:r>
            <a:r>
              <a:rPr lang="en-US" i="1" dirty="0" smtClean="0"/>
              <a:t> </a:t>
            </a:r>
            <a:r>
              <a:rPr lang="en-US" i="1" dirty="0" err="1" smtClean="0"/>
              <a:t>menggunakan</a:t>
            </a:r>
            <a:r>
              <a:rPr lang="en-US" i="1" dirty="0" smtClean="0"/>
              <a:t> </a:t>
            </a:r>
            <a:r>
              <a:rPr lang="en-US" i="1" dirty="0" err="1" smtClean="0"/>
              <a:t>pengetahuan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pengalaman</a:t>
            </a:r>
            <a:r>
              <a:rPr lang="en-US" i="1" dirty="0" smtClean="0"/>
              <a:t> </a:t>
            </a:r>
            <a:r>
              <a:rPr lang="en-US" i="1" dirty="0" err="1" smtClean="0"/>
              <a:t>untuk</a:t>
            </a:r>
            <a:r>
              <a:rPr lang="en-US" i="1" dirty="0" smtClean="0"/>
              <a:t> </a:t>
            </a:r>
            <a:r>
              <a:rPr lang="en-US" i="1" dirty="0" err="1" smtClean="0"/>
              <a:t>klien</a:t>
            </a:r>
            <a:endParaRPr lang="en-US" dirty="0" smtClean="0"/>
          </a:p>
          <a:p>
            <a:r>
              <a:rPr lang="en-US" dirty="0" smtClean="0"/>
              <a:t>PR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,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endParaRPr lang="en-US" dirty="0" smtClean="0"/>
          </a:p>
        </p:txBody>
      </p:sp>
      <p:pic>
        <p:nvPicPr>
          <p:cNvPr id="5122" name="Picture 2" descr="Image result for expertise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013176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6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Independence</a:t>
            </a:r>
            <a:r>
              <a:rPr lang="en-US" dirty="0"/>
              <a:t>: </a:t>
            </a:r>
            <a:r>
              <a:rPr lang="en-US" dirty="0" smtClean="0"/>
              <a:t>PR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objektif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bertanggungjawab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keputusannya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endParaRPr lang="en-US" dirty="0" smtClean="0"/>
          </a:p>
          <a:p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objektif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J</a:t>
            </a:r>
            <a:r>
              <a:rPr lang="en-US" dirty="0" err="1" smtClean="0"/>
              <a:t>ika</a:t>
            </a:r>
            <a:r>
              <a:rPr lang="en-US" dirty="0" smtClean="0"/>
              <a:t> </a:t>
            </a:r>
            <a:r>
              <a:rPr lang="en-US" dirty="0" err="1"/>
              <a:t>semua</a:t>
            </a:r>
            <a:r>
              <a:rPr lang="en-US" dirty="0"/>
              <a:t> orang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setuju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yang </a:t>
            </a:r>
            <a:r>
              <a:rPr lang="en-US" dirty="0" err="1"/>
              <a:t>merugikan</a:t>
            </a:r>
            <a:r>
              <a:rPr lang="en-US" dirty="0"/>
              <a:t>, </a:t>
            </a:r>
            <a:r>
              <a:rPr lang="en-US" b="1" dirty="0"/>
              <a:t>PR </a:t>
            </a:r>
            <a:r>
              <a:rPr lang="en-US" b="1" dirty="0" err="1"/>
              <a:t>harus</a:t>
            </a:r>
            <a:r>
              <a:rPr lang="en-US" b="1" dirty="0"/>
              <a:t> </a:t>
            </a:r>
            <a:r>
              <a:rPr lang="en-US" b="1" dirty="0" err="1"/>
              <a:t>berani</a:t>
            </a:r>
            <a:r>
              <a:rPr lang="en-US" b="1" dirty="0"/>
              <a:t> </a:t>
            </a:r>
            <a:r>
              <a:rPr lang="en-US" b="1" dirty="0" err="1"/>
              <a:t>berkata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endParaRPr lang="id-ID" b="1" dirty="0"/>
          </a:p>
        </p:txBody>
      </p:sp>
      <p:pic>
        <p:nvPicPr>
          <p:cNvPr id="7170" name="Picture 2" descr="Image result for independent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832259"/>
            <a:ext cx="1572816" cy="11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96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Loyalty</a:t>
            </a:r>
            <a:r>
              <a:rPr lang="en-US" dirty="0" smtClean="0"/>
              <a:t>: </a:t>
            </a:r>
            <a:r>
              <a:rPr lang="en-US" b="1" i="1" dirty="0" smtClean="0"/>
              <a:t>faithful </a:t>
            </a:r>
            <a:r>
              <a:rPr lang="en-US" b="1" i="1" dirty="0"/>
              <a:t>to those we </a:t>
            </a:r>
            <a:r>
              <a:rPr lang="en-US" b="1" i="1" dirty="0" smtClean="0"/>
              <a:t>represent </a:t>
            </a:r>
            <a:r>
              <a:rPr lang="en-US" b="1" i="1" dirty="0" smtClean="0">
                <a:sym typeface="Wingdings" pitchFamily="2" charset="2"/>
              </a:rPr>
              <a:t></a:t>
            </a:r>
            <a:r>
              <a:rPr lang="en-US" i="1" dirty="0" smtClean="0"/>
              <a:t> obligate </a:t>
            </a:r>
            <a:r>
              <a:rPr lang="en-US" i="1" dirty="0"/>
              <a:t>to serve the </a:t>
            </a:r>
            <a:r>
              <a:rPr lang="en-US" b="1" i="1" dirty="0"/>
              <a:t>public interest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b="1" dirty="0" err="1" smtClean="0"/>
              <a:t>Harus</a:t>
            </a:r>
            <a:r>
              <a:rPr lang="en-US" b="1" dirty="0" smtClean="0"/>
              <a:t> loyal </a:t>
            </a:r>
            <a:r>
              <a:rPr lang="en-US" b="1" dirty="0" err="1" smtClean="0"/>
              <a:t>kepada</a:t>
            </a:r>
            <a:r>
              <a:rPr lang="en-US" b="1" dirty="0" smtClean="0"/>
              <a:t> </a:t>
            </a:r>
            <a:r>
              <a:rPr lang="en-US" b="1" dirty="0" err="1" smtClean="0"/>
              <a:t>klien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/>
              <a:t>pesaing</a:t>
            </a:r>
            <a:r>
              <a:rPr lang="en-US" dirty="0"/>
              <a:t> </a:t>
            </a:r>
            <a:r>
              <a:rPr lang="en-US" dirty="0" err="1" smtClean="0"/>
              <a:t>menawarkan</a:t>
            </a:r>
            <a:r>
              <a:rPr lang="en-US" dirty="0" smtClean="0"/>
              <a:t> </a:t>
            </a:r>
            <a:r>
              <a:rPr lang="en-US" dirty="0" err="1" smtClean="0"/>
              <a:t>imbalan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rahasia</a:t>
            </a:r>
            <a:r>
              <a:rPr lang="en-US" dirty="0" smtClean="0"/>
              <a:t> </a:t>
            </a:r>
            <a:r>
              <a:rPr lang="en-US" dirty="0" err="1" smtClean="0"/>
              <a:t>klien</a:t>
            </a:r>
            <a:r>
              <a:rPr lang="en-US" dirty="0" smtClean="0"/>
              <a:t>, </a:t>
            </a:r>
            <a:r>
              <a:rPr lang="en-US" dirty="0" err="1"/>
              <a:t>maka</a:t>
            </a:r>
            <a:r>
              <a:rPr lang="en-US" dirty="0"/>
              <a:t> PR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memelihara</a:t>
            </a:r>
            <a:r>
              <a:rPr lang="en-US" dirty="0"/>
              <a:t> </a:t>
            </a:r>
            <a:r>
              <a:rPr lang="en-US" dirty="0" err="1"/>
              <a:t>loyalitas</a:t>
            </a:r>
            <a:r>
              <a:rPr lang="en-US" dirty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klien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 descr="Image result for loyalty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78761"/>
            <a:ext cx="2160240" cy="121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3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Fairness</a:t>
            </a:r>
            <a:r>
              <a:rPr lang="en-US" dirty="0" smtClean="0"/>
              <a:t>: </a:t>
            </a:r>
            <a:r>
              <a:rPr lang="en-US" b="1" i="1" dirty="0"/>
              <a:t>respect all opinions and support the right of free expression</a:t>
            </a:r>
            <a:endParaRPr lang="en-US" b="1" i="1" dirty="0" smtClean="0"/>
          </a:p>
          <a:p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dirty="0" err="1" smtClean="0"/>
              <a:t>adil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stakeholders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klien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jurnalis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pesaing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pekerja</a:t>
            </a:r>
            <a:r>
              <a:rPr lang="en-US" dirty="0" smtClean="0">
                <a:sym typeface="Wingdings" pitchFamily="2" charset="2"/>
              </a:rPr>
              <a:t>, vendor, </a:t>
            </a:r>
            <a:r>
              <a:rPr lang="en-US" dirty="0" err="1" smtClean="0">
                <a:sym typeface="Wingdings" pitchFamily="2" charset="2"/>
              </a:rPr>
              <a:t>masyarakat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umum</a:t>
            </a:r>
            <a:endParaRPr lang="en-US" dirty="0"/>
          </a:p>
        </p:txBody>
      </p:sp>
      <p:pic>
        <p:nvPicPr>
          <p:cNvPr id="8194" name="Picture 2" descr="Image result for fairness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" r="97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69160"/>
            <a:ext cx="1874965" cy="116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25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2775034"/>
              </p:ext>
            </p:extLst>
          </p:nvPr>
        </p:nvGraphicFramePr>
        <p:xfrm>
          <a:off x="827584" y="332656"/>
          <a:ext cx="756084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err="1" smtClean="0"/>
              <a:t>Masalah</a:t>
            </a:r>
            <a:r>
              <a:rPr lang="en-US" sz="2800" dirty="0" smtClean="0"/>
              <a:t> </a:t>
            </a:r>
            <a:r>
              <a:rPr lang="en-US" sz="2800" dirty="0" err="1" smtClean="0"/>
              <a:t>Etika</a:t>
            </a:r>
            <a:r>
              <a:rPr lang="en-US" sz="2800" dirty="0" smtClean="0"/>
              <a:t> </a:t>
            </a:r>
            <a:r>
              <a:rPr lang="en-US" sz="2800" dirty="0" err="1"/>
              <a:t>U</a:t>
            </a:r>
            <a:r>
              <a:rPr lang="en-US" sz="2800" dirty="0" err="1" smtClean="0"/>
              <a:t>tama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PR (&amp; Marketing)</a:t>
            </a:r>
            <a:endParaRPr lang="id-ID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899592" y="1772816"/>
            <a:ext cx="72008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Muaranya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sym typeface="Wingdings" pitchFamily="2" charset="2"/>
              </a:rPr>
              <a:t>dari</a:t>
            </a:r>
            <a:r>
              <a:rPr lang="en-US" sz="5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pPr algn="ctr"/>
            <a:r>
              <a:rPr lang="en-US" sz="5400" b="1" dirty="0" err="1" smtClean="0">
                <a:solidFill>
                  <a:srgbClr val="FF0000"/>
                </a:solidFill>
                <a:sym typeface="Wingdings" pitchFamily="2" charset="2"/>
              </a:rPr>
              <a:t>Isu</a:t>
            </a:r>
            <a:r>
              <a:rPr lang="en-US" sz="5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sym typeface="Wingdings" pitchFamily="2" charset="2"/>
              </a:rPr>
              <a:t>Khusus</a:t>
            </a:r>
            <a:r>
              <a:rPr lang="en-US" sz="5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sym typeface="Wingdings" pitchFamily="2" charset="2"/>
              </a:rPr>
              <a:t>dalam</a:t>
            </a:r>
            <a:r>
              <a:rPr lang="en-US" sz="5400" b="1" dirty="0" smtClean="0">
                <a:solidFill>
                  <a:srgbClr val="FF0000"/>
                </a:solidFill>
                <a:sym typeface="Wingdings" pitchFamily="2" charset="2"/>
              </a:rPr>
              <a:t> PR</a:t>
            </a:r>
            <a:endParaRPr lang="id-ID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8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of Interest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 descr="Image result for conflict of interest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835456" cy="384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18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of Interest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/>
              <a:t>Konflik</a:t>
            </a:r>
            <a:r>
              <a:rPr lang="en-US" b="1" i="1" dirty="0" smtClean="0"/>
              <a:t> </a:t>
            </a:r>
            <a:r>
              <a:rPr lang="en-US" b="1" i="1" dirty="0" err="1" smtClean="0"/>
              <a:t>kepentingan</a:t>
            </a:r>
            <a:r>
              <a:rPr lang="en-US" b="1" i="1" dirty="0" smtClean="0"/>
              <a:t> yang </a:t>
            </a:r>
            <a:r>
              <a:rPr lang="en-US" b="1" i="1" dirty="0" err="1" smtClean="0"/>
              <a:t>melibatkan</a:t>
            </a:r>
            <a:r>
              <a:rPr lang="en-US" b="1" i="1" dirty="0" smtClean="0"/>
              <a:t> </a:t>
            </a:r>
            <a:r>
              <a:rPr lang="en-US" b="1" i="1" dirty="0" err="1" smtClean="0"/>
              <a:t>sisi</a:t>
            </a:r>
            <a:r>
              <a:rPr lang="en-US" b="1" i="1" dirty="0" smtClean="0"/>
              <a:t> </a:t>
            </a:r>
            <a:r>
              <a:rPr lang="en-US" b="1" i="1" dirty="0" err="1" smtClean="0"/>
              <a:t>kepentingan</a:t>
            </a:r>
            <a:r>
              <a:rPr lang="en-US" b="1" i="1" dirty="0" smtClean="0"/>
              <a:t> </a:t>
            </a:r>
            <a:r>
              <a:rPr lang="en-US" b="1" i="1" dirty="0" err="1" smtClean="0"/>
              <a:t>berbeda</a:t>
            </a:r>
            <a:r>
              <a:rPr lang="en-US" b="1" i="1" dirty="0"/>
              <a:t> </a:t>
            </a:r>
            <a:r>
              <a:rPr lang="en-US" b="1" i="1" dirty="0" err="1" smtClean="0"/>
              <a:t>secara</a:t>
            </a:r>
            <a:r>
              <a:rPr lang="en-US" b="1" i="1" dirty="0" smtClean="0"/>
              <a:t>; </a:t>
            </a:r>
            <a:r>
              <a:rPr lang="en-US" b="1" i="1" dirty="0"/>
              <a:t>personal </a:t>
            </a:r>
            <a:r>
              <a:rPr lang="en-US" b="1" i="1" dirty="0" err="1"/>
              <a:t>dan</a:t>
            </a:r>
            <a:r>
              <a:rPr lang="en-US" b="1" i="1" dirty="0"/>
              <a:t> professional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Ada </a:t>
            </a:r>
            <a:r>
              <a:rPr lang="en-US" dirty="0" err="1" smtClean="0"/>
              <a:t>tendensi</a:t>
            </a:r>
            <a:r>
              <a:rPr lang="en-US" dirty="0" smtClean="0"/>
              <a:t> ‘</a:t>
            </a:r>
            <a:r>
              <a:rPr lang="en-US" dirty="0" err="1" smtClean="0"/>
              <a:t>Keberpihakan</a:t>
            </a:r>
            <a:r>
              <a:rPr lang="en-US" dirty="0" smtClean="0"/>
              <a:t>’. </a:t>
            </a:r>
            <a:r>
              <a:rPr lang="en-US" dirty="0" err="1"/>
              <a:t>Misalnya</a:t>
            </a:r>
            <a:r>
              <a:rPr lang="en-US" dirty="0"/>
              <a:t>: </a:t>
            </a:r>
            <a:r>
              <a:rPr lang="en-US" dirty="0" err="1"/>
              <a:t>memiliki</a:t>
            </a:r>
            <a:r>
              <a:rPr lang="en-US" dirty="0"/>
              <a:t> 2 </a:t>
            </a:r>
            <a:r>
              <a:rPr lang="en-US" dirty="0" err="1"/>
              <a:t>klien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.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6915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3946565"/>
              </p:ext>
            </p:extLst>
          </p:nvPr>
        </p:nvGraphicFramePr>
        <p:xfrm>
          <a:off x="827584" y="332656"/>
          <a:ext cx="756084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err="1" smtClean="0"/>
              <a:t>Masalah</a:t>
            </a:r>
            <a:r>
              <a:rPr lang="en-US" sz="2800" dirty="0" smtClean="0"/>
              <a:t> </a:t>
            </a:r>
            <a:r>
              <a:rPr lang="en-US" sz="2800" dirty="0" err="1" smtClean="0"/>
              <a:t>Etika</a:t>
            </a:r>
            <a:r>
              <a:rPr lang="en-US" sz="2800" dirty="0" smtClean="0"/>
              <a:t> </a:t>
            </a:r>
            <a:r>
              <a:rPr lang="en-US" sz="2800" dirty="0" err="1"/>
              <a:t>U</a:t>
            </a:r>
            <a:r>
              <a:rPr lang="en-US" sz="2800" dirty="0" err="1" smtClean="0"/>
              <a:t>tama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PR (&amp; Marketing)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406188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of Interest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i="1" dirty="0" err="1" smtClean="0"/>
              <a:t>Jenis</a:t>
            </a:r>
            <a:r>
              <a:rPr lang="en-US" b="1" i="1" dirty="0" smtClean="0"/>
              <a:t>:</a:t>
            </a:r>
          </a:p>
          <a:p>
            <a:pPr lvl="1"/>
            <a:r>
              <a:rPr lang="en-US" b="1" dirty="0" err="1"/>
              <a:t>Situasi</a:t>
            </a:r>
            <a:r>
              <a:rPr lang="en-US" b="1" dirty="0"/>
              <a:t> </a:t>
            </a:r>
            <a:r>
              <a:rPr lang="en-US" b="1" dirty="0" err="1"/>
              <a:t>antara</a:t>
            </a:r>
            <a:r>
              <a:rPr lang="en-US" b="1" dirty="0"/>
              <a:t> </a:t>
            </a:r>
            <a:r>
              <a:rPr lang="en-US" b="1" dirty="0" err="1"/>
              <a:t>minat</a:t>
            </a:r>
            <a:r>
              <a:rPr lang="en-US" b="1" dirty="0"/>
              <a:t> </a:t>
            </a:r>
            <a:r>
              <a:rPr lang="en-US" b="1" dirty="0" err="1"/>
              <a:t>publik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privat</a:t>
            </a:r>
            <a:r>
              <a:rPr lang="en-US" b="1" dirty="0"/>
              <a:t> </a:t>
            </a:r>
            <a:r>
              <a:rPr lang="en-US" b="1" dirty="0" err="1" smtClean="0"/>
              <a:t>bertabrakan</a:t>
            </a:r>
            <a:r>
              <a:rPr lang="en-US" dirty="0"/>
              <a:t> </a:t>
            </a:r>
            <a:r>
              <a:rPr lang="en-US" dirty="0" smtClean="0"/>
              <a:t>(PR </a:t>
            </a:r>
            <a:r>
              <a:rPr lang="en-US" dirty="0"/>
              <a:t>professional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/>
              <a:t>klien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membakar</a:t>
            </a:r>
            <a:r>
              <a:rPr lang="en-US" dirty="0" smtClean="0"/>
              <a:t> </a:t>
            </a:r>
            <a:r>
              <a:rPr lang="en-US" dirty="0" err="1" smtClean="0"/>
              <a:t>lahan</a:t>
            </a:r>
            <a:r>
              <a:rPr lang="en-US" dirty="0" smtClean="0"/>
              <a:t> </a:t>
            </a:r>
            <a:r>
              <a:rPr lang="en-US" dirty="0" err="1" smtClean="0"/>
              <a:t>hutan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b="1" dirty="0" err="1"/>
              <a:t>Situasi</a:t>
            </a:r>
            <a:r>
              <a:rPr lang="en-US" b="1" dirty="0"/>
              <a:t> di </a:t>
            </a:r>
            <a:r>
              <a:rPr lang="en-US" b="1" dirty="0" err="1"/>
              <a:t>luar</a:t>
            </a:r>
            <a:r>
              <a:rPr lang="en-US" b="1" dirty="0"/>
              <a:t> </a:t>
            </a:r>
            <a:r>
              <a:rPr lang="en-US" b="1" dirty="0" err="1"/>
              <a:t>pekerjaan</a:t>
            </a:r>
            <a:r>
              <a:rPr lang="en-US" b="1" dirty="0"/>
              <a:t> yang </a:t>
            </a:r>
            <a:r>
              <a:rPr lang="en-US" b="1" dirty="0" err="1"/>
              <a:t>menimbulkan</a:t>
            </a:r>
            <a:r>
              <a:rPr lang="en-US" b="1" dirty="0"/>
              <a:t> </a:t>
            </a:r>
            <a:r>
              <a:rPr lang="en-US" b="1" dirty="0" err="1"/>
              <a:t>konflik</a:t>
            </a:r>
            <a:r>
              <a:rPr lang="en-US" b="1" dirty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pekerjaan</a:t>
            </a:r>
            <a:r>
              <a:rPr lang="en-US" dirty="0" smtClean="0"/>
              <a:t> (PR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relawan</a:t>
            </a:r>
            <a:r>
              <a:rPr lang="en-US" dirty="0" smtClean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smtClean="0"/>
              <a:t>Greenpeace)</a:t>
            </a:r>
          </a:p>
          <a:p>
            <a:pPr lvl="1"/>
            <a:r>
              <a:rPr lang="en-US" b="1" dirty="0" err="1" smtClean="0"/>
              <a:t>Situasi</a:t>
            </a:r>
            <a:r>
              <a:rPr lang="en-US" b="1" dirty="0" smtClean="0"/>
              <a:t> </a:t>
            </a:r>
            <a:r>
              <a:rPr lang="en-US" b="1" i="1" dirty="0"/>
              <a:t>personal </a:t>
            </a:r>
            <a:r>
              <a:rPr lang="en-US" b="1" i="1" dirty="0" smtClean="0"/>
              <a:t>interest, </a:t>
            </a:r>
            <a:r>
              <a:rPr lang="en-US" b="1" dirty="0" err="1" smtClean="0"/>
              <a:t>bercampur</a:t>
            </a:r>
            <a:r>
              <a:rPr lang="en-US" dirty="0" smtClean="0"/>
              <a:t> (</a:t>
            </a:r>
            <a:r>
              <a:rPr lang="en-US" dirty="0" err="1" smtClean="0"/>
              <a:t>Keluarga</a:t>
            </a:r>
            <a:r>
              <a:rPr lang="en-US" dirty="0" smtClean="0"/>
              <a:t> PR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 smtClean="0"/>
              <a:t>percetakan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i="1" dirty="0" smtClean="0"/>
              <a:t>newsletter</a:t>
            </a:r>
            <a:r>
              <a:rPr lang="en-US" dirty="0" smtClean="0"/>
              <a:t> </a:t>
            </a:r>
            <a:r>
              <a:rPr lang="en-US" dirty="0" err="1" smtClean="0"/>
              <a:t>klien</a:t>
            </a:r>
            <a:r>
              <a:rPr lang="en-US" dirty="0" smtClean="0"/>
              <a:t>).</a:t>
            </a:r>
          </a:p>
          <a:p>
            <a:pPr lvl="1"/>
            <a:r>
              <a:rPr lang="en-US" b="1" dirty="0" err="1"/>
              <a:t>Situasi</a:t>
            </a:r>
            <a:r>
              <a:rPr lang="en-US" b="1" dirty="0"/>
              <a:t> di </a:t>
            </a:r>
            <a:r>
              <a:rPr lang="en-US" b="1" dirty="0" err="1"/>
              <a:t>mana</a:t>
            </a:r>
            <a:r>
              <a:rPr lang="en-US" b="1" dirty="0"/>
              <a:t>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menerima</a:t>
            </a:r>
            <a:r>
              <a:rPr lang="en-US" b="1" dirty="0"/>
              <a:t> </a:t>
            </a:r>
            <a:r>
              <a:rPr lang="en-US" b="1" dirty="0" err="1"/>
              <a:t>kompensasi</a:t>
            </a:r>
            <a:r>
              <a:rPr lang="en-US" b="1" dirty="0"/>
              <a:t> di </a:t>
            </a:r>
            <a:r>
              <a:rPr lang="en-US" b="1" dirty="0" err="1"/>
              <a:t>luar</a:t>
            </a:r>
            <a:r>
              <a:rPr lang="en-US" b="1" dirty="0"/>
              <a:t> </a:t>
            </a:r>
            <a:r>
              <a:rPr lang="en-US" b="1" dirty="0" err="1" smtClean="0"/>
              <a:t>gaji</a:t>
            </a:r>
            <a:r>
              <a:rPr lang="en-US" dirty="0" smtClean="0"/>
              <a:t>/ </a:t>
            </a:r>
            <a:r>
              <a:rPr lang="en-US" i="1" dirty="0"/>
              <a:t>Extracurricular gifts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klien</a:t>
            </a:r>
            <a:r>
              <a:rPr lang="en-US" dirty="0" smtClean="0"/>
              <a:t> (</a:t>
            </a:r>
            <a:r>
              <a:rPr lang="en-US" dirty="0" err="1" smtClean="0"/>
              <a:t>Liburan</a:t>
            </a:r>
            <a:r>
              <a:rPr lang="en-US" dirty="0" smtClean="0"/>
              <a:t> gratis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/>
              <a:t>klien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smtClean="0"/>
              <a:t>resort)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5435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of Interest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i="1" dirty="0" err="1" smtClean="0"/>
              <a:t>Mitigasi</a:t>
            </a:r>
            <a:r>
              <a:rPr lang="en-US" b="1" i="1" dirty="0" smtClean="0"/>
              <a:t>:</a:t>
            </a:r>
          </a:p>
          <a:p>
            <a:pPr lvl="1"/>
            <a:r>
              <a:rPr lang="en-US" b="1" dirty="0" smtClean="0"/>
              <a:t>Disclosure</a:t>
            </a:r>
            <a:r>
              <a:rPr lang="en-US" dirty="0" smtClean="0"/>
              <a:t>: </a:t>
            </a:r>
            <a:r>
              <a:rPr lang="en-US" dirty="0" err="1" smtClean="0"/>
              <a:t>Mengungkap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i="1" dirty="0" smtClean="0"/>
              <a:t>conflict of interest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/>
              <a:t>tidak</a:t>
            </a:r>
            <a:r>
              <a:rPr lang="en-US" dirty="0"/>
              <a:t>,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i="1" dirty="0"/>
              <a:t>legal penalties</a:t>
            </a:r>
            <a:r>
              <a:rPr lang="en-US" dirty="0" smtClean="0"/>
              <a:t>.</a:t>
            </a:r>
          </a:p>
          <a:p>
            <a:pPr lvl="1"/>
            <a:r>
              <a:rPr lang="en-US" b="1" dirty="0"/>
              <a:t>Recusal</a:t>
            </a:r>
            <a:r>
              <a:rPr lang="en-US" dirty="0"/>
              <a:t>: </a:t>
            </a:r>
            <a:r>
              <a:rPr lang="en-US" dirty="0" smtClean="0"/>
              <a:t>Abstain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konflik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b="1" dirty="0" smtClean="0"/>
              <a:t>Codes </a:t>
            </a:r>
            <a:r>
              <a:rPr lang="en-US" b="1" dirty="0"/>
              <a:t>of ethics</a:t>
            </a:r>
            <a:r>
              <a:rPr lang="en-US" dirty="0"/>
              <a:t>: </a:t>
            </a:r>
            <a:r>
              <a:rPr lang="en-US" dirty="0" err="1" smtClean="0"/>
              <a:t>Minimalisasi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yang </a:t>
            </a:r>
            <a:r>
              <a:rPr lang="en-US" dirty="0" err="1"/>
              <a:t>dihindari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konflik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8508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Withholding Information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Penahanan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biasanya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Jurnalis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Informasi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ditahan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efeknya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bagi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klien</a:t>
            </a:r>
            <a:r>
              <a:rPr lang="en-US" dirty="0" smtClean="0">
                <a:sym typeface="Wingdings" pitchFamily="2" charset="2"/>
              </a:rPr>
              <a:t>? </a:t>
            </a:r>
            <a:r>
              <a:rPr lang="en-US" dirty="0" err="1" smtClean="0">
                <a:sym typeface="Wingdings" pitchFamily="2" charset="2"/>
              </a:rPr>
              <a:t>Kekacauan</a:t>
            </a:r>
            <a:r>
              <a:rPr lang="en-US" dirty="0" smtClean="0">
                <a:sym typeface="Wingdings" pitchFamily="2" charset="2"/>
              </a:rPr>
              <a:t>?</a:t>
            </a:r>
          </a:p>
          <a:p>
            <a:r>
              <a:rPr lang="en-US" dirty="0" smtClean="0">
                <a:sym typeface="Wingdings" pitchFamily="2" charset="2"/>
              </a:rPr>
              <a:t>Lain </a:t>
            </a:r>
            <a:r>
              <a:rPr lang="en-US" dirty="0" err="1" smtClean="0">
                <a:sym typeface="Wingdings" pitchFamily="2" charset="2"/>
              </a:rPr>
              <a:t>halnya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dalam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Periklanan</a:t>
            </a:r>
            <a:r>
              <a:rPr lang="en-US" dirty="0" smtClean="0">
                <a:sym typeface="Wingdings" pitchFamily="2" charset="2"/>
              </a:rPr>
              <a:t>  PR </a:t>
            </a:r>
            <a:r>
              <a:rPr lang="en-US" dirty="0" err="1" smtClean="0">
                <a:sym typeface="Wingdings" pitchFamily="2" charset="2"/>
              </a:rPr>
              <a:t>menutupi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kebusukan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klien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Misal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, PR </a:t>
            </a:r>
            <a:r>
              <a:rPr lang="en-US" dirty="0" err="1" smtClean="0"/>
              <a:t>menahan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agar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6985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Withholding Information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ditahan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Mengenai</a:t>
            </a:r>
            <a:r>
              <a:rPr lang="en-US" dirty="0" smtClean="0"/>
              <a:t> R&amp;D? Project </a:t>
            </a:r>
            <a:r>
              <a:rPr lang="en-US" dirty="0" err="1" smtClean="0"/>
              <a:t>terbaru</a:t>
            </a:r>
            <a:r>
              <a:rPr lang="en-US" dirty="0" smtClean="0"/>
              <a:t>? OK~</a:t>
            </a:r>
          </a:p>
          <a:p>
            <a:r>
              <a:rPr lang="en-US" dirty="0" err="1" smtClean="0"/>
              <a:t>Klien</a:t>
            </a:r>
            <a:r>
              <a:rPr lang="en-US" dirty="0" smtClean="0"/>
              <a:t> </a:t>
            </a:r>
            <a:r>
              <a:rPr lang="en-US" dirty="0" err="1" smtClean="0"/>
              <a:t>melanggar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?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/>
              <a:t>Klien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membahayakan</a:t>
            </a:r>
            <a:r>
              <a:rPr lang="en-US" dirty="0"/>
              <a:t> </a:t>
            </a:r>
            <a:r>
              <a:rPr lang="en-US" dirty="0" err="1"/>
              <a:t>reputasi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kredibilitas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MENURUT ANDA?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5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Propaganda &amp; </a:t>
            </a:r>
            <a:r>
              <a:rPr lang="en-US" sz="3200" dirty="0" err="1" smtClean="0"/>
              <a:t>Persuasi</a:t>
            </a:r>
            <a:r>
              <a:rPr lang="en-US" sz="3200" dirty="0" smtClean="0"/>
              <a:t>/ </a:t>
            </a:r>
            <a:r>
              <a:rPr lang="en-US" sz="3200" dirty="0" err="1" smtClean="0"/>
              <a:t>Retorika</a:t>
            </a:r>
            <a:r>
              <a:rPr lang="en-US" sz="3200" dirty="0" smtClean="0"/>
              <a:t> &amp; </a:t>
            </a:r>
            <a:r>
              <a:rPr lang="en-US" sz="3200" dirty="0" err="1" smtClean="0"/>
              <a:t>Manipulasi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476672"/>
            <a:ext cx="7632848" cy="3960440"/>
          </a:xfrm>
        </p:spPr>
        <p:txBody>
          <a:bodyPr>
            <a:noAutofit/>
          </a:bodyPr>
          <a:lstStyle/>
          <a:p>
            <a:r>
              <a:rPr lang="en-US" sz="2100" dirty="0" err="1" smtClean="0"/>
              <a:t>Melihat</a:t>
            </a:r>
            <a:r>
              <a:rPr lang="en-US" sz="2100" dirty="0" smtClean="0"/>
              <a:t> </a:t>
            </a:r>
            <a:r>
              <a:rPr lang="en-US" sz="2100" dirty="0" err="1" smtClean="0"/>
              <a:t>dari</a:t>
            </a:r>
            <a:r>
              <a:rPr lang="en-US" sz="2100" dirty="0" smtClean="0"/>
              <a:t> </a:t>
            </a:r>
            <a:r>
              <a:rPr lang="en-US" sz="2100" dirty="0" err="1" smtClean="0"/>
              <a:t>segi</a:t>
            </a:r>
            <a:r>
              <a:rPr lang="en-US" sz="2100" dirty="0" smtClean="0"/>
              <a:t> </a:t>
            </a:r>
            <a:r>
              <a:rPr lang="en-US" sz="2100" dirty="0" err="1" smtClean="0"/>
              <a:t>makro</a:t>
            </a:r>
            <a:r>
              <a:rPr lang="en-US" sz="2100" dirty="0" smtClean="0"/>
              <a:t> </a:t>
            </a:r>
            <a:r>
              <a:rPr lang="en-US" sz="2100" dirty="0" err="1" smtClean="0"/>
              <a:t>dan</a:t>
            </a:r>
            <a:r>
              <a:rPr lang="en-US" sz="2100" dirty="0" smtClean="0"/>
              <a:t> </a:t>
            </a:r>
            <a:r>
              <a:rPr lang="en-US" sz="2100" dirty="0" err="1" smtClean="0"/>
              <a:t>mikro</a:t>
            </a:r>
            <a:endParaRPr lang="en-US" sz="2100" dirty="0" smtClean="0"/>
          </a:p>
          <a:p>
            <a:r>
              <a:rPr lang="en-US" sz="2100" b="1" dirty="0" err="1" smtClean="0"/>
              <a:t>Makro</a:t>
            </a:r>
            <a:r>
              <a:rPr lang="en-US" sz="2100" b="1" dirty="0" smtClean="0"/>
              <a:t> – PR </a:t>
            </a:r>
            <a:r>
              <a:rPr lang="en-US" sz="2100" b="1" dirty="0" err="1" smtClean="0"/>
              <a:t>berkontribusi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pada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kesenjangan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struktural</a:t>
            </a:r>
            <a:r>
              <a:rPr lang="en-US" sz="2100" b="1" dirty="0" smtClean="0"/>
              <a:t> (</a:t>
            </a:r>
            <a:r>
              <a:rPr lang="en-US" sz="2100" b="1" dirty="0" err="1" smtClean="0"/>
              <a:t>kepentingan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untuk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bersama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dengan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pemegang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kuasa</a:t>
            </a:r>
            <a:r>
              <a:rPr lang="en-US" sz="2100" b="1" dirty="0" smtClean="0"/>
              <a:t>)</a:t>
            </a:r>
          </a:p>
          <a:p>
            <a:r>
              <a:rPr lang="en-US" sz="2100" dirty="0" smtClean="0"/>
              <a:t>PR </a:t>
            </a:r>
            <a:r>
              <a:rPr lang="en-US" sz="2100" dirty="0" err="1" smtClean="0"/>
              <a:t>dikonstruksikan</a:t>
            </a:r>
            <a:r>
              <a:rPr lang="en-US" sz="2100" dirty="0" smtClean="0"/>
              <a:t> </a:t>
            </a:r>
            <a:r>
              <a:rPr lang="en-US" sz="2100" dirty="0" err="1" smtClean="0"/>
              <a:t>memang</a:t>
            </a:r>
            <a:r>
              <a:rPr lang="en-US" sz="2100" dirty="0" smtClean="0"/>
              <a:t> </a:t>
            </a:r>
            <a:r>
              <a:rPr lang="en-US" sz="2100" dirty="0" err="1" smtClean="0"/>
              <a:t>sebagai</a:t>
            </a:r>
            <a:r>
              <a:rPr lang="en-US" sz="2100" dirty="0" smtClean="0"/>
              <a:t> proses </a:t>
            </a:r>
            <a:r>
              <a:rPr lang="en-US" sz="2100" dirty="0" err="1" smtClean="0"/>
              <a:t>retorika</a:t>
            </a:r>
            <a:r>
              <a:rPr lang="en-US" sz="2100" dirty="0" smtClean="0"/>
              <a:t> = propaganda </a:t>
            </a:r>
            <a:r>
              <a:rPr lang="en-US" sz="2100" dirty="0" err="1" smtClean="0"/>
              <a:t>karena</a:t>
            </a:r>
            <a:r>
              <a:rPr lang="en-US" sz="2100" dirty="0" smtClean="0"/>
              <a:t> </a:t>
            </a:r>
            <a:r>
              <a:rPr lang="en-US" sz="2100" dirty="0" err="1" smtClean="0"/>
              <a:t>meski</a:t>
            </a:r>
            <a:r>
              <a:rPr lang="en-US" sz="2100" dirty="0" smtClean="0"/>
              <a:t> pun </a:t>
            </a:r>
            <a:r>
              <a:rPr lang="en-US" sz="2100" dirty="0" err="1" smtClean="0"/>
              <a:t>dalam</a:t>
            </a:r>
            <a:r>
              <a:rPr lang="en-US" sz="2100" dirty="0" smtClean="0"/>
              <a:t> PR </a:t>
            </a:r>
            <a:r>
              <a:rPr lang="en-US" sz="2100" dirty="0" err="1" smtClean="0"/>
              <a:t>kebenaran</a:t>
            </a:r>
            <a:r>
              <a:rPr lang="en-US" sz="2100" dirty="0" smtClean="0"/>
              <a:t> </a:t>
            </a:r>
            <a:r>
              <a:rPr lang="en-US" sz="2100" dirty="0" err="1" smtClean="0"/>
              <a:t>dan</a:t>
            </a:r>
            <a:r>
              <a:rPr lang="en-US" sz="2100" dirty="0" smtClean="0"/>
              <a:t> </a:t>
            </a:r>
            <a:r>
              <a:rPr lang="en-US" sz="2100" dirty="0" err="1" smtClean="0"/>
              <a:t>kekeliruan</a:t>
            </a:r>
            <a:r>
              <a:rPr lang="en-US" sz="2100" dirty="0" smtClean="0"/>
              <a:t> </a:t>
            </a:r>
            <a:r>
              <a:rPr lang="en-US" sz="2100" dirty="0" err="1" smtClean="0"/>
              <a:t>itu</a:t>
            </a:r>
            <a:r>
              <a:rPr lang="en-US" sz="2100" dirty="0" smtClean="0"/>
              <a:t> </a:t>
            </a:r>
            <a:r>
              <a:rPr lang="en-US" sz="2100" dirty="0" err="1" smtClean="0"/>
              <a:t>akan</a:t>
            </a:r>
            <a:r>
              <a:rPr lang="en-US" sz="2100" dirty="0" smtClean="0"/>
              <a:t> </a:t>
            </a:r>
            <a:r>
              <a:rPr lang="en-US" sz="2100" dirty="0" err="1" smtClean="0"/>
              <a:t>dinyatakan</a:t>
            </a:r>
            <a:r>
              <a:rPr lang="en-US" sz="2100" dirty="0" smtClean="0"/>
              <a:t>, </a:t>
            </a:r>
            <a:r>
              <a:rPr lang="en-US" sz="2100" dirty="0" err="1" smtClean="0"/>
              <a:t>namun</a:t>
            </a:r>
            <a:r>
              <a:rPr lang="en-US" sz="2100" dirty="0" smtClean="0"/>
              <a:t> </a:t>
            </a:r>
            <a:r>
              <a:rPr lang="en-US" sz="2100" dirty="0" err="1" smtClean="0"/>
              <a:t>fungsinya</a:t>
            </a:r>
            <a:r>
              <a:rPr lang="en-US" sz="2100" dirty="0" smtClean="0"/>
              <a:t> </a:t>
            </a:r>
            <a:r>
              <a:rPr lang="en-US" sz="2100" dirty="0" err="1" smtClean="0"/>
              <a:t>sama</a:t>
            </a:r>
            <a:r>
              <a:rPr lang="en-US" sz="2100" dirty="0" smtClean="0"/>
              <a:t> </a:t>
            </a:r>
            <a:r>
              <a:rPr lang="en-US" sz="2100" dirty="0" err="1" smtClean="0"/>
              <a:t>saja</a:t>
            </a:r>
            <a:endParaRPr lang="en-US" sz="2100" dirty="0" smtClean="0"/>
          </a:p>
          <a:p>
            <a:r>
              <a:rPr lang="en-US" sz="2100" dirty="0" smtClean="0"/>
              <a:t>PR </a:t>
            </a:r>
            <a:r>
              <a:rPr lang="en-US" sz="2100" dirty="0" err="1" smtClean="0"/>
              <a:t>digunakan</a:t>
            </a:r>
            <a:r>
              <a:rPr lang="en-US" sz="2100" dirty="0" smtClean="0"/>
              <a:t> </a:t>
            </a:r>
            <a:r>
              <a:rPr lang="en-US" sz="2100" dirty="0" err="1" smtClean="0"/>
              <a:t>untuk</a:t>
            </a:r>
            <a:r>
              <a:rPr lang="en-US" sz="2100" dirty="0" smtClean="0"/>
              <a:t> </a:t>
            </a:r>
            <a:r>
              <a:rPr lang="en-US" sz="2100" dirty="0" err="1" smtClean="0"/>
              <a:t>mempertahankan</a:t>
            </a:r>
            <a:r>
              <a:rPr lang="en-US" sz="2100" dirty="0" smtClean="0"/>
              <a:t> </a:t>
            </a:r>
            <a:r>
              <a:rPr lang="en-US" sz="2100" dirty="0" err="1" smtClean="0"/>
              <a:t>hegemoni</a:t>
            </a:r>
            <a:r>
              <a:rPr lang="en-US" sz="2100" dirty="0" smtClean="0"/>
              <a:t> (</a:t>
            </a:r>
            <a:r>
              <a:rPr lang="en-US" sz="2100" dirty="0" err="1" smtClean="0"/>
              <a:t>dominasi</a:t>
            </a:r>
            <a:r>
              <a:rPr lang="en-US" sz="2100" dirty="0" smtClean="0"/>
              <a:t>, </a:t>
            </a:r>
            <a:r>
              <a:rPr lang="en-US" sz="2100" dirty="0" err="1" smtClean="0"/>
              <a:t>kekuasaan</a:t>
            </a:r>
            <a:r>
              <a:rPr lang="en-US" sz="2100" dirty="0" smtClean="0"/>
              <a:t>)</a:t>
            </a:r>
          </a:p>
          <a:p>
            <a:r>
              <a:rPr lang="en-US" sz="2100" dirty="0" err="1" smtClean="0"/>
              <a:t>Perbedaan</a:t>
            </a:r>
            <a:r>
              <a:rPr lang="en-US" sz="2100" dirty="0" smtClean="0"/>
              <a:t> tipis </a:t>
            </a:r>
            <a:r>
              <a:rPr lang="en-US" sz="2100" dirty="0" err="1" smtClean="0"/>
              <a:t>dengan</a:t>
            </a:r>
            <a:r>
              <a:rPr lang="en-US" sz="2100" dirty="0" smtClean="0"/>
              <a:t> propaganda, PR </a:t>
            </a:r>
            <a:r>
              <a:rPr lang="en-US" sz="2100" dirty="0" err="1" smtClean="0"/>
              <a:t>dengan</a:t>
            </a:r>
            <a:r>
              <a:rPr lang="en-US" sz="2100" dirty="0" smtClean="0"/>
              <a:t> </a:t>
            </a:r>
            <a:r>
              <a:rPr lang="en-US" sz="2100" dirty="0" err="1" smtClean="0"/>
              <a:t>retorikanya</a:t>
            </a:r>
            <a:r>
              <a:rPr lang="en-US" sz="2100" dirty="0" smtClean="0"/>
              <a:t> </a:t>
            </a:r>
            <a:r>
              <a:rPr lang="en-US" sz="2100" dirty="0" err="1" smtClean="0"/>
              <a:t>membutuhkan</a:t>
            </a:r>
            <a:r>
              <a:rPr lang="en-US" sz="2100" dirty="0" smtClean="0"/>
              <a:t> </a:t>
            </a:r>
            <a:r>
              <a:rPr lang="en-US" sz="2100" dirty="0" err="1" smtClean="0"/>
              <a:t>konsensus</a:t>
            </a:r>
            <a:r>
              <a:rPr lang="en-US" sz="2100" dirty="0" smtClean="0"/>
              <a:t> </a:t>
            </a:r>
            <a:r>
              <a:rPr lang="en-US" sz="2100" dirty="0" err="1" smtClean="0"/>
              <a:t>dan</a:t>
            </a:r>
            <a:r>
              <a:rPr lang="en-US" sz="2100" dirty="0" smtClean="0"/>
              <a:t> </a:t>
            </a:r>
            <a:r>
              <a:rPr lang="en-US" sz="2100" dirty="0" err="1" smtClean="0"/>
              <a:t>tidak</a:t>
            </a:r>
            <a:r>
              <a:rPr lang="en-US" sz="2100" dirty="0" smtClean="0"/>
              <a:t> </a:t>
            </a:r>
            <a:r>
              <a:rPr lang="en-US" sz="2100" dirty="0" err="1" smtClean="0"/>
              <a:t>memaksa</a:t>
            </a:r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371723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Greenwashing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seolah-olah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ramah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. </a:t>
            </a:r>
          </a:p>
          <a:p>
            <a:r>
              <a:rPr lang="en-US" b="1" dirty="0" err="1"/>
              <a:t>Greenwashing</a:t>
            </a:r>
            <a:r>
              <a:rPr lang="en-US" b="1" dirty="0"/>
              <a:t>: </a:t>
            </a:r>
            <a:r>
              <a:rPr lang="en-US" dirty="0" err="1"/>
              <a:t>mencuci</a:t>
            </a:r>
            <a:r>
              <a:rPr lang="en-US" dirty="0"/>
              <a:t> </a:t>
            </a:r>
            <a:r>
              <a:rPr lang="en-US" i="1" dirty="0"/>
              <a:t>pollution awareness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simbol</a:t>
            </a:r>
            <a:r>
              <a:rPr lang="en-US" dirty="0" smtClean="0"/>
              <a:t>, data, </a:t>
            </a:r>
            <a:r>
              <a:rPr lang="en-US" dirty="0" err="1" smtClean="0"/>
              <a:t>dan</a:t>
            </a:r>
            <a:r>
              <a:rPr lang="en-US" dirty="0" smtClean="0"/>
              <a:t> kata </a:t>
            </a:r>
            <a:r>
              <a:rPr lang="en-US" dirty="0" err="1" smtClean="0"/>
              <a:t>pengalih</a:t>
            </a:r>
            <a:r>
              <a:rPr lang="en-US" dirty="0" smtClean="0"/>
              <a:t> </a:t>
            </a:r>
            <a:r>
              <a:rPr lang="en-US" dirty="0" err="1" smtClean="0"/>
              <a:t>pemikiran</a:t>
            </a:r>
            <a:endParaRPr lang="en-US" dirty="0"/>
          </a:p>
          <a:p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7984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Greenwashing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Shell ads claimed that </a:t>
            </a:r>
            <a:r>
              <a:rPr lang="en-US" dirty="0"/>
              <a:t>Shell uses </a:t>
            </a:r>
            <a:r>
              <a:rPr lang="en-US" b="1" dirty="0">
                <a:solidFill>
                  <a:srgbClr val="FF0000"/>
                </a:solidFill>
              </a:rPr>
              <a:t>"[its] waste CO2 to grow flowers." </a:t>
            </a:r>
            <a:r>
              <a:rPr lang="en-US" b="1" dirty="0"/>
              <a:t>In truth, the company uses a mere 0.325 % of its CO2 to grow flowers and most of it is released in such a way that damages the environment. </a:t>
            </a:r>
          </a:p>
          <a:p>
            <a:r>
              <a:rPr lang="en-US" b="1" dirty="0"/>
              <a:t>Airbus.</a:t>
            </a:r>
            <a:r>
              <a:rPr lang="en-US" dirty="0"/>
              <a:t> – </a:t>
            </a:r>
            <a:r>
              <a:rPr lang="en-US" b="1" dirty="0"/>
              <a:t>"Flying in an A380, you're personally creating less CO2 than you would do driving the average family car"</a:t>
            </a:r>
            <a:r>
              <a:rPr lang="en-US" dirty="0"/>
              <a:t> – grossly misrepresented the truth by </a:t>
            </a:r>
            <a:r>
              <a:rPr lang="en-US" dirty="0">
                <a:hlinkClick r:id="rId2"/>
              </a:rPr>
              <a:t>ignoring the distance traveled</a:t>
            </a:r>
            <a:r>
              <a:rPr lang="en-US" b="1" dirty="0">
                <a:solidFill>
                  <a:srgbClr val="FF0000"/>
                </a:solidFill>
              </a:rPr>
              <a:t>. Flying across the Atlantic and back is the equivalent, per person, of driving a car for an entire year. Not exactly green.</a:t>
            </a:r>
            <a:endParaRPr lang="id-ID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Social Responsibility</a:t>
            </a:r>
            <a:endParaRPr lang="id-ID" dirty="0"/>
          </a:p>
        </p:txBody>
      </p:sp>
      <p:pic>
        <p:nvPicPr>
          <p:cNvPr id="10242" name="Picture 2" descr="Image result for csr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71" y="836712"/>
            <a:ext cx="6377650" cy="346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99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Social Responsibility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2200" i="1" dirty="0"/>
              <a:t>Corporate social responsibility is a </a:t>
            </a:r>
            <a:r>
              <a:rPr lang="en-US" sz="2200" b="1" i="1" dirty="0"/>
              <a:t>commitment to improve community well being</a:t>
            </a:r>
            <a:r>
              <a:rPr lang="en-US" sz="2200" i="1" dirty="0"/>
              <a:t> through </a:t>
            </a:r>
            <a:r>
              <a:rPr lang="en-US" sz="2200" b="1" i="1" dirty="0"/>
              <a:t>discretionary business practices and contributions of corporate resources</a:t>
            </a:r>
            <a:r>
              <a:rPr lang="en-US" sz="2200" i="1" dirty="0"/>
              <a:t>. </a:t>
            </a:r>
            <a:endParaRPr lang="en-US" sz="2200" i="1" dirty="0" smtClean="0"/>
          </a:p>
          <a:p>
            <a:pPr marL="0" indent="0">
              <a:lnSpc>
                <a:spcPct val="80000"/>
              </a:lnSpc>
              <a:buNone/>
            </a:pPr>
            <a:endParaRPr lang="en-US" sz="2200" i="1" dirty="0" smtClean="0"/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sz="2200" i="1" dirty="0" smtClean="0"/>
              <a:t>Discretionary </a:t>
            </a:r>
            <a:r>
              <a:rPr lang="en-US" sz="2200" i="1" dirty="0"/>
              <a:t>(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kebebasan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menentukan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memilih</a:t>
            </a:r>
            <a:r>
              <a:rPr lang="en-US" sz="2200" dirty="0"/>
              <a:t>, </a:t>
            </a:r>
            <a:r>
              <a:rPr lang="en-US" sz="2200" dirty="0" err="1"/>
              <a:t>terserah</a:t>
            </a:r>
            <a:r>
              <a:rPr lang="en-US" sz="2200" dirty="0"/>
              <a:t> </a:t>
            </a:r>
            <a:r>
              <a:rPr lang="en-US" sz="2200" dirty="0" err="1"/>
              <a:t>kepada</a:t>
            </a:r>
            <a:r>
              <a:rPr lang="en-US" sz="2200" dirty="0"/>
              <a:t> </a:t>
            </a:r>
            <a:r>
              <a:rPr lang="en-US" sz="2200" dirty="0" err="1"/>
              <a:t>kebijaksanaan</a:t>
            </a:r>
            <a:r>
              <a:rPr lang="en-US" sz="2200" dirty="0"/>
              <a:t> </a:t>
            </a:r>
            <a:r>
              <a:rPr lang="en-US" sz="2200" dirty="0" err="1"/>
              <a:t>seseorang</a:t>
            </a:r>
            <a:r>
              <a:rPr lang="en-US" sz="2200" i="1" dirty="0" smtClean="0"/>
              <a:t>) </a:t>
            </a:r>
            <a:r>
              <a:rPr lang="en-US" sz="2200" i="1" dirty="0" smtClean="0">
                <a:sym typeface="Wingdings" pitchFamily="2" charset="2"/>
              </a:rPr>
              <a:t> </a:t>
            </a:r>
            <a:r>
              <a:rPr lang="en-US" sz="2200" dirty="0" err="1" smtClean="0">
                <a:sym typeface="Wingdings" pitchFamily="2" charset="2"/>
              </a:rPr>
              <a:t>diskresi</a:t>
            </a:r>
            <a:r>
              <a:rPr lang="en-US" sz="2200" dirty="0" smtClean="0"/>
              <a:t>. </a:t>
            </a:r>
          </a:p>
          <a:p>
            <a:pPr>
              <a:lnSpc>
                <a:spcPct val="80000"/>
              </a:lnSpc>
            </a:pPr>
            <a:r>
              <a:rPr lang="sv-SE" sz="2200" dirty="0"/>
              <a:t>Komitmen perusahaan bertanggung jawab </a:t>
            </a:r>
            <a:r>
              <a:rPr lang="sv-SE" sz="2200" dirty="0" smtClean="0"/>
              <a:t>sosial </a:t>
            </a:r>
            <a:r>
              <a:rPr lang="sv-SE" sz="2200" dirty="0"/>
              <a:t>melalui adopsi praktik bisnis baru dan/atau kontribusi baik moneter maupun non moneter. </a:t>
            </a:r>
            <a:endParaRPr lang="sv-SE" sz="2200" dirty="0" smtClean="0"/>
          </a:p>
          <a:p>
            <a:pPr>
              <a:lnSpc>
                <a:spcPct val="80000"/>
              </a:lnSpc>
            </a:pPr>
            <a:r>
              <a:rPr lang="sv-SE" sz="2200" i="1" dirty="0" smtClean="0"/>
              <a:t>Well </a:t>
            </a:r>
            <a:r>
              <a:rPr lang="sv-SE" sz="2200" i="1" dirty="0"/>
              <a:t>being</a:t>
            </a:r>
            <a:r>
              <a:rPr lang="sv-SE" sz="2200" dirty="0"/>
              <a:t> adalah kondisi manusia dan isu lingkungan. </a:t>
            </a:r>
            <a:endParaRPr lang="sv-SE" sz="2200" dirty="0" smtClean="0"/>
          </a:p>
          <a:p>
            <a:pPr>
              <a:lnSpc>
                <a:spcPct val="80000"/>
              </a:lnSpc>
            </a:pPr>
            <a:r>
              <a:rPr lang="sv-SE" sz="2200" b="1" dirty="0" smtClean="0"/>
              <a:t>Bentuknya </a:t>
            </a:r>
            <a:r>
              <a:rPr lang="sv-SE" sz="2200" dirty="0" smtClean="0">
                <a:sym typeface="Wingdings" pitchFamily="2" charset="2"/>
              </a:rPr>
              <a:t> </a:t>
            </a:r>
            <a:endParaRPr lang="en-US" sz="2200" dirty="0"/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4436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Promotions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promosi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sponsorship</a:t>
            </a:r>
            <a:r>
              <a:rPr lang="en-US" dirty="0"/>
              <a:t>. </a:t>
            </a:r>
          </a:p>
          <a:p>
            <a:pPr>
              <a:lnSpc>
                <a:spcPct val="80000"/>
              </a:lnSpc>
            </a:pPr>
            <a:r>
              <a:rPr lang="en-US" b="1" dirty="0"/>
              <a:t>Perusahaan </a:t>
            </a:r>
            <a:r>
              <a:rPr lang="en-US" b="1" dirty="0" err="1"/>
              <a:t>menyediakan</a:t>
            </a:r>
            <a:r>
              <a:rPr lang="en-US" b="1" dirty="0"/>
              <a:t> </a:t>
            </a:r>
            <a:r>
              <a:rPr lang="en-US" b="1" dirty="0" err="1"/>
              <a:t>dana</a:t>
            </a:r>
            <a:r>
              <a:rPr lang="en-US" b="1" dirty="0"/>
              <a:t> </a:t>
            </a:r>
            <a:r>
              <a:rPr lang="en-US" b="1" dirty="0" smtClean="0"/>
              <a:t>u/ </a:t>
            </a:r>
            <a:r>
              <a:rPr lang="en-US" b="1" dirty="0" err="1" smtClean="0"/>
              <a:t>meningkatkan</a:t>
            </a:r>
            <a:r>
              <a:rPr lang="en-US" b="1" dirty="0" smtClean="0"/>
              <a:t> </a:t>
            </a:r>
            <a:r>
              <a:rPr lang="en-US" b="1" i="1" dirty="0"/>
              <a:t>awareness</a:t>
            </a:r>
            <a:r>
              <a:rPr lang="en-US" b="1" dirty="0"/>
              <a:t> </a:t>
            </a:r>
            <a:r>
              <a:rPr lang="en-US" b="1" dirty="0" err="1"/>
              <a:t>masyarakat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isu</a:t>
            </a:r>
            <a:r>
              <a:rPr lang="en-US" b="1" dirty="0"/>
              <a:t> </a:t>
            </a:r>
            <a:r>
              <a:rPr lang="en-US" b="1" dirty="0" err="1"/>
              <a:t>sosial</a:t>
            </a:r>
            <a:r>
              <a:rPr lang="en-US" b="1" dirty="0"/>
              <a:t>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318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13732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200" dirty="0" smtClean="0"/>
              <a:t>PR </a:t>
            </a:r>
            <a:r>
              <a:rPr lang="en-US" sz="2200" dirty="0" err="1" smtClean="0"/>
              <a:t>berhubungan</a:t>
            </a:r>
            <a:r>
              <a:rPr lang="en-US" sz="2200" dirty="0" smtClean="0"/>
              <a:t> </a:t>
            </a:r>
            <a:r>
              <a:rPr lang="en-US" sz="2200" dirty="0" err="1" smtClean="0"/>
              <a:t>erat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media </a:t>
            </a:r>
            <a:r>
              <a:rPr lang="en-US" sz="2200" dirty="0" smtClean="0">
                <a:sym typeface="Wingdings" pitchFamily="2" charset="2"/>
              </a:rPr>
              <a:t>(</a:t>
            </a:r>
            <a:r>
              <a:rPr lang="en-US" sz="2200" dirty="0" err="1" smtClean="0">
                <a:sym typeface="Wingdings" pitchFamily="2" charset="2"/>
              </a:rPr>
              <a:t>sebagai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sumbernya</a:t>
            </a:r>
            <a:r>
              <a:rPr lang="en-US" sz="2200" dirty="0" smtClean="0">
                <a:sym typeface="Wingdings" pitchFamily="2" charset="2"/>
              </a:rPr>
              <a:t>) </a:t>
            </a:r>
            <a:r>
              <a:rPr lang="en-US" sz="2200" dirty="0" err="1" smtClean="0">
                <a:sym typeface="Wingdings" pitchFamily="2" charset="2"/>
              </a:rPr>
              <a:t>fokus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etikanya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memiliki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kemiripan</a:t>
            </a:r>
            <a:r>
              <a:rPr lang="en-US" sz="2200" dirty="0" smtClean="0">
                <a:sym typeface="Wingdings" pitchFamily="2" charset="2"/>
              </a:rPr>
              <a:t>, ex. </a:t>
            </a:r>
            <a:r>
              <a:rPr lang="en-US" sz="2200" b="1" i="1" dirty="0" smtClean="0">
                <a:sym typeface="Wingdings" pitchFamily="2" charset="2"/>
              </a:rPr>
              <a:t>TRUTH TELLING</a:t>
            </a:r>
          </a:p>
          <a:p>
            <a:r>
              <a:rPr lang="en-US" sz="2200" dirty="0" smtClean="0">
                <a:sym typeface="Wingdings" pitchFamily="2" charset="2"/>
              </a:rPr>
              <a:t>PR </a:t>
            </a:r>
            <a:r>
              <a:rPr lang="en-US" sz="2200" dirty="0" err="1" smtClean="0">
                <a:sym typeface="Wingdings" pitchFamily="2" charset="2"/>
              </a:rPr>
              <a:t>seringkali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dipandang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negatif</a:t>
            </a:r>
            <a:r>
              <a:rPr lang="en-US" sz="2200" dirty="0" smtClean="0">
                <a:sym typeface="Wingdings" pitchFamily="2" charset="2"/>
              </a:rPr>
              <a:t>, </a:t>
            </a:r>
            <a:r>
              <a:rPr lang="en-US" sz="2200" dirty="0" err="1" smtClean="0">
                <a:sym typeface="Wingdings" pitchFamily="2" charset="2"/>
              </a:rPr>
              <a:t>berkaitan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dengan</a:t>
            </a:r>
            <a:r>
              <a:rPr lang="en-US" sz="2200" dirty="0" smtClean="0">
                <a:sym typeface="Wingdings" pitchFamily="2" charset="2"/>
              </a:rPr>
              <a:t> TRUTH TELLING </a:t>
            </a:r>
            <a:r>
              <a:rPr lang="en-US" sz="2200" dirty="0" err="1" smtClean="0">
                <a:sym typeface="Wingdings" pitchFamily="2" charset="2"/>
              </a:rPr>
              <a:t>karena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dianggap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b="1" dirty="0" err="1" smtClean="0">
                <a:sym typeface="Wingdings" pitchFamily="2" charset="2"/>
              </a:rPr>
              <a:t>praktek</a:t>
            </a:r>
            <a:r>
              <a:rPr lang="en-US" sz="2200" b="1" dirty="0" smtClean="0">
                <a:sym typeface="Wingdings" pitchFamily="2" charset="2"/>
              </a:rPr>
              <a:t> yang </a:t>
            </a:r>
            <a:r>
              <a:rPr lang="en-US" sz="2200" b="1" dirty="0" err="1" smtClean="0">
                <a:sym typeface="Wingdings" pitchFamily="2" charset="2"/>
              </a:rPr>
              <a:t>keji</a:t>
            </a:r>
            <a:r>
              <a:rPr lang="en-US" sz="2200" b="1" dirty="0" smtClean="0">
                <a:sym typeface="Wingdings" pitchFamily="2" charset="2"/>
              </a:rPr>
              <a:t> </a:t>
            </a:r>
            <a:r>
              <a:rPr lang="en-US" sz="2200" b="1" dirty="0" err="1" smtClean="0">
                <a:sym typeface="Wingdings" pitchFamily="2" charset="2"/>
              </a:rPr>
              <a:t>dan</a:t>
            </a:r>
            <a:r>
              <a:rPr lang="en-US" sz="2200" b="1" dirty="0" smtClean="0">
                <a:sym typeface="Wingdings" pitchFamily="2" charset="2"/>
              </a:rPr>
              <a:t> </a:t>
            </a:r>
            <a:r>
              <a:rPr lang="en-US" sz="2200" b="1" dirty="0" err="1" smtClean="0">
                <a:sym typeface="Wingdings" pitchFamily="2" charset="2"/>
              </a:rPr>
              <a:t>bermuka</a:t>
            </a:r>
            <a:r>
              <a:rPr lang="en-US" sz="2200" b="1" dirty="0" smtClean="0">
                <a:sym typeface="Wingdings" pitchFamily="2" charset="2"/>
              </a:rPr>
              <a:t> </a:t>
            </a:r>
            <a:r>
              <a:rPr lang="en-US" sz="2200" b="1" dirty="0" err="1" smtClean="0">
                <a:sym typeface="Wingdings" pitchFamily="2" charset="2"/>
              </a:rPr>
              <a:t>dua</a:t>
            </a:r>
            <a:endParaRPr lang="en-US" sz="2200" b="1" dirty="0" smtClean="0">
              <a:sym typeface="Wingdings" pitchFamily="2" charset="2"/>
            </a:endParaRPr>
          </a:p>
          <a:p>
            <a:r>
              <a:rPr lang="en-US" sz="2200" dirty="0" smtClean="0">
                <a:sym typeface="Wingdings" pitchFamily="2" charset="2"/>
              </a:rPr>
              <a:t>PR (&amp; Marketing), </a:t>
            </a:r>
            <a:r>
              <a:rPr lang="en-US" sz="2200" dirty="0" err="1" smtClean="0">
                <a:sym typeface="Wingdings" pitchFamily="2" charset="2"/>
              </a:rPr>
              <a:t>berhubungan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b="1" dirty="0" err="1" smtClean="0">
                <a:sym typeface="Wingdings" pitchFamily="2" charset="2"/>
              </a:rPr>
              <a:t>dengan</a:t>
            </a:r>
            <a:r>
              <a:rPr lang="en-US" sz="2200" b="1" dirty="0" smtClean="0">
                <a:sym typeface="Wingdings" pitchFamily="2" charset="2"/>
              </a:rPr>
              <a:t> </a:t>
            </a:r>
            <a:r>
              <a:rPr lang="en-US" sz="2200" b="1" dirty="0" err="1" smtClean="0">
                <a:sym typeface="Wingdings" pitchFamily="2" charset="2"/>
              </a:rPr>
              <a:t>konsumsi</a:t>
            </a:r>
            <a:r>
              <a:rPr lang="en-US" sz="2200" b="1" dirty="0" smtClean="0">
                <a:sym typeface="Wingdings" pitchFamily="2" charset="2"/>
              </a:rPr>
              <a:t> </a:t>
            </a:r>
            <a:r>
              <a:rPr lang="en-US" sz="2200" b="1" dirty="0" err="1" smtClean="0">
                <a:sym typeface="Wingdings" pitchFamily="2" charset="2"/>
              </a:rPr>
              <a:t>sebagai</a:t>
            </a:r>
            <a:r>
              <a:rPr lang="en-US" sz="2200" b="1" dirty="0" smtClean="0">
                <a:sym typeface="Wingdings" pitchFamily="2" charset="2"/>
              </a:rPr>
              <a:t> </a:t>
            </a:r>
            <a:r>
              <a:rPr lang="en-US" sz="2200" b="1" dirty="0" err="1" smtClean="0">
                <a:sym typeface="Wingdings" pitchFamily="2" charset="2"/>
              </a:rPr>
              <a:t>bagian</a:t>
            </a:r>
            <a:r>
              <a:rPr lang="en-US" sz="2200" b="1" dirty="0" smtClean="0">
                <a:sym typeface="Wingdings" pitchFamily="2" charset="2"/>
              </a:rPr>
              <a:t> </a:t>
            </a:r>
            <a:r>
              <a:rPr lang="en-US" sz="2200" b="1" dirty="0" err="1" smtClean="0">
                <a:sym typeface="Wingdings" pitchFamily="2" charset="2"/>
              </a:rPr>
              <a:t>dari</a:t>
            </a:r>
            <a:r>
              <a:rPr lang="en-US" sz="2200" b="1" dirty="0" smtClean="0">
                <a:sym typeface="Wingdings" pitchFamily="2" charset="2"/>
              </a:rPr>
              <a:t> </a:t>
            </a:r>
            <a:r>
              <a:rPr lang="en-US" sz="2200" b="1" dirty="0" err="1" smtClean="0">
                <a:sym typeface="Wingdings" pitchFamily="2" charset="2"/>
              </a:rPr>
              <a:t>praktek</a:t>
            </a:r>
            <a:r>
              <a:rPr lang="en-US" sz="2200" b="1" dirty="0" smtClean="0">
                <a:sym typeface="Wingdings" pitchFamily="2" charset="2"/>
              </a:rPr>
              <a:t> </a:t>
            </a:r>
            <a:r>
              <a:rPr lang="en-US" sz="2200" b="1" dirty="0" err="1" smtClean="0">
                <a:sym typeface="Wingdings" pitchFamily="2" charset="2"/>
              </a:rPr>
              <a:t>kebudayaan</a:t>
            </a:r>
            <a:r>
              <a:rPr lang="en-US" sz="2200" b="1" dirty="0">
                <a:sym typeface="Wingdings" pitchFamily="2" charset="2"/>
              </a:rPr>
              <a:t> </a:t>
            </a:r>
            <a:r>
              <a:rPr lang="en-US" sz="2200" b="1" dirty="0" smtClean="0">
                <a:sym typeface="Wingdings" pitchFamily="2" charset="2"/>
              </a:rPr>
              <a:t>- </a:t>
            </a:r>
            <a:r>
              <a:rPr lang="en-US" sz="2200" b="1" dirty="0" err="1" smtClean="0">
                <a:sym typeface="Wingdings" pitchFamily="2" charset="2"/>
              </a:rPr>
              <a:t>ideologi</a:t>
            </a:r>
            <a:r>
              <a:rPr lang="en-US" sz="2200" b="1" dirty="0" smtClean="0">
                <a:sym typeface="Wingdings" pitchFamily="2" charset="2"/>
              </a:rPr>
              <a:t> </a:t>
            </a:r>
            <a:r>
              <a:rPr lang="en-US" sz="2200" b="1" dirty="0" err="1" smtClean="0">
                <a:sym typeface="Wingdings" pitchFamily="2" charset="2"/>
              </a:rPr>
              <a:t>kapitalisme</a:t>
            </a:r>
            <a:endParaRPr lang="en-US" sz="2200" b="1" dirty="0">
              <a:sym typeface="Wingdings" pitchFamily="2" charset="2"/>
            </a:endParaRPr>
          </a:p>
          <a:p>
            <a:r>
              <a:rPr lang="en-US" sz="2200" dirty="0" smtClean="0">
                <a:sym typeface="Wingdings" pitchFamily="2" charset="2"/>
              </a:rPr>
              <a:t>PERLU DIINGAT  </a:t>
            </a:r>
            <a:r>
              <a:rPr lang="en-US" sz="2200" dirty="0" err="1" smtClean="0">
                <a:sym typeface="Wingdings" pitchFamily="2" charset="2"/>
              </a:rPr>
              <a:t>ideologi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dalam</a:t>
            </a:r>
            <a:r>
              <a:rPr lang="en-US" sz="2200" dirty="0" smtClean="0">
                <a:sym typeface="Wingdings" pitchFamily="2" charset="2"/>
              </a:rPr>
              <a:t> PR &amp; Marketing </a:t>
            </a:r>
            <a:r>
              <a:rPr lang="en-US" sz="2200" dirty="0" err="1" smtClean="0">
                <a:sym typeface="Wingdings" pitchFamily="2" charset="2"/>
              </a:rPr>
              <a:t>sering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terbentur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dengan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b="1" dirty="0" err="1" smtClean="0">
                <a:sym typeface="Wingdings" pitchFamily="2" charset="2"/>
              </a:rPr>
              <a:t>kemampuan</a:t>
            </a:r>
            <a:r>
              <a:rPr lang="en-US" sz="2200" b="1" dirty="0" smtClean="0">
                <a:sym typeface="Wingdings" pitchFamily="2" charset="2"/>
              </a:rPr>
              <a:t> </a:t>
            </a:r>
            <a:r>
              <a:rPr lang="en-US" sz="2200" b="1" dirty="0" err="1" smtClean="0">
                <a:sym typeface="Wingdings" pitchFamily="2" charset="2"/>
              </a:rPr>
              <a:t>untuk</a:t>
            </a:r>
            <a:r>
              <a:rPr lang="en-US" sz="2200" b="1" dirty="0" smtClean="0">
                <a:sym typeface="Wingdings" pitchFamily="2" charset="2"/>
              </a:rPr>
              <a:t> </a:t>
            </a:r>
            <a:r>
              <a:rPr lang="en-US" sz="2200" b="1" dirty="0" err="1" smtClean="0">
                <a:sym typeface="Wingdings" pitchFamily="2" charset="2"/>
              </a:rPr>
              <a:t>membedakan</a:t>
            </a:r>
            <a:r>
              <a:rPr lang="en-US" sz="2200" b="1" dirty="0" smtClean="0">
                <a:sym typeface="Wingdings" pitchFamily="2" charset="2"/>
              </a:rPr>
              <a:t> </a:t>
            </a:r>
            <a:r>
              <a:rPr lang="en-US" sz="2200" b="1" dirty="0" err="1" smtClean="0">
                <a:sym typeface="Wingdings" pitchFamily="2" charset="2"/>
              </a:rPr>
              <a:t>antara</a:t>
            </a:r>
            <a:r>
              <a:rPr lang="en-US" sz="2200" b="1" dirty="0" smtClean="0">
                <a:sym typeface="Wingdings" pitchFamily="2" charset="2"/>
              </a:rPr>
              <a:t> </a:t>
            </a:r>
            <a:r>
              <a:rPr lang="en-US" sz="2200" b="1" dirty="0" err="1" smtClean="0">
                <a:sym typeface="Wingdings" pitchFamily="2" charset="2"/>
              </a:rPr>
              <a:t>cita</a:t>
            </a:r>
            <a:r>
              <a:rPr lang="en-US" sz="2200" b="1" dirty="0" smtClean="0">
                <a:sym typeface="Wingdings" pitchFamily="2" charset="2"/>
              </a:rPr>
              <a:t> – </a:t>
            </a:r>
            <a:r>
              <a:rPr lang="en-US" sz="2200" b="1" dirty="0" err="1" smtClean="0">
                <a:sym typeface="Wingdings" pitchFamily="2" charset="2"/>
              </a:rPr>
              <a:t>cita</a:t>
            </a:r>
            <a:r>
              <a:rPr lang="en-US" sz="2200" b="1" dirty="0" smtClean="0">
                <a:sym typeface="Wingdings" pitchFamily="2" charset="2"/>
              </a:rPr>
              <a:t> ideal </a:t>
            </a:r>
            <a:r>
              <a:rPr lang="en-US" sz="2200" b="1" dirty="0" err="1" smtClean="0">
                <a:sym typeface="Wingdings" pitchFamily="2" charset="2"/>
              </a:rPr>
              <a:t>dan</a:t>
            </a:r>
            <a:r>
              <a:rPr lang="en-US" sz="2200" b="1" dirty="0" smtClean="0">
                <a:sym typeface="Wingdings" pitchFamily="2" charset="2"/>
              </a:rPr>
              <a:t> </a:t>
            </a:r>
            <a:r>
              <a:rPr lang="en-US" sz="2200" b="1" dirty="0" err="1" smtClean="0">
                <a:sym typeface="Wingdings" pitchFamily="2" charset="2"/>
              </a:rPr>
              <a:t>prakteknya</a:t>
            </a:r>
            <a:endParaRPr lang="en-US" sz="2200" b="1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8536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Promotions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124744"/>
            <a:ext cx="5400600" cy="276909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err="1" smtClean="0"/>
              <a:t>Menentang</a:t>
            </a:r>
            <a:r>
              <a:rPr lang="en-US" sz="2800" dirty="0" smtClean="0"/>
              <a:t> </a:t>
            </a:r>
            <a:r>
              <a:rPr lang="en-US" sz="2800" dirty="0" err="1"/>
              <a:t>tes</a:t>
            </a:r>
            <a:r>
              <a:rPr lang="en-US" sz="2800" dirty="0"/>
              <a:t> </a:t>
            </a:r>
            <a:r>
              <a:rPr lang="en-US" sz="2800" dirty="0" err="1"/>
              <a:t>obat</a:t>
            </a:r>
            <a:r>
              <a:rPr lang="en-US" sz="2800" dirty="0"/>
              <a:t> </a:t>
            </a:r>
            <a:r>
              <a:rPr lang="en-US" sz="2800" dirty="0" smtClean="0"/>
              <a:t>&amp; </a:t>
            </a:r>
            <a:r>
              <a:rPr lang="en-US" sz="2800" dirty="0" err="1"/>
              <a:t>kosmetik</a:t>
            </a:r>
            <a:r>
              <a:rPr lang="en-US" sz="2800" dirty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/>
              <a:t>binatang</a:t>
            </a:r>
            <a:r>
              <a:rPr lang="en-US" sz="2800" dirty="0"/>
              <a:t>, </a:t>
            </a:r>
            <a:r>
              <a:rPr lang="en-US" sz="2800" dirty="0" err="1"/>
              <a:t>menjaga</a:t>
            </a:r>
            <a:r>
              <a:rPr lang="en-US" sz="2800" dirty="0"/>
              <a:t> </a:t>
            </a:r>
            <a:r>
              <a:rPr lang="en-US" sz="2800" dirty="0" err="1"/>
              <a:t>kelestarian</a:t>
            </a:r>
            <a:r>
              <a:rPr lang="en-US" sz="2800" dirty="0"/>
              <a:t> </a:t>
            </a:r>
            <a:r>
              <a:rPr lang="en-US" sz="2800" dirty="0" err="1"/>
              <a:t>alam</a:t>
            </a:r>
            <a:r>
              <a:rPr lang="en-US" sz="2800" dirty="0"/>
              <a:t> &amp;</a:t>
            </a:r>
            <a:r>
              <a:rPr lang="en-US" sz="2800" dirty="0" smtClean="0"/>
              <a:t> </a:t>
            </a:r>
            <a:r>
              <a:rPr lang="en-US" sz="2800" dirty="0" err="1"/>
              <a:t>isu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 </a:t>
            </a:r>
            <a:r>
              <a:rPr lang="en-US" sz="2800" dirty="0" err="1"/>
              <a:t>lainnya</a:t>
            </a:r>
            <a:r>
              <a:rPr lang="en-US" sz="2800" dirty="0"/>
              <a:t>. </a:t>
            </a:r>
          </a:p>
          <a:p>
            <a:pPr>
              <a:lnSpc>
                <a:spcPct val="80000"/>
              </a:lnSpc>
            </a:pPr>
            <a:r>
              <a:rPr lang="en-US" sz="2800" dirty="0" err="1" smtClean="0"/>
              <a:t>Reputasi</a:t>
            </a:r>
            <a:r>
              <a:rPr lang="en-US" sz="2800" dirty="0" smtClean="0"/>
              <a:t> </a:t>
            </a:r>
            <a:r>
              <a:rPr lang="en-US" sz="2800" dirty="0" err="1"/>
              <a:t>sangat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 di </a:t>
            </a:r>
            <a:r>
              <a:rPr lang="en-US" sz="2800" dirty="0" err="1"/>
              <a:t>mata</a:t>
            </a:r>
            <a:r>
              <a:rPr lang="en-US" sz="2800" dirty="0"/>
              <a:t> </a:t>
            </a:r>
            <a:r>
              <a:rPr lang="en-US" sz="2800" dirty="0" err="1"/>
              <a:t>konsumen</a:t>
            </a:r>
            <a:r>
              <a:rPr lang="en-US" sz="2800" dirty="0"/>
              <a:t> &amp;</a:t>
            </a:r>
            <a:r>
              <a:rPr lang="en-US" sz="2800" dirty="0" smtClean="0"/>
              <a:t> </a:t>
            </a:r>
            <a:r>
              <a:rPr lang="en-US" sz="2800" dirty="0" err="1"/>
              <a:t>mempengaruhi</a:t>
            </a:r>
            <a:r>
              <a:rPr lang="en-US" sz="2800" dirty="0"/>
              <a:t> </a:t>
            </a:r>
            <a:r>
              <a:rPr lang="en-US" sz="2800" dirty="0" err="1"/>
              <a:t>tingginya</a:t>
            </a:r>
            <a:r>
              <a:rPr lang="en-US" sz="2800" dirty="0"/>
              <a:t> </a:t>
            </a:r>
            <a:r>
              <a:rPr lang="en-US" sz="2800" dirty="0" err="1"/>
              <a:t>angka</a:t>
            </a:r>
            <a:r>
              <a:rPr lang="en-US" sz="2800" dirty="0"/>
              <a:t> </a:t>
            </a:r>
            <a:r>
              <a:rPr lang="en-US" sz="2800" dirty="0" err="1"/>
              <a:t>penjualan</a:t>
            </a:r>
            <a:endParaRPr lang="en-US" sz="2800" dirty="0"/>
          </a:p>
          <a:p>
            <a:endParaRPr lang="en-US" sz="2800" dirty="0"/>
          </a:p>
          <a:p>
            <a:pPr>
              <a:lnSpc>
                <a:spcPct val="80000"/>
              </a:lnSpc>
            </a:pPr>
            <a:endParaRPr lang="id-ID" sz="2800" dirty="0"/>
          </a:p>
        </p:txBody>
      </p:sp>
      <p:pic>
        <p:nvPicPr>
          <p:cNvPr id="19458" name="Picture 2" descr="Image result for the body 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0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Related Marketing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 smtClean="0"/>
              <a:t>Mendonasikan</a:t>
            </a:r>
            <a:r>
              <a:rPr lang="en-US" dirty="0" smtClean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persentase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</a:t>
            </a:r>
          </a:p>
          <a:p>
            <a:pPr>
              <a:lnSpc>
                <a:spcPct val="90000"/>
              </a:lnSpc>
            </a:pPr>
            <a:r>
              <a:rPr lang="en-US" b="1" dirty="0" err="1" smtClean="0"/>
              <a:t>Memberi</a:t>
            </a:r>
            <a:r>
              <a:rPr lang="en-US" b="1" dirty="0" smtClean="0"/>
              <a:t> </a:t>
            </a:r>
            <a:r>
              <a:rPr lang="en-US" b="1" dirty="0" err="1"/>
              <a:t>kesempatan</a:t>
            </a:r>
            <a:r>
              <a:rPr lang="en-US" b="1" dirty="0"/>
              <a:t> </a:t>
            </a:r>
            <a:r>
              <a:rPr lang="en-US" b="1" dirty="0" err="1" smtClean="0"/>
              <a:t>konsumen</a:t>
            </a:r>
            <a:r>
              <a:rPr lang="en-US" b="1" dirty="0" smtClean="0"/>
              <a:t> u/ </a:t>
            </a:r>
            <a:r>
              <a:rPr lang="en-US" b="1" dirty="0" err="1" smtClean="0"/>
              <a:t>berkontribusi</a:t>
            </a:r>
            <a:r>
              <a:rPr lang="en-US" b="1" dirty="0" smtClean="0"/>
              <a:t> </a:t>
            </a:r>
            <a:r>
              <a:rPr lang="en-US" b="1" dirty="0" err="1" smtClean="0"/>
              <a:t>melalui</a:t>
            </a:r>
            <a:r>
              <a:rPr lang="en-US" b="1" dirty="0" smtClean="0"/>
              <a:t> </a:t>
            </a:r>
            <a:r>
              <a:rPr lang="en-US" b="1" dirty="0" err="1"/>
              <a:t>produk</a:t>
            </a:r>
            <a:r>
              <a:rPr lang="en-US" b="1" dirty="0"/>
              <a:t> yang </a:t>
            </a:r>
            <a:r>
              <a:rPr lang="en-US" b="1" dirty="0" err="1"/>
              <a:t>dibelinya</a:t>
            </a:r>
            <a:r>
              <a:rPr lang="en-US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1552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Related Marketing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410022"/>
            <a:ext cx="5400600" cy="41764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/>
              <a:t>Anda</a:t>
            </a:r>
            <a:r>
              <a:rPr lang="en-US" sz="2800" dirty="0" smtClean="0"/>
              <a:t> </a:t>
            </a:r>
            <a:r>
              <a:rPr lang="en-US" sz="2800" dirty="0" err="1"/>
              <a:t>membeli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 A, % </a:t>
            </a:r>
            <a:r>
              <a:rPr lang="en-US" sz="2800" dirty="0" err="1" smtClean="0"/>
              <a:t>untuk</a:t>
            </a:r>
            <a:r>
              <a:rPr lang="en-US" sz="2800" dirty="0" smtClean="0"/>
              <a:t> B</a:t>
            </a:r>
            <a:r>
              <a:rPr lang="en-US" sz="2800" dirty="0"/>
              <a:t>. 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b="1" dirty="0"/>
              <a:t>Cause Related Marketing </a:t>
            </a:r>
            <a:r>
              <a:rPr lang="en-US" sz="2800" b="1" dirty="0" err="1"/>
              <a:t>Miniso</a:t>
            </a:r>
            <a:r>
              <a:rPr lang="en-US" sz="2800" b="1" dirty="0"/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Palu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Donggala</a:t>
            </a: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B</a:t>
            </a:r>
            <a:r>
              <a:rPr lang="id-ID" sz="2800" dirty="0" smtClean="0"/>
              <a:t>erbelanja </a:t>
            </a:r>
            <a:r>
              <a:rPr lang="id-ID" sz="2800" dirty="0"/>
              <a:t>produk di gerai Miniso, konsumen turut berpartisipasi mendonasikan Rp 500 untuk korban gempa tsunami Palu dan Donggala</a:t>
            </a:r>
            <a:endParaRPr lang="en-US" sz="2800" dirty="0"/>
          </a:p>
        </p:txBody>
      </p:sp>
      <p:pic>
        <p:nvPicPr>
          <p:cNvPr id="20482" name="Picture 2" descr="Image result for cause related marketing indones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2425466" cy="202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5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Corporate Social Marketing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b="1" dirty="0" err="1" smtClean="0"/>
              <a:t>upaya</a:t>
            </a:r>
            <a:r>
              <a:rPr lang="en-US" b="1" dirty="0" smtClean="0"/>
              <a:t> </a:t>
            </a:r>
            <a:r>
              <a:rPr lang="en-US" b="1" dirty="0" err="1"/>
              <a:t>pengembangan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/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implementasi</a:t>
            </a:r>
            <a:r>
              <a:rPr lang="en-US" b="1" dirty="0"/>
              <a:t> </a:t>
            </a:r>
            <a:r>
              <a:rPr lang="en-US" b="1" dirty="0" err="1"/>
              <a:t>kampanye</a:t>
            </a:r>
            <a:r>
              <a:rPr lang="en-US" b="1" dirty="0"/>
              <a:t> </a:t>
            </a:r>
            <a:r>
              <a:rPr lang="en-US" b="1" dirty="0" err="1"/>
              <a:t>perubahan</a:t>
            </a:r>
            <a:r>
              <a:rPr lang="en-US" b="1" dirty="0"/>
              <a:t> </a:t>
            </a:r>
            <a:r>
              <a:rPr lang="en-US" b="1" dirty="0" err="1"/>
              <a:t>perilaku</a:t>
            </a:r>
            <a:r>
              <a:rPr lang="en-US" b="1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, </a:t>
            </a:r>
            <a:r>
              <a:rPr lang="en-US" dirty="0" err="1"/>
              <a:t>keselamatan</a:t>
            </a:r>
            <a:r>
              <a:rPr lang="en-US" dirty="0"/>
              <a:t>, </a:t>
            </a:r>
            <a:r>
              <a:rPr lang="en-US" dirty="0" err="1"/>
              <a:t>lingkungan</a:t>
            </a:r>
            <a:r>
              <a:rPr lang="en-US" dirty="0"/>
              <a:t>,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kesejahteraan</a:t>
            </a:r>
            <a:r>
              <a:rPr lang="en-US" dirty="0"/>
              <a:t> </a:t>
            </a:r>
            <a:r>
              <a:rPr lang="en-US" dirty="0" err="1"/>
              <a:t>masayarakat</a:t>
            </a:r>
            <a:r>
              <a:rPr lang="en-US" dirty="0"/>
              <a:t>. 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S</a:t>
            </a:r>
            <a:r>
              <a:rPr lang="en-US" dirty="0" err="1" smtClean="0"/>
              <a:t>angat</a:t>
            </a:r>
            <a:r>
              <a:rPr lang="en-US" dirty="0" smtClean="0"/>
              <a:t> </a:t>
            </a:r>
            <a:r>
              <a:rPr lang="en-US" dirty="0" err="1"/>
              <a:t>terfokus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8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Corporate Social Marketing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645024"/>
            <a:ext cx="7992888" cy="9414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/>
              <a:t>Pepsodent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Kampanye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sikat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gigi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pagi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malam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hari</a:t>
            </a:r>
            <a:endParaRPr lang="en-US" sz="2800" dirty="0"/>
          </a:p>
        </p:txBody>
      </p:sp>
      <p:pic>
        <p:nvPicPr>
          <p:cNvPr id="21506" name="Picture 2" descr="Image result for pepsodent gosok gigi kampan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01098"/>
            <a:ext cx="4731318" cy="236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74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Corporate </a:t>
            </a:r>
            <a:r>
              <a:rPr lang="en-US" b="1" dirty="0" err="1" smtClean="0"/>
              <a:t>Philantropy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Donasi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kontribusi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kegiatan</a:t>
            </a:r>
            <a:r>
              <a:rPr lang="en-US" b="1" dirty="0"/>
              <a:t> </a:t>
            </a:r>
            <a:r>
              <a:rPr lang="en-US" b="1" dirty="0" err="1"/>
              <a:t>amal</a:t>
            </a:r>
            <a:r>
              <a:rPr lang="en-US" b="1" dirty="0"/>
              <a:t> </a:t>
            </a:r>
            <a:r>
              <a:rPr lang="en-US" b="1" dirty="0" err="1"/>
              <a:t>perusahaan</a:t>
            </a:r>
            <a:r>
              <a:rPr lang="en-US" b="1" dirty="0"/>
              <a:t>.  </a:t>
            </a:r>
            <a:endParaRPr lang="en-US" b="1" dirty="0" smtClean="0"/>
          </a:p>
          <a:p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/>
              <a:t>paling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smtClean="0"/>
              <a:t>CSR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28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Corporate </a:t>
            </a:r>
            <a:r>
              <a:rPr lang="en-US" b="1" dirty="0" err="1" smtClean="0"/>
              <a:t>Philantropy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356992"/>
            <a:ext cx="6984776" cy="1194336"/>
          </a:xfrm>
        </p:spPr>
        <p:txBody>
          <a:bodyPr>
            <a:normAutofit/>
          </a:bodyPr>
          <a:lstStyle/>
          <a:p>
            <a:r>
              <a:rPr lang="id-ID" dirty="0"/>
              <a:t>BCA Berikan Bantuan Rp 1,3 Miliar untuk Alat Operasi </a:t>
            </a:r>
            <a:r>
              <a:rPr lang="id-ID" dirty="0" smtClean="0"/>
              <a:t>Katarak</a:t>
            </a:r>
            <a:endParaRPr lang="en-US" dirty="0"/>
          </a:p>
        </p:txBody>
      </p:sp>
      <p:pic>
        <p:nvPicPr>
          <p:cNvPr id="22530" name="Picture 2" descr="Direktur BCA Suwignyo Budiman di Menara BCA, Senin (24/9/2018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0963"/>
            <a:ext cx="4331419" cy="288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0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Support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Perusahaan </a:t>
            </a:r>
            <a:r>
              <a:rPr lang="en-US" b="1" i="1" dirty="0" err="1"/>
              <a:t>mendukung</a:t>
            </a:r>
            <a:r>
              <a:rPr lang="en-US" b="1" i="1" dirty="0"/>
              <a:t> </a:t>
            </a:r>
            <a:r>
              <a:rPr lang="en-US" b="1" i="1" dirty="0" err="1"/>
              <a:t>dan</a:t>
            </a:r>
            <a:r>
              <a:rPr lang="en-US" b="1" i="1" dirty="0"/>
              <a:t> </a:t>
            </a:r>
            <a:r>
              <a:rPr lang="en-US" b="1" i="1" dirty="0" err="1"/>
              <a:t>mendorong</a:t>
            </a:r>
            <a:r>
              <a:rPr lang="en-US" b="1" i="1" dirty="0"/>
              <a:t> </a:t>
            </a:r>
            <a:r>
              <a:rPr lang="en-US" b="1" i="1" dirty="0" err="1"/>
              <a:t>karyawan</a:t>
            </a:r>
            <a:r>
              <a:rPr lang="en-US" b="1" i="1" dirty="0"/>
              <a:t> </a:t>
            </a:r>
            <a:r>
              <a:rPr lang="en-US" b="1" i="1" dirty="0" err="1"/>
              <a:t>dan</a:t>
            </a:r>
            <a:r>
              <a:rPr lang="en-US" b="1" i="1" dirty="0"/>
              <a:t> </a:t>
            </a:r>
            <a:r>
              <a:rPr lang="en-US" b="1" i="1" dirty="0" err="1"/>
              <a:t>stakeholdernya</a:t>
            </a:r>
            <a:r>
              <a:rPr lang="en-US" b="1" i="1" dirty="0"/>
              <a:t> </a:t>
            </a:r>
            <a:r>
              <a:rPr lang="en-US" b="1" i="1" dirty="0" err="1"/>
              <a:t>untuk</a:t>
            </a:r>
            <a:r>
              <a:rPr lang="en-US" b="1" i="1" dirty="0"/>
              <a:t> </a:t>
            </a:r>
            <a:r>
              <a:rPr lang="en-US" b="1" i="1" dirty="0" err="1"/>
              <a:t>menjadi</a:t>
            </a:r>
            <a:r>
              <a:rPr lang="en-US" b="1" i="1" dirty="0"/>
              <a:t> </a:t>
            </a:r>
            <a:r>
              <a:rPr lang="en-US" b="1" i="1" dirty="0" err="1"/>
              <a:t>relawan</a:t>
            </a:r>
            <a:r>
              <a:rPr lang="en-US" b="1" i="1" dirty="0"/>
              <a:t> </a:t>
            </a:r>
            <a:r>
              <a:rPr lang="en-US" b="1" i="1" dirty="0" err="1"/>
              <a:t>sosial</a:t>
            </a:r>
            <a:r>
              <a:rPr lang="en-US" b="1" i="1" dirty="0"/>
              <a:t> </a:t>
            </a:r>
            <a:r>
              <a:rPr lang="en-US" b="1" i="1" dirty="0" err="1"/>
              <a:t>maupun</a:t>
            </a:r>
            <a:r>
              <a:rPr lang="en-US" b="1" i="1" dirty="0"/>
              <a:t> CSR </a:t>
            </a:r>
            <a:r>
              <a:rPr lang="en-US" b="1" i="1" dirty="0" err="1"/>
              <a:t>perusahaan</a:t>
            </a:r>
            <a:r>
              <a:rPr lang="en-US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3619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Socially Responsible Business Practices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Perusahaan </a:t>
            </a:r>
            <a:r>
              <a:rPr lang="en-US" sz="2800" b="1" i="1" dirty="0" err="1"/>
              <a:t>sudah</a:t>
            </a:r>
            <a:r>
              <a:rPr lang="en-US" sz="2800" b="1" i="1" dirty="0"/>
              <a:t> </a:t>
            </a:r>
            <a:r>
              <a:rPr lang="en-US" sz="2800" b="1" i="1" dirty="0" err="1"/>
              <a:t>mengadopsi</a:t>
            </a:r>
            <a:r>
              <a:rPr lang="en-US" sz="2800" b="1" i="1" dirty="0"/>
              <a:t> </a:t>
            </a:r>
            <a:r>
              <a:rPr lang="en-US" sz="2800" b="1" i="1" dirty="0" err="1"/>
              <a:t>dan</a:t>
            </a:r>
            <a:r>
              <a:rPr lang="en-US" sz="2800" b="1" i="1" dirty="0"/>
              <a:t> </a:t>
            </a:r>
            <a:r>
              <a:rPr lang="en-US" sz="2800" b="1" i="1" dirty="0" err="1"/>
              <a:t>mengimplementasikan</a:t>
            </a:r>
            <a:r>
              <a:rPr lang="en-US" sz="2800" b="1" i="1" dirty="0"/>
              <a:t> </a:t>
            </a:r>
            <a:r>
              <a:rPr lang="en-US" sz="2800" b="1" i="1" dirty="0" err="1"/>
              <a:t>praktek</a:t>
            </a:r>
            <a:r>
              <a:rPr lang="en-US" sz="2800" b="1" i="1" dirty="0"/>
              <a:t> </a:t>
            </a:r>
            <a:r>
              <a:rPr lang="en-US" sz="2800" b="1" i="1" dirty="0" err="1"/>
              <a:t>bisnis</a:t>
            </a:r>
            <a:r>
              <a:rPr lang="en-US" sz="2800" b="1" i="1" dirty="0"/>
              <a:t> </a:t>
            </a:r>
            <a:r>
              <a:rPr lang="en-US" sz="2800" b="1" i="1" dirty="0" err="1"/>
              <a:t>dan</a:t>
            </a:r>
            <a:r>
              <a:rPr lang="en-US" sz="2800" b="1" i="1" dirty="0"/>
              <a:t> </a:t>
            </a:r>
            <a:r>
              <a:rPr lang="en-US" sz="2800" b="1" i="1" dirty="0" err="1"/>
              <a:t>investasi</a:t>
            </a:r>
            <a:r>
              <a:rPr lang="en-US" sz="2800" b="1" i="1" dirty="0"/>
              <a:t> </a:t>
            </a:r>
            <a:r>
              <a:rPr lang="en-US" sz="2800" b="1" i="1" dirty="0" err="1"/>
              <a:t>menunjang</a:t>
            </a:r>
            <a:r>
              <a:rPr lang="en-US" sz="2800" b="1" i="1" dirty="0"/>
              <a:t> </a:t>
            </a:r>
            <a:r>
              <a:rPr lang="en-US" sz="2800" b="1" i="1" dirty="0" err="1"/>
              <a:t>upaya</a:t>
            </a:r>
            <a:r>
              <a:rPr lang="en-US" sz="2800" b="1" i="1" dirty="0"/>
              <a:t> </a:t>
            </a:r>
            <a:r>
              <a:rPr lang="en-US" sz="2800" b="1" i="1" dirty="0" err="1"/>
              <a:t>peningkatan</a:t>
            </a:r>
            <a:r>
              <a:rPr lang="en-US" sz="2800" b="1" i="1" dirty="0"/>
              <a:t> </a:t>
            </a:r>
            <a:r>
              <a:rPr lang="en-US" sz="2800" b="1" i="1" dirty="0" err="1"/>
              <a:t>kesejateraan</a:t>
            </a:r>
            <a:r>
              <a:rPr lang="en-US" sz="2800" b="1" i="1" dirty="0"/>
              <a:t> </a:t>
            </a:r>
            <a:r>
              <a:rPr lang="en-US" sz="2800" b="1" i="1" dirty="0" err="1"/>
              <a:t>dan</a:t>
            </a:r>
            <a:r>
              <a:rPr lang="en-US" sz="2800" b="1" i="1" dirty="0"/>
              <a:t> </a:t>
            </a:r>
            <a:r>
              <a:rPr lang="en-US" sz="2800" b="1" i="1" dirty="0" err="1"/>
              <a:t>pelestarian</a:t>
            </a:r>
            <a:r>
              <a:rPr lang="en-US" sz="2800" b="1" i="1" dirty="0"/>
              <a:t> </a:t>
            </a:r>
            <a:r>
              <a:rPr lang="en-US" sz="2800" b="1" i="1" dirty="0" err="1"/>
              <a:t>lingkungan</a:t>
            </a:r>
            <a:r>
              <a:rPr lang="en-US" sz="2800" b="1" i="1" dirty="0"/>
              <a:t> </a:t>
            </a:r>
            <a:r>
              <a:rPr lang="en-US" sz="2800" b="1" i="1" dirty="0" err="1"/>
              <a:t>melebihi</a:t>
            </a:r>
            <a:r>
              <a:rPr lang="en-US" sz="2800" b="1" i="1" dirty="0"/>
              <a:t> </a:t>
            </a:r>
            <a:r>
              <a:rPr lang="en-US" sz="2800" b="1" i="1" dirty="0" err="1"/>
              <a:t>ketentuan</a:t>
            </a:r>
            <a:r>
              <a:rPr lang="en-US" sz="2800" b="1" i="1" dirty="0"/>
              <a:t> yang </a:t>
            </a:r>
            <a:r>
              <a:rPr lang="en-US" sz="2800" b="1" i="1" dirty="0" err="1"/>
              <a:t>telah</a:t>
            </a:r>
            <a:r>
              <a:rPr lang="en-US" sz="2800" b="1" i="1" dirty="0"/>
              <a:t> </a:t>
            </a:r>
            <a:r>
              <a:rPr lang="en-US" sz="2800" b="1" i="1" dirty="0" err="1"/>
              <a:t>ditetapkan</a:t>
            </a:r>
            <a:r>
              <a:rPr lang="en-US" sz="28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2800" dirty="0" err="1" smtClean="0"/>
              <a:t>Tahap</a:t>
            </a:r>
            <a:r>
              <a:rPr lang="en-US" sz="2800" dirty="0" smtClean="0"/>
              <a:t> </a:t>
            </a:r>
            <a:r>
              <a:rPr lang="en-US" sz="2800" dirty="0" err="1"/>
              <a:t>tertinggi</a:t>
            </a:r>
            <a:r>
              <a:rPr lang="en-US" sz="2800" dirty="0"/>
              <a:t> CSR, </a:t>
            </a: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lini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bermanfaat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orang </a:t>
            </a:r>
            <a:r>
              <a:rPr lang="en-US" sz="2800" dirty="0" err="1"/>
              <a:t>banyak</a:t>
            </a:r>
            <a:r>
              <a:rPr lang="en-US" sz="2800" dirty="0"/>
              <a:t>.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36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Socially Responsible Business Practices</a:t>
            </a:r>
            <a:endParaRPr lang="id-ID" dirty="0"/>
          </a:p>
        </p:txBody>
      </p:sp>
      <p:pic>
        <p:nvPicPr>
          <p:cNvPr id="23554" name="Picture 2" descr="Image result for kraft stop supplying us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5616624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1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484784"/>
            <a:ext cx="8229600" cy="269716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200" dirty="0" err="1" smtClean="0"/>
              <a:t>L’Etang</a:t>
            </a:r>
            <a:r>
              <a:rPr lang="en-US" sz="2200" dirty="0" smtClean="0"/>
              <a:t> </a:t>
            </a:r>
            <a:r>
              <a:rPr lang="en-US" sz="2200" dirty="0" err="1" smtClean="0"/>
              <a:t>menegaskan</a:t>
            </a:r>
            <a:r>
              <a:rPr lang="en-US" sz="2200" dirty="0" smtClean="0"/>
              <a:t> </a:t>
            </a:r>
            <a:r>
              <a:rPr lang="en-US" sz="2200" dirty="0" err="1" smtClean="0"/>
              <a:t>bahwa</a:t>
            </a:r>
            <a:r>
              <a:rPr lang="en-US" sz="2200" dirty="0" smtClean="0"/>
              <a:t> </a:t>
            </a:r>
            <a:r>
              <a:rPr lang="en-US" sz="2200" dirty="0" err="1" smtClean="0"/>
              <a:t>artikel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membahas</a:t>
            </a:r>
            <a:r>
              <a:rPr lang="en-US" sz="2200" dirty="0" smtClean="0"/>
              <a:t> PR (&amp; Marketing)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kerangka</a:t>
            </a:r>
            <a:r>
              <a:rPr lang="en-US" sz="2200" dirty="0" smtClean="0"/>
              <a:t> </a:t>
            </a:r>
            <a:r>
              <a:rPr lang="en-US" sz="2200" dirty="0" err="1" smtClean="0"/>
              <a:t>Profesi</a:t>
            </a:r>
            <a:endParaRPr lang="en-US" sz="2200" dirty="0" smtClean="0"/>
          </a:p>
          <a:p>
            <a:r>
              <a:rPr lang="en-US" sz="2200" dirty="0" err="1" smtClean="0">
                <a:sym typeface="Wingdings" pitchFamily="2" charset="2"/>
              </a:rPr>
              <a:t>Sebab</a:t>
            </a:r>
            <a:r>
              <a:rPr lang="en-US" sz="2200" dirty="0" smtClean="0">
                <a:sym typeface="Wingdings" pitchFamily="2" charset="2"/>
              </a:rPr>
              <a:t> di </a:t>
            </a:r>
            <a:r>
              <a:rPr lang="en-US" sz="2200" dirty="0" err="1" smtClean="0">
                <a:sym typeface="Wingdings" pitchFamily="2" charset="2"/>
              </a:rPr>
              <a:t>banyak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negara</a:t>
            </a:r>
            <a:r>
              <a:rPr lang="en-US" sz="2200" dirty="0" smtClean="0">
                <a:sym typeface="Wingdings" pitchFamily="2" charset="2"/>
              </a:rPr>
              <a:t>, PR </a:t>
            </a:r>
            <a:r>
              <a:rPr lang="en-US" sz="2200" dirty="0" err="1" smtClean="0">
                <a:sym typeface="Wingdings" pitchFamily="2" charset="2"/>
              </a:rPr>
              <a:t>disamakan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dengan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kegiatan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pemberian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informasi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dari</a:t>
            </a:r>
            <a:r>
              <a:rPr lang="en-US" sz="2200" dirty="0" smtClean="0">
                <a:sym typeface="Wingdings" pitchFamily="2" charset="2"/>
              </a:rPr>
              <a:t> </a:t>
            </a:r>
            <a:r>
              <a:rPr lang="en-US" sz="2200" dirty="0" err="1" smtClean="0">
                <a:sym typeface="Wingdings" pitchFamily="2" charset="2"/>
              </a:rPr>
              <a:t>pemerintah</a:t>
            </a:r>
            <a:endParaRPr lang="en-US" sz="2200" dirty="0">
              <a:sym typeface="Wingdings" pitchFamily="2" charset="2"/>
            </a:endParaRPr>
          </a:p>
          <a:p>
            <a:r>
              <a:rPr lang="en-US" sz="2200" dirty="0" smtClean="0">
                <a:sym typeface="Wingdings" pitchFamily="2" charset="2"/>
              </a:rPr>
              <a:t>PR (&amp; Marketing) – </a:t>
            </a:r>
            <a:r>
              <a:rPr lang="en-US" sz="2200" b="1" i="1" dirty="0" smtClean="0">
                <a:sym typeface="Wingdings" pitchFamily="2" charset="2"/>
              </a:rPr>
              <a:t>PROPAGANDA, MANIPULASI, PEMBOHONGAN PUBLIK? BENARKAH?</a:t>
            </a:r>
          </a:p>
          <a:p>
            <a:endParaRPr lang="en-US" sz="22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903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Socially Responsible Business Practices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1700808"/>
            <a:ext cx="7632848" cy="1800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Kraft yang </a:t>
            </a:r>
            <a:r>
              <a:rPr lang="en-US" sz="2800" b="1" dirty="0" err="1">
                <a:solidFill>
                  <a:srgbClr val="FF0000"/>
                </a:solidFill>
              </a:rPr>
              <a:t>menghentikan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penjualan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beberapa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produknya</a:t>
            </a:r>
            <a:r>
              <a:rPr lang="en-US" sz="2800" b="1" dirty="0">
                <a:solidFill>
                  <a:srgbClr val="FF0000"/>
                </a:solidFill>
              </a:rPr>
              <a:t> di </a:t>
            </a:r>
            <a:r>
              <a:rPr lang="en-US" sz="2800" b="1" dirty="0" err="1">
                <a:solidFill>
                  <a:srgbClr val="FF0000"/>
                </a:solidFill>
              </a:rPr>
              <a:t>sekolah-sekolah</a:t>
            </a:r>
            <a:r>
              <a:rPr lang="en-US" sz="2800" b="1" dirty="0">
                <a:solidFill>
                  <a:srgbClr val="FF0000"/>
                </a:solidFill>
              </a:rPr>
              <a:t> di </a:t>
            </a:r>
            <a:r>
              <a:rPr lang="en-US" sz="2800" b="1" dirty="0" err="1">
                <a:solidFill>
                  <a:srgbClr val="FF0000"/>
                </a:solidFill>
              </a:rPr>
              <a:t>Amerika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memandang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 </a:t>
            </a:r>
            <a:r>
              <a:rPr lang="en-US" sz="2800" dirty="0" err="1"/>
              <a:t>kurang</a:t>
            </a:r>
            <a:r>
              <a:rPr lang="en-US" sz="2800" dirty="0"/>
              <a:t> </a:t>
            </a:r>
            <a:r>
              <a:rPr lang="en-US" sz="2800" dirty="0" err="1"/>
              <a:t>sehat</a:t>
            </a:r>
            <a:r>
              <a:rPr lang="en-US" sz="2800" dirty="0"/>
              <a:t> </a:t>
            </a:r>
            <a:r>
              <a:rPr lang="en-US" sz="2800" dirty="0" err="1"/>
              <a:t>buat</a:t>
            </a:r>
            <a:r>
              <a:rPr lang="en-US" sz="2800" dirty="0"/>
              <a:t> </a:t>
            </a:r>
            <a:r>
              <a:rPr lang="en-US" sz="2800" dirty="0" err="1" smtClean="0"/>
              <a:t>anak-anak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69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PR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/>
              <a:t>Incentive is more bottom line than </a:t>
            </a:r>
            <a:r>
              <a:rPr lang="en-US" i="1" dirty="0" smtClean="0"/>
              <a:t>altruistic </a:t>
            </a:r>
            <a:r>
              <a:rPr lang="en-US" b="1" dirty="0" smtClean="0"/>
              <a:t>(</a:t>
            </a:r>
            <a:r>
              <a:rPr lang="en-US" b="1" dirty="0" err="1" smtClean="0"/>
              <a:t>uang</a:t>
            </a:r>
            <a:r>
              <a:rPr lang="en-US" b="1" dirty="0" smtClean="0"/>
              <a:t> &gt; </a:t>
            </a:r>
            <a:r>
              <a:rPr lang="en-US" b="1" dirty="0" err="1" smtClean="0"/>
              <a:t>nilai</a:t>
            </a:r>
            <a:r>
              <a:rPr lang="en-US" b="1" dirty="0" smtClean="0"/>
              <a:t> </a:t>
            </a:r>
            <a:r>
              <a:rPr lang="en-US" b="1" dirty="0" err="1" smtClean="0"/>
              <a:t>kemanusiaan</a:t>
            </a:r>
            <a:r>
              <a:rPr lang="en-US" b="1" dirty="0"/>
              <a:t>)</a:t>
            </a:r>
          </a:p>
          <a:p>
            <a:r>
              <a:rPr lang="en-US" dirty="0"/>
              <a:t>Paying only lip service to it with small but splashy PR and advertising </a:t>
            </a:r>
            <a:r>
              <a:rPr lang="en-US" dirty="0" smtClean="0"/>
              <a:t>campaign </a:t>
            </a:r>
            <a:r>
              <a:rPr lang="en-US" b="1" dirty="0" smtClean="0"/>
              <a:t>(NATO – No Action Talk Only-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benar</a:t>
            </a:r>
            <a:r>
              <a:rPr lang="en-US" b="1" dirty="0" smtClean="0"/>
              <a:t> – </a:t>
            </a:r>
            <a:r>
              <a:rPr lang="en-US" b="1" dirty="0" err="1" smtClean="0"/>
              <a:t>benar</a:t>
            </a:r>
            <a:r>
              <a:rPr lang="en-US" b="1" dirty="0" smtClean="0"/>
              <a:t> </a:t>
            </a:r>
            <a:r>
              <a:rPr lang="en-US" b="1" dirty="0" err="1" smtClean="0"/>
              <a:t>melakukan</a:t>
            </a:r>
            <a:r>
              <a:rPr lang="en-US" b="1" dirty="0" smtClean="0"/>
              <a:t> </a:t>
            </a:r>
            <a:r>
              <a:rPr lang="en-US" b="1" dirty="0" err="1" smtClean="0"/>
              <a:t>kampanye</a:t>
            </a:r>
            <a:r>
              <a:rPr lang="en-US" b="1" dirty="0" smtClean="0"/>
              <a:t>)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/>
              <a:t>CSR: </a:t>
            </a:r>
            <a:r>
              <a:rPr lang="en-US" b="1" dirty="0" err="1" smtClean="0"/>
              <a:t>mengaburkan</a:t>
            </a:r>
            <a:r>
              <a:rPr lang="en-US" b="1" dirty="0" smtClean="0"/>
              <a:t> </a:t>
            </a:r>
            <a:r>
              <a:rPr lang="en-US" b="1" dirty="0" err="1" smtClean="0"/>
              <a:t>dosa</a:t>
            </a:r>
            <a:r>
              <a:rPr lang="en-US" b="1" dirty="0" smtClean="0"/>
              <a:t> </a:t>
            </a:r>
            <a:r>
              <a:rPr lang="en-US" b="1" dirty="0" err="1"/>
              <a:t>perusahaan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75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PR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404664"/>
            <a:ext cx="7920880" cy="4074656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Membantu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organisasi</a:t>
            </a:r>
            <a:r>
              <a:rPr lang="en-US" sz="2800" dirty="0" smtClean="0"/>
              <a:t> agar </a:t>
            </a:r>
            <a:r>
              <a:rPr lang="en-US" sz="2800" dirty="0" err="1" smtClean="0"/>
              <a:t>mendemonstrasikan</a:t>
            </a:r>
            <a:r>
              <a:rPr lang="en-US" sz="2800" dirty="0" smtClean="0"/>
              <a:t> </a:t>
            </a:r>
            <a:r>
              <a:rPr lang="en-US" sz="2800" dirty="0" err="1" smtClean="0"/>
              <a:t>pendekatan</a:t>
            </a:r>
            <a:r>
              <a:rPr lang="en-US" sz="2800" dirty="0" smtClean="0"/>
              <a:t> fundamental CSR (</a:t>
            </a:r>
            <a:r>
              <a:rPr lang="en-US" sz="2800" dirty="0" err="1" smtClean="0"/>
              <a:t>transparan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akuntabel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dirty="0" err="1" smtClean="0"/>
              <a:t>Memastikan</a:t>
            </a:r>
            <a:r>
              <a:rPr lang="en-US" sz="2800" dirty="0" smtClean="0"/>
              <a:t> </a:t>
            </a:r>
            <a:r>
              <a:rPr lang="en-US" sz="2800" dirty="0" err="1" smtClean="0"/>
              <a:t>bahwa</a:t>
            </a:r>
            <a:r>
              <a:rPr lang="en-US" sz="2800" dirty="0" smtClean="0"/>
              <a:t> </a:t>
            </a:r>
            <a:r>
              <a:rPr lang="en-US" sz="2800" dirty="0" err="1" smtClean="0"/>
              <a:t>usaha</a:t>
            </a:r>
            <a:r>
              <a:rPr lang="en-US" sz="2800" dirty="0" smtClean="0"/>
              <a:t> PR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disalahartikan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marketing</a:t>
            </a:r>
            <a:endParaRPr lang="en-US" sz="2800" dirty="0"/>
          </a:p>
          <a:p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sumber</a:t>
            </a:r>
            <a:r>
              <a:rPr lang="en-US" sz="2800" dirty="0" smtClean="0"/>
              <a:t> </a:t>
            </a:r>
            <a:r>
              <a:rPr lang="en-US" sz="2800" dirty="0" err="1" smtClean="0"/>
              <a:t>daya</a:t>
            </a:r>
            <a:r>
              <a:rPr lang="en-US" sz="2800" dirty="0" smtClean="0"/>
              <a:t>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 internal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eksternal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memperkuat</a:t>
            </a:r>
            <a:r>
              <a:rPr lang="en-US" sz="2800" dirty="0" smtClean="0"/>
              <a:t> </a:t>
            </a:r>
            <a:r>
              <a:rPr lang="en-US" sz="2800" dirty="0" err="1" smtClean="0"/>
              <a:t>komitmen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organisasi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407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bandingkan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–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etik</a:t>
            </a:r>
            <a:r>
              <a:rPr lang="en-US" dirty="0" smtClean="0"/>
              <a:t> PR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</a:t>
            </a:r>
            <a:r>
              <a:rPr lang="id-ID" dirty="0"/>
              <a:t>sosiasi Perusahaan Public Relations Indonesia (</a:t>
            </a:r>
            <a:r>
              <a:rPr lang="id-ID" dirty="0" smtClean="0"/>
              <a:t>APPRI)</a:t>
            </a:r>
            <a:endParaRPr lang="en-US" dirty="0" smtClean="0"/>
          </a:p>
          <a:p>
            <a:pPr lvl="1"/>
            <a:r>
              <a:rPr lang="id-ID" dirty="0" smtClean="0"/>
              <a:t>Perhimpunan </a:t>
            </a:r>
            <a:r>
              <a:rPr lang="id-ID" dirty="0"/>
              <a:t>Hubungan Masyarakat (Perhumas) </a:t>
            </a:r>
            <a:r>
              <a:rPr lang="id-ID" dirty="0" smtClean="0"/>
              <a:t>Indonesia </a:t>
            </a:r>
            <a:endParaRPr lang="en-US" dirty="0" smtClean="0"/>
          </a:p>
          <a:p>
            <a:pPr lvl="1"/>
            <a:r>
              <a:rPr lang="id-ID" dirty="0" smtClean="0"/>
              <a:t>Kode </a:t>
            </a:r>
            <a:r>
              <a:rPr lang="id-ID" dirty="0"/>
              <a:t>Etik Kehumasan </a:t>
            </a:r>
            <a:r>
              <a:rPr lang="id-ID" dirty="0" smtClean="0"/>
              <a:t>Pemerintah</a:t>
            </a:r>
            <a:endParaRPr lang="en-US" dirty="0"/>
          </a:p>
          <a:p>
            <a:pPr lvl="1"/>
            <a:r>
              <a:rPr lang="id-ID" dirty="0" smtClean="0"/>
              <a:t>International </a:t>
            </a:r>
            <a:r>
              <a:rPr lang="id-ID" dirty="0"/>
              <a:t>Public Relation Association (IPRA)</a:t>
            </a:r>
          </a:p>
        </p:txBody>
      </p:sp>
    </p:spTree>
    <p:extLst>
      <p:ext uri="{BB962C8B-B14F-4D97-AF65-F5344CB8AC3E}">
        <p14:creationId xmlns:p14="http://schemas.microsoft.com/office/powerpoint/2010/main" val="3583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iscuss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23" y="476672"/>
            <a:ext cx="4184839" cy="412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08518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latin typeface="Arial" pitchFamily="34" charset="0"/>
                <a:cs typeface="Arial" pitchFamily="34" charset="0"/>
              </a:rPr>
              <a:t>Berangkat</a:t>
            </a:r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en-US" sz="3200" b="1" i="1" dirty="0" err="1" smtClean="0">
                <a:latin typeface="Arial" pitchFamily="34" charset="0"/>
                <a:cs typeface="Arial" pitchFamily="34" charset="0"/>
              </a:rPr>
              <a:t>orientasi</a:t>
            </a:r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 smtClean="0">
                <a:latin typeface="Arial" pitchFamily="34" charset="0"/>
                <a:cs typeface="Arial" pitchFamily="34" charset="0"/>
              </a:rPr>
              <a:t>dasar</a:t>
            </a:r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 smtClean="0">
                <a:latin typeface="Arial" pitchFamily="34" charset="0"/>
                <a:cs typeface="Arial" pitchFamily="34" charset="0"/>
              </a:rPr>
              <a:t>nilai</a:t>
            </a:r>
            <a:endParaRPr lang="id-ID" sz="3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54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Orientasi</a:t>
            </a:r>
            <a:r>
              <a:rPr lang="en-US" sz="3600" dirty="0" smtClean="0"/>
              <a:t> </a:t>
            </a:r>
            <a:r>
              <a:rPr lang="en-US" sz="3600" dirty="0" err="1" smtClean="0"/>
              <a:t>Dasar</a:t>
            </a:r>
            <a:r>
              <a:rPr lang="en-US" sz="3600" dirty="0" smtClean="0"/>
              <a:t> </a:t>
            </a:r>
            <a:r>
              <a:rPr lang="en-US" sz="3600" dirty="0" err="1" smtClean="0"/>
              <a:t>Nilai</a:t>
            </a:r>
            <a:endParaRPr lang="id-ID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i="1" dirty="0"/>
              <a:t>ABSOLUTE</a:t>
            </a:r>
            <a:r>
              <a:rPr lang="en-US" sz="2800" dirty="0"/>
              <a:t>: </a:t>
            </a:r>
            <a:r>
              <a:rPr lang="en-US" sz="2800" dirty="0" err="1" smtClean="0"/>
              <a:t>Benar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salah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 smtClean="0"/>
              <a:t>konsekuensi</a:t>
            </a:r>
            <a:r>
              <a:rPr lang="en-US" sz="2800" dirty="0" smtClean="0"/>
              <a:t> (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abu</a:t>
            </a:r>
            <a:r>
              <a:rPr lang="en-US" sz="2800" dirty="0" smtClean="0"/>
              <a:t> – </a:t>
            </a:r>
            <a:r>
              <a:rPr lang="en-US" sz="2800" dirty="0" err="1" smtClean="0"/>
              <a:t>abu</a:t>
            </a:r>
            <a:r>
              <a:rPr lang="en-US" sz="2800" dirty="0" smtClean="0"/>
              <a:t>)</a:t>
            </a:r>
          </a:p>
          <a:p>
            <a:r>
              <a:rPr lang="en-US" sz="2800" b="1" i="1" dirty="0" smtClean="0"/>
              <a:t>EKSISTENSIAL</a:t>
            </a:r>
            <a:r>
              <a:rPr lang="en-US" sz="2800" dirty="0"/>
              <a:t>: </a:t>
            </a:r>
            <a:r>
              <a:rPr lang="en-US" sz="2800" dirty="0" err="1" smtClean="0"/>
              <a:t>Pilihan</a:t>
            </a:r>
            <a:r>
              <a:rPr lang="en-US" sz="2800" dirty="0" smtClean="0"/>
              <a:t> </a:t>
            </a:r>
            <a:r>
              <a:rPr lang="en-US" sz="2800" dirty="0" err="1"/>
              <a:t>ditentukan</a:t>
            </a:r>
            <a:r>
              <a:rPr lang="en-US" sz="2800" dirty="0"/>
              <a:t> </a:t>
            </a:r>
            <a:r>
              <a:rPr lang="en-US" sz="2800" dirty="0" err="1"/>
              <a:t>pilihan</a:t>
            </a:r>
            <a:r>
              <a:rPr lang="en-US" sz="2800" dirty="0"/>
              <a:t> </a:t>
            </a:r>
            <a:r>
              <a:rPr lang="en-US" sz="2800" dirty="0" err="1"/>
              <a:t>praktis</a:t>
            </a:r>
            <a:r>
              <a:rPr lang="en-US" sz="2800" dirty="0"/>
              <a:t>. </a:t>
            </a:r>
            <a:r>
              <a:rPr lang="en-US" sz="2800" dirty="0" err="1"/>
              <a:t>Ditentukan</a:t>
            </a:r>
            <a:r>
              <a:rPr lang="en-US" sz="2800" dirty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persetujuan</a:t>
            </a:r>
            <a:r>
              <a:rPr lang="en-US" sz="2800" dirty="0" smtClean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 </a:t>
            </a:r>
            <a:r>
              <a:rPr lang="en-US" sz="2800" dirty="0" err="1" smtClean="0"/>
              <a:t>kubu</a:t>
            </a:r>
            <a:endParaRPr lang="en-US" sz="2800" dirty="0" smtClean="0"/>
          </a:p>
          <a:p>
            <a:r>
              <a:rPr lang="en-US" sz="2800" b="1" i="1" dirty="0"/>
              <a:t>SITUASIONAL</a:t>
            </a:r>
            <a:r>
              <a:rPr lang="en-US" sz="2800" dirty="0"/>
              <a:t>: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/>
              <a:t>keputusan</a:t>
            </a:r>
            <a:r>
              <a:rPr lang="en-US" sz="2800" dirty="0"/>
              <a:t> </a:t>
            </a:r>
            <a:r>
              <a:rPr lang="en-US" sz="2800" dirty="0" err="1"/>
              <a:t>didasarkan</a:t>
            </a:r>
            <a:r>
              <a:rPr lang="en-US" sz="2800" dirty="0"/>
              <a:t> </a:t>
            </a:r>
            <a:r>
              <a:rPr lang="en-US" sz="2800" dirty="0" err="1" smtClean="0"/>
              <a:t>pada</a:t>
            </a:r>
            <a:r>
              <a:rPr lang="en-US" sz="2800" dirty="0"/>
              <a:t> </a:t>
            </a:r>
            <a:r>
              <a:rPr lang="en-US" sz="2800" dirty="0" smtClean="0"/>
              <a:t>motto “</a:t>
            </a:r>
            <a:r>
              <a:rPr lang="en-US" sz="2800" i="1" dirty="0" smtClean="0"/>
              <a:t>cause </a:t>
            </a:r>
            <a:r>
              <a:rPr lang="en-US" sz="2800" i="1" dirty="0"/>
              <a:t>the least harm or the most </a:t>
            </a:r>
            <a:r>
              <a:rPr lang="en-US" sz="2800" i="1" dirty="0" smtClean="0"/>
              <a:t>good”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70701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…</a:t>
            </a:r>
            <a:endParaRPr lang="id-ID" dirty="0"/>
          </a:p>
        </p:txBody>
      </p:sp>
      <p:sp>
        <p:nvSpPr>
          <p:cNvPr id="4" name="AutoShape 2" descr="Image result for honesty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23115"/>
            <a:ext cx="6912768" cy="387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632848" cy="201622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>
                <a:solidFill>
                  <a:srgbClr val="FFCC00"/>
                </a:solidFill>
              </a:rPr>
              <a:t>GOLDEN </a:t>
            </a:r>
            <a:r>
              <a:rPr lang="en-US" b="1" i="1" dirty="0" smtClean="0">
                <a:solidFill>
                  <a:srgbClr val="FFCC00"/>
                </a:solidFill>
              </a:rPr>
              <a:t>RULE, </a:t>
            </a:r>
            <a:r>
              <a:rPr lang="en-US" b="1" i="1" dirty="0" smtClean="0"/>
              <a:t>“</a:t>
            </a:r>
            <a:r>
              <a:rPr lang="en-US" i="1" dirty="0" err="1"/>
              <a:t>M</a:t>
            </a:r>
            <a:r>
              <a:rPr lang="en-US" i="1" dirty="0" err="1" smtClean="0"/>
              <a:t>anusia</a:t>
            </a:r>
            <a:r>
              <a:rPr lang="en-US" i="1" dirty="0" smtClean="0"/>
              <a:t> </a:t>
            </a:r>
            <a:r>
              <a:rPr lang="en-US" i="1" dirty="0" err="1"/>
              <a:t>akan</a:t>
            </a:r>
            <a:r>
              <a:rPr lang="en-US" i="1" dirty="0"/>
              <a:t> </a:t>
            </a:r>
            <a:r>
              <a:rPr lang="en-US" i="1" dirty="0" err="1"/>
              <a:t>mencapai</a:t>
            </a:r>
            <a:r>
              <a:rPr lang="en-US" i="1" dirty="0"/>
              <a:t> </a:t>
            </a:r>
            <a:r>
              <a:rPr lang="en-US" i="1" dirty="0" err="1"/>
              <a:t>potensi</a:t>
            </a:r>
            <a:r>
              <a:rPr lang="en-US" i="1" dirty="0"/>
              <a:t> </a:t>
            </a:r>
            <a:r>
              <a:rPr lang="en-US" i="1" dirty="0" err="1"/>
              <a:t>tertinggi</a:t>
            </a:r>
            <a:r>
              <a:rPr lang="en-US" i="1" dirty="0"/>
              <a:t> </a:t>
            </a:r>
            <a:r>
              <a:rPr lang="en-US" i="1" dirty="0" err="1"/>
              <a:t>apabila</a:t>
            </a:r>
            <a:r>
              <a:rPr lang="en-US" i="1" dirty="0"/>
              <a:t> </a:t>
            </a:r>
            <a:r>
              <a:rPr lang="en-US" i="1" dirty="0" err="1"/>
              <a:t>mempraktikkan</a:t>
            </a:r>
            <a:r>
              <a:rPr lang="en-US" i="1" dirty="0"/>
              <a:t> </a:t>
            </a:r>
            <a:r>
              <a:rPr lang="en-US" i="1" dirty="0" err="1" smtClean="0"/>
              <a:t>kejujuran</a:t>
            </a:r>
            <a:r>
              <a:rPr lang="en-US" b="1" dirty="0" smtClean="0"/>
              <a:t>”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560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err="1" smtClean="0"/>
              <a:t>Peran</a:t>
            </a:r>
            <a:r>
              <a:rPr lang="en-US" i="1" dirty="0" smtClean="0"/>
              <a:t> </a:t>
            </a:r>
            <a:r>
              <a:rPr lang="en-US" i="1" dirty="0" err="1" smtClean="0"/>
              <a:t>advokasi</a:t>
            </a:r>
            <a:r>
              <a:rPr lang="en-US" i="1" dirty="0" smtClean="0"/>
              <a:t> </a:t>
            </a:r>
            <a:r>
              <a:rPr lang="en-US" i="1" dirty="0" err="1" smtClean="0"/>
              <a:t>etika</a:t>
            </a:r>
            <a:endParaRPr lang="en-US" i="1" dirty="0" smtClean="0"/>
          </a:p>
          <a:p>
            <a:r>
              <a:rPr lang="en-US" i="1" dirty="0" err="1" smtClean="0"/>
              <a:t>Peran</a:t>
            </a:r>
            <a:r>
              <a:rPr lang="en-US" i="1" dirty="0" smtClean="0"/>
              <a:t> </a:t>
            </a:r>
            <a:r>
              <a:rPr lang="en-US" i="1" dirty="0" err="1" smtClean="0"/>
              <a:t>opini</a:t>
            </a:r>
            <a:r>
              <a:rPr lang="en-US" i="1" dirty="0" smtClean="0"/>
              <a:t> </a:t>
            </a:r>
            <a:r>
              <a:rPr lang="en-US" i="1" dirty="0" err="1" smtClean="0"/>
              <a:t>publik</a:t>
            </a:r>
            <a:r>
              <a:rPr lang="en-US" i="1" dirty="0" smtClean="0"/>
              <a:t> </a:t>
            </a:r>
            <a:r>
              <a:rPr lang="en-US" i="1" dirty="0" err="1" smtClean="0"/>
              <a:t>dengan</a:t>
            </a:r>
            <a:r>
              <a:rPr lang="en-US" i="1" dirty="0" smtClean="0"/>
              <a:t> </a:t>
            </a:r>
            <a:r>
              <a:rPr lang="en-US" i="1" dirty="0" err="1" smtClean="0"/>
              <a:t>kecepatan</a:t>
            </a:r>
            <a:r>
              <a:rPr lang="en-US" i="1" dirty="0" smtClean="0"/>
              <a:t> </a:t>
            </a:r>
            <a:r>
              <a:rPr lang="en-US" i="1" dirty="0" err="1" smtClean="0"/>
              <a:t>respons</a:t>
            </a:r>
            <a:r>
              <a:rPr lang="en-US" i="1" dirty="0" smtClean="0"/>
              <a:t> </a:t>
            </a:r>
            <a:r>
              <a:rPr lang="en-US" i="1" dirty="0" err="1" smtClean="0"/>
              <a:t>organisasi</a:t>
            </a:r>
            <a:endParaRPr lang="en-US" i="1" dirty="0" smtClean="0"/>
          </a:p>
          <a:p>
            <a:r>
              <a:rPr lang="en-US" i="1" dirty="0" err="1" smtClean="0"/>
              <a:t>Pelaporan</a:t>
            </a:r>
            <a:r>
              <a:rPr lang="en-US" i="1" dirty="0" smtClean="0"/>
              <a:t> </a:t>
            </a:r>
            <a:r>
              <a:rPr lang="en-US" i="1" dirty="0" err="1" smtClean="0"/>
              <a:t>kegiatan</a:t>
            </a:r>
            <a:r>
              <a:rPr lang="en-US" i="1" dirty="0" smtClean="0"/>
              <a:t> CSR</a:t>
            </a:r>
          </a:p>
          <a:p>
            <a:r>
              <a:rPr lang="en-US" i="1" dirty="0" err="1" smtClean="0"/>
              <a:t>Pelaporan</a:t>
            </a:r>
            <a:r>
              <a:rPr lang="en-US" i="1" dirty="0" smtClean="0"/>
              <a:t> </a:t>
            </a:r>
            <a:r>
              <a:rPr lang="en-US" i="1" dirty="0" err="1" smtClean="0"/>
              <a:t>performa</a:t>
            </a:r>
            <a:r>
              <a:rPr lang="en-US" i="1" dirty="0" smtClean="0"/>
              <a:t> </a:t>
            </a:r>
            <a:r>
              <a:rPr lang="en-US" i="1" dirty="0" err="1"/>
              <a:t>organisasi</a:t>
            </a:r>
            <a:r>
              <a:rPr lang="en-US" i="1" dirty="0"/>
              <a:t> </a:t>
            </a:r>
          </a:p>
          <a:p>
            <a:r>
              <a:rPr lang="en-US" i="1" dirty="0" err="1" smtClean="0"/>
              <a:t>Pelaporan</a:t>
            </a:r>
            <a:r>
              <a:rPr lang="en-US" i="1" dirty="0" smtClean="0"/>
              <a:t> </a:t>
            </a:r>
            <a:r>
              <a:rPr lang="en-US" i="1" dirty="0" err="1" smtClean="0"/>
              <a:t>reputasi</a:t>
            </a:r>
            <a:r>
              <a:rPr lang="en-US" i="1" dirty="0" smtClean="0"/>
              <a:t> </a:t>
            </a:r>
            <a:r>
              <a:rPr lang="en-US" i="1" dirty="0" err="1"/>
              <a:t>organisasi</a:t>
            </a:r>
            <a:r>
              <a:rPr lang="en-US" i="1" dirty="0"/>
              <a:t> </a:t>
            </a:r>
          </a:p>
          <a:p>
            <a:r>
              <a:rPr lang="en-US" i="1" dirty="0" err="1" smtClean="0"/>
              <a:t>Persekusi</a:t>
            </a:r>
            <a:r>
              <a:rPr lang="en-US" i="1" dirty="0" smtClean="0"/>
              <a:t> yang </a:t>
            </a:r>
            <a:r>
              <a:rPr lang="en-US" i="1" dirty="0" err="1" smtClean="0"/>
              <a:t>dilakukan</a:t>
            </a:r>
            <a:r>
              <a:rPr lang="en-US" i="1" dirty="0" smtClean="0"/>
              <a:t> </a:t>
            </a:r>
            <a:r>
              <a:rPr lang="en-US" i="1" dirty="0" err="1" smtClean="0"/>
              <a:t>secara</a:t>
            </a:r>
            <a:r>
              <a:rPr lang="en-US" i="1" dirty="0" smtClean="0"/>
              <a:t> </a:t>
            </a:r>
            <a:r>
              <a:rPr lang="en-US" i="1" dirty="0" err="1" smtClean="0"/>
              <a:t>organisasi</a:t>
            </a:r>
            <a:r>
              <a:rPr lang="en-US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000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5398811</TotalTime>
  <Words>1430</Words>
  <Application>Microsoft Office PowerPoint</Application>
  <PresentationFormat>On-screen Show (4:3)</PresentationFormat>
  <Paragraphs>154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Etika Public Relations</vt:lpstr>
      <vt:lpstr>Masalah Etika Utama dalam PR (&amp; Marketing)</vt:lpstr>
      <vt:lpstr>PowerPoint Presentation</vt:lpstr>
      <vt:lpstr>PowerPoint Presentation</vt:lpstr>
      <vt:lpstr>PowerPoint Presentation</vt:lpstr>
      <vt:lpstr>Orientasi Dasar Nilai</vt:lpstr>
      <vt:lpstr>Remember …</vt:lpstr>
      <vt:lpstr>PowerPoint Presentation</vt:lpstr>
      <vt:lpstr>Isu Etika pada PR</vt:lpstr>
      <vt:lpstr>Kode Etika PR  - PRSA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Masalah Etika Utama dalam PR (&amp; Marketing)</vt:lpstr>
      <vt:lpstr>Conflict of Interest</vt:lpstr>
      <vt:lpstr>Conflict of Interest</vt:lpstr>
      <vt:lpstr>Conflict of Interest</vt:lpstr>
      <vt:lpstr>Conflict of Interest</vt:lpstr>
      <vt:lpstr>Withholding Information</vt:lpstr>
      <vt:lpstr>Withholding Information</vt:lpstr>
      <vt:lpstr>Propaganda &amp; Persuasi/ Retorika &amp; Manipulasi</vt:lpstr>
      <vt:lpstr>Greenwashing</vt:lpstr>
      <vt:lpstr>Greenwashing</vt:lpstr>
      <vt:lpstr>Corporate Social Responsibility</vt:lpstr>
      <vt:lpstr>Corporate Social Responsibility</vt:lpstr>
      <vt:lpstr>Cause Promotions</vt:lpstr>
      <vt:lpstr>Cause Promotions</vt:lpstr>
      <vt:lpstr>Cause Related Marketing</vt:lpstr>
      <vt:lpstr>Cause Related Marketing</vt:lpstr>
      <vt:lpstr>Corporate Social Marketing</vt:lpstr>
      <vt:lpstr>Corporate Social Marketing</vt:lpstr>
      <vt:lpstr>Corporate Philantropy</vt:lpstr>
      <vt:lpstr>Corporate Philantropy</vt:lpstr>
      <vt:lpstr>Support</vt:lpstr>
      <vt:lpstr>Socially Responsible Business Practices</vt:lpstr>
      <vt:lpstr>Socially Responsible Business Practices</vt:lpstr>
      <vt:lpstr>Socially Responsible Business Practices</vt:lpstr>
      <vt:lpstr>Bad PR</vt:lpstr>
      <vt:lpstr>Good PR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Suci Marini</dc:creator>
  <cp:lastModifiedBy>Suci Marini</cp:lastModifiedBy>
  <cp:revision>33</cp:revision>
  <dcterms:created xsi:type="dcterms:W3CDTF">2008-12-31T17:10:38Z</dcterms:created>
  <dcterms:modified xsi:type="dcterms:W3CDTF">2008-12-31T19:10:22Z</dcterms:modified>
</cp:coreProperties>
</file>