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58" r:id="rId4"/>
    <p:sldId id="260" r:id="rId5"/>
    <p:sldId id="262" r:id="rId6"/>
    <p:sldId id="263" r:id="rId7"/>
    <p:sldId id="264" r:id="rId8"/>
    <p:sldId id="265" r:id="rId9"/>
    <p:sldId id="266" r:id="rId10"/>
    <p:sldId id="267" r:id="rId11"/>
    <p:sldId id="268" r:id="rId12"/>
    <p:sldId id="269" r:id="rId13"/>
    <p:sldId id="270" r:id="rId14"/>
    <p:sldId id="272" r:id="rId15"/>
    <p:sldId id="271" r:id="rId16"/>
    <p:sldId id="273" r:id="rId17"/>
    <p:sldId id="274" r:id="rId18"/>
    <p:sldId id="275" r:id="rId19"/>
    <p:sldId id="276" r:id="rId20"/>
    <p:sldId id="277" r:id="rId2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234" y="6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19" name="Footer Placeholder 18"/>
          <p:cNvSpPr>
            <a:spLocks noGrp="1"/>
          </p:cNvSpPr>
          <p:nvPr>
            <p:ph type="ftr" sz="quarter" idx="11"/>
          </p:nvPr>
        </p:nvSpPr>
        <p:spPr/>
        <p:txBody>
          <a:bodyPr/>
          <a:lstStyle/>
          <a:p>
            <a:r>
              <a:rPr lang="en-US" dirty="0" smtClean="0"/>
              <a:t>Suci Marini </a:t>
            </a:r>
            <a:r>
              <a:rPr lang="en-US" dirty="0" err="1" smtClean="0"/>
              <a:t>Novianty</a:t>
            </a:r>
            <a:r>
              <a:rPr lang="en-US" dirty="0" smtClean="0"/>
              <a:t> - 2019</a:t>
            </a:r>
            <a:endParaRPr lang="id-ID" dirty="0"/>
          </a:p>
        </p:txBody>
      </p:sp>
      <p:sp>
        <p:nvSpPr>
          <p:cNvPr id="27" name="Slide Number Placeholder 26"/>
          <p:cNvSpPr>
            <a:spLocks noGrp="1"/>
          </p:cNvSpPr>
          <p:nvPr>
            <p:ph type="sldNum" sz="quarter" idx="12"/>
          </p:nvPr>
        </p:nvSpPr>
        <p:spPr>
          <a:xfrm>
            <a:off x="8172400" y="6381328"/>
            <a:ext cx="762000" cy="365125"/>
          </a:xfrm>
          <a:prstGeom prst="rect">
            <a:avLst/>
          </a:prstGeom>
        </p:spPr>
        <p:txBody>
          <a:bodyPr/>
          <a:lstStyle/>
          <a:p>
            <a:fld id="{D8FAF848-CFB8-4F39-8119-34505B1C5D61}" type="slidenum">
              <a:rPr lang="id-ID" smtClean="0"/>
              <a:t>‹#›</a:t>
            </a:fld>
            <a:endParaRPr lang="id-ID"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8172400" y="6381328"/>
            <a:ext cx="762000" cy="365125"/>
          </a:xfrm>
          <a:prstGeom prst="rect">
            <a:avLst/>
          </a:prstGeom>
        </p:spPr>
        <p:txBody>
          <a:bodyPr/>
          <a:lstStyle/>
          <a:p>
            <a:fld id="{D8FAF848-CFB8-4F39-8119-34505B1C5D61}"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8172400" y="6381328"/>
            <a:ext cx="762000" cy="365125"/>
          </a:xfrm>
          <a:prstGeom prst="rect">
            <a:avLst/>
          </a:prstGeom>
        </p:spPr>
        <p:txBody>
          <a:bodyPr/>
          <a:lstStyle/>
          <a:p>
            <a:fld id="{D8FAF848-CFB8-4F39-8119-34505B1C5D61}"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8172400" y="6381328"/>
            <a:ext cx="762000" cy="365125"/>
          </a:xfrm>
          <a:prstGeom prst="rect">
            <a:avLst/>
          </a:prstGeom>
        </p:spPr>
        <p:txBody>
          <a:bodyPr/>
          <a:lstStyle/>
          <a:p>
            <a:fld id="{D8FAF848-CFB8-4F39-8119-34505B1C5D61}"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8172400" y="6381328"/>
            <a:ext cx="762000" cy="365125"/>
          </a:xfrm>
          <a:prstGeom prst="rect">
            <a:avLst/>
          </a:prstGeom>
        </p:spPr>
        <p:txBody>
          <a:bodyPr/>
          <a:lstStyle/>
          <a:p>
            <a:fld id="{D8FAF848-CFB8-4F39-8119-34505B1C5D61}"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172400" y="6381328"/>
            <a:ext cx="762000" cy="365125"/>
          </a:xfrm>
          <a:prstGeom prst="rect">
            <a:avLst/>
          </a:prstGeom>
        </p:spPr>
        <p:txBody>
          <a:bodyPr/>
          <a:lstStyle/>
          <a:p>
            <a:fld id="{D8FAF848-CFB8-4F39-8119-34505B1C5D61}"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a:xfrm>
            <a:off x="8172400" y="6381328"/>
            <a:ext cx="762000" cy="365125"/>
          </a:xfrm>
          <a:prstGeom prst="rect">
            <a:avLst/>
          </a:prstGeom>
        </p:spPr>
        <p:txBody>
          <a:bodyPr/>
          <a:lstStyle/>
          <a:p>
            <a:fld id="{D8FAF848-CFB8-4F39-8119-34505B1C5D61}"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8" name="Slide Number Placeholder 7"/>
          <p:cNvSpPr>
            <a:spLocks noGrp="1"/>
          </p:cNvSpPr>
          <p:nvPr>
            <p:ph type="sldNum" sz="quarter" idx="11"/>
          </p:nvPr>
        </p:nvSpPr>
        <p:spPr>
          <a:xfrm>
            <a:off x="8172400" y="6381328"/>
            <a:ext cx="762000" cy="365125"/>
          </a:xfrm>
          <a:prstGeom prst="rect">
            <a:avLst/>
          </a:prstGeom>
        </p:spPr>
        <p:txBody>
          <a:bodyPr/>
          <a:lstStyle/>
          <a:p>
            <a:fld id="{D8FAF848-CFB8-4F39-8119-34505B1C5D61}"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8172400" y="6381328"/>
            <a:ext cx="762000" cy="365125"/>
          </a:xfrm>
          <a:prstGeom prst="rect">
            <a:avLst/>
          </a:prstGeom>
        </p:spPr>
        <p:txBody>
          <a:bodyPr/>
          <a:lstStyle/>
          <a:p>
            <a:fld id="{D8FAF848-CFB8-4F39-8119-34505B1C5D61}"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156448" y="6422064"/>
            <a:ext cx="762000" cy="365125"/>
          </a:xfrm>
          <a:prstGeom prst="rect">
            <a:avLst/>
          </a:prstGeom>
        </p:spPr>
        <p:txBody>
          <a:bodyPr/>
          <a:lstStyle/>
          <a:p>
            <a:fld id="{D8FAF848-CFB8-4F39-8119-34505B1C5D61}"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a:prstGeom prst="rect">
            <a:avLst/>
          </a:prstGeom>
        </p:spPr>
        <p:txBody>
          <a:bodyPr/>
          <a:lstStyle/>
          <a:p>
            <a:fld id="{25D02E56-02B1-405D-BD93-58BA0F244AC9}" type="datetimeFigureOut">
              <a:rPr lang="id-ID" smtClean="0"/>
              <a:t>01/01/2009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172400" y="6381328"/>
            <a:ext cx="762000" cy="365125"/>
          </a:xfrm>
          <a:prstGeom prst="rect">
            <a:avLst/>
          </a:prstGeom>
        </p:spPr>
        <p:txBody>
          <a:bodyPr/>
          <a:lstStyle/>
          <a:p>
            <a:fld id="{D8FAF848-CFB8-4F39-8119-34505B1C5D61}"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dirty="0" smtClean="0"/>
              <a:t>Suci Marini </a:t>
            </a:r>
            <a:r>
              <a:rPr lang="en-US" dirty="0" err="1" smtClean="0"/>
              <a:t>Novianty</a:t>
            </a:r>
            <a:r>
              <a:rPr lang="en-US" dirty="0" smtClean="0"/>
              <a:t> - 2019</a:t>
            </a:r>
            <a:endParaRPr lang="id-ID"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0467" y="1382911"/>
            <a:ext cx="5539845" cy="1470025"/>
          </a:xfrm>
        </p:spPr>
        <p:txBody>
          <a:bodyPr>
            <a:normAutofit/>
          </a:bodyPr>
          <a:lstStyle/>
          <a:p>
            <a:pPr algn="l"/>
            <a:r>
              <a:rPr lang="en-US" sz="3600" b="1" i="1" dirty="0" smtClean="0"/>
              <a:t>ETIKA KOMUNIKASI PUBLIK</a:t>
            </a:r>
            <a:endParaRPr lang="id-ID" sz="3600" b="1" i="1" dirty="0"/>
          </a:p>
        </p:txBody>
      </p:sp>
      <p:sp>
        <p:nvSpPr>
          <p:cNvPr id="4" name="Title 1"/>
          <p:cNvSpPr txBox="1">
            <a:spLocks/>
          </p:cNvSpPr>
          <p:nvPr/>
        </p:nvSpPr>
        <p:spPr>
          <a:xfrm>
            <a:off x="1835696" y="3031005"/>
            <a:ext cx="5616624" cy="94955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i="1" dirty="0" smtClean="0"/>
              <a:t>ETIKA KOMUNIKASI DIGITAL</a:t>
            </a:r>
            <a:endParaRPr lang="id-ID" sz="3600" b="1" i="1" dirty="0"/>
          </a:p>
        </p:txBody>
      </p:sp>
      <p:sp>
        <p:nvSpPr>
          <p:cNvPr id="5" name="Down Arrow 4"/>
          <p:cNvSpPr/>
          <p:nvPr/>
        </p:nvSpPr>
        <p:spPr>
          <a:xfrm>
            <a:off x="4208058" y="2094901"/>
            <a:ext cx="720080" cy="93610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821956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5"/>
            <a:ext cx="8229600" cy="2376264"/>
          </a:xfrm>
        </p:spPr>
        <p:txBody>
          <a:bodyPr>
            <a:noAutofit/>
          </a:bodyPr>
          <a:lstStyle/>
          <a:p>
            <a:r>
              <a:rPr lang="id-ID" sz="1800" b="1" dirty="0" smtClean="0"/>
              <a:t>Hiperteks</a:t>
            </a:r>
            <a:endParaRPr lang="en-US" sz="1800" b="1" dirty="0" smtClean="0"/>
          </a:p>
          <a:p>
            <a:pPr lvl="1"/>
            <a:r>
              <a:rPr lang="en-US" sz="1800" i="1" dirty="0" smtClean="0"/>
              <a:t>H</a:t>
            </a:r>
            <a:r>
              <a:rPr lang="id-ID" sz="1800" i="1" dirty="0" smtClean="0"/>
              <a:t>yperlink</a:t>
            </a:r>
            <a:r>
              <a:rPr lang="id-ID" sz="1800" dirty="0" smtClean="0"/>
              <a:t>, yaitu </a:t>
            </a:r>
            <a:r>
              <a:rPr lang="id-ID" sz="1800" i="1" dirty="0" smtClean="0"/>
              <a:t>spot-spot</a:t>
            </a:r>
            <a:r>
              <a:rPr lang="id-ID" sz="1800" dirty="0" smtClean="0"/>
              <a:t> pada halaman</a:t>
            </a:r>
            <a:r>
              <a:rPr lang="en-US" sz="1800" dirty="0" smtClean="0"/>
              <a:t> web</a:t>
            </a:r>
            <a:r>
              <a:rPr lang="id-ID" sz="1800" dirty="0" smtClean="0"/>
              <a:t> yang dapat di-klik oleh pengguna untuk berpindah ke spot</a:t>
            </a:r>
            <a:r>
              <a:rPr lang="id-ID" sz="1800" i="1" dirty="0" smtClean="0"/>
              <a:t> </a:t>
            </a:r>
            <a:r>
              <a:rPr lang="id-ID" sz="1800" dirty="0" smtClean="0"/>
              <a:t>lain, baik dalam dokumen yang sama maupun dalam situs lain dalam internet. </a:t>
            </a:r>
          </a:p>
          <a:p>
            <a:r>
              <a:rPr lang="id-ID" sz="1800" b="1" dirty="0" smtClean="0"/>
              <a:t>Multimedia</a:t>
            </a:r>
            <a:endParaRPr lang="en-US" sz="1800" b="1" dirty="0" smtClean="0"/>
          </a:p>
          <a:p>
            <a:pPr lvl="1"/>
            <a:r>
              <a:rPr lang="id-ID" sz="1800" dirty="0" smtClean="0"/>
              <a:t>Multimedia adalah sebuah sistem komunikasi yang menawarkan perpaduan </a:t>
            </a:r>
            <a:r>
              <a:rPr lang="id-ID" sz="1800" i="1" dirty="0" smtClean="0"/>
              <a:t>text</a:t>
            </a:r>
            <a:r>
              <a:rPr lang="id-ID" sz="1800" dirty="0" smtClean="0"/>
              <a:t>, grafik, suara, video, dan animasi. </a:t>
            </a:r>
            <a:endParaRPr lang="id-ID" sz="1800" dirty="0"/>
          </a:p>
        </p:txBody>
      </p:sp>
      <p:sp>
        <p:nvSpPr>
          <p:cNvPr id="2" name="TextBox 1"/>
          <p:cNvSpPr txBox="1"/>
          <p:nvPr/>
        </p:nvSpPr>
        <p:spPr>
          <a:xfrm>
            <a:off x="415915" y="3179601"/>
            <a:ext cx="8531570" cy="400110"/>
          </a:xfrm>
          <a:prstGeom prst="rect">
            <a:avLst/>
          </a:prstGeom>
          <a:noFill/>
        </p:spPr>
        <p:txBody>
          <a:bodyPr wrap="square" rtlCol="0">
            <a:spAutoFit/>
          </a:bodyPr>
          <a:lstStyle/>
          <a:p>
            <a:r>
              <a:rPr lang="en-US" sz="2000" i="1" dirty="0" smtClean="0"/>
              <a:t>2 </a:t>
            </a:r>
            <a:r>
              <a:rPr lang="en-US" sz="2000" i="1" dirty="0" err="1" smtClean="0"/>
              <a:t>karakter</a:t>
            </a:r>
            <a:r>
              <a:rPr lang="en-US" sz="2000" i="1" dirty="0" smtClean="0"/>
              <a:t> media digital yang </a:t>
            </a:r>
            <a:r>
              <a:rPr lang="en-US" sz="2000" i="1" dirty="0" err="1" smtClean="0"/>
              <a:t>menyebabkan</a:t>
            </a:r>
            <a:r>
              <a:rPr lang="en-US" sz="2000" i="1" dirty="0" smtClean="0"/>
              <a:t> </a:t>
            </a:r>
            <a:r>
              <a:rPr lang="en-US" sz="2000" i="1" dirty="0" err="1" smtClean="0"/>
              <a:t>kesulitan</a:t>
            </a:r>
            <a:r>
              <a:rPr lang="en-US" sz="2000" i="1" dirty="0" smtClean="0"/>
              <a:t> – </a:t>
            </a:r>
            <a:r>
              <a:rPr lang="en-US" sz="2000" i="1" dirty="0" err="1" smtClean="0"/>
              <a:t>kesulitan</a:t>
            </a:r>
            <a:r>
              <a:rPr lang="en-US" sz="2000" i="1" dirty="0" smtClean="0"/>
              <a:t> </a:t>
            </a:r>
            <a:r>
              <a:rPr lang="en-US" sz="2000" i="1" dirty="0" err="1" smtClean="0"/>
              <a:t>etika</a:t>
            </a:r>
            <a:r>
              <a:rPr lang="en-US" sz="2000" i="1" dirty="0" smtClean="0"/>
              <a:t>, </a:t>
            </a:r>
            <a:r>
              <a:rPr lang="en-US" sz="2000" i="1" dirty="0" err="1" smtClean="0"/>
              <a:t>yaitu</a:t>
            </a:r>
            <a:endParaRPr lang="id-ID" sz="2000" i="1" dirty="0"/>
          </a:p>
        </p:txBody>
      </p:sp>
      <p:sp>
        <p:nvSpPr>
          <p:cNvPr id="4" name="TextBox 3"/>
          <p:cNvSpPr txBox="1"/>
          <p:nvPr/>
        </p:nvSpPr>
        <p:spPr>
          <a:xfrm>
            <a:off x="395536" y="3717032"/>
            <a:ext cx="8208912" cy="2031325"/>
          </a:xfrm>
          <a:prstGeom prst="rect">
            <a:avLst/>
          </a:prstGeom>
          <a:noFill/>
        </p:spPr>
        <p:txBody>
          <a:bodyPr wrap="square" rtlCol="0">
            <a:spAutoFit/>
          </a:bodyPr>
          <a:lstStyle/>
          <a:p>
            <a:pPr marL="342900" indent="-342900">
              <a:buFont typeface="+mj-lt"/>
              <a:buAutoNum type="arabicPeriod"/>
            </a:pPr>
            <a:r>
              <a:rPr lang="en-US" b="1" dirty="0" err="1" smtClean="0"/>
              <a:t>Konvergensi</a:t>
            </a:r>
            <a:r>
              <a:rPr lang="en-US" b="1" dirty="0" smtClean="0"/>
              <a:t> media digital </a:t>
            </a:r>
            <a:r>
              <a:rPr lang="en-US" dirty="0" smtClean="0"/>
              <a:t>yang </a:t>
            </a:r>
            <a:r>
              <a:rPr lang="en-US" dirty="0" err="1" smtClean="0"/>
              <a:t>memungkinkan</a:t>
            </a:r>
            <a:r>
              <a:rPr lang="en-US" dirty="0" smtClean="0"/>
              <a:t> </a:t>
            </a:r>
            <a:r>
              <a:rPr lang="en-US" dirty="0" err="1" smtClean="0"/>
              <a:t>diversifikasi</a:t>
            </a:r>
            <a:r>
              <a:rPr lang="en-US" dirty="0" smtClean="0"/>
              <a:t> </a:t>
            </a:r>
            <a:r>
              <a:rPr lang="en-US" dirty="0" err="1" smtClean="0"/>
              <a:t>teknologi</a:t>
            </a:r>
            <a:r>
              <a:rPr lang="en-US" dirty="0" smtClean="0"/>
              <a:t> </a:t>
            </a:r>
            <a:r>
              <a:rPr lang="en-US" dirty="0" err="1"/>
              <a:t>dalam</a:t>
            </a:r>
            <a:r>
              <a:rPr lang="en-US" dirty="0"/>
              <a:t> 1 </a:t>
            </a:r>
            <a:r>
              <a:rPr lang="en-US" dirty="0" err="1" smtClean="0"/>
              <a:t>gawai</a:t>
            </a:r>
            <a:r>
              <a:rPr lang="en-US" dirty="0" smtClean="0"/>
              <a:t>, </a:t>
            </a:r>
            <a:r>
              <a:rPr lang="en-US" b="1" dirty="0" err="1" smtClean="0"/>
              <a:t>kombinasi</a:t>
            </a:r>
            <a:r>
              <a:rPr lang="en-US" b="1" dirty="0" smtClean="0"/>
              <a:t> </a:t>
            </a:r>
            <a:r>
              <a:rPr lang="en-US" b="1" dirty="0" err="1" smtClean="0"/>
              <a:t>baru</a:t>
            </a:r>
            <a:r>
              <a:rPr lang="en-US" b="1" dirty="0" smtClean="0"/>
              <a:t> </a:t>
            </a:r>
            <a:r>
              <a:rPr lang="en-US" b="1" dirty="0" err="1" smtClean="0"/>
              <a:t>dalam</a:t>
            </a:r>
            <a:r>
              <a:rPr lang="en-US" b="1" dirty="0" smtClean="0"/>
              <a:t> </a:t>
            </a:r>
            <a:r>
              <a:rPr lang="en-US" b="1" dirty="0" err="1" smtClean="0"/>
              <a:t>kemungkinan</a:t>
            </a:r>
            <a:r>
              <a:rPr lang="en-US" b="1" dirty="0" smtClean="0"/>
              <a:t> </a:t>
            </a:r>
            <a:r>
              <a:rPr lang="en-US" b="1" dirty="0" err="1" smtClean="0"/>
              <a:t>dan</a:t>
            </a:r>
            <a:r>
              <a:rPr lang="en-US" b="1" dirty="0" smtClean="0"/>
              <a:t> </a:t>
            </a:r>
            <a:r>
              <a:rPr lang="en-US" b="1" dirty="0" err="1" smtClean="0"/>
              <a:t>keterjangkauan</a:t>
            </a:r>
            <a:endParaRPr lang="en-US" b="1" dirty="0"/>
          </a:p>
          <a:p>
            <a:pPr marL="342900" indent="-342900">
              <a:buFont typeface="+mj-lt"/>
              <a:buAutoNum type="arabicPeriod"/>
            </a:pPr>
            <a:r>
              <a:rPr lang="en-US" dirty="0" err="1" smtClean="0"/>
              <a:t>Perkembangan</a:t>
            </a:r>
            <a:r>
              <a:rPr lang="en-US" dirty="0" smtClean="0"/>
              <a:t> TIK </a:t>
            </a:r>
            <a:r>
              <a:rPr lang="en-US" dirty="0" err="1" smtClean="0"/>
              <a:t>dalam</a:t>
            </a:r>
            <a:r>
              <a:rPr lang="en-US" dirty="0" smtClean="0"/>
              <a:t> </a:t>
            </a:r>
            <a:r>
              <a:rPr lang="en-US" dirty="0" err="1" smtClean="0"/>
              <a:t>bentuk</a:t>
            </a:r>
            <a:r>
              <a:rPr lang="en-US" dirty="0" smtClean="0"/>
              <a:t> internet </a:t>
            </a:r>
            <a:r>
              <a:rPr lang="en-US" dirty="0" err="1" smtClean="0"/>
              <a:t>dan</a:t>
            </a:r>
            <a:r>
              <a:rPr lang="en-US" dirty="0" smtClean="0"/>
              <a:t> </a:t>
            </a:r>
            <a:r>
              <a:rPr lang="en-US" i="1" dirty="0" smtClean="0"/>
              <a:t>world wide web</a:t>
            </a:r>
            <a:r>
              <a:rPr lang="en-US" dirty="0" smtClean="0"/>
              <a:t> </a:t>
            </a:r>
            <a:r>
              <a:rPr lang="en-US" dirty="0" err="1" smtClean="0"/>
              <a:t>menghubungkan</a:t>
            </a:r>
            <a:r>
              <a:rPr lang="en-US" dirty="0" smtClean="0"/>
              <a:t> 25% </a:t>
            </a:r>
            <a:r>
              <a:rPr lang="en-US" dirty="0" err="1" smtClean="0"/>
              <a:t>populasi</a:t>
            </a:r>
            <a:r>
              <a:rPr lang="en-US" dirty="0" smtClean="0"/>
              <a:t> </a:t>
            </a:r>
            <a:r>
              <a:rPr lang="en-US" dirty="0" err="1" smtClean="0"/>
              <a:t>dunia</a:t>
            </a:r>
            <a:r>
              <a:rPr lang="en-US" dirty="0" smtClean="0"/>
              <a:t>, </a:t>
            </a:r>
            <a:r>
              <a:rPr lang="en-US" dirty="0" err="1" smtClean="0"/>
              <a:t>atau</a:t>
            </a:r>
            <a:r>
              <a:rPr lang="en-US" dirty="0" smtClean="0"/>
              <a:t> </a:t>
            </a:r>
            <a:r>
              <a:rPr lang="en-US" dirty="0" err="1" smtClean="0"/>
              <a:t>apabila</a:t>
            </a:r>
            <a:r>
              <a:rPr lang="en-US" dirty="0" smtClean="0"/>
              <a:t> </a:t>
            </a:r>
            <a:r>
              <a:rPr lang="en-US" dirty="0" err="1" smtClean="0"/>
              <a:t>ditambah</a:t>
            </a:r>
            <a:r>
              <a:rPr lang="en-US" dirty="0" smtClean="0"/>
              <a:t> </a:t>
            </a:r>
            <a:r>
              <a:rPr lang="en-US" dirty="0" err="1" smtClean="0"/>
              <a:t>dengan</a:t>
            </a:r>
            <a:r>
              <a:rPr lang="en-US" dirty="0" smtClean="0"/>
              <a:t> </a:t>
            </a:r>
            <a:r>
              <a:rPr lang="en-US" dirty="0" err="1" smtClean="0"/>
              <a:t>ledakan</a:t>
            </a:r>
            <a:r>
              <a:rPr lang="en-US" dirty="0" smtClean="0"/>
              <a:t> smartphone </a:t>
            </a:r>
            <a:r>
              <a:rPr lang="en-US" dirty="0" err="1" smtClean="0"/>
              <a:t>maka</a:t>
            </a:r>
            <a:r>
              <a:rPr lang="en-US" dirty="0" smtClean="0"/>
              <a:t> </a:t>
            </a:r>
            <a:r>
              <a:rPr lang="en-US" dirty="0" err="1" smtClean="0"/>
              <a:t>mencapai</a:t>
            </a:r>
            <a:r>
              <a:rPr lang="en-US" dirty="0" smtClean="0"/>
              <a:t> 4 M orang </a:t>
            </a:r>
            <a:r>
              <a:rPr lang="en-US" dirty="0" err="1" smtClean="0"/>
              <a:t>atau</a:t>
            </a:r>
            <a:r>
              <a:rPr lang="en-US" dirty="0" smtClean="0"/>
              <a:t> </a:t>
            </a:r>
            <a:r>
              <a:rPr lang="en-US" dirty="0" err="1" smtClean="0"/>
              <a:t>hampir</a:t>
            </a:r>
            <a:r>
              <a:rPr lang="en-US" dirty="0" smtClean="0"/>
              <a:t> 60% </a:t>
            </a:r>
            <a:r>
              <a:rPr lang="en-US" dirty="0" err="1" smtClean="0"/>
              <a:t>populasi</a:t>
            </a:r>
            <a:r>
              <a:rPr lang="en-US" dirty="0" smtClean="0"/>
              <a:t> </a:t>
            </a:r>
            <a:r>
              <a:rPr lang="en-US" dirty="0" err="1" smtClean="0"/>
              <a:t>dunia</a:t>
            </a:r>
            <a:r>
              <a:rPr lang="en-US" dirty="0" smtClean="0"/>
              <a:t>. </a:t>
            </a:r>
            <a:r>
              <a:rPr lang="en-US" b="1" dirty="0" err="1" smtClean="0"/>
              <a:t>Etika</a:t>
            </a:r>
            <a:r>
              <a:rPr lang="en-US" b="1" dirty="0" smtClean="0"/>
              <a:t> </a:t>
            </a:r>
            <a:r>
              <a:rPr lang="en-US" b="1" dirty="0" err="1" smtClean="0"/>
              <a:t>komunikasi</a:t>
            </a:r>
            <a:r>
              <a:rPr lang="en-US" b="1" dirty="0" smtClean="0"/>
              <a:t> </a:t>
            </a:r>
            <a:r>
              <a:rPr lang="en-US" b="1" dirty="0" err="1" smtClean="0"/>
              <a:t>antar</a:t>
            </a:r>
            <a:r>
              <a:rPr lang="en-US" b="1" dirty="0" smtClean="0"/>
              <a:t> </a:t>
            </a:r>
            <a:r>
              <a:rPr lang="en-US" b="1" dirty="0" err="1" smtClean="0"/>
              <a:t>budaya</a:t>
            </a:r>
            <a:r>
              <a:rPr lang="en-US" b="1" dirty="0" smtClean="0"/>
              <a:t> pun </a:t>
            </a:r>
            <a:r>
              <a:rPr lang="en-US" b="1" dirty="0" err="1" smtClean="0"/>
              <a:t>menjadi</a:t>
            </a:r>
            <a:r>
              <a:rPr lang="en-US" b="1" dirty="0" smtClean="0"/>
              <a:t> </a:t>
            </a:r>
            <a:r>
              <a:rPr lang="en-US" b="1" dirty="0" err="1" smtClean="0"/>
              <a:t>semakin</a:t>
            </a:r>
            <a:r>
              <a:rPr lang="en-US" b="1" dirty="0" smtClean="0"/>
              <a:t> </a:t>
            </a:r>
            <a:r>
              <a:rPr lang="en-US" b="1" dirty="0" err="1" smtClean="0"/>
              <a:t>hadir</a:t>
            </a:r>
            <a:r>
              <a:rPr lang="en-US" b="1" dirty="0"/>
              <a:t> </a:t>
            </a:r>
            <a:r>
              <a:rPr lang="en-US" b="1" dirty="0" err="1" smtClean="0"/>
              <a:t>dalam</a:t>
            </a:r>
            <a:r>
              <a:rPr lang="en-US" b="1" dirty="0" smtClean="0"/>
              <a:t> </a:t>
            </a:r>
            <a:r>
              <a:rPr lang="en-US" b="1" dirty="0" err="1" smtClean="0"/>
              <a:t>interaksi</a:t>
            </a:r>
            <a:r>
              <a:rPr lang="en-US" b="1" dirty="0" smtClean="0"/>
              <a:t> </a:t>
            </a:r>
            <a:r>
              <a:rPr lang="en-US" b="1" dirty="0" err="1" smtClean="0"/>
              <a:t>keseharian</a:t>
            </a:r>
            <a:r>
              <a:rPr lang="en-US" b="1" dirty="0" smtClean="0"/>
              <a:t>, </a:t>
            </a:r>
            <a:r>
              <a:rPr lang="en-US" b="1" dirty="0" err="1" smtClean="0"/>
              <a:t>ditambah</a:t>
            </a:r>
            <a:r>
              <a:rPr lang="en-US" b="1" dirty="0" smtClean="0"/>
              <a:t> </a:t>
            </a:r>
            <a:r>
              <a:rPr lang="en-US" b="1" dirty="0" err="1" smtClean="0"/>
              <a:t>dengan</a:t>
            </a:r>
            <a:r>
              <a:rPr lang="en-US" b="1" dirty="0" smtClean="0"/>
              <a:t> </a:t>
            </a:r>
            <a:r>
              <a:rPr lang="en-US" b="1" dirty="0" err="1" smtClean="0"/>
              <a:t>karakter</a:t>
            </a:r>
            <a:r>
              <a:rPr lang="en-US" b="1" dirty="0" smtClean="0"/>
              <a:t> yang </a:t>
            </a:r>
            <a:r>
              <a:rPr lang="en-US" b="1" dirty="0" err="1" smtClean="0"/>
              <a:t>khas</a:t>
            </a:r>
            <a:r>
              <a:rPr lang="en-US" b="1" dirty="0" smtClean="0"/>
              <a:t> </a:t>
            </a:r>
            <a:r>
              <a:rPr lang="en-US" b="1" dirty="0" err="1" smtClean="0"/>
              <a:t>dari</a:t>
            </a:r>
            <a:r>
              <a:rPr lang="en-US" b="1" dirty="0" smtClean="0"/>
              <a:t> </a:t>
            </a:r>
            <a:r>
              <a:rPr lang="en-US" b="1" dirty="0" err="1" smtClean="0"/>
              <a:t>digitalisasi</a:t>
            </a:r>
            <a:r>
              <a:rPr lang="en-US" b="1" dirty="0" smtClean="0"/>
              <a:t>, ‘</a:t>
            </a:r>
            <a:r>
              <a:rPr lang="en-US" b="1" dirty="0" err="1" smtClean="0"/>
              <a:t>tanpa</a:t>
            </a:r>
            <a:r>
              <a:rPr lang="en-US" b="1" dirty="0" smtClean="0"/>
              <a:t> </a:t>
            </a:r>
            <a:r>
              <a:rPr lang="en-US" b="1" dirty="0" err="1" smtClean="0"/>
              <a:t>wujud</a:t>
            </a:r>
            <a:r>
              <a:rPr lang="en-US" b="1" dirty="0" smtClean="0"/>
              <a:t>’</a:t>
            </a:r>
            <a:r>
              <a:rPr lang="en-US" dirty="0" smtClean="0"/>
              <a:t> (</a:t>
            </a:r>
            <a:r>
              <a:rPr lang="en-US" dirty="0" err="1" smtClean="0"/>
              <a:t>Ess</a:t>
            </a:r>
            <a:r>
              <a:rPr lang="en-US" dirty="0" smtClean="0"/>
              <a:t>, </a:t>
            </a:r>
            <a:r>
              <a:rPr lang="en-US" dirty="0" err="1" smtClean="0"/>
              <a:t>dalam</a:t>
            </a:r>
            <a:r>
              <a:rPr lang="en-US" dirty="0" smtClean="0"/>
              <a:t> Cheney 2011:205)</a:t>
            </a:r>
            <a:endParaRPr lang="en-US" i="1" dirty="0" smtClean="0"/>
          </a:p>
        </p:txBody>
      </p:sp>
      <p:sp>
        <p:nvSpPr>
          <p:cNvPr id="5" name="TextBox 4"/>
          <p:cNvSpPr txBox="1"/>
          <p:nvPr/>
        </p:nvSpPr>
        <p:spPr>
          <a:xfrm>
            <a:off x="35496" y="2708920"/>
            <a:ext cx="9144000" cy="369332"/>
          </a:xfrm>
          <a:prstGeom prst="rect">
            <a:avLst/>
          </a:prstGeom>
          <a:noFill/>
        </p:spPr>
        <p:txBody>
          <a:bodyPr wrap="square" rtlCol="0">
            <a:spAutoFit/>
          </a:bodyPr>
          <a:lstStyle/>
          <a:p>
            <a:r>
              <a:rPr lang="en-US" dirty="0" smtClean="0"/>
              <a:t>---------------------------------------------------------------------------------------------------------------------</a:t>
            </a:r>
            <a:endParaRPr lang="id-ID" dirty="0"/>
          </a:p>
        </p:txBody>
      </p:sp>
    </p:spTree>
    <p:extLst>
      <p:ext uri="{BB962C8B-B14F-4D97-AF65-F5344CB8AC3E}">
        <p14:creationId xmlns:p14="http://schemas.microsoft.com/office/powerpoint/2010/main" val="1851916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68760"/>
            <a:ext cx="8229600" cy="634082"/>
          </a:xfrm>
        </p:spPr>
        <p:txBody>
          <a:bodyPr>
            <a:normAutofit/>
          </a:bodyPr>
          <a:lstStyle/>
          <a:p>
            <a:r>
              <a:rPr lang="en-US" sz="2400" b="1" i="1" dirty="0" err="1" smtClean="0"/>
              <a:t>Isu</a:t>
            </a:r>
            <a:r>
              <a:rPr lang="en-US" sz="2400" b="1" i="1" dirty="0" smtClean="0"/>
              <a:t> </a:t>
            </a:r>
            <a:r>
              <a:rPr lang="en-US" sz="2400" b="1" i="1" dirty="0" err="1" smtClean="0"/>
              <a:t>Etika</a:t>
            </a:r>
            <a:r>
              <a:rPr lang="en-US" sz="2400" b="1" i="1" dirty="0" smtClean="0"/>
              <a:t> </a:t>
            </a:r>
            <a:r>
              <a:rPr lang="en-US" sz="2400" b="1" i="1" dirty="0" err="1" smtClean="0"/>
              <a:t>dalam</a:t>
            </a:r>
            <a:r>
              <a:rPr lang="en-US" sz="2400" b="1" i="1" dirty="0" smtClean="0"/>
              <a:t> </a:t>
            </a:r>
            <a:r>
              <a:rPr lang="en-US" sz="2400" b="1" i="1" dirty="0" err="1" smtClean="0"/>
              <a:t>Komunikasi</a:t>
            </a:r>
            <a:r>
              <a:rPr lang="en-US" sz="2400" b="1" i="1" dirty="0" smtClean="0"/>
              <a:t> Digital (</a:t>
            </a:r>
            <a:r>
              <a:rPr lang="en-US" sz="2400" b="1" i="1" dirty="0" err="1" smtClean="0"/>
              <a:t>Ess</a:t>
            </a:r>
            <a:r>
              <a:rPr lang="en-US" sz="2400" b="1" i="1" dirty="0" smtClean="0"/>
              <a:t>, </a:t>
            </a:r>
            <a:r>
              <a:rPr lang="en-US" sz="2400" b="1" i="1" dirty="0" err="1" smtClean="0"/>
              <a:t>dalam</a:t>
            </a:r>
            <a:r>
              <a:rPr lang="en-US" sz="2400" b="1" i="1" dirty="0" smtClean="0"/>
              <a:t> Cheney)</a:t>
            </a:r>
            <a:endParaRPr lang="id-ID" sz="2400" b="1" i="1" dirty="0"/>
          </a:p>
        </p:txBody>
      </p:sp>
      <p:sp>
        <p:nvSpPr>
          <p:cNvPr id="3" name="Content Placeholder 2"/>
          <p:cNvSpPr>
            <a:spLocks noGrp="1"/>
          </p:cNvSpPr>
          <p:nvPr>
            <p:ph idx="1"/>
          </p:nvPr>
        </p:nvSpPr>
        <p:spPr>
          <a:xfrm>
            <a:off x="971600" y="1916832"/>
            <a:ext cx="3394720" cy="2188839"/>
          </a:xfrm>
        </p:spPr>
        <p:txBody>
          <a:bodyPr>
            <a:normAutofit lnSpcReduction="10000"/>
          </a:bodyPr>
          <a:lstStyle/>
          <a:p>
            <a:r>
              <a:rPr lang="en-US" sz="2400" dirty="0" err="1" smtClean="0"/>
              <a:t>Privasi</a:t>
            </a:r>
            <a:r>
              <a:rPr lang="en-US" sz="2400" dirty="0" smtClean="0"/>
              <a:t> </a:t>
            </a:r>
          </a:p>
          <a:p>
            <a:r>
              <a:rPr lang="en-US" sz="2400" dirty="0" err="1" smtClean="0"/>
              <a:t>Demokrasi</a:t>
            </a:r>
            <a:r>
              <a:rPr lang="en-US" sz="2400" dirty="0"/>
              <a:t> </a:t>
            </a:r>
            <a:r>
              <a:rPr lang="en-US" sz="2400" dirty="0" smtClean="0"/>
              <a:t>daring</a:t>
            </a:r>
          </a:p>
          <a:p>
            <a:r>
              <a:rPr lang="en-US" sz="2400" dirty="0" err="1" smtClean="0"/>
              <a:t>Hak</a:t>
            </a:r>
            <a:r>
              <a:rPr lang="en-US" sz="2400" dirty="0" smtClean="0"/>
              <a:t> </a:t>
            </a:r>
            <a:r>
              <a:rPr lang="en-US" sz="2400" dirty="0" err="1" smtClean="0"/>
              <a:t>cipta</a:t>
            </a:r>
            <a:endParaRPr lang="en-US" sz="2400" dirty="0" smtClean="0"/>
          </a:p>
          <a:p>
            <a:r>
              <a:rPr lang="en-US" sz="2400" dirty="0" err="1" smtClean="0"/>
              <a:t>Seks</a:t>
            </a:r>
            <a:r>
              <a:rPr lang="en-US" sz="2400" dirty="0" smtClean="0"/>
              <a:t> </a:t>
            </a:r>
            <a:r>
              <a:rPr lang="en-US" sz="2400" dirty="0" err="1" smtClean="0"/>
              <a:t>dan</a:t>
            </a:r>
            <a:r>
              <a:rPr lang="en-US" sz="2400" dirty="0" smtClean="0"/>
              <a:t> </a:t>
            </a:r>
            <a:r>
              <a:rPr lang="en-US" sz="2400" dirty="0" err="1" smtClean="0"/>
              <a:t>gim</a:t>
            </a:r>
            <a:r>
              <a:rPr lang="en-US" sz="2400" dirty="0" smtClean="0"/>
              <a:t> digital</a:t>
            </a:r>
          </a:p>
          <a:p>
            <a:r>
              <a:rPr lang="en-US" sz="2400" dirty="0" err="1" smtClean="0"/>
              <a:t>Kewarganegaraan</a:t>
            </a:r>
            <a:r>
              <a:rPr lang="en-US" sz="2400" dirty="0" smtClean="0"/>
              <a:t> </a:t>
            </a:r>
            <a:endParaRPr lang="id-ID" sz="2400" dirty="0"/>
          </a:p>
        </p:txBody>
      </p:sp>
      <p:pic>
        <p:nvPicPr>
          <p:cNvPr id="1026" name="Picture 2" descr="Image result for ethics 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1981200"/>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8055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i="1" dirty="0" err="1" smtClean="0"/>
              <a:t>Privasi</a:t>
            </a:r>
            <a:endParaRPr lang="id-ID" sz="3600" b="1" i="1" dirty="0"/>
          </a:p>
        </p:txBody>
      </p:sp>
      <p:sp>
        <p:nvSpPr>
          <p:cNvPr id="3" name="Content Placeholder 2"/>
          <p:cNvSpPr>
            <a:spLocks noGrp="1"/>
          </p:cNvSpPr>
          <p:nvPr>
            <p:ph idx="1"/>
          </p:nvPr>
        </p:nvSpPr>
        <p:spPr>
          <a:xfrm>
            <a:off x="467544" y="1124744"/>
            <a:ext cx="8229600" cy="4565103"/>
          </a:xfrm>
        </p:spPr>
        <p:txBody>
          <a:bodyPr>
            <a:noAutofit/>
          </a:bodyPr>
          <a:lstStyle/>
          <a:p>
            <a:r>
              <a:rPr lang="en-US" sz="1900" dirty="0" smtClean="0"/>
              <a:t>Day </a:t>
            </a:r>
            <a:r>
              <a:rPr lang="en-US" sz="1900" dirty="0" err="1" smtClean="0"/>
              <a:t>dalam</a:t>
            </a:r>
            <a:r>
              <a:rPr lang="en-US" sz="1900" dirty="0" smtClean="0"/>
              <a:t> </a:t>
            </a:r>
            <a:r>
              <a:rPr lang="en-US" sz="1900" dirty="0" err="1" smtClean="0"/>
              <a:t>Mufid</a:t>
            </a:r>
            <a:r>
              <a:rPr lang="en-US" sz="1900" dirty="0" smtClean="0"/>
              <a:t> (2018:189) </a:t>
            </a:r>
            <a:r>
              <a:rPr lang="en-US" sz="1900" dirty="0" smtClean="0">
                <a:sym typeface="Wingdings" pitchFamily="2" charset="2"/>
              </a:rPr>
              <a:t> </a:t>
            </a:r>
            <a:r>
              <a:rPr lang="en-US" sz="1900" dirty="0" err="1" smtClean="0">
                <a:sym typeface="Wingdings" pitchFamily="2" charset="2"/>
              </a:rPr>
              <a:t>Privasi</a:t>
            </a:r>
            <a:r>
              <a:rPr lang="en-US" sz="1900" dirty="0" smtClean="0">
                <a:sym typeface="Wingdings" pitchFamily="2" charset="2"/>
              </a:rPr>
              <a:t> </a:t>
            </a:r>
            <a:r>
              <a:rPr lang="en-US" sz="1900" dirty="0" err="1" smtClean="0">
                <a:sym typeface="Wingdings" pitchFamily="2" charset="2"/>
              </a:rPr>
              <a:t>adalah</a:t>
            </a:r>
            <a:r>
              <a:rPr lang="en-US" sz="1900" dirty="0" smtClean="0">
                <a:sym typeface="Wingdings" pitchFamily="2" charset="2"/>
              </a:rPr>
              <a:t> </a:t>
            </a:r>
            <a:r>
              <a:rPr lang="en-US" sz="1900" dirty="0" err="1" smtClean="0">
                <a:sym typeface="Wingdings" pitchFamily="2" charset="2"/>
              </a:rPr>
              <a:t>hal</a:t>
            </a:r>
            <a:r>
              <a:rPr lang="en-US" sz="1900" dirty="0" smtClean="0">
                <a:sym typeface="Wingdings" pitchFamily="2" charset="2"/>
              </a:rPr>
              <a:t> </a:t>
            </a:r>
            <a:r>
              <a:rPr lang="en-US" sz="1900" dirty="0" err="1" smtClean="0">
                <a:sym typeface="Wingdings" pitchFamily="2" charset="2"/>
              </a:rPr>
              <a:t>untuk</a:t>
            </a:r>
            <a:r>
              <a:rPr lang="en-US" sz="1900" dirty="0" smtClean="0">
                <a:sym typeface="Wingdings" pitchFamily="2" charset="2"/>
              </a:rPr>
              <a:t> </a:t>
            </a:r>
            <a:r>
              <a:rPr lang="en-US" sz="1900" dirty="0" err="1" smtClean="0">
                <a:sym typeface="Wingdings" pitchFamily="2" charset="2"/>
              </a:rPr>
              <a:t>dibiarkan</a:t>
            </a:r>
            <a:r>
              <a:rPr lang="en-US" sz="1900" dirty="0" smtClean="0">
                <a:sym typeface="Wingdings" pitchFamily="2" charset="2"/>
              </a:rPr>
              <a:t> </a:t>
            </a:r>
            <a:r>
              <a:rPr lang="en-US" sz="1900" dirty="0" err="1" smtClean="0">
                <a:sym typeface="Wingdings" pitchFamily="2" charset="2"/>
              </a:rPr>
              <a:t>atau</a:t>
            </a:r>
            <a:r>
              <a:rPr lang="en-US" sz="1900" dirty="0" smtClean="0">
                <a:sym typeface="Wingdings" pitchFamily="2" charset="2"/>
              </a:rPr>
              <a:t> </a:t>
            </a:r>
            <a:r>
              <a:rPr lang="en-US" sz="1900" dirty="0" err="1" smtClean="0">
                <a:sym typeface="Wingdings" pitchFamily="2" charset="2"/>
              </a:rPr>
              <a:t>hak</a:t>
            </a:r>
            <a:r>
              <a:rPr lang="en-US" sz="1900" dirty="0" smtClean="0">
                <a:sym typeface="Wingdings" pitchFamily="2" charset="2"/>
              </a:rPr>
              <a:t> </a:t>
            </a:r>
            <a:r>
              <a:rPr lang="en-US" sz="1900" dirty="0" err="1" smtClean="0">
                <a:sym typeface="Wingdings" pitchFamily="2" charset="2"/>
              </a:rPr>
              <a:t>mengontrol</a:t>
            </a:r>
            <a:r>
              <a:rPr lang="en-US" sz="1900" dirty="0" smtClean="0">
                <a:sym typeface="Wingdings" pitchFamily="2" charset="2"/>
              </a:rPr>
              <a:t> </a:t>
            </a:r>
            <a:r>
              <a:rPr lang="en-US" sz="1900" dirty="0" err="1" smtClean="0">
                <a:sym typeface="Wingdings" pitchFamily="2" charset="2"/>
              </a:rPr>
              <a:t>publikasi</a:t>
            </a:r>
            <a:r>
              <a:rPr lang="en-US" sz="1900" dirty="0" smtClean="0">
                <a:sym typeface="Wingdings" pitchFamily="2" charset="2"/>
              </a:rPr>
              <a:t> yang </a:t>
            </a:r>
            <a:r>
              <a:rPr lang="en-US" sz="1900" dirty="0" err="1" smtClean="0">
                <a:sym typeface="Wingdings" pitchFamily="2" charset="2"/>
              </a:rPr>
              <a:t>tidak</a:t>
            </a:r>
            <a:r>
              <a:rPr lang="en-US" sz="1900" dirty="0" smtClean="0">
                <a:sym typeface="Wingdings" pitchFamily="2" charset="2"/>
              </a:rPr>
              <a:t> </a:t>
            </a:r>
            <a:r>
              <a:rPr lang="en-US" sz="1900" dirty="0" err="1" smtClean="0">
                <a:sym typeface="Wingdings" pitchFamily="2" charset="2"/>
              </a:rPr>
              <a:t>diinginkan</a:t>
            </a:r>
            <a:r>
              <a:rPr lang="en-US" sz="1900" dirty="0" smtClean="0">
                <a:sym typeface="Wingdings" pitchFamily="2" charset="2"/>
              </a:rPr>
              <a:t> </a:t>
            </a:r>
            <a:r>
              <a:rPr lang="en-US" sz="1900" dirty="0" err="1" smtClean="0">
                <a:sym typeface="Wingdings" pitchFamily="2" charset="2"/>
              </a:rPr>
              <a:t>tentang</a:t>
            </a:r>
            <a:r>
              <a:rPr lang="en-US" sz="1900" dirty="0" smtClean="0">
                <a:sym typeface="Wingdings" pitchFamily="2" charset="2"/>
              </a:rPr>
              <a:t> </a:t>
            </a:r>
            <a:r>
              <a:rPr lang="en-US" sz="1900" dirty="0" err="1" smtClean="0">
                <a:sym typeface="Wingdings" pitchFamily="2" charset="2"/>
              </a:rPr>
              <a:t>urusan</a:t>
            </a:r>
            <a:r>
              <a:rPr lang="en-US" sz="1900" dirty="0" smtClean="0">
                <a:sym typeface="Wingdings" pitchFamily="2" charset="2"/>
              </a:rPr>
              <a:t> personal </a:t>
            </a:r>
            <a:r>
              <a:rPr lang="en-US" sz="1900" dirty="0" err="1">
                <a:sym typeface="Wingdings" pitchFamily="2" charset="2"/>
              </a:rPr>
              <a:t>s</a:t>
            </a:r>
            <a:r>
              <a:rPr lang="en-US" sz="1900" dirty="0" err="1" smtClean="0">
                <a:sym typeface="Wingdings" pitchFamily="2" charset="2"/>
              </a:rPr>
              <a:t>eseorang</a:t>
            </a:r>
            <a:r>
              <a:rPr lang="en-US" sz="1900" dirty="0" smtClean="0">
                <a:sym typeface="Wingdings" pitchFamily="2" charset="2"/>
              </a:rPr>
              <a:t>.</a:t>
            </a:r>
          </a:p>
          <a:p>
            <a:r>
              <a:rPr lang="en-US" sz="1900" dirty="0" err="1" smtClean="0">
                <a:sym typeface="Wingdings" pitchFamily="2" charset="2"/>
              </a:rPr>
              <a:t>Esensial</a:t>
            </a:r>
            <a:r>
              <a:rPr lang="en-US" sz="1900" dirty="0" smtClean="0">
                <a:sym typeface="Wingdings" pitchFamily="2" charset="2"/>
              </a:rPr>
              <a:t> </a:t>
            </a:r>
            <a:r>
              <a:rPr lang="en-US" sz="1900" dirty="0" err="1" smtClean="0">
                <a:sym typeface="Wingdings" pitchFamily="2" charset="2"/>
              </a:rPr>
              <a:t>dralam</a:t>
            </a:r>
            <a:r>
              <a:rPr lang="en-US" sz="1900" dirty="0" smtClean="0">
                <a:sym typeface="Wingdings" pitchFamily="2" charset="2"/>
              </a:rPr>
              <a:t> </a:t>
            </a:r>
            <a:r>
              <a:rPr lang="en-US" sz="1900" dirty="0" err="1" smtClean="0">
                <a:sym typeface="Wingdings" pitchFamily="2" charset="2"/>
              </a:rPr>
              <a:t>hidup</a:t>
            </a:r>
            <a:r>
              <a:rPr lang="en-US" sz="1900" dirty="0" smtClean="0">
                <a:sym typeface="Wingdings" pitchFamily="2" charset="2"/>
              </a:rPr>
              <a:t> </a:t>
            </a:r>
            <a:r>
              <a:rPr lang="en-US" sz="1900" dirty="0" err="1" smtClean="0">
                <a:sym typeface="Wingdings" pitchFamily="2" charset="2"/>
              </a:rPr>
              <a:t>manusia</a:t>
            </a:r>
            <a:r>
              <a:rPr lang="en-US" sz="1900" dirty="0">
                <a:sym typeface="Wingdings" pitchFamily="2" charset="2"/>
              </a:rPr>
              <a:t> </a:t>
            </a:r>
            <a:r>
              <a:rPr lang="en-US" sz="1900" dirty="0" smtClean="0">
                <a:sym typeface="Wingdings" pitchFamily="2" charset="2"/>
              </a:rPr>
              <a:t> </a:t>
            </a:r>
            <a:r>
              <a:rPr lang="en-US" sz="1900" dirty="0" err="1" smtClean="0">
                <a:sym typeface="Wingdings" pitchFamily="2" charset="2"/>
              </a:rPr>
              <a:t>kebebasan</a:t>
            </a:r>
            <a:r>
              <a:rPr lang="en-US" sz="1900" dirty="0">
                <a:sym typeface="Wingdings" pitchFamily="2" charset="2"/>
              </a:rPr>
              <a:t> </a:t>
            </a:r>
            <a:r>
              <a:rPr lang="en-US" sz="1900" dirty="0" err="1" smtClean="0">
                <a:sym typeface="Wingdings" pitchFamily="2" charset="2"/>
              </a:rPr>
              <a:t>untuk</a:t>
            </a:r>
            <a:r>
              <a:rPr lang="en-US" sz="1900" dirty="0" smtClean="0">
                <a:sym typeface="Wingdings" pitchFamily="2" charset="2"/>
              </a:rPr>
              <a:t> </a:t>
            </a:r>
            <a:r>
              <a:rPr lang="en-US" sz="1900" dirty="0" err="1" smtClean="0">
                <a:sym typeface="Wingdings" pitchFamily="2" charset="2"/>
              </a:rPr>
              <a:t>memilih</a:t>
            </a:r>
            <a:r>
              <a:rPr lang="en-US" sz="1900" dirty="0" smtClean="0">
                <a:sym typeface="Wingdings" pitchFamily="2" charset="2"/>
              </a:rPr>
              <a:t> </a:t>
            </a:r>
            <a:r>
              <a:rPr lang="en-US" sz="1900" dirty="0" err="1" smtClean="0">
                <a:sym typeface="Wingdings" pitchFamily="2" charset="2"/>
              </a:rPr>
              <a:t>konsep</a:t>
            </a:r>
            <a:r>
              <a:rPr lang="en-US" sz="1900" dirty="0" smtClean="0">
                <a:sym typeface="Wingdings" pitchFamily="2" charset="2"/>
              </a:rPr>
              <a:t> </a:t>
            </a:r>
            <a:r>
              <a:rPr lang="en-US" sz="1900" dirty="0" err="1" smtClean="0">
                <a:sym typeface="Wingdings" pitchFamily="2" charset="2"/>
              </a:rPr>
              <a:t>pribadi</a:t>
            </a:r>
            <a:r>
              <a:rPr lang="en-US" sz="1900" dirty="0" smtClean="0">
                <a:sym typeface="Wingdings" pitchFamily="2" charset="2"/>
              </a:rPr>
              <a:t> </a:t>
            </a:r>
            <a:r>
              <a:rPr lang="en-US" sz="1900" dirty="0" err="1" smtClean="0">
                <a:sym typeface="Wingdings" pitchFamily="2" charset="2"/>
              </a:rPr>
              <a:t>tentang</a:t>
            </a:r>
            <a:r>
              <a:rPr lang="en-US" sz="1900" dirty="0" smtClean="0">
                <a:sym typeface="Wingdings" pitchFamily="2" charset="2"/>
              </a:rPr>
              <a:t> </a:t>
            </a:r>
            <a:r>
              <a:rPr lang="en-US" sz="1900" dirty="0" err="1" smtClean="0">
                <a:sym typeface="Wingdings" pitchFamily="2" charset="2"/>
              </a:rPr>
              <a:t>apa</a:t>
            </a:r>
            <a:r>
              <a:rPr lang="en-US" sz="1900" dirty="0" smtClean="0">
                <a:sym typeface="Wingdings" pitchFamily="2" charset="2"/>
              </a:rPr>
              <a:t> yang </a:t>
            </a:r>
            <a:r>
              <a:rPr lang="en-US" sz="1900" dirty="0" err="1" smtClean="0">
                <a:sym typeface="Wingdings" pitchFamily="2" charset="2"/>
              </a:rPr>
              <a:t>ingin</a:t>
            </a:r>
            <a:r>
              <a:rPr lang="en-US" sz="1900" dirty="0" smtClean="0">
                <a:sym typeface="Wingdings" pitchFamily="2" charset="2"/>
              </a:rPr>
              <a:t> </a:t>
            </a:r>
            <a:r>
              <a:rPr lang="en-US" sz="1900" dirty="0" err="1" smtClean="0">
                <a:sym typeface="Wingdings" pitchFamily="2" charset="2"/>
              </a:rPr>
              <a:t>dibagikan</a:t>
            </a:r>
            <a:endParaRPr lang="en-US" sz="1900" dirty="0" smtClean="0">
              <a:sym typeface="Wingdings" pitchFamily="2" charset="2"/>
            </a:endParaRPr>
          </a:p>
          <a:p>
            <a:pPr lvl="1"/>
            <a:r>
              <a:rPr lang="en-US" sz="1900" i="1" dirty="0" err="1" smtClean="0">
                <a:sym typeface="Wingdings" pitchFamily="2" charset="2"/>
              </a:rPr>
              <a:t>Privasi</a:t>
            </a:r>
            <a:r>
              <a:rPr lang="en-US" sz="1900" i="1" dirty="0" smtClean="0">
                <a:sym typeface="Wingdings" pitchFamily="2" charset="2"/>
              </a:rPr>
              <a:t> </a:t>
            </a:r>
            <a:r>
              <a:rPr lang="en-US" sz="1900" i="1" dirty="0" err="1" smtClean="0">
                <a:sym typeface="Wingdings" pitchFamily="2" charset="2"/>
              </a:rPr>
              <a:t>lokasi</a:t>
            </a:r>
            <a:r>
              <a:rPr lang="en-US" sz="1900" dirty="0" smtClean="0">
                <a:sym typeface="Wingdings" pitchFamily="2" charset="2"/>
              </a:rPr>
              <a:t>, </a:t>
            </a:r>
            <a:r>
              <a:rPr lang="en-US" sz="1900" dirty="0" err="1" smtClean="0">
                <a:sym typeface="Wingdings" pitchFamily="2" charset="2"/>
              </a:rPr>
              <a:t>kemampuan</a:t>
            </a:r>
            <a:r>
              <a:rPr lang="en-US" sz="1900" dirty="0" smtClean="0">
                <a:sym typeface="Wingdings" pitchFamily="2" charset="2"/>
              </a:rPr>
              <a:t> </a:t>
            </a:r>
            <a:r>
              <a:rPr lang="en-US" sz="1900" dirty="0" err="1" smtClean="0">
                <a:sym typeface="Wingdings" pitchFamily="2" charset="2"/>
              </a:rPr>
              <a:t>untuk</a:t>
            </a:r>
            <a:r>
              <a:rPr lang="en-US" sz="1900" dirty="0" smtClean="0">
                <a:sym typeface="Wingdings" pitchFamily="2" charset="2"/>
              </a:rPr>
              <a:t> </a:t>
            </a:r>
            <a:r>
              <a:rPr lang="en-US" sz="1900" dirty="0" err="1" smtClean="0">
                <a:sym typeface="Wingdings" pitchFamily="2" charset="2"/>
              </a:rPr>
              <a:t>menghalangi</a:t>
            </a:r>
            <a:r>
              <a:rPr lang="en-US" sz="1900" dirty="0" smtClean="0">
                <a:sym typeface="Wingdings" pitchFamily="2" charset="2"/>
              </a:rPr>
              <a:t> orang lain </a:t>
            </a:r>
            <a:r>
              <a:rPr lang="en-US" sz="1900" dirty="0" err="1" smtClean="0">
                <a:sym typeface="Wingdings" pitchFamily="2" charset="2"/>
              </a:rPr>
              <a:t>untuk</a:t>
            </a:r>
            <a:r>
              <a:rPr lang="en-US" sz="1900" dirty="0" smtClean="0">
                <a:sym typeface="Wingdings" pitchFamily="2" charset="2"/>
              </a:rPr>
              <a:t> </a:t>
            </a:r>
            <a:r>
              <a:rPr lang="en-US" sz="1900" dirty="0" err="1" smtClean="0">
                <a:sym typeface="Wingdings" pitchFamily="2" charset="2"/>
              </a:rPr>
              <a:t>mengetahui</a:t>
            </a:r>
            <a:r>
              <a:rPr lang="en-US" sz="1900" dirty="0" smtClean="0">
                <a:sym typeface="Wingdings" pitchFamily="2" charset="2"/>
              </a:rPr>
              <a:t> </a:t>
            </a:r>
            <a:r>
              <a:rPr lang="en-US" sz="1900" dirty="0" err="1" smtClean="0">
                <a:sym typeface="Wingdings" pitchFamily="2" charset="2"/>
              </a:rPr>
              <a:t>posisi</a:t>
            </a:r>
            <a:r>
              <a:rPr lang="en-US" sz="1900" dirty="0" smtClean="0">
                <a:sym typeface="Wingdings" pitchFamily="2" charset="2"/>
              </a:rPr>
              <a:t> </a:t>
            </a:r>
            <a:r>
              <a:rPr lang="en-US" sz="1900" dirty="0" err="1" smtClean="0">
                <a:sym typeface="Wingdings" pitchFamily="2" charset="2"/>
              </a:rPr>
              <a:t>fisik</a:t>
            </a:r>
            <a:r>
              <a:rPr lang="en-US" sz="1900" dirty="0" smtClean="0">
                <a:sym typeface="Wingdings" pitchFamily="2" charset="2"/>
              </a:rPr>
              <a:t> </a:t>
            </a:r>
            <a:r>
              <a:rPr lang="en-US" sz="1900" dirty="0" err="1" smtClean="0">
                <a:sym typeface="Wingdings" pitchFamily="2" charset="2"/>
              </a:rPr>
              <a:t>kita</a:t>
            </a:r>
            <a:r>
              <a:rPr lang="en-US" sz="1900" dirty="0" smtClean="0">
                <a:sym typeface="Wingdings" pitchFamily="2" charset="2"/>
              </a:rPr>
              <a:t> </a:t>
            </a:r>
            <a:r>
              <a:rPr lang="en-US" sz="1900" dirty="0" err="1" smtClean="0">
                <a:sym typeface="Wingdings" pitchFamily="2" charset="2"/>
              </a:rPr>
              <a:t>melalui</a:t>
            </a:r>
            <a:r>
              <a:rPr lang="en-US" sz="1900" dirty="0" smtClean="0">
                <a:sym typeface="Wingdings" pitchFamily="2" charset="2"/>
              </a:rPr>
              <a:t> </a:t>
            </a:r>
            <a:r>
              <a:rPr lang="en-US" sz="1900" dirty="0" err="1" smtClean="0">
                <a:sym typeface="Wingdings" pitchFamily="2" charset="2"/>
              </a:rPr>
              <a:t>alat</a:t>
            </a:r>
            <a:r>
              <a:rPr lang="en-US" sz="1900" dirty="0" smtClean="0">
                <a:sym typeface="Wingdings" pitchFamily="2" charset="2"/>
              </a:rPr>
              <a:t>, </a:t>
            </a:r>
            <a:r>
              <a:rPr lang="en-US" sz="1900" dirty="0" err="1" smtClean="0">
                <a:sym typeface="Wingdings" pitchFamily="2" charset="2"/>
              </a:rPr>
              <a:t>misal</a:t>
            </a:r>
            <a:r>
              <a:rPr lang="en-US" sz="1900" dirty="0" smtClean="0">
                <a:sym typeface="Wingdings" pitchFamily="2" charset="2"/>
              </a:rPr>
              <a:t> GPS</a:t>
            </a:r>
          </a:p>
          <a:p>
            <a:pPr lvl="1"/>
            <a:r>
              <a:rPr lang="en-US" sz="1900" i="1" dirty="0" err="1" smtClean="0">
                <a:sym typeface="Wingdings" pitchFamily="2" charset="2"/>
              </a:rPr>
              <a:t>Privasi</a:t>
            </a:r>
            <a:r>
              <a:rPr lang="en-US" sz="1900" i="1" dirty="0" smtClean="0">
                <a:sym typeface="Wingdings" pitchFamily="2" charset="2"/>
              </a:rPr>
              <a:t> </a:t>
            </a:r>
            <a:r>
              <a:rPr lang="en-US" sz="1900" i="1" dirty="0" err="1" smtClean="0">
                <a:sym typeface="Wingdings" pitchFamily="2" charset="2"/>
              </a:rPr>
              <a:t>keputusan</a:t>
            </a:r>
            <a:r>
              <a:rPr lang="en-US" sz="1900" i="1" dirty="0" smtClean="0">
                <a:sym typeface="Wingdings" pitchFamily="2" charset="2"/>
              </a:rPr>
              <a:t>,</a:t>
            </a:r>
            <a:r>
              <a:rPr lang="en-US" sz="1900" dirty="0" smtClean="0">
                <a:sym typeface="Wingdings" pitchFamily="2" charset="2"/>
              </a:rPr>
              <a:t> </a:t>
            </a:r>
            <a:r>
              <a:rPr lang="en-US" sz="1900" dirty="0" err="1" smtClean="0">
                <a:sym typeface="Wingdings" pitchFamily="2" charset="2"/>
              </a:rPr>
              <a:t>kebebasan</a:t>
            </a:r>
            <a:r>
              <a:rPr lang="en-US" sz="1900" dirty="0" smtClean="0">
                <a:sym typeface="Wingdings" pitchFamily="2" charset="2"/>
              </a:rPr>
              <a:t> </a:t>
            </a:r>
            <a:r>
              <a:rPr lang="en-US" sz="1900" dirty="0" err="1" smtClean="0">
                <a:sym typeface="Wingdings" pitchFamily="2" charset="2"/>
              </a:rPr>
              <a:t>untuk</a:t>
            </a:r>
            <a:r>
              <a:rPr lang="en-US" sz="1900" dirty="0" smtClean="0">
                <a:sym typeface="Wingdings" pitchFamily="2" charset="2"/>
              </a:rPr>
              <a:t> </a:t>
            </a:r>
            <a:r>
              <a:rPr lang="en-US" sz="1900" dirty="0" err="1" smtClean="0">
                <a:sym typeface="Wingdings" pitchFamily="2" charset="2"/>
              </a:rPr>
              <a:t>menghindar</a:t>
            </a:r>
            <a:r>
              <a:rPr lang="en-US" sz="1900" dirty="0" smtClean="0">
                <a:sym typeface="Wingdings" pitchFamily="2" charset="2"/>
              </a:rPr>
              <a:t> </a:t>
            </a:r>
            <a:r>
              <a:rPr lang="en-US" sz="1900" dirty="0" err="1" smtClean="0">
                <a:sym typeface="Wingdings" pitchFamily="2" charset="2"/>
              </a:rPr>
              <a:t>dari</a:t>
            </a:r>
            <a:r>
              <a:rPr lang="en-US" sz="1900" dirty="0" smtClean="0">
                <a:sym typeface="Wingdings" pitchFamily="2" charset="2"/>
              </a:rPr>
              <a:t> orang yang </a:t>
            </a:r>
            <a:r>
              <a:rPr lang="en-US" sz="1900" dirty="0" err="1" smtClean="0">
                <a:sym typeface="Wingdings" pitchFamily="2" charset="2"/>
              </a:rPr>
              <a:t>ikut</a:t>
            </a:r>
            <a:r>
              <a:rPr lang="en-US" sz="1900" dirty="0" smtClean="0">
                <a:sym typeface="Wingdings" pitchFamily="2" charset="2"/>
              </a:rPr>
              <a:t> </a:t>
            </a:r>
            <a:r>
              <a:rPr lang="en-US" sz="1900" dirty="0" err="1" smtClean="0">
                <a:sym typeface="Wingdings" pitchFamily="2" charset="2"/>
              </a:rPr>
              <a:t>campur</a:t>
            </a:r>
            <a:r>
              <a:rPr lang="en-US" sz="1900" dirty="0" smtClean="0">
                <a:sym typeface="Wingdings" pitchFamily="2" charset="2"/>
              </a:rPr>
              <a:t> </a:t>
            </a:r>
            <a:r>
              <a:rPr lang="en-US" sz="1900" dirty="0" err="1" smtClean="0">
                <a:sym typeface="Wingdings" pitchFamily="2" charset="2"/>
              </a:rPr>
              <a:t>atas</a:t>
            </a:r>
            <a:r>
              <a:rPr lang="en-US" sz="1900" dirty="0" smtClean="0">
                <a:sym typeface="Wingdings" pitchFamily="2" charset="2"/>
              </a:rPr>
              <a:t> </a:t>
            </a:r>
            <a:r>
              <a:rPr lang="en-US" sz="1900" dirty="0" err="1" smtClean="0">
                <a:sym typeface="Wingdings" pitchFamily="2" charset="2"/>
              </a:rPr>
              <a:t>keputusan</a:t>
            </a:r>
            <a:r>
              <a:rPr lang="en-US" sz="1900" dirty="0" smtClean="0">
                <a:sym typeface="Wingdings" pitchFamily="2" charset="2"/>
              </a:rPr>
              <a:t> </a:t>
            </a:r>
            <a:r>
              <a:rPr lang="en-US" sz="1900" dirty="0" err="1" smtClean="0">
                <a:sym typeface="Wingdings" pitchFamily="2" charset="2"/>
              </a:rPr>
              <a:t>pribadi</a:t>
            </a:r>
            <a:r>
              <a:rPr lang="en-US" sz="1900" dirty="0" smtClean="0">
                <a:sym typeface="Wingdings" pitchFamily="2" charset="2"/>
              </a:rPr>
              <a:t>, </a:t>
            </a:r>
            <a:r>
              <a:rPr lang="en-US" sz="1900" dirty="0" err="1" smtClean="0">
                <a:sym typeface="Wingdings" pitchFamily="2" charset="2"/>
              </a:rPr>
              <a:t>misal</a:t>
            </a:r>
            <a:r>
              <a:rPr lang="en-US" sz="1900" dirty="0" smtClean="0">
                <a:sym typeface="Wingdings" pitchFamily="2" charset="2"/>
              </a:rPr>
              <a:t> </a:t>
            </a:r>
            <a:r>
              <a:rPr lang="en-US" sz="1900" dirty="0" err="1" smtClean="0">
                <a:sym typeface="Wingdings" pitchFamily="2" charset="2"/>
              </a:rPr>
              <a:t>isu</a:t>
            </a:r>
            <a:r>
              <a:rPr lang="en-US" sz="1900" dirty="0" smtClean="0">
                <a:sym typeface="Wingdings" pitchFamily="2" charset="2"/>
              </a:rPr>
              <a:t> </a:t>
            </a:r>
            <a:r>
              <a:rPr lang="en-US" sz="1900" dirty="0" err="1" smtClean="0">
                <a:sym typeface="Wingdings" pitchFamily="2" charset="2"/>
              </a:rPr>
              <a:t>kontrasepsi</a:t>
            </a:r>
            <a:r>
              <a:rPr lang="en-US" sz="1900" dirty="0" smtClean="0">
                <a:sym typeface="Wingdings" pitchFamily="2" charset="2"/>
              </a:rPr>
              <a:t>, </a:t>
            </a:r>
            <a:r>
              <a:rPr lang="en-US" sz="1900" dirty="0" err="1" smtClean="0">
                <a:sym typeface="Wingdings" pitchFamily="2" charset="2"/>
              </a:rPr>
              <a:t>aborsi</a:t>
            </a:r>
            <a:r>
              <a:rPr lang="en-US" sz="1900" dirty="0" smtClean="0">
                <a:sym typeface="Wingdings" pitchFamily="2" charset="2"/>
              </a:rPr>
              <a:t>, euthanasia</a:t>
            </a:r>
          </a:p>
          <a:p>
            <a:pPr lvl="1"/>
            <a:r>
              <a:rPr lang="en-US" sz="1900" i="1" dirty="0" err="1" smtClean="0">
                <a:sym typeface="Wingdings" pitchFamily="2" charset="2"/>
              </a:rPr>
              <a:t>Privasi</a:t>
            </a:r>
            <a:r>
              <a:rPr lang="en-US" sz="1900" i="1" dirty="0" smtClean="0">
                <a:sym typeface="Wingdings" pitchFamily="2" charset="2"/>
              </a:rPr>
              <a:t> </a:t>
            </a:r>
            <a:r>
              <a:rPr lang="en-US" sz="1900" i="1" dirty="0" err="1" smtClean="0">
                <a:sym typeface="Wingdings" pitchFamily="2" charset="2"/>
              </a:rPr>
              <a:t>informasi</a:t>
            </a:r>
            <a:r>
              <a:rPr lang="en-US" sz="1900" dirty="0" smtClean="0">
                <a:sym typeface="Wingdings" pitchFamily="2" charset="2"/>
              </a:rPr>
              <a:t>, </a:t>
            </a:r>
            <a:r>
              <a:rPr lang="en-US" sz="1900" dirty="0" err="1" smtClean="0">
                <a:sym typeface="Wingdings" pitchFamily="2" charset="2"/>
              </a:rPr>
              <a:t>kemampuan</a:t>
            </a:r>
            <a:r>
              <a:rPr lang="en-US" sz="1900" dirty="0" smtClean="0">
                <a:sym typeface="Wingdings" pitchFamily="2" charset="2"/>
              </a:rPr>
              <a:t> </a:t>
            </a:r>
            <a:r>
              <a:rPr lang="en-US" sz="1900" dirty="0" err="1" smtClean="0">
                <a:sym typeface="Wingdings" pitchFamily="2" charset="2"/>
              </a:rPr>
              <a:t>untuk</a:t>
            </a:r>
            <a:r>
              <a:rPr lang="en-US" sz="1900" dirty="0" smtClean="0">
                <a:sym typeface="Wingdings" pitchFamily="2" charset="2"/>
              </a:rPr>
              <a:t> </a:t>
            </a:r>
            <a:r>
              <a:rPr lang="en-US" sz="1900" dirty="0" err="1" smtClean="0">
                <a:sym typeface="Wingdings" pitchFamily="2" charset="2"/>
              </a:rPr>
              <a:t>mengontrol</a:t>
            </a:r>
            <a:r>
              <a:rPr lang="en-US" sz="1900" dirty="0" smtClean="0">
                <a:sym typeface="Wingdings" pitchFamily="2" charset="2"/>
              </a:rPr>
              <a:t> </a:t>
            </a:r>
            <a:r>
              <a:rPr lang="en-US" sz="1900" dirty="0" err="1" smtClean="0">
                <a:sym typeface="Wingdings" pitchFamily="2" charset="2"/>
              </a:rPr>
              <a:t>apa</a:t>
            </a:r>
            <a:r>
              <a:rPr lang="en-US" sz="1900" dirty="0" smtClean="0">
                <a:sym typeface="Wingdings" pitchFamily="2" charset="2"/>
              </a:rPr>
              <a:t> yang </a:t>
            </a:r>
            <a:r>
              <a:rPr lang="en-US" sz="1900" dirty="0" err="1" smtClean="0">
                <a:sym typeface="Wingdings" pitchFamily="2" charset="2"/>
              </a:rPr>
              <a:t>kita</a:t>
            </a:r>
            <a:r>
              <a:rPr lang="en-US" sz="1900" dirty="0" smtClean="0">
                <a:sym typeface="Wingdings" pitchFamily="2" charset="2"/>
              </a:rPr>
              <a:t> </a:t>
            </a:r>
            <a:r>
              <a:rPr lang="en-US" sz="1900" dirty="0" err="1" smtClean="0">
                <a:sym typeface="Wingdings" pitchFamily="2" charset="2"/>
              </a:rPr>
              <a:t>anggap</a:t>
            </a:r>
            <a:r>
              <a:rPr lang="en-US" sz="1900" dirty="0" smtClean="0">
                <a:sym typeface="Wingdings" pitchFamily="2" charset="2"/>
              </a:rPr>
              <a:t> </a:t>
            </a:r>
            <a:r>
              <a:rPr lang="en-US" sz="1900" dirty="0" err="1" smtClean="0">
                <a:sym typeface="Wingdings" pitchFamily="2" charset="2"/>
              </a:rPr>
              <a:t>sebagai</a:t>
            </a:r>
            <a:r>
              <a:rPr lang="en-US" sz="1900" dirty="0" smtClean="0">
                <a:sym typeface="Wingdings" pitchFamily="2" charset="2"/>
              </a:rPr>
              <a:t> </a:t>
            </a:r>
            <a:r>
              <a:rPr lang="en-US" sz="1900" dirty="0" err="1" smtClean="0">
                <a:sym typeface="Wingdings" pitchFamily="2" charset="2"/>
              </a:rPr>
              <a:t>informasi</a:t>
            </a:r>
            <a:r>
              <a:rPr lang="en-US" sz="1900" dirty="0" smtClean="0">
                <a:sym typeface="Wingdings" pitchFamily="2" charset="2"/>
              </a:rPr>
              <a:t> </a:t>
            </a:r>
            <a:r>
              <a:rPr lang="en-US" sz="1900" dirty="0" err="1" smtClean="0">
                <a:sym typeface="Wingdings" pitchFamily="2" charset="2"/>
              </a:rPr>
              <a:t>pribadi</a:t>
            </a:r>
            <a:r>
              <a:rPr lang="en-US" sz="1900" dirty="0">
                <a:sym typeface="Wingdings" pitchFamily="2" charset="2"/>
              </a:rPr>
              <a:t> </a:t>
            </a:r>
            <a:r>
              <a:rPr lang="en-US" sz="1900" dirty="0" smtClean="0">
                <a:sym typeface="Wingdings" pitchFamily="2" charset="2"/>
              </a:rPr>
              <a:t> paling </a:t>
            </a:r>
            <a:r>
              <a:rPr lang="en-US" sz="1900" dirty="0" err="1" smtClean="0">
                <a:sym typeface="Wingdings" pitchFamily="2" charset="2"/>
              </a:rPr>
              <a:t>penting</a:t>
            </a:r>
            <a:r>
              <a:rPr lang="en-US" sz="1900" dirty="0" smtClean="0">
                <a:sym typeface="Wingdings" pitchFamily="2" charset="2"/>
              </a:rPr>
              <a:t> (</a:t>
            </a:r>
            <a:r>
              <a:rPr lang="en-US" sz="1900" dirty="0" err="1" smtClean="0">
                <a:sym typeface="Wingdings" pitchFamily="2" charset="2"/>
              </a:rPr>
              <a:t>Floridi</a:t>
            </a:r>
            <a:r>
              <a:rPr lang="en-US" sz="1900" dirty="0" smtClean="0">
                <a:sym typeface="Wingdings" pitchFamily="2" charset="2"/>
              </a:rPr>
              <a:t>, 2006) </a:t>
            </a:r>
            <a:r>
              <a:rPr lang="en-US" sz="1900" dirty="0" err="1" smtClean="0">
                <a:sym typeface="Wingdings" pitchFamily="2" charset="2"/>
              </a:rPr>
              <a:t>khususnya</a:t>
            </a:r>
            <a:r>
              <a:rPr lang="en-US" sz="1900" dirty="0" smtClean="0">
                <a:sym typeface="Wingdings" pitchFamily="2" charset="2"/>
              </a:rPr>
              <a:t> di </a:t>
            </a:r>
            <a:r>
              <a:rPr lang="en-US" sz="1900" dirty="0" err="1" smtClean="0">
                <a:sym typeface="Wingdings" pitchFamily="2" charset="2"/>
              </a:rPr>
              <a:t>dunia</a:t>
            </a:r>
            <a:r>
              <a:rPr lang="en-US" sz="1900" dirty="0" smtClean="0">
                <a:sym typeface="Wingdings" pitchFamily="2" charset="2"/>
              </a:rPr>
              <a:t> </a:t>
            </a:r>
            <a:r>
              <a:rPr lang="en-US" sz="1900" dirty="0" err="1" smtClean="0">
                <a:sym typeface="Wingdings" pitchFamily="2" charset="2"/>
              </a:rPr>
              <a:t>berkembang</a:t>
            </a:r>
            <a:r>
              <a:rPr lang="en-US" sz="1900" dirty="0" smtClean="0">
                <a:sym typeface="Wingdings" pitchFamily="2" charset="2"/>
              </a:rPr>
              <a:t> </a:t>
            </a:r>
            <a:r>
              <a:rPr lang="en-US" sz="1900" dirty="0" err="1" smtClean="0">
                <a:sym typeface="Wingdings" pitchFamily="2" charset="2"/>
              </a:rPr>
              <a:t>karena</a:t>
            </a:r>
            <a:r>
              <a:rPr lang="en-US" sz="1900" dirty="0" smtClean="0">
                <a:sym typeface="Wingdings" pitchFamily="2" charset="2"/>
              </a:rPr>
              <a:t> </a:t>
            </a:r>
            <a:r>
              <a:rPr lang="en-US" sz="1900" b="1" dirty="0" smtClean="0">
                <a:sym typeface="Wingdings" pitchFamily="2" charset="2"/>
              </a:rPr>
              <a:t>‘</a:t>
            </a:r>
            <a:r>
              <a:rPr lang="en-US" sz="1900" b="1" dirty="0" err="1" smtClean="0">
                <a:sym typeface="Wingdings" pitchFamily="2" charset="2"/>
              </a:rPr>
              <a:t>kita</a:t>
            </a:r>
            <a:r>
              <a:rPr lang="en-US" sz="1900" b="1" dirty="0" smtClean="0">
                <a:sym typeface="Wingdings" pitchFamily="2" charset="2"/>
              </a:rPr>
              <a:t> </a:t>
            </a:r>
            <a:r>
              <a:rPr lang="en-US" sz="1900" b="1" dirty="0" err="1" smtClean="0">
                <a:sym typeface="Wingdings" pitchFamily="2" charset="2"/>
              </a:rPr>
              <a:t>adalah</a:t>
            </a:r>
            <a:r>
              <a:rPr lang="en-US" sz="1900" b="1" dirty="0" smtClean="0">
                <a:sym typeface="Wingdings" pitchFamily="2" charset="2"/>
              </a:rPr>
              <a:t> </a:t>
            </a:r>
            <a:r>
              <a:rPr lang="en-US" sz="1900" b="1" dirty="0" err="1" smtClean="0">
                <a:sym typeface="Wingdings" pitchFamily="2" charset="2"/>
              </a:rPr>
              <a:t>informasi</a:t>
            </a:r>
            <a:r>
              <a:rPr lang="en-US" sz="1900" b="1" dirty="0" smtClean="0">
                <a:sym typeface="Wingdings" pitchFamily="2" charset="2"/>
              </a:rPr>
              <a:t> yang </a:t>
            </a:r>
            <a:r>
              <a:rPr lang="en-US" sz="1900" b="1" dirty="0" err="1" smtClean="0">
                <a:sym typeface="Wingdings" pitchFamily="2" charset="2"/>
              </a:rPr>
              <a:t>kita</a:t>
            </a:r>
            <a:r>
              <a:rPr lang="en-US" sz="1900" b="1" dirty="0" smtClean="0">
                <a:sym typeface="Wingdings" pitchFamily="2" charset="2"/>
              </a:rPr>
              <a:t> </a:t>
            </a:r>
            <a:r>
              <a:rPr lang="en-US" sz="1900" b="1" dirty="0" err="1" smtClean="0">
                <a:sym typeface="Wingdings" pitchFamily="2" charset="2"/>
              </a:rPr>
              <a:t>bagikan</a:t>
            </a:r>
            <a:r>
              <a:rPr lang="en-US" sz="1900" b="1" dirty="0" smtClean="0">
                <a:sym typeface="Wingdings" pitchFamily="2" charset="2"/>
              </a:rPr>
              <a:t>’</a:t>
            </a:r>
          </a:p>
          <a:p>
            <a:r>
              <a:rPr lang="en-US" sz="1900" dirty="0" err="1" smtClean="0">
                <a:sym typeface="Wingdings" pitchFamily="2" charset="2"/>
              </a:rPr>
              <a:t>Dunia</a:t>
            </a:r>
            <a:r>
              <a:rPr lang="en-US" sz="1900" dirty="0" smtClean="0">
                <a:sym typeface="Wingdings" pitchFamily="2" charset="2"/>
              </a:rPr>
              <a:t> digital, </a:t>
            </a:r>
            <a:r>
              <a:rPr lang="en-US" sz="1900" dirty="0" err="1" smtClean="0">
                <a:sym typeface="Wingdings" pitchFamily="2" charset="2"/>
              </a:rPr>
              <a:t>membuat</a:t>
            </a:r>
            <a:r>
              <a:rPr lang="en-US" sz="1900" dirty="0" smtClean="0">
                <a:sym typeface="Wingdings" pitchFamily="2" charset="2"/>
              </a:rPr>
              <a:t> </a:t>
            </a:r>
            <a:r>
              <a:rPr lang="en-US" sz="1900" b="1" i="1" dirty="0" err="1" smtClean="0">
                <a:sym typeface="Wingdings" pitchFamily="2" charset="2"/>
              </a:rPr>
              <a:t>hak</a:t>
            </a:r>
            <a:r>
              <a:rPr lang="en-US" sz="1900" b="1" i="1" dirty="0" smtClean="0">
                <a:sym typeface="Wingdings" pitchFamily="2" charset="2"/>
              </a:rPr>
              <a:t> </a:t>
            </a:r>
            <a:r>
              <a:rPr lang="en-US" sz="1900" b="1" i="1" dirty="0" err="1" smtClean="0">
                <a:sym typeface="Wingdings" pitchFamily="2" charset="2"/>
              </a:rPr>
              <a:t>akan</a:t>
            </a:r>
            <a:r>
              <a:rPr lang="en-US" sz="1900" b="1" i="1" dirty="0" smtClean="0">
                <a:sym typeface="Wingdings" pitchFamily="2" charset="2"/>
              </a:rPr>
              <a:t> </a:t>
            </a:r>
            <a:r>
              <a:rPr lang="en-US" sz="1900" b="1" i="1" dirty="0" err="1">
                <a:sym typeface="Wingdings" pitchFamily="2" charset="2"/>
              </a:rPr>
              <a:t>p</a:t>
            </a:r>
            <a:r>
              <a:rPr lang="en-US" sz="1900" b="1" i="1" dirty="0" err="1" smtClean="0">
                <a:sym typeface="Wingdings" pitchFamily="2" charset="2"/>
              </a:rPr>
              <a:t>rivasi</a:t>
            </a:r>
            <a:r>
              <a:rPr lang="en-US" sz="1900" b="1" i="1" dirty="0" smtClean="0">
                <a:sym typeface="Wingdings" pitchFamily="2" charset="2"/>
              </a:rPr>
              <a:t> </a:t>
            </a:r>
            <a:r>
              <a:rPr lang="en-US" sz="1900" b="1" i="1" dirty="0" err="1" smtClean="0">
                <a:sym typeface="Wingdings" pitchFamily="2" charset="2"/>
              </a:rPr>
              <a:t>tersunat</a:t>
            </a:r>
            <a:r>
              <a:rPr lang="en-US" sz="1900" b="1" i="1" dirty="0" smtClean="0">
                <a:sym typeface="Wingdings" pitchFamily="2" charset="2"/>
              </a:rPr>
              <a:t> </a:t>
            </a:r>
            <a:r>
              <a:rPr lang="en-US" sz="1900" b="1" i="1" dirty="0" err="1" smtClean="0">
                <a:sym typeface="Wingdings" pitchFamily="2" charset="2"/>
              </a:rPr>
              <a:t>karena</a:t>
            </a:r>
            <a:r>
              <a:rPr lang="en-US" sz="1900" b="1" i="1" dirty="0" smtClean="0">
                <a:sym typeface="Wingdings" pitchFamily="2" charset="2"/>
              </a:rPr>
              <a:t> </a:t>
            </a:r>
            <a:r>
              <a:rPr lang="en-US" sz="1900" b="1" i="1" dirty="0" err="1" smtClean="0">
                <a:sym typeface="Wingdings" pitchFamily="2" charset="2"/>
              </a:rPr>
              <a:t>pemerintah</a:t>
            </a:r>
            <a:r>
              <a:rPr lang="en-US" sz="1900" b="1" i="1" dirty="0" smtClean="0">
                <a:sym typeface="Wingdings" pitchFamily="2" charset="2"/>
              </a:rPr>
              <a:t> </a:t>
            </a:r>
            <a:r>
              <a:rPr lang="en-US" sz="1900" b="1" i="1" dirty="0" err="1" smtClean="0">
                <a:sym typeface="Wingdings" pitchFamily="2" charset="2"/>
              </a:rPr>
              <a:t>dapat</a:t>
            </a:r>
            <a:r>
              <a:rPr lang="en-US" sz="1900" b="1" i="1" dirty="0" smtClean="0">
                <a:sym typeface="Wingdings" pitchFamily="2" charset="2"/>
              </a:rPr>
              <a:t> </a:t>
            </a:r>
            <a:r>
              <a:rPr lang="en-US" sz="1900" b="1" i="1" dirty="0" err="1" smtClean="0">
                <a:sym typeface="Wingdings" pitchFamily="2" charset="2"/>
              </a:rPr>
              <a:t>mengintervensinya</a:t>
            </a:r>
            <a:r>
              <a:rPr lang="en-US" sz="1900" dirty="0" smtClean="0">
                <a:sym typeface="Wingdings" pitchFamily="2" charset="2"/>
              </a:rPr>
              <a:t> </a:t>
            </a:r>
            <a:r>
              <a:rPr lang="en-US" sz="1900" dirty="0" err="1" smtClean="0">
                <a:sym typeface="Wingdings" pitchFamily="2" charset="2"/>
              </a:rPr>
              <a:t>dengan</a:t>
            </a:r>
            <a:r>
              <a:rPr lang="en-US" sz="1900" dirty="0" smtClean="0">
                <a:sym typeface="Wingdings" pitchFamily="2" charset="2"/>
              </a:rPr>
              <a:t> </a:t>
            </a:r>
            <a:r>
              <a:rPr lang="en-US" sz="1900" dirty="0" err="1" smtClean="0">
                <a:sym typeface="Wingdings" pitchFamily="2" charset="2"/>
              </a:rPr>
              <a:t>alasan</a:t>
            </a:r>
            <a:r>
              <a:rPr lang="en-US" sz="1900" dirty="0" smtClean="0">
                <a:sym typeface="Wingdings" pitchFamily="2" charset="2"/>
              </a:rPr>
              <a:t> </a:t>
            </a:r>
            <a:r>
              <a:rPr lang="en-US" sz="1900" dirty="0" err="1" smtClean="0">
                <a:sym typeface="Wingdings" pitchFamily="2" charset="2"/>
              </a:rPr>
              <a:t>kepentingan</a:t>
            </a:r>
            <a:r>
              <a:rPr lang="en-US" sz="1900" dirty="0" smtClean="0">
                <a:sym typeface="Wingdings" pitchFamily="2" charset="2"/>
              </a:rPr>
              <a:t> </a:t>
            </a:r>
            <a:r>
              <a:rPr lang="en-US" sz="1900" dirty="0" err="1" smtClean="0">
                <a:sym typeface="Wingdings" pitchFamily="2" charset="2"/>
              </a:rPr>
              <a:t>melindungi</a:t>
            </a:r>
            <a:r>
              <a:rPr lang="en-US" sz="1900" dirty="0" smtClean="0">
                <a:sym typeface="Wingdings" pitchFamily="2" charset="2"/>
              </a:rPr>
              <a:t> </a:t>
            </a:r>
            <a:r>
              <a:rPr lang="en-US" sz="1900" dirty="0" err="1" smtClean="0">
                <a:sym typeface="Wingdings" pitchFamily="2" charset="2"/>
              </a:rPr>
              <a:t>warga</a:t>
            </a:r>
            <a:r>
              <a:rPr lang="en-US" sz="1900" dirty="0" smtClean="0">
                <a:sym typeface="Wingdings" pitchFamily="2" charset="2"/>
              </a:rPr>
              <a:t> </a:t>
            </a:r>
            <a:r>
              <a:rPr lang="en-US" sz="1900" dirty="0" err="1" smtClean="0">
                <a:sym typeface="Wingdings" pitchFamily="2" charset="2"/>
              </a:rPr>
              <a:t>negara</a:t>
            </a:r>
            <a:r>
              <a:rPr lang="en-US" sz="1900" dirty="0" smtClean="0">
                <a:sym typeface="Wingdings" pitchFamily="2" charset="2"/>
              </a:rPr>
              <a:t> </a:t>
            </a:r>
            <a:r>
              <a:rPr lang="en-US" sz="1900" dirty="0" err="1" smtClean="0">
                <a:sym typeface="Wingdings" pitchFamily="2" charset="2"/>
              </a:rPr>
              <a:t>dari</a:t>
            </a:r>
            <a:r>
              <a:rPr lang="en-US" sz="1900" dirty="0" smtClean="0">
                <a:sym typeface="Wingdings" pitchFamily="2" charset="2"/>
              </a:rPr>
              <a:t> </a:t>
            </a:r>
            <a:r>
              <a:rPr lang="en-US" sz="1900" dirty="0" err="1" smtClean="0">
                <a:sym typeface="Wingdings" pitchFamily="2" charset="2"/>
              </a:rPr>
              <a:t>terorisme</a:t>
            </a:r>
            <a:r>
              <a:rPr lang="en-US" sz="1900" dirty="0" smtClean="0">
                <a:sym typeface="Wingdings" pitchFamily="2" charset="2"/>
              </a:rPr>
              <a:t> </a:t>
            </a:r>
            <a:r>
              <a:rPr lang="en-US" sz="1900" dirty="0" err="1" smtClean="0">
                <a:sym typeface="Wingdings" pitchFamily="2" charset="2"/>
              </a:rPr>
              <a:t>juga</a:t>
            </a:r>
            <a:r>
              <a:rPr lang="en-US" sz="1900" dirty="0" smtClean="0">
                <a:sym typeface="Wingdings" pitchFamily="2" charset="2"/>
              </a:rPr>
              <a:t> </a:t>
            </a:r>
            <a:r>
              <a:rPr lang="en-US" sz="1900" dirty="0" err="1" smtClean="0">
                <a:sym typeface="Wingdings" pitchFamily="2" charset="2"/>
              </a:rPr>
              <a:t>kita</a:t>
            </a:r>
            <a:r>
              <a:rPr lang="en-US" sz="1900" dirty="0" smtClean="0">
                <a:sym typeface="Wingdings" pitchFamily="2" charset="2"/>
              </a:rPr>
              <a:t> yang </a:t>
            </a:r>
            <a:r>
              <a:rPr lang="en-US" sz="1900" dirty="0" err="1" smtClean="0">
                <a:sym typeface="Wingdings" pitchFamily="2" charset="2"/>
              </a:rPr>
              <a:t>menukarnya</a:t>
            </a:r>
            <a:r>
              <a:rPr lang="en-US" sz="1900" dirty="0" smtClean="0">
                <a:sym typeface="Wingdings" pitchFamily="2" charset="2"/>
              </a:rPr>
              <a:t> </a:t>
            </a:r>
            <a:r>
              <a:rPr lang="en-US" sz="1900" b="1" i="1" dirty="0" err="1" smtClean="0">
                <a:sym typeface="Wingdings" pitchFamily="2" charset="2"/>
              </a:rPr>
              <a:t>dengan</a:t>
            </a:r>
            <a:r>
              <a:rPr lang="en-US" sz="1900" b="1" i="1" dirty="0" smtClean="0">
                <a:sym typeface="Wingdings" pitchFamily="2" charset="2"/>
              </a:rPr>
              <a:t> </a:t>
            </a:r>
            <a:r>
              <a:rPr lang="en-US" sz="1900" b="1" i="1" dirty="0" err="1" smtClean="0">
                <a:sym typeface="Wingdings" pitchFamily="2" charset="2"/>
              </a:rPr>
              <a:t>segala</a:t>
            </a:r>
            <a:r>
              <a:rPr lang="en-US" sz="1900" b="1" i="1" dirty="0" smtClean="0">
                <a:sym typeface="Wingdings" pitchFamily="2" charset="2"/>
              </a:rPr>
              <a:t> ‘GRATIS’ di internet.</a:t>
            </a:r>
          </a:p>
        </p:txBody>
      </p:sp>
    </p:spTree>
    <p:extLst>
      <p:ext uri="{BB962C8B-B14F-4D97-AF65-F5344CB8AC3E}">
        <p14:creationId xmlns:p14="http://schemas.microsoft.com/office/powerpoint/2010/main" val="4194468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i="1" dirty="0" err="1" smtClean="0"/>
              <a:t>Privasi</a:t>
            </a:r>
            <a:endParaRPr lang="id-ID" sz="3600" b="1" i="1" dirty="0"/>
          </a:p>
        </p:txBody>
      </p:sp>
      <p:sp>
        <p:nvSpPr>
          <p:cNvPr id="3" name="Text Placeholder 2"/>
          <p:cNvSpPr>
            <a:spLocks noGrp="1"/>
          </p:cNvSpPr>
          <p:nvPr>
            <p:ph type="body" idx="1"/>
          </p:nvPr>
        </p:nvSpPr>
        <p:spPr>
          <a:xfrm>
            <a:off x="457200" y="887041"/>
            <a:ext cx="4040188" cy="639762"/>
          </a:xfrm>
        </p:spPr>
        <p:txBody>
          <a:bodyPr/>
          <a:lstStyle/>
          <a:p>
            <a:r>
              <a:rPr lang="en-US" dirty="0" smtClean="0"/>
              <a:t>USA</a:t>
            </a:r>
            <a:endParaRPr lang="id-ID" dirty="0"/>
          </a:p>
        </p:txBody>
      </p:sp>
      <p:sp>
        <p:nvSpPr>
          <p:cNvPr id="5" name="Text Placeholder 4"/>
          <p:cNvSpPr>
            <a:spLocks noGrp="1"/>
          </p:cNvSpPr>
          <p:nvPr>
            <p:ph type="body" sz="half" idx="3"/>
          </p:nvPr>
        </p:nvSpPr>
        <p:spPr>
          <a:xfrm>
            <a:off x="4645025" y="887041"/>
            <a:ext cx="4041775" cy="639762"/>
          </a:xfrm>
        </p:spPr>
        <p:txBody>
          <a:bodyPr/>
          <a:lstStyle/>
          <a:p>
            <a:r>
              <a:rPr lang="en-US" dirty="0" smtClean="0"/>
              <a:t>EU</a:t>
            </a:r>
            <a:endParaRPr lang="id-ID" dirty="0"/>
          </a:p>
        </p:txBody>
      </p:sp>
      <p:sp>
        <p:nvSpPr>
          <p:cNvPr id="4" name="Content Placeholder 3"/>
          <p:cNvSpPr>
            <a:spLocks noGrp="1"/>
          </p:cNvSpPr>
          <p:nvPr>
            <p:ph sz="quarter" idx="2"/>
          </p:nvPr>
        </p:nvSpPr>
        <p:spPr>
          <a:xfrm>
            <a:off x="472280" y="2420888"/>
            <a:ext cx="4040188" cy="3528392"/>
          </a:xfrm>
        </p:spPr>
        <p:txBody>
          <a:bodyPr>
            <a:normAutofit fontScale="92500" lnSpcReduction="20000"/>
          </a:bodyPr>
          <a:lstStyle/>
          <a:p>
            <a:r>
              <a:rPr lang="en-US" dirty="0" err="1" smtClean="0"/>
              <a:t>Hukum</a:t>
            </a:r>
            <a:r>
              <a:rPr lang="en-US" dirty="0" smtClean="0"/>
              <a:t> </a:t>
            </a:r>
            <a:r>
              <a:rPr lang="en-US" dirty="0" err="1" smtClean="0"/>
              <a:t>privasi</a:t>
            </a:r>
            <a:r>
              <a:rPr lang="en-US" dirty="0" smtClean="0"/>
              <a:t> </a:t>
            </a:r>
            <a:r>
              <a:rPr lang="en-US" dirty="0" err="1" smtClean="0"/>
              <a:t>Amerika</a:t>
            </a:r>
            <a:r>
              <a:rPr lang="en-US" dirty="0" smtClean="0"/>
              <a:t> </a:t>
            </a:r>
            <a:r>
              <a:rPr lang="en-US" dirty="0" smtClean="0">
                <a:sym typeface="Wingdings" pitchFamily="2" charset="2"/>
              </a:rPr>
              <a:t> Utilitarian</a:t>
            </a:r>
          </a:p>
          <a:p>
            <a:r>
              <a:rPr lang="en-US" i="1" dirty="0" smtClean="0">
                <a:sym typeface="Wingdings" pitchFamily="2" charset="2"/>
              </a:rPr>
              <a:t>The greatest good for the greatest number – </a:t>
            </a:r>
            <a:r>
              <a:rPr lang="en-US" dirty="0" err="1" smtClean="0">
                <a:sym typeface="Wingdings" pitchFamily="2" charset="2"/>
              </a:rPr>
              <a:t>hak</a:t>
            </a:r>
            <a:r>
              <a:rPr lang="en-US" dirty="0" smtClean="0">
                <a:sym typeface="Wingdings" pitchFamily="2" charset="2"/>
              </a:rPr>
              <a:t> </a:t>
            </a:r>
            <a:r>
              <a:rPr lang="en-US" dirty="0" err="1" smtClean="0">
                <a:sym typeface="Wingdings" pitchFamily="2" charset="2"/>
              </a:rPr>
              <a:t>seseorang</a:t>
            </a:r>
            <a:r>
              <a:rPr lang="en-US" dirty="0" smtClean="0">
                <a:sym typeface="Wingdings" pitchFamily="2" charset="2"/>
              </a:rPr>
              <a:t> </a:t>
            </a:r>
            <a:r>
              <a:rPr lang="en-US" dirty="0" err="1" smtClean="0">
                <a:sym typeface="Wingdings" pitchFamily="2" charset="2"/>
              </a:rPr>
              <a:t>dapat</a:t>
            </a:r>
            <a:r>
              <a:rPr lang="en-US" dirty="0" smtClean="0">
                <a:sym typeface="Wingdings" pitchFamily="2" charset="2"/>
              </a:rPr>
              <a:t> </a:t>
            </a:r>
            <a:r>
              <a:rPr lang="en-US" dirty="0" err="1" smtClean="0">
                <a:sym typeface="Wingdings" pitchFamily="2" charset="2"/>
              </a:rPr>
              <a:t>dikorbankan</a:t>
            </a:r>
            <a:r>
              <a:rPr lang="en-US" dirty="0" smtClean="0">
                <a:sym typeface="Wingdings" pitchFamily="2" charset="2"/>
              </a:rPr>
              <a:t> </a:t>
            </a:r>
            <a:r>
              <a:rPr lang="en-US" dirty="0" err="1" smtClean="0">
                <a:sym typeface="Wingdings" pitchFamily="2" charset="2"/>
              </a:rPr>
              <a:t>untuk</a:t>
            </a:r>
            <a:r>
              <a:rPr lang="en-US" dirty="0" smtClean="0">
                <a:sym typeface="Wingdings" pitchFamily="2" charset="2"/>
              </a:rPr>
              <a:t> </a:t>
            </a:r>
            <a:r>
              <a:rPr lang="en-US" dirty="0" err="1" smtClean="0">
                <a:sym typeface="Wingdings" pitchFamily="2" charset="2"/>
              </a:rPr>
              <a:t>lebih</a:t>
            </a:r>
            <a:r>
              <a:rPr lang="en-US" dirty="0" smtClean="0">
                <a:sym typeface="Wingdings" pitchFamily="2" charset="2"/>
              </a:rPr>
              <a:t> </a:t>
            </a:r>
            <a:r>
              <a:rPr lang="en-US" dirty="0" err="1" smtClean="0">
                <a:sym typeface="Wingdings" pitchFamily="2" charset="2"/>
              </a:rPr>
              <a:t>banyak</a:t>
            </a:r>
            <a:r>
              <a:rPr lang="en-US" dirty="0" smtClean="0">
                <a:sym typeface="Wingdings" pitchFamily="2" charset="2"/>
              </a:rPr>
              <a:t> orang</a:t>
            </a:r>
          </a:p>
          <a:p>
            <a:r>
              <a:rPr lang="en-US" dirty="0" err="1" smtClean="0">
                <a:sym typeface="Wingdings" pitchFamily="2" charset="2"/>
              </a:rPr>
              <a:t>Seseorang</a:t>
            </a:r>
            <a:r>
              <a:rPr lang="en-US" dirty="0" smtClean="0">
                <a:sym typeface="Wingdings" pitchFamily="2" charset="2"/>
              </a:rPr>
              <a:t> </a:t>
            </a:r>
            <a:r>
              <a:rPr lang="en-US" dirty="0" err="1" smtClean="0">
                <a:sym typeface="Wingdings" pitchFamily="2" charset="2"/>
              </a:rPr>
              <a:t>dapat</a:t>
            </a:r>
            <a:r>
              <a:rPr lang="en-US" dirty="0" smtClean="0">
                <a:sym typeface="Wingdings" pitchFamily="2" charset="2"/>
              </a:rPr>
              <a:t> </a:t>
            </a:r>
            <a:r>
              <a:rPr lang="en-US" dirty="0" err="1" smtClean="0">
                <a:sym typeface="Wingdings" pitchFamily="2" charset="2"/>
              </a:rPr>
              <a:t>dikorbankan</a:t>
            </a:r>
            <a:r>
              <a:rPr lang="en-US" dirty="0" smtClean="0">
                <a:sym typeface="Wingdings" pitchFamily="2" charset="2"/>
              </a:rPr>
              <a:t> </a:t>
            </a:r>
            <a:r>
              <a:rPr lang="en-US" dirty="0" err="1" smtClean="0">
                <a:sym typeface="Wingdings" pitchFamily="2" charset="2"/>
              </a:rPr>
              <a:t>saat</a:t>
            </a:r>
            <a:r>
              <a:rPr lang="en-US" dirty="0" smtClean="0">
                <a:sym typeface="Wingdings" pitchFamily="2" charset="2"/>
              </a:rPr>
              <a:t> </a:t>
            </a:r>
            <a:r>
              <a:rPr lang="en-US" dirty="0" err="1" smtClean="0">
                <a:sym typeface="Wingdings" pitchFamily="2" charset="2"/>
              </a:rPr>
              <a:t>informasi</a:t>
            </a:r>
            <a:r>
              <a:rPr lang="en-US" dirty="0" smtClean="0">
                <a:sym typeface="Wingdings" pitchFamily="2" charset="2"/>
              </a:rPr>
              <a:t> </a:t>
            </a:r>
            <a:r>
              <a:rPr lang="en-US" dirty="0" err="1" smtClean="0">
                <a:sym typeface="Wingdings" pitchFamily="2" charset="2"/>
              </a:rPr>
              <a:t>tentang</a:t>
            </a:r>
            <a:r>
              <a:rPr lang="en-US" dirty="0" smtClean="0">
                <a:sym typeface="Wingdings" pitchFamily="2" charset="2"/>
              </a:rPr>
              <a:t> </a:t>
            </a:r>
            <a:r>
              <a:rPr lang="en-US" dirty="0" err="1" smtClean="0">
                <a:sym typeface="Wingdings" pitchFamily="2" charset="2"/>
              </a:rPr>
              <a:t>mereka</a:t>
            </a:r>
            <a:r>
              <a:rPr lang="en-US" dirty="0" smtClean="0">
                <a:sym typeface="Wingdings" pitchFamily="2" charset="2"/>
              </a:rPr>
              <a:t> </a:t>
            </a:r>
            <a:r>
              <a:rPr lang="en-US" dirty="0" err="1" smtClean="0">
                <a:sym typeface="Wingdings" pitchFamily="2" charset="2"/>
              </a:rPr>
              <a:t>digali</a:t>
            </a:r>
            <a:r>
              <a:rPr lang="en-US" dirty="0" smtClean="0">
                <a:sym typeface="Wingdings" pitchFamily="2" charset="2"/>
              </a:rPr>
              <a:t> </a:t>
            </a:r>
            <a:r>
              <a:rPr lang="en-US" dirty="0" err="1" smtClean="0">
                <a:sym typeface="Wingdings" pitchFamily="2" charset="2"/>
              </a:rPr>
              <a:t>tanpa</a:t>
            </a:r>
            <a:r>
              <a:rPr lang="en-US" dirty="0" smtClean="0">
                <a:sym typeface="Wingdings" pitchFamily="2" charset="2"/>
              </a:rPr>
              <a:t> </a:t>
            </a:r>
            <a:r>
              <a:rPr lang="en-US" dirty="0" err="1" smtClean="0">
                <a:sym typeface="Wingdings" pitchFamily="2" charset="2"/>
              </a:rPr>
              <a:t>persetujuan</a:t>
            </a:r>
            <a:endParaRPr lang="en-US" dirty="0" smtClean="0">
              <a:sym typeface="Wingdings" pitchFamily="2" charset="2"/>
            </a:endParaRPr>
          </a:p>
        </p:txBody>
      </p:sp>
      <p:sp>
        <p:nvSpPr>
          <p:cNvPr id="6" name="Content Placeholder 5"/>
          <p:cNvSpPr>
            <a:spLocks noGrp="1"/>
          </p:cNvSpPr>
          <p:nvPr>
            <p:ph sz="quarter" idx="4"/>
          </p:nvPr>
        </p:nvSpPr>
        <p:spPr>
          <a:xfrm>
            <a:off x="4645025" y="2420887"/>
            <a:ext cx="4041775" cy="3816425"/>
          </a:xfrm>
        </p:spPr>
        <p:txBody>
          <a:bodyPr>
            <a:normAutofit fontScale="85000" lnSpcReduction="20000"/>
          </a:bodyPr>
          <a:lstStyle/>
          <a:p>
            <a:r>
              <a:rPr lang="en-US" dirty="0" err="1" smtClean="0"/>
              <a:t>Pendekatan</a:t>
            </a:r>
            <a:r>
              <a:rPr lang="en-US" dirty="0" smtClean="0"/>
              <a:t> deontological, </a:t>
            </a:r>
            <a:r>
              <a:rPr lang="en-US" dirty="0" err="1" smtClean="0"/>
              <a:t>absolut</a:t>
            </a:r>
            <a:r>
              <a:rPr lang="en-US" dirty="0" smtClean="0"/>
              <a:t> </a:t>
            </a:r>
            <a:r>
              <a:rPr lang="en-US" dirty="0" err="1" smtClean="0"/>
              <a:t>mengenai</a:t>
            </a:r>
            <a:r>
              <a:rPr lang="en-US" dirty="0" smtClean="0"/>
              <a:t> </a:t>
            </a:r>
            <a:r>
              <a:rPr lang="en-US" dirty="0" err="1" smtClean="0"/>
              <a:t>privasi</a:t>
            </a:r>
            <a:endParaRPr lang="en-US" dirty="0" smtClean="0"/>
          </a:p>
          <a:p>
            <a:r>
              <a:rPr lang="en-US" dirty="0" smtClean="0"/>
              <a:t>Hal yang </a:t>
            </a:r>
            <a:r>
              <a:rPr lang="en-US" dirty="0" err="1" smtClean="0"/>
              <a:t>harus</a:t>
            </a:r>
            <a:r>
              <a:rPr lang="en-US" dirty="0" smtClean="0"/>
              <a:t> </a:t>
            </a:r>
            <a:r>
              <a:rPr lang="en-US" dirty="0" err="1" smtClean="0"/>
              <a:t>dilindungi</a:t>
            </a:r>
            <a:r>
              <a:rPr lang="en-US" dirty="0" smtClean="0"/>
              <a:t> </a:t>
            </a:r>
            <a:r>
              <a:rPr lang="en-US" dirty="0" err="1" smtClean="0"/>
              <a:t>dengan</a:t>
            </a:r>
            <a:r>
              <a:rPr lang="en-US" dirty="0" smtClean="0"/>
              <a:t> </a:t>
            </a:r>
            <a:r>
              <a:rPr lang="en-US" dirty="0" err="1" smtClean="0"/>
              <a:t>segenap</a:t>
            </a:r>
            <a:r>
              <a:rPr lang="en-US" dirty="0" smtClean="0"/>
              <a:t> </a:t>
            </a:r>
            <a:r>
              <a:rPr lang="en-US" dirty="0" err="1" smtClean="0"/>
              <a:t>upaya</a:t>
            </a:r>
            <a:endParaRPr lang="en-US" dirty="0" smtClean="0"/>
          </a:p>
          <a:p>
            <a:r>
              <a:rPr lang="en-US" dirty="0" err="1" smtClean="0"/>
              <a:t>Walaupun</a:t>
            </a:r>
            <a:r>
              <a:rPr lang="en-US" dirty="0" smtClean="0"/>
              <a:t> demi </a:t>
            </a:r>
            <a:r>
              <a:rPr lang="en-US" dirty="0" err="1" smtClean="0"/>
              <a:t>keamanan</a:t>
            </a:r>
            <a:r>
              <a:rPr lang="en-US" dirty="0" smtClean="0"/>
              <a:t> </a:t>
            </a:r>
            <a:r>
              <a:rPr lang="en-US" dirty="0" err="1" smtClean="0"/>
              <a:t>banyak</a:t>
            </a:r>
            <a:r>
              <a:rPr lang="en-US" dirty="0" smtClean="0"/>
              <a:t> orang, </a:t>
            </a:r>
            <a:r>
              <a:rPr lang="en-US" dirty="0" err="1" smtClean="0"/>
              <a:t>privasi</a:t>
            </a:r>
            <a:r>
              <a:rPr lang="en-US" dirty="0" smtClean="0"/>
              <a:t> </a:t>
            </a:r>
            <a:r>
              <a:rPr lang="en-US" dirty="0" err="1" smtClean="0"/>
              <a:t>seseorang</a:t>
            </a:r>
            <a:r>
              <a:rPr lang="en-US" dirty="0" smtClean="0"/>
              <a:t> </a:t>
            </a:r>
            <a:r>
              <a:rPr lang="en-US" dirty="0" err="1" smtClean="0"/>
              <a:t>tetap</a:t>
            </a:r>
            <a:r>
              <a:rPr lang="en-US" dirty="0" smtClean="0"/>
              <a:t> </a:t>
            </a:r>
            <a:r>
              <a:rPr lang="en-US" dirty="0" err="1" smtClean="0"/>
              <a:t>nomor</a:t>
            </a:r>
            <a:r>
              <a:rPr lang="en-US" dirty="0" smtClean="0"/>
              <a:t> 1</a:t>
            </a:r>
          </a:p>
          <a:p>
            <a:r>
              <a:rPr lang="en-US" dirty="0" err="1" smtClean="0"/>
              <a:t>Seseorang</a:t>
            </a:r>
            <a:r>
              <a:rPr lang="en-US" dirty="0" smtClean="0"/>
              <a:t> </a:t>
            </a:r>
            <a:r>
              <a:rPr lang="en-US" dirty="0" err="1" smtClean="0"/>
              <a:t>harus</a:t>
            </a:r>
            <a:r>
              <a:rPr lang="en-US" dirty="0" smtClean="0"/>
              <a:t> </a:t>
            </a:r>
            <a:r>
              <a:rPr lang="en-US" dirty="0" err="1" smtClean="0"/>
              <a:t>setuju</a:t>
            </a:r>
            <a:r>
              <a:rPr lang="en-US" dirty="0" smtClean="0"/>
              <a:t> </a:t>
            </a:r>
            <a:r>
              <a:rPr lang="en-US" dirty="0" err="1" smtClean="0"/>
              <a:t>terlebih</a:t>
            </a:r>
            <a:r>
              <a:rPr lang="en-US" dirty="0" smtClean="0"/>
              <a:t> </a:t>
            </a:r>
            <a:r>
              <a:rPr lang="en-US" dirty="0" err="1" smtClean="0"/>
              <a:t>dahulu</a:t>
            </a:r>
            <a:r>
              <a:rPr lang="en-US" dirty="0" smtClean="0"/>
              <a:t> </a:t>
            </a:r>
            <a:r>
              <a:rPr lang="en-US" dirty="0" err="1" smtClean="0"/>
              <a:t>apabila</a:t>
            </a:r>
            <a:r>
              <a:rPr lang="en-US" dirty="0" smtClean="0"/>
              <a:t> </a:t>
            </a:r>
            <a:r>
              <a:rPr lang="en-US" dirty="0" err="1" smtClean="0"/>
              <a:t>informasi</a:t>
            </a:r>
            <a:r>
              <a:rPr lang="en-US" dirty="0" smtClean="0"/>
              <a:t> </a:t>
            </a:r>
            <a:r>
              <a:rPr lang="en-US" dirty="0" err="1" smtClean="0"/>
              <a:t>mengenai</a:t>
            </a:r>
            <a:r>
              <a:rPr lang="en-US" dirty="0" smtClean="0"/>
              <a:t> </a:t>
            </a:r>
            <a:r>
              <a:rPr lang="en-US" dirty="0" err="1" smtClean="0"/>
              <a:t>mereka</a:t>
            </a:r>
            <a:r>
              <a:rPr lang="en-US" dirty="0" smtClean="0"/>
              <a:t> </a:t>
            </a:r>
            <a:r>
              <a:rPr lang="en-US" dirty="0" err="1" smtClean="0"/>
              <a:t>akan</a:t>
            </a:r>
            <a:r>
              <a:rPr lang="en-US" dirty="0" smtClean="0"/>
              <a:t> </a:t>
            </a:r>
            <a:r>
              <a:rPr lang="en-US" dirty="0" err="1" smtClean="0"/>
              <a:t>dikumpulkan</a:t>
            </a:r>
            <a:r>
              <a:rPr lang="en-US" dirty="0" smtClean="0"/>
              <a:t> </a:t>
            </a:r>
            <a:r>
              <a:rPr lang="en-US" dirty="0" err="1" smtClean="0"/>
              <a:t>untuk</a:t>
            </a:r>
            <a:r>
              <a:rPr lang="en-US" dirty="0" smtClean="0"/>
              <a:t> </a:t>
            </a:r>
            <a:r>
              <a:rPr lang="en-US" dirty="0" err="1" smtClean="0"/>
              <a:t>kepentingan</a:t>
            </a:r>
            <a:r>
              <a:rPr lang="en-US" dirty="0" smtClean="0"/>
              <a:t> </a:t>
            </a:r>
            <a:r>
              <a:rPr lang="en-US" dirty="0" err="1" smtClean="0"/>
              <a:t>negara</a:t>
            </a:r>
            <a:r>
              <a:rPr lang="en-US" dirty="0" smtClean="0"/>
              <a:t> </a:t>
            </a:r>
            <a:r>
              <a:rPr lang="en-US" dirty="0" err="1" smtClean="0"/>
              <a:t>sekali</a:t>
            </a:r>
            <a:r>
              <a:rPr lang="en-US" dirty="0" smtClean="0"/>
              <a:t> pun (consent)</a:t>
            </a:r>
            <a:endParaRPr lang="id-ID" dirty="0"/>
          </a:p>
        </p:txBody>
      </p:sp>
      <p:sp>
        <p:nvSpPr>
          <p:cNvPr id="7" name="TextBox 6"/>
          <p:cNvSpPr txBox="1"/>
          <p:nvPr/>
        </p:nvSpPr>
        <p:spPr>
          <a:xfrm>
            <a:off x="467544" y="1556792"/>
            <a:ext cx="8280920" cy="677108"/>
          </a:xfrm>
          <a:prstGeom prst="rect">
            <a:avLst/>
          </a:prstGeom>
          <a:noFill/>
        </p:spPr>
        <p:txBody>
          <a:bodyPr wrap="square" rtlCol="0">
            <a:spAutoFit/>
          </a:bodyPr>
          <a:lstStyle/>
          <a:p>
            <a:r>
              <a:rPr lang="en-US" sz="1900" i="1" dirty="0" err="1" smtClean="0"/>
              <a:t>Keduanya</a:t>
            </a:r>
            <a:r>
              <a:rPr lang="en-US" sz="1900" i="1" dirty="0" smtClean="0"/>
              <a:t>, </a:t>
            </a:r>
            <a:r>
              <a:rPr lang="en-US" sz="1900" i="1" dirty="0" err="1" smtClean="0"/>
              <a:t>sama</a:t>
            </a:r>
            <a:r>
              <a:rPr lang="en-US" sz="1900" i="1" dirty="0" smtClean="0"/>
              <a:t> – </a:t>
            </a:r>
            <a:r>
              <a:rPr lang="en-US" sz="1900" i="1" dirty="0" err="1" smtClean="0"/>
              <a:t>sama</a:t>
            </a:r>
            <a:r>
              <a:rPr lang="en-US" sz="1900" i="1" dirty="0" smtClean="0"/>
              <a:t> </a:t>
            </a:r>
            <a:r>
              <a:rPr lang="en-US" sz="1900" i="1" dirty="0" err="1" smtClean="0"/>
              <a:t>memandang</a:t>
            </a:r>
            <a:r>
              <a:rPr lang="en-US" sz="1900" i="1" dirty="0" smtClean="0"/>
              <a:t> </a:t>
            </a:r>
            <a:r>
              <a:rPr lang="en-US" sz="1900" i="1" dirty="0" err="1" smtClean="0"/>
              <a:t>penting</a:t>
            </a:r>
            <a:r>
              <a:rPr lang="en-US" sz="1900" i="1" dirty="0" smtClean="0"/>
              <a:t> </a:t>
            </a:r>
            <a:r>
              <a:rPr lang="en-US" sz="1900" i="1" dirty="0" err="1" smtClean="0"/>
              <a:t>otonomi</a:t>
            </a:r>
            <a:r>
              <a:rPr lang="en-US" sz="1900" i="1" dirty="0" smtClean="0"/>
              <a:t> </a:t>
            </a:r>
            <a:r>
              <a:rPr lang="en-US" sz="1900" i="1" dirty="0" err="1" smtClean="0"/>
              <a:t>individu</a:t>
            </a:r>
            <a:r>
              <a:rPr lang="en-US" sz="1900" i="1" dirty="0" smtClean="0"/>
              <a:t> </a:t>
            </a:r>
            <a:r>
              <a:rPr lang="en-US" sz="1900" i="1" dirty="0" err="1" smtClean="0"/>
              <a:t>dan</a:t>
            </a:r>
            <a:r>
              <a:rPr lang="en-US" sz="1900" i="1" dirty="0" smtClean="0"/>
              <a:t> </a:t>
            </a:r>
            <a:r>
              <a:rPr lang="en-US" sz="1900" i="1" dirty="0" err="1" smtClean="0"/>
              <a:t>fungsi</a:t>
            </a:r>
            <a:r>
              <a:rPr lang="en-US" sz="1900" i="1" dirty="0" smtClean="0"/>
              <a:t> </a:t>
            </a:r>
            <a:r>
              <a:rPr lang="en-US" sz="1900" i="1" dirty="0" err="1" smtClean="0"/>
              <a:t>negara</a:t>
            </a:r>
            <a:r>
              <a:rPr lang="en-US" sz="1900" i="1" dirty="0" smtClean="0"/>
              <a:t> </a:t>
            </a:r>
            <a:r>
              <a:rPr lang="en-US" sz="1900" i="1" dirty="0" err="1" smtClean="0"/>
              <a:t>untuk</a:t>
            </a:r>
            <a:r>
              <a:rPr lang="en-US" sz="1900" i="1" dirty="0" smtClean="0"/>
              <a:t> </a:t>
            </a:r>
            <a:r>
              <a:rPr lang="en-US" sz="1900" i="1" dirty="0" err="1" smtClean="0"/>
              <a:t>melindungi</a:t>
            </a:r>
            <a:r>
              <a:rPr lang="en-US" sz="1900" i="1" dirty="0" smtClean="0"/>
              <a:t> </a:t>
            </a:r>
            <a:r>
              <a:rPr lang="en-US" sz="1900" i="1" dirty="0" err="1" smtClean="0"/>
              <a:t>hak</a:t>
            </a:r>
            <a:r>
              <a:rPr lang="en-US" sz="1900" i="1" dirty="0" smtClean="0"/>
              <a:t> </a:t>
            </a:r>
            <a:r>
              <a:rPr lang="en-US" sz="1900" i="1" dirty="0" err="1" smtClean="0"/>
              <a:t>dasar</a:t>
            </a:r>
            <a:r>
              <a:rPr lang="en-US" sz="1900" i="1" dirty="0" smtClean="0"/>
              <a:t> </a:t>
            </a:r>
            <a:r>
              <a:rPr lang="en-US" sz="1900" i="1" dirty="0" err="1" smtClean="0"/>
              <a:t>manusia</a:t>
            </a:r>
            <a:r>
              <a:rPr lang="en-US" sz="1900" i="1" dirty="0" smtClean="0"/>
              <a:t>, </a:t>
            </a:r>
            <a:r>
              <a:rPr lang="en-US" sz="1900" i="1" dirty="0" err="1" smtClean="0"/>
              <a:t>namun</a:t>
            </a:r>
            <a:r>
              <a:rPr lang="en-US" sz="1900" i="1" dirty="0" smtClean="0"/>
              <a:t> </a:t>
            </a:r>
            <a:r>
              <a:rPr lang="en-US" sz="1900" i="1" dirty="0" err="1" smtClean="0"/>
              <a:t>memiliki</a:t>
            </a:r>
            <a:r>
              <a:rPr lang="en-US" sz="1900" i="1" dirty="0" smtClean="0"/>
              <a:t> </a:t>
            </a:r>
            <a:r>
              <a:rPr lang="en-US" sz="1900" i="1" dirty="0" err="1" smtClean="0"/>
              <a:t>pendekatan</a:t>
            </a:r>
            <a:r>
              <a:rPr lang="en-US" sz="1900" i="1" dirty="0" smtClean="0"/>
              <a:t> </a:t>
            </a:r>
            <a:r>
              <a:rPr lang="en-US" sz="1900" i="1" dirty="0" err="1" smtClean="0"/>
              <a:t>berbeda</a:t>
            </a:r>
            <a:r>
              <a:rPr lang="en-US" sz="1900" i="1" dirty="0" smtClean="0"/>
              <a:t>:</a:t>
            </a:r>
            <a:endParaRPr lang="id-ID" sz="1900" i="1" dirty="0"/>
          </a:p>
        </p:txBody>
      </p:sp>
    </p:spTree>
    <p:extLst>
      <p:ext uri="{BB962C8B-B14F-4D97-AF65-F5344CB8AC3E}">
        <p14:creationId xmlns:p14="http://schemas.microsoft.com/office/powerpoint/2010/main" val="3773232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684784"/>
          </a:xfrm>
        </p:spPr>
        <p:txBody>
          <a:bodyPr/>
          <a:lstStyle/>
          <a:p>
            <a:r>
              <a:rPr lang="en-US" b="1" i="1" dirty="0" err="1" smtClean="0"/>
              <a:t>Bagaimana</a:t>
            </a:r>
            <a:r>
              <a:rPr lang="en-US" b="1" i="1" dirty="0" smtClean="0"/>
              <a:t> </a:t>
            </a:r>
            <a:r>
              <a:rPr lang="en-US" b="1" i="1" dirty="0" err="1" smtClean="0"/>
              <a:t>dengan</a:t>
            </a:r>
            <a:r>
              <a:rPr lang="en-US" b="1" i="1" dirty="0" smtClean="0"/>
              <a:t> </a:t>
            </a:r>
            <a:r>
              <a:rPr lang="en-US" b="1" i="1" dirty="0" err="1" smtClean="0"/>
              <a:t>kondisi</a:t>
            </a:r>
            <a:r>
              <a:rPr lang="en-US" b="1" i="1" dirty="0" smtClean="0"/>
              <a:t> </a:t>
            </a:r>
            <a:r>
              <a:rPr lang="en-US" b="1" i="1" dirty="0" err="1" smtClean="0"/>
              <a:t>perlindungan</a:t>
            </a:r>
            <a:r>
              <a:rPr lang="en-US" b="1" i="1" dirty="0" smtClean="0"/>
              <a:t> </a:t>
            </a:r>
            <a:r>
              <a:rPr lang="en-US" b="1" i="1" dirty="0" err="1" smtClean="0"/>
              <a:t>privasi</a:t>
            </a:r>
            <a:r>
              <a:rPr lang="en-US" b="1" i="1" dirty="0" smtClean="0"/>
              <a:t> di Indonesia? </a:t>
            </a:r>
            <a:r>
              <a:rPr lang="en-US" b="1" i="1" dirty="0" err="1" smtClean="0"/>
              <a:t>Kira</a:t>
            </a:r>
            <a:r>
              <a:rPr lang="en-US" b="1" i="1" dirty="0" smtClean="0"/>
              <a:t> – </a:t>
            </a:r>
            <a:r>
              <a:rPr lang="en-US" b="1" i="1" dirty="0" err="1" smtClean="0"/>
              <a:t>kira</a:t>
            </a:r>
            <a:r>
              <a:rPr lang="en-US" b="1" i="1" dirty="0" smtClean="0"/>
              <a:t> </a:t>
            </a:r>
            <a:r>
              <a:rPr lang="en-US" b="1" i="1" dirty="0" err="1" smtClean="0"/>
              <a:t>menganut</a:t>
            </a:r>
            <a:r>
              <a:rPr lang="en-US" b="1" i="1" dirty="0" smtClean="0"/>
              <a:t> yang </a:t>
            </a:r>
            <a:r>
              <a:rPr lang="en-US" b="1" i="1" dirty="0" err="1" smtClean="0"/>
              <a:t>mana</a:t>
            </a:r>
            <a:r>
              <a:rPr lang="en-US" b="1" i="1" dirty="0" smtClean="0"/>
              <a:t>? USA? EU?</a:t>
            </a:r>
            <a:endParaRPr lang="id-ID" b="1" i="1" dirty="0"/>
          </a:p>
        </p:txBody>
      </p:sp>
    </p:spTree>
    <p:extLst>
      <p:ext uri="{BB962C8B-B14F-4D97-AF65-F5344CB8AC3E}">
        <p14:creationId xmlns:p14="http://schemas.microsoft.com/office/powerpoint/2010/main" val="3784147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i="1" dirty="0" err="1" smtClean="0"/>
              <a:t>Demokrasi</a:t>
            </a:r>
            <a:r>
              <a:rPr lang="en-US" sz="3600" b="1" i="1" dirty="0" smtClean="0"/>
              <a:t> Online</a:t>
            </a:r>
            <a:endParaRPr lang="id-ID" sz="3600" b="1" i="1" dirty="0"/>
          </a:p>
        </p:txBody>
      </p:sp>
      <p:sp>
        <p:nvSpPr>
          <p:cNvPr id="3" name="Content Placeholder 2"/>
          <p:cNvSpPr>
            <a:spLocks noGrp="1"/>
          </p:cNvSpPr>
          <p:nvPr>
            <p:ph idx="1"/>
          </p:nvPr>
        </p:nvSpPr>
        <p:spPr>
          <a:xfrm>
            <a:off x="467544" y="1124744"/>
            <a:ext cx="8229600" cy="4565103"/>
          </a:xfrm>
        </p:spPr>
        <p:txBody>
          <a:bodyPr>
            <a:noAutofit/>
          </a:bodyPr>
          <a:lstStyle/>
          <a:p>
            <a:r>
              <a:rPr lang="en-US" sz="1900" dirty="0" err="1" smtClean="0"/>
              <a:t>Perkembangan</a:t>
            </a:r>
            <a:r>
              <a:rPr lang="en-US" sz="1900" dirty="0" smtClean="0"/>
              <a:t> TIK </a:t>
            </a:r>
            <a:r>
              <a:rPr lang="en-US" sz="1900" dirty="0" err="1" smtClean="0"/>
              <a:t>menjadi</a:t>
            </a:r>
            <a:r>
              <a:rPr lang="en-US" sz="1900" dirty="0" smtClean="0"/>
              <a:t> </a:t>
            </a:r>
            <a:r>
              <a:rPr lang="en-US" sz="1900" dirty="0" err="1" smtClean="0"/>
              <a:t>alat</a:t>
            </a:r>
            <a:r>
              <a:rPr lang="en-US" sz="1900" dirty="0" smtClean="0"/>
              <a:t> </a:t>
            </a:r>
            <a:r>
              <a:rPr lang="en-US" sz="1900" dirty="0" err="1" smtClean="0"/>
              <a:t>penyampaian</a:t>
            </a:r>
            <a:r>
              <a:rPr lang="en-US" sz="1900" dirty="0" smtClean="0"/>
              <a:t> </a:t>
            </a:r>
            <a:r>
              <a:rPr lang="en-US" sz="1900" dirty="0" err="1" smtClean="0"/>
              <a:t>pendapat</a:t>
            </a:r>
            <a:r>
              <a:rPr lang="en-US" sz="1900" dirty="0" smtClean="0"/>
              <a:t> </a:t>
            </a:r>
          </a:p>
          <a:p>
            <a:r>
              <a:rPr lang="en-US" sz="1900" dirty="0" err="1" smtClean="0">
                <a:sym typeface="Wingdings" pitchFamily="2" charset="2"/>
              </a:rPr>
              <a:t>Memberikan</a:t>
            </a:r>
            <a:r>
              <a:rPr lang="en-US" sz="1900" dirty="0" smtClean="0">
                <a:sym typeface="Wingdings" pitchFamily="2" charset="2"/>
              </a:rPr>
              <a:t> </a:t>
            </a:r>
            <a:r>
              <a:rPr lang="en-US" sz="1900" dirty="0" err="1" smtClean="0">
                <a:sym typeface="Wingdings" pitchFamily="2" charset="2"/>
              </a:rPr>
              <a:t>otonomi</a:t>
            </a:r>
            <a:r>
              <a:rPr lang="en-US" sz="1900" dirty="0" smtClean="0">
                <a:sym typeface="Wingdings" pitchFamily="2" charset="2"/>
              </a:rPr>
              <a:t> </a:t>
            </a:r>
            <a:r>
              <a:rPr lang="en-US" sz="1900" dirty="0" err="1" smtClean="0">
                <a:sym typeface="Wingdings" pitchFamily="2" charset="2"/>
              </a:rPr>
              <a:t>lebih</a:t>
            </a:r>
            <a:r>
              <a:rPr lang="en-US" sz="1900" dirty="0" smtClean="0">
                <a:sym typeface="Wingdings" pitchFamily="2" charset="2"/>
              </a:rPr>
              <a:t>, </a:t>
            </a:r>
            <a:r>
              <a:rPr lang="en-US" sz="1900" dirty="0" err="1" smtClean="0">
                <a:sym typeface="Wingdings" pitchFamily="2" charset="2"/>
              </a:rPr>
              <a:t>kebebasan</a:t>
            </a:r>
            <a:r>
              <a:rPr lang="en-US" sz="1900" dirty="0" smtClean="0">
                <a:sym typeface="Wingdings" pitchFamily="2" charset="2"/>
              </a:rPr>
              <a:t> </a:t>
            </a:r>
            <a:r>
              <a:rPr lang="en-US" sz="1900" dirty="0" err="1" smtClean="0">
                <a:sym typeface="Wingdings" pitchFamily="2" charset="2"/>
              </a:rPr>
              <a:t>berpendapat</a:t>
            </a:r>
            <a:r>
              <a:rPr lang="en-US" sz="1900" dirty="0">
                <a:sym typeface="Wingdings" pitchFamily="2" charset="2"/>
              </a:rPr>
              <a:t> </a:t>
            </a:r>
            <a:r>
              <a:rPr lang="en-US" sz="1900" dirty="0" smtClean="0">
                <a:sym typeface="Wingdings" pitchFamily="2" charset="2"/>
              </a:rPr>
              <a:t> </a:t>
            </a:r>
            <a:r>
              <a:rPr lang="en-US" sz="1900" dirty="0" err="1" smtClean="0">
                <a:sym typeface="Wingdings" pitchFamily="2" charset="2"/>
              </a:rPr>
              <a:t>menandakan</a:t>
            </a:r>
            <a:r>
              <a:rPr lang="en-US" sz="1900" dirty="0" smtClean="0">
                <a:sym typeface="Wingdings" pitchFamily="2" charset="2"/>
              </a:rPr>
              <a:t> </a:t>
            </a:r>
            <a:r>
              <a:rPr lang="en-US" sz="1900" dirty="0" err="1" smtClean="0">
                <a:sym typeface="Wingdings" pitchFamily="2" charset="2"/>
              </a:rPr>
              <a:t>demokrasi</a:t>
            </a:r>
            <a:endParaRPr lang="en-US" sz="1900" dirty="0" smtClean="0">
              <a:sym typeface="Wingdings" pitchFamily="2" charset="2"/>
            </a:endParaRPr>
          </a:p>
          <a:p>
            <a:r>
              <a:rPr lang="en-US" sz="1900" dirty="0" err="1" smtClean="0">
                <a:sym typeface="Wingdings" pitchFamily="2" charset="2"/>
              </a:rPr>
              <a:t>Tapi</a:t>
            </a:r>
            <a:r>
              <a:rPr lang="en-US" sz="1900" dirty="0" smtClean="0">
                <a:sym typeface="Wingdings" pitchFamily="2" charset="2"/>
              </a:rPr>
              <a:t> platform WEB 2.0 yang </a:t>
            </a:r>
            <a:r>
              <a:rPr lang="en-US" sz="1900" dirty="0" err="1" smtClean="0">
                <a:sym typeface="Wingdings" pitchFamily="2" charset="2"/>
              </a:rPr>
              <a:t>ditandai</a:t>
            </a:r>
            <a:r>
              <a:rPr lang="en-US" sz="1900" dirty="0" smtClean="0">
                <a:sym typeface="Wingdings" pitchFamily="2" charset="2"/>
              </a:rPr>
              <a:t> </a:t>
            </a:r>
            <a:r>
              <a:rPr lang="en-US" sz="1900" dirty="0" err="1" smtClean="0">
                <a:sym typeface="Wingdings" pitchFamily="2" charset="2"/>
              </a:rPr>
              <a:t>dengan</a:t>
            </a:r>
            <a:r>
              <a:rPr lang="en-US" sz="1900" dirty="0" smtClean="0">
                <a:sym typeface="Wingdings" pitchFamily="2" charset="2"/>
              </a:rPr>
              <a:t> </a:t>
            </a:r>
            <a:r>
              <a:rPr lang="en-US" sz="1900" dirty="0" err="1" smtClean="0">
                <a:sym typeface="Wingdings" pitchFamily="2" charset="2"/>
              </a:rPr>
              <a:t>interaktivitas</a:t>
            </a:r>
            <a:r>
              <a:rPr lang="en-US" sz="1900" dirty="0" smtClean="0">
                <a:sym typeface="Wingdings" pitchFamily="2" charset="2"/>
              </a:rPr>
              <a:t> </a:t>
            </a:r>
            <a:r>
              <a:rPr lang="en-US" sz="1900" dirty="0" err="1" smtClean="0">
                <a:sym typeface="Wingdings" pitchFamily="2" charset="2"/>
              </a:rPr>
              <a:t>lebih</a:t>
            </a:r>
            <a:r>
              <a:rPr lang="en-US" sz="1900" dirty="0" smtClean="0">
                <a:sym typeface="Wingdings" pitchFamily="2" charset="2"/>
              </a:rPr>
              <a:t> </a:t>
            </a:r>
            <a:r>
              <a:rPr lang="en-US" sz="1900" dirty="0" err="1" smtClean="0">
                <a:sym typeface="Wingdings" pitchFamily="2" charset="2"/>
              </a:rPr>
              <a:t>dengan</a:t>
            </a:r>
            <a:r>
              <a:rPr lang="en-US" sz="1900" dirty="0" smtClean="0">
                <a:sym typeface="Wingdings" pitchFamily="2" charset="2"/>
              </a:rPr>
              <a:t> </a:t>
            </a:r>
            <a:r>
              <a:rPr lang="en-US" sz="1900" dirty="0" err="1" smtClean="0">
                <a:sym typeface="Wingdings" pitchFamily="2" charset="2"/>
              </a:rPr>
              <a:t>adanya</a:t>
            </a:r>
            <a:r>
              <a:rPr lang="en-US" sz="1900" dirty="0" smtClean="0">
                <a:sym typeface="Wingdings" pitchFamily="2" charset="2"/>
              </a:rPr>
              <a:t> Twitter, </a:t>
            </a:r>
            <a:r>
              <a:rPr lang="en-US" sz="1900" dirty="0" err="1" smtClean="0">
                <a:sym typeface="Wingdings" pitchFamily="2" charset="2"/>
              </a:rPr>
              <a:t>Youtube</a:t>
            </a:r>
            <a:r>
              <a:rPr lang="en-US" sz="1900" dirty="0" smtClean="0">
                <a:sym typeface="Wingdings" pitchFamily="2" charset="2"/>
              </a:rPr>
              <a:t>= media </a:t>
            </a:r>
            <a:r>
              <a:rPr lang="en-US" sz="1900" dirty="0" err="1" smtClean="0">
                <a:sym typeface="Wingdings" pitchFamily="2" charset="2"/>
              </a:rPr>
              <a:t>sosial</a:t>
            </a:r>
            <a:r>
              <a:rPr lang="en-US" sz="1900" dirty="0" smtClean="0">
                <a:sym typeface="Wingdings" pitchFamily="2" charset="2"/>
              </a:rPr>
              <a:t> </a:t>
            </a:r>
          </a:p>
          <a:p>
            <a:r>
              <a:rPr lang="en-US" sz="1900" dirty="0" err="1" smtClean="0">
                <a:sym typeface="Wingdings" pitchFamily="2" charset="2"/>
              </a:rPr>
              <a:t>Kebebasan</a:t>
            </a:r>
            <a:r>
              <a:rPr lang="en-US" sz="1900" dirty="0" smtClean="0">
                <a:sym typeface="Wingdings" pitchFamily="2" charset="2"/>
              </a:rPr>
              <a:t> </a:t>
            </a:r>
            <a:r>
              <a:rPr lang="en-US" sz="1900" dirty="0" err="1" smtClean="0">
                <a:sym typeface="Wingdings" pitchFamily="2" charset="2"/>
              </a:rPr>
              <a:t>berpendapat</a:t>
            </a:r>
            <a:r>
              <a:rPr lang="en-US" sz="1900" dirty="0" smtClean="0">
                <a:sym typeface="Wingdings" pitchFamily="2" charset="2"/>
              </a:rPr>
              <a:t> di media </a:t>
            </a:r>
            <a:r>
              <a:rPr lang="en-US" sz="1900" dirty="0" err="1" smtClean="0">
                <a:sym typeface="Wingdings" pitchFamily="2" charset="2"/>
              </a:rPr>
              <a:t>sosial</a:t>
            </a:r>
            <a:r>
              <a:rPr lang="en-US" sz="1900" dirty="0" smtClean="0">
                <a:sym typeface="Wingdings" pitchFamily="2" charset="2"/>
              </a:rPr>
              <a:t> </a:t>
            </a:r>
            <a:r>
              <a:rPr lang="en-US" sz="1900" dirty="0" err="1" smtClean="0">
                <a:sym typeface="Wingdings" pitchFamily="2" charset="2"/>
              </a:rPr>
              <a:t>didominasi</a:t>
            </a:r>
            <a:r>
              <a:rPr lang="en-US" sz="1900" dirty="0" smtClean="0">
                <a:sym typeface="Wingdings" pitchFamily="2" charset="2"/>
              </a:rPr>
              <a:t> </a:t>
            </a:r>
            <a:r>
              <a:rPr lang="en-US" sz="1900" dirty="0" err="1" smtClean="0">
                <a:sym typeface="Wingdings" pitchFamily="2" charset="2"/>
              </a:rPr>
              <a:t>oleh</a:t>
            </a:r>
            <a:r>
              <a:rPr lang="en-US" sz="1900" dirty="0" smtClean="0">
                <a:sym typeface="Wingdings" pitchFamily="2" charset="2"/>
              </a:rPr>
              <a:t> </a:t>
            </a:r>
            <a:r>
              <a:rPr lang="en-US" sz="1900" dirty="0" err="1" smtClean="0">
                <a:sym typeface="Wingdings" pitchFamily="2" charset="2"/>
              </a:rPr>
              <a:t>segmen</a:t>
            </a:r>
            <a:r>
              <a:rPr lang="en-US" sz="1900" dirty="0" smtClean="0">
                <a:sym typeface="Wingdings" pitchFamily="2" charset="2"/>
              </a:rPr>
              <a:t> </a:t>
            </a:r>
            <a:r>
              <a:rPr lang="en-US" sz="1900" dirty="0" err="1" smtClean="0">
                <a:sym typeface="Wingdings" pitchFamily="2" charset="2"/>
              </a:rPr>
              <a:t>hiburan</a:t>
            </a:r>
            <a:r>
              <a:rPr lang="en-US" sz="1900" dirty="0" smtClean="0">
                <a:sym typeface="Wingdings" pitchFamily="2" charset="2"/>
              </a:rPr>
              <a:t>, </a:t>
            </a:r>
            <a:r>
              <a:rPr lang="en-US" sz="1900" dirty="0" err="1" smtClean="0">
                <a:sym typeface="Wingdings" pitchFamily="2" charset="2"/>
              </a:rPr>
              <a:t>mengabaikan</a:t>
            </a:r>
            <a:r>
              <a:rPr lang="en-US" sz="1900" dirty="0" smtClean="0">
                <a:sym typeface="Wingdings" pitchFamily="2" charset="2"/>
              </a:rPr>
              <a:t> </a:t>
            </a:r>
            <a:r>
              <a:rPr lang="en-US" sz="1900" dirty="0" err="1" smtClean="0">
                <a:sym typeface="Wingdings" pitchFamily="2" charset="2"/>
              </a:rPr>
              <a:t>isu</a:t>
            </a:r>
            <a:r>
              <a:rPr lang="en-US" sz="1900" dirty="0" smtClean="0">
                <a:sym typeface="Wingdings" pitchFamily="2" charset="2"/>
              </a:rPr>
              <a:t> – </a:t>
            </a:r>
            <a:r>
              <a:rPr lang="en-US" sz="1900" dirty="0" err="1" smtClean="0">
                <a:sym typeface="Wingdings" pitchFamily="2" charset="2"/>
              </a:rPr>
              <a:t>isu</a:t>
            </a:r>
            <a:r>
              <a:rPr lang="en-US" sz="1900" dirty="0" smtClean="0">
                <a:sym typeface="Wingdings" pitchFamily="2" charset="2"/>
              </a:rPr>
              <a:t> </a:t>
            </a:r>
            <a:r>
              <a:rPr lang="en-US" sz="1900" dirty="0" err="1" smtClean="0">
                <a:sym typeface="Wingdings" pitchFamily="2" charset="2"/>
              </a:rPr>
              <a:t>serius</a:t>
            </a:r>
            <a:endParaRPr lang="en-US" sz="1900" dirty="0" smtClean="0">
              <a:sym typeface="Wingdings" pitchFamily="2" charset="2"/>
            </a:endParaRPr>
          </a:p>
          <a:p>
            <a:r>
              <a:rPr lang="en-US" sz="1900" dirty="0" err="1" smtClean="0">
                <a:sym typeface="Wingdings" pitchFamily="2" charset="2"/>
              </a:rPr>
              <a:t>Dilihat</a:t>
            </a:r>
            <a:r>
              <a:rPr lang="en-US" sz="1900" dirty="0" smtClean="0">
                <a:sym typeface="Wingdings" pitchFamily="2" charset="2"/>
              </a:rPr>
              <a:t> </a:t>
            </a:r>
            <a:r>
              <a:rPr lang="en-US" sz="1900" dirty="0" err="1" smtClean="0">
                <a:sym typeface="Wingdings" pitchFamily="2" charset="2"/>
              </a:rPr>
              <a:t>dari</a:t>
            </a:r>
            <a:r>
              <a:rPr lang="en-US" sz="1900" dirty="0" smtClean="0">
                <a:sym typeface="Wingdings" pitchFamily="2" charset="2"/>
              </a:rPr>
              <a:t> </a:t>
            </a:r>
            <a:r>
              <a:rPr lang="en-US" sz="1900" dirty="0" err="1" smtClean="0">
                <a:sym typeface="Wingdings" pitchFamily="2" charset="2"/>
              </a:rPr>
              <a:t>tingkat</a:t>
            </a:r>
            <a:r>
              <a:rPr lang="en-US" sz="1900" dirty="0" smtClean="0">
                <a:sym typeface="Wingdings" pitchFamily="2" charset="2"/>
              </a:rPr>
              <a:t> </a:t>
            </a:r>
            <a:r>
              <a:rPr lang="en-US" sz="1900" dirty="0" err="1" smtClean="0">
                <a:sym typeface="Wingdings" pitchFamily="2" charset="2"/>
              </a:rPr>
              <a:t>partisipasi</a:t>
            </a:r>
            <a:r>
              <a:rPr lang="en-US" sz="1900" dirty="0" smtClean="0">
                <a:sym typeface="Wingdings" pitchFamily="2" charset="2"/>
              </a:rPr>
              <a:t> </a:t>
            </a:r>
            <a:r>
              <a:rPr lang="en-US" sz="1900" dirty="0" err="1" smtClean="0">
                <a:sym typeface="Wingdings" pitchFamily="2" charset="2"/>
              </a:rPr>
              <a:t>komentar</a:t>
            </a:r>
            <a:r>
              <a:rPr lang="en-US" sz="1900" dirty="0" smtClean="0">
                <a:sym typeface="Wingdings" pitchFamily="2" charset="2"/>
              </a:rPr>
              <a:t>, </a:t>
            </a:r>
            <a:r>
              <a:rPr lang="en-US" sz="1900" dirty="0" err="1" smtClean="0">
                <a:sym typeface="Wingdings" pitchFamily="2" charset="2"/>
              </a:rPr>
              <a:t>lebih</a:t>
            </a:r>
            <a:r>
              <a:rPr lang="en-US" sz="1900" dirty="0" smtClean="0">
                <a:sym typeface="Wingdings" pitchFamily="2" charset="2"/>
              </a:rPr>
              <a:t> </a:t>
            </a:r>
            <a:r>
              <a:rPr lang="en-US" sz="1900" dirty="0" err="1" smtClean="0">
                <a:sym typeface="Wingdings" pitchFamily="2" charset="2"/>
              </a:rPr>
              <a:t>ramai</a:t>
            </a:r>
            <a:r>
              <a:rPr lang="en-US" sz="1900" dirty="0" smtClean="0">
                <a:sym typeface="Wingdings" pitchFamily="2" charset="2"/>
              </a:rPr>
              <a:t> </a:t>
            </a:r>
            <a:r>
              <a:rPr lang="en-US" sz="1900" dirty="0" err="1" smtClean="0">
                <a:sym typeface="Wingdings" pitchFamily="2" charset="2"/>
              </a:rPr>
              <a:t>apabila</a:t>
            </a:r>
            <a:r>
              <a:rPr lang="en-US" sz="1900" dirty="0" smtClean="0">
                <a:sym typeface="Wingdings" pitchFamily="2" charset="2"/>
              </a:rPr>
              <a:t> yang </a:t>
            </a:r>
            <a:r>
              <a:rPr lang="en-US" sz="1900" dirty="0" err="1" smtClean="0">
                <a:sym typeface="Wingdings" pitchFamily="2" charset="2"/>
              </a:rPr>
              <a:t>dibahas</a:t>
            </a:r>
            <a:r>
              <a:rPr lang="en-US" sz="1900" dirty="0" smtClean="0">
                <a:sym typeface="Wingdings" pitchFamily="2" charset="2"/>
              </a:rPr>
              <a:t> </a:t>
            </a:r>
            <a:r>
              <a:rPr lang="en-US" sz="1900" dirty="0" err="1" smtClean="0">
                <a:sym typeface="Wingdings" pitchFamily="2" charset="2"/>
              </a:rPr>
              <a:t>adalah</a:t>
            </a:r>
            <a:r>
              <a:rPr lang="en-US" sz="1900" dirty="0" smtClean="0">
                <a:sym typeface="Wingdings" pitchFamily="2" charset="2"/>
              </a:rPr>
              <a:t> </a:t>
            </a:r>
            <a:r>
              <a:rPr lang="en-US" sz="1900" dirty="0" err="1" smtClean="0">
                <a:sym typeface="Wingdings" pitchFamily="2" charset="2"/>
              </a:rPr>
              <a:t>isu</a:t>
            </a:r>
            <a:r>
              <a:rPr lang="en-US" sz="1900" dirty="0" smtClean="0">
                <a:sym typeface="Wingdings" pitchFamily="2" charset="2"/>
              </a:rPr>
              <a:t> </a:t>
            </a:r>
            <a:r>
              <a:rPr lang="en-US" sz="1900" dirty="0" err="1" smtClean="0">
                <a:sym typeface="Wingdings" pitchFamily="2" charset="2"/>
              </a:rPr>
              <a:t>hiburan</a:t>
            </a:r>
            <a:endParaRPr lang="en-US" sz="1900" dirty="0">
              <a:sym typeface="Wingdings" pitchFamily="2" charset="2"/>
            </a:endParaRPr>
          </a:p>
          <a:p>
            <a:endParaRPr lang="en-US" sz="1900" dirty="0" smtClean="0">
              <a:sym typeface="Wingdings" pitchFamily="2" charset="2"/>
            </a:endParaRPr>
          </a:p>
          <a:p>
            <a:pPr marL="0" indent="0">
              <a:buNone/>
            </a:pPr>
            <a:r>
              <a:rPr lang="en-US" sz="4000" b="1" i="1" dirty="0" smtClean="0">
                <a:sym typeface="Wingdings" pitchFamily="2" charset="2"/>
              </a:rPr>
              <a:t>Indonesia?</a:t>
            </a:r>
          </a:p>
        </p:txBody>
      </p:sp>
    </p:spTree>
    <p:extLst>
      <p:ext uri="{BB962C8B-B14F-4D97-AF65-F5344CB8AC3E}">
        <p14:creationId xmlns:p14="http://schemas.microsoft.com/office/powerpoint/2010/main" val="2529392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i="1" dirty="0" err="1" smtClean="0"/>
              <a:t>Hak</a:t>
            </a:r>
            <a:r>
              <a:rPr lang="en-US" sz="3600" b="1" i="1" dirty="0" smtClean="0"/>
              <a:t> </a:t>
            </a:r>
            <a:r>
              <a:rPr lang="en-US" sz="3600" b="1" i="1" dirty="0" err="1" smtClean="0"/>
              <a:t>Cipta</a:t>
            </a:r>
            <a:endParaRPr lang="id-ID" sz="3600" b="1" i="1" dirty="0"/>
          </a:p>
        </p:txBody>
      </p:sp>
      <p:sp>
        <p:nvSpPr>
          <p:cNvPr id="3" name="Content Placeholder 2"/>
          <p:cNvSpPr>
            <a:spLocks noGrp="1"/>
          </p:cNvSpPr>
          <p:nvPr>
            <p:ph idx="1"/>
          </p:nvPr>
        </p:nvSpPr>
        <p:spPr>
          <a:xfrm>
            <a:off x="467544" y="1124744"/>
            <a:ext cx="8229600" cy="4565103"/>
          </a:xfrm>
        </p:spPr>
        <p:txBody>
          <a:bodyPr>
            <a:noAutofit/>
          </a:bodyPr>
          <a:lstStyle/>
          <a:p>
            <a:r>
              <a:rPr lang="en-US" sz="1900" dirty="0" err="1" smtClean="0"/>
              <a:t>Isu</a:t>
            </a:r>
            <a:r>
              <a:rPr lang="en-US" sz="1900" dirty="0" smtClean="0"/>
              <a:t> </a:t>
            </a:r>
            <a:r>
              <a:rPr lang="en-US" sz="1900" dirty="0" err="1" smtClean="0"/>
              <a:t>penyalinan</a:t>
            </a:r>
            <a:r>
              <a:rPr lang="en-US" sz="1900" dirty="0" smtClean="0"/>
              <a:t> </a:t>
            </a:r>
            <a:r>
              <a:rPr lang="en-US" sz="1900" dirty="0" err="1" smtClean="0"/>
              <a:t>dan</a:t>
            </a:r>
            <a:r>
              <a:rPr lang="en-US" sz="1900" dirty="0" smtClean="0"/>
              <a:t> </a:t>
            </a:r>
            <a:r>
              <a:rPr lang="en-US" sz="1900" dirty="0" err="1" smtClean="0"/>
              <a:t>pendistribusian</a:t>
            </a:r>
            <a:r>
              <a:rPr lang="en-US" sz="1900" dirty="0" smtClean="0"/>
              <a:t> </a:t>
            </a:r>
            <a:r>
              <a:rPr lang="en-US" sz="1900" dirty="0" err="1" smtClean="0"/>
              <a:t>aneka</a:t>
            </a:r>
            <a:r>
              <a:rPr lang="en-US" sz="1900" dirty="0" smtClean="0"/>
              <a:t> </a:t>
            </a:r>
            <a:r>
              <a:rPr lang="en-US" sz="1900" dirty="0" err="1" smtClean="0"/>
              <a:t>ragam</a:t>
            </a:r>
            <a:r>
              <a:rPr lang="en-US" sz="1900" dirty="0" smtClean="0"/>
              <a:t> </a:t>
            </a:r>
            <a:r>
              <a:rPr lang="en-US" sz="1900" dirty="0" err="1" smtClean="0"/>
              <a:t>properti</a:t>
            </a:r>
            <a:r>
              <a:rPr lang="en-US" sz="1900" dirty="0" smtClean="0"/>
              <a:t> </a:t>
            </a:r>
            <a:r>
              <a:rPr lang="en-US" sz="1900" dirty="0" err="1" smtClean="0"/>
              <a:t>intelektual</a:t>
            </a:r>
            <a:endParaRPr lang="en-US" sz="1900" dirty="0">
              <a:sym typeface="Wingdings" pitchFamily="2" charset="2"/>
            </a:endParaRPr>
          </a:p>
          <a:p>
            <a:r>
              <a:rPr lang="en-US" sz="1900" dirty="0" smtClean="0">
                <a:sym typeface="Wingdings" pitchFamily="2" charset="2"/>
              </a:rPr>
              <a:t>“gift economy”  barter</a:t>
            </a:r>
          </a:p>
          <a:p>
            <a:r>
              <a:rPr lang="en-US" sz="1900" dirty="0" err="1" smtClean="0">
                <a:sym typeface="Wingdings" pitchFamily="2" charset="2"/>
              </a:rPr>
              <a:t>Hak</a:t>
            </a:r>
            <a:r>
              <a:rPr lang="en-US" sz="1900" dirty="0" smtClean="0">
                <a:sym typeface="Wingdings" pitchFamily="2" charset="2"/>
              </a:rPr>
              <a:t> </a:t>
            </a:r>
            <a:r>
              <a:rPr lang="en-US" sz="1900" dirty="0" err="1" smtClean="0">
                <a:sym typeface="Wingdings" pitchFamily="2" charset="2"/>
              </a:rPr>
              <a:t>cipta</a:t>
            </a:r>
            <a:r>
              <a:rPr lang="en-US" sz="1900" dirty="0" smtClean="0">
                <a:sym typeface="Wingdings" pitchFamily="2" charset="2"/>
              </a:rPr>
              <a:t> </a:t>
            </a:r>
            <a:r>
              <a:rPr lang="en-US" sz="1900" dirty="0" err="1" smtClean="0">
                <a:sym typeface="Wingdings" pitchFamily="2" charset="2"/>
              </a:rPr>
              <a:t>dalam</a:t>
            </a:r>
            <a:r>
              <a:rPr lang="en-US" sz="1900" dirty="0" smtClean="0">
                <a:sym typeface="Wingdings" pitchFamily="2" charset="2"/>
              </a:rPr>
              <a:t> </a:t>
            </a:r>
            <a:r>
              <a:rPr lang="en-US" sz="1900" dirty="0" err="1" smtClean="0">
                <a:sym typeface="Wingdings" pitchFamily="2" charset="2"/>
              </a:rPr>
              <a:t>dunia</a:t>
            </a:r>
            <a:r>
              <a:rPr lang="en-US" sz="1900" dirty="0" smtClean="0">
                <a:sym typeface="Wingdings" pitchFamily="2" charset="2"/>
              </a:rPr>
              <a:t> digital </a:t>
            </a:r>
            <a:r>
              <a:rPr lang="en-US" sz="1900" dirty="0" err="1" smtClean="0">
                <a:sym typeface="Wingdings" pitchFamily="2" charset="2"/>
              </a:rPr>
              <a:t>juga</a:t>
            </a:r>
            <a:r>
              <a:rPr lang="en-US" sz="1900" dirty="0" smtClean="0">
                <a:sym typeface="Wingdings" pitchFamily="2" charset="2"/>
              </a:rPr>
              <a:t> </a:t>
            </a:r>
            <a:r>
              <a:rPr lang="en-US" sz="1900" dirty="0" err="1" smtClean="0">
                <a:sym typeface="Wingdings" pitchFamily="2" charset="2"/>
              </a:rPr>
              <a:t>terbagi</a:t>
            </a:r>
            <a:r>
              <a:rPr lang="en-US" sz="1900" dirty="0" smtClean="0">
                <a:sym typeface="Wingdings" pitchFamily="2" charset="2"/>
              </a:rPr>
              <a:t> </a:t>
            </a:r>
            <a:r>
              <a:rPr lang="en-US" sz="1900" dirty="0" err="1" smtClean="0">
                <a:sym typeface="Wingdings" pitchFamily="2" charset="2"/>
              </a:rPr>
              <a:t>menjadi</a:t>
            </a:r>
            <a:r>
              <a:rPr lang="en-US" sz="1900" dirty="0" smtClean="0">
                <a:sym typeface="Wingdings" pitchFamily="2" charset="2"/>
              </a:rPr>
              <a:t> </a:t>
            </a:r>
            <a:r>
              <a:rPr lang="en-US" sz="1900" dirty="0" err="1" smtClean="0">
                <a:sym typeface="Wingdings" pitchFamily="2" charset="2"/>
              </a:rPr>
              <a:t>beberapa</a:t>
            </a:r>
            <a:r>
              <a:rPr lang="en-US" sz="1900" dirty="0" smtClean="0">
                <a:sym typeface="Wingdings" pitchFamily="2" charset="2"/>
              </a:rPr>
              <a:t> </a:t>
            </a:r>
            <a:r>
              <a:rPr lang="en-US" sz="1900" dirty="0" err="1" smtClean="0">
                <a:sym typeface="Wingdings" pitchFamily="2" charset="2"/>
              </a:rPr>
              <a:t>pandangan</a:t>
            </a:r>
            <a:r>
              <a:rPr lang="en-US" sz="1900" dirty="0" smtClean="0">
                <a:sym typeface="Wingdings" pitchFamily="2" charset="2"/>
              </a:rPr>
              <a:t>; 1. </a:t>
            </a:r>
            <a:r>
              <a:rPr lang="en-US" sz="1900" dirty="0" err="1" smtClean="0">
                <a:sym typeface="Wingdings" pitchFamily="2" charset="2"/>
              </a:rPr>
              <a:t>Menolak</a:t>
            </a:r>
            <a:r>
              <a:rPr lang="en-US" sz="1900" dirty="0" smtClean="0">
                <a:sym typeface="Wingdings" pitchFamily="2" charset="2"/>
              </a:rPr>
              <a:t> – </a:t>
            </a:r>
            <a:r>
              <a:rPr lang="en-US" sz="1900" dirty="0" err="1" smtClean="0">
                <a:sym typeface="Wingdings" pitchFamily="2" charset="2"/>
              </a:rPr>
              <a:t>penyalinan</a:t>
            </a:r>
            <a:r>
              <a:rPr lang="en-US" sz="1900" dirty="0" smtClean="0">
                <a:sym typeface="Wingdings" pitchFamily="2" charset="2"/>
              </a:rPr>
              <a:t> </a:t>
            </a:r>
            <a:r>
              <a:rPr lang="en-US" sz="1900" dirty="0" err="1" smtClean="0">
                <a:sym typeface="Wingdings" pitchFamily="2" charset="2"/>
              </a:rPr>
              <a:t>dan</a:t>
            </a:r>
            <a:r>
              <a:rPr lang="en-US" sz="1900" dirty="0" smtClean="0">
                <a:sym typeface="Wingdings" pitchFamily="2" charset="2"/>
              </a:rPr>
              <a:t> </a:t>
            </a:r>
            <a:r>
              <a:rPr lang="en-US" sz="1900" dirty="0" err="1" smtClean="0">
                <a:sym typeface="Wingdings" pitchFamily="2" charset="2"/>
              </a:rPr>
              <a:t>distribusi</a:t>
            </a:r>
            <a:r>
              <a:rPr lang="en-US" sz="1900" dirty="0" smtClean="0">
                <a:sym typeface="Wingdings" pitchFamily="2" charset="2"/>
              </a:rPr>
              <a:t> </a:t>
            </a:r>
            <a:r>
              <a:rPr lang="en-US" sz="1900" dirty="0" err="1" smtClean="0">
                <a:sym typeface="Wingdings" pitchFamily="2" charset="2"/>
              </a:rPr>
              <a:t>tanpa</a:t>
            </a:r>
            <a:r>
              <a:rPr lang="en-US" sz="1900" dirty="0" smtClean="0">
                <a:sym typeface="Wingdings" pitchFamily="2" charset="2"/>
              </a:rPr>
              <a:t> </a:t>
            </a:r>
            <a:r>
              <a:rPr lang="en-US" sz="1900" dirty="0" err="1" smtClean="0">
                <a:sym typeface="Wingdings" pitchFamily="2" charset="2"/>
              </a:rPr>
              <a:t>izin</a:t>
            </a:r>
            <a:r>
              <a:rPr lang="en-US" sz="1900" dirty="0" smtClean="0">
                <a:sym typeface="Wingdings" pitchFamily="2" charset="2"/>
              </a:rPr>
              <a:t> </a:t>
            </a:r>
            <a:r>
              <a:rPr lang="en-US" sz="1900" dirty="0" err="1" smtClean="0">
                <a:sym typeface="Wingdings" pitchFamily="2" charset="2"/>
              </a:rPr>
              <a:t>adalah</a:t>
            </a:r>
            <a:r>
              <a:rPr lang="en-US" sz="1900" dirty="0" smtClean="0">
                <a:sym typeface="Wingdings" pitchFamily="2" charset="2"/>
              </a:rPr>
              <a:t> </a:t>
            </a:r>
            <a:r>
              <a:rPr lang="en-US" sz="1900" dirty="0" err="1" smtClean="0">
                <a:sym typeface="Wingdings" pitchFamily="2" charset="2"/>
              </a:rPr>
              <a:t>ilegal</a:t>
            </a:r>
            <a:r>
              <a:rPr lang="en-US" sz="1900" dirty="0" smtClean="0">
                <a:sym typeface="Wingdings" pitchFamily="2" charset="2"/>
              </a:rPr>
              <a:t>; 2. </a:t>
            </a:r>
            <a:r>
              <a:rPr lang="en-US" sz="1900" dirty="0" err="1" smtClean="0">
                <a:sym typeface="Wingdings" pitchFamily="2" charset="2"/>
              </a:rPr>
              <a:t>Mendukung</a:t>
            </a:r>
            <a:r>
              <a:rPr lang="en-US" sz="1900" dirty="0" smtClean="0">
                <a:sym typeface="Wingdings" pitchFamily="2" charset="2"/>
              </a:rPr>
              <a:t> – </a:t>
            </a:r>
            <a:r>
              <a:rPr lang="en-US" sz="1900" dirty="0" err="1" smtClean="0">
                <a:sym typeface="Wingdings" pitchFamily="2" charset="2"/>
              </a:rPr>
              <a:t>dapat</a:t>
            </a:r>
            <a:r>
              <a:rPr lang="en-US" sz="1900" dirty="0" smtClean="0">
                <a:sym typeface="Wingdings" pitchFamily="2" charset="2"/>
              </a:rPr>
              <a:t> </a:t>
            </a:r>
            <a:r>
              <a:rPr lang="en-US" sz="1900" dirty="0" err="1" smtClean="0">
                <a:sym typeface="Wingdings" pitchFamily="2" charset="2"/>
              </a:rPr>
              <a:t>dibenarkan</a:t>
            </a:r>
            <a:r>
              <a:rPr lang="en-US" sz="1900" dirty="0" smtClean="0">
                <a:sym typeface="Wingdings" pitchFamily="2" charset="2"/>
              </a:rPr>
              <a:t> </a:t>
            </a:r>
            <a:r>
              <a:rPr lang="en-US" sz="1900" dirty="0" err="1" smtClean="0">
                <a:sym typeface="Wingdings" pitchFamily="2" charset="2"/>
              </a:rPr>
              <a:t>bentuk</a:t>
            </a:r>
            <a:r>
              <a:rPr lang="en-US" sz="1900" dirty="0" smtClean="0">
                <a:sym typeface="Wingdings" pitchFamily="2" charset="2"/>
              </a:rPr>
              <a:t> </a:t>
            </a:r>
            <a:r>
              <a:rPr lang="en-US" sz="1900" dirty="0" err="1" smtClean="0">
                <a:sym typeface="Wingdings" pitchFamily="2" charset="2"/>
              </a:rPr>
              <a:t>penyalinan</a:t>
            </a:r>
            <a:r>
              <a:rPr lang="en-US" sz="1900" dirty="0" smtClean="0">
                <a:sym typeface="Wingdings" pitchFamily="2" charset="2"/>
              </a:rPr>
              <a:t> </a:t>
            </a:r>
            <a:r>
              <a:rPr lang="en-US" sz="1900" dirty="0" err="1" smtClean="0">
                <a:sym typeface="Wingdings" pitchFamily="2" charset="2"/>
              </a:rPr>
              <a:t>dan</a:t>
            </a:r>
            <a:r>
              <a:rPr lang="en-US" sz="1900" dirty="0" smtClean="0">
                <a:sym typeface="Wingdings" pitchFamily="2" charset="2"/>
              </a:rPr>
              <a:t> </a:t>
            </a:r>
            <a:r>
              <a:rPr lang="en-US" sz="1900" dirty="0" err="1" smtClean="0">
                <a:sym typeface="Wingdings" pitchFamily="2" charset="2"/>
              </a:rPr>
              <a:t>distribusi</a:t>
            </a:r>
            <a:endParaRPr lang="en-US" sz="1900" dirty="0" smtClean="0">
              <a:sym typeface="Wingdings" pitchFamily="2" charset="2"/>
            </a:endParaRPr>
          </a:p>
          <a:p>
            <a:r>
              <a:rPr lang="en-US" sz="1900" dirty="0" smtClean="0">
                <a:sym typeface="Wingdings" pitchFamily="2" charset="2"/>
              </a:rPr>
              <a:t>USA </a:t>
            </a:r>
            <a:r>
              <a:rPr lang="en-US" sz="1900" dirty="0" err="1" smtClean="0">
                <a:sym typeface="Wingdings" pitchFamily="2" charset="2"/>
              </a:rPr>
              <a:t>dan</a:t>
            </a:r>
            <a:r>
              <a:rPr lang="en-US" sz="1900" dirty="0" smtClean="0">
                <a:sym typeface="Wingdings" pitchFamily="2" charset="2"/>
              </a:rPr>
              <a:t> EU </a:t>
            </a:r>
            <a:r>
              <a:rPr lang="en-US" sz="1900" dirty="0" err="1" smtClean="0">
                <a:sym typeface="Wingdings" pitchFamily="2" charset="2"/>
              </a:rPr>
              <a:t>berbeda</a:t>
            </a:r>
            <a:r>
              <a:rPr lang="en-US" sz="1900" dirty="0" smtClean="0">
                <a:sym typeface="Wingdings" pitchFamily="2" charset="2"/>
              </a:rPr>
              <a:t> – </a:t>
            </a:r>
            <a:r>
              <a:rPr lang="en-US" sz="1900" b="1" dirty="0" smtClean="0">
                <a:sym typeface="Wingdings" pitchFamily="2" charset="2"/>
              </a:rPr>
              <a:t>USA </a:t>
            </a:r>
            <a:r>
              <a:rPr lang="en-US" sz="1900" b="1" dirty="0" err="1" smtClean="0">
                <a:sym typeface="Wingdings" pitchFamily="2" charset="2"/>
              </a:rPr>
              <a:t>memandang</a:t>
            </a:r>
            <a:r>
              <a:rPr lang="en-US" sz="1900" b="1" dirty="0" smtClean="0">
                <a:sym typeface="Wingdings" pitchFamily="2" charset="2"/>
              </a:rPr>
              <a:t> </a:t>
            </a:r>
            <a:r>
              <a:rPr lang="en-US" sz="1900" b="1" dirty="0" err="1" smtClean="0">
                <a:sym typeface="Wingdings" pitchFamily="2" charset="2"/>
              </a:rPr>
              <a:t>hak</a:t>
            </a:r>
            <a:r>
              <a:rPr lang="en-US" sz="1900" b="1" dirty="0" smtClean="0">
                <a:sym typeface="Wingdings" pitchFamily="2" charset="2"/>
              </a:rPr>
              <a:t> </a:t>
            </a:r>
            <a:r>
              <a:rPr lang="en-US" sz="1900" b="1" dirty="0" err="1" smtClean="0">
                <a:sym typeface="Wingdings" pitchFamily="2" charset="2"/>
              </a:rPr>
              <a:t>cipta</a:t>
            </a:r>
            <a:r>
              <a:rPr lang="en-US" sz="1900" b="1" dirty="0" smtClean="0">
                <a:sym typeface="Wingdings" pitchFamily="2" charset="2"/>
              </a:rPr>
              <a:t> </a:t>
            </a:r>
            <a:r>
              <a:rPr lang="en-US" sz="1900" b="1" dirty="0" err="1" smtClean="0">
                <a:sym typeface="Wingdings" pitchFamily="2" charset="2"/>
              </a:rPr>
              <a:t>untuk</a:t>
            </a:r>
            <a:r>
              <a:rPr lang="en-US" sz="1900" b="1" dirty="0" smtClean="0">
                <a:sym typeface="Wingdings" pitchFamily="2" charset="2"/>
              </a:rPr>
              <a:t> </a:t>
            </a:r>
            <a:r>
              <a:rPr lang="en-US" sz="1900" b="1" dirty="0" err="1" smtClean="0">
                <a:sym typeface="Wingdings" pitchFamily="2" charset="2"/>
              </a:rPr>
              <a:t>mendorong</a:t>
            </a:r>
            <a:r>
              <a:rPr lang="en-US" sz="1900" b="1" dirty="0" smtClean="0">
                <a:sym typeface="Wingdings" pitchFamily="2" charset="2"/>
              </a:rPr>
              <a:t> </a:t>
            </a:r>
            <a:r>
              <a:rPr lang="en-US" sz="1900" b="1" dirty="0" err="1" smtClean="0">
                <a:sym typeface="Wingdings" pitchFamily="2" charset="2"/>
              </a:rPr>
              <a:t>inovasi</a:t>
            </a:r>
            <a:r>
              <a:rPr lang="en-US" sz="1900" b="1" dirty="0" smtClean="0">
                <a:sym typeface="Wingdings" pitchFamily="2" charset="2"/>
              </a:rPr>
              <a:t> </a:t>
            </a:r>
            <a:r>
              <a:rPr lang="en-US" sz="1900" b="1" dirty="0" err="1" smtClean="0">
                <a:sym typeface="Wingdings" pitchFamily="2" charset="2"/>
              </a:rPr>
              <a:t>karena</a:t>
            </a:r>
            <a:r>
              <a:rPr lang="en-US" sz="1900" b="1" dirty="0" smtClean="0">
                <a:sym typeface="Wingdings" pitchFamily="2" charset="2"/>
              </a:rPr>
              <a:t> </a:t>
            </a:r>
            <a:r>
              <a:rPr lang="en-US" sz="1900" b="1" dirty="0" err="1" smtClean="0">
                <a:sym typeface="Wingdings" pitchFamily="2" charset="2"/>
              </a:rPr>
              <a:t>mereka</a:t>
            </a:r>
            <a:r>
              <a:rPr lang="en-US" sz="1900" b="1" dirty="0" smtClean="0">
                <a:sym typeface="Wingdings" pitchFamily="2" charset="2"/>
              </a:rPr>
              <a:t> yang </a:t>
            </a:r>
            <a:r>
              <a:rPr lang="en-US" sz="1900" b="1" dirty="0" err="1" smtClean="0">
                <a:sym typeface="Wingdings" pitchFamily="2" charset="2"/>
              </a:rPr>
              <a:t>memiliki</a:t>
            </a:r>
            <a:r>
              <a:rPr lang="en-US" sz="1900" b="1" dirty="0" smtClean="0">
                <a:sym typeface="Wingdings" pitchFamily="2" charset="2"/>
              </a:rPr>
              <a:t> </a:t>
            </a:r>
            <a:r>
              <a:rPr lang="en-US" sz="1900" b="1" dirty="0" err="1" smtClean="0">
                <a:sym typeface="Wingdings" pitchFamily="2" charset="2"/>
              </a:rPr>
              <a:t>produk</a:t>
            </a:r>
            <a:r>
              <a:rPr lang="en-US" sz="1900" b="1" dirty="0" smtClean="0">
                <a:sym typeface="Wingdings" pitchFamily="2" charset="2"/>
              </a:rPr>
              <a:t> (ex. LAGU) </a:t>
            </a:r>
            <a:r>
              <a:rPr lang="en-US" sz="1900" b="1" dirty="0" err="1" smtClean="0">
                <a:sym typeface="Wingdings" pitchFamily="2" charset="2"/>
              </a:rPr>
              <a:t>akan</a:t>
            </a:r>
            <a:r>
              <a:rPr lang="en-US" sz="1900" b="1" dirty="0" smtClean="0">
                <a:sym typeface="Wingdings" pitchFamily="2" charset="2"/>
              </a:rPr>
              <a:t> </a:t>
            </a:r>
            <a:r>
              <a:rPr lang="en-US" sz="1900" b="1" dirty="0" err="1" smtClean="0">
                <a:sym typeface="Wingdings" pitchFamily="2" charset="2"/>
              </a:rPr>
              <a:t>dapat</a:t>
            </a:r>
            <a:r>
              <a:rPr lang="en-US" sz="1900" b="1" dirty="0" smtClean="0">
                <a:sym typeface="Wingdings" pitchFamily="2" charset="2"/>
              </a:rPr>
              <a:t> </a:t>
            </a:r>
            <a:r>
              <a:rPr lang="en-US" sz="1900" b="1" dirty="0" err="1" smtClean="0">
                <a:sym typeface="Wingdings" pitchFamily="2" charset="2"/>
              </a:rPr>
              <a:t>komisi</a:t>
            </a:r>
            <a:r>
              <a:rPr lang="en-US" sz="1900" b="1" dirty="0" smtClean="0">
                <a:sym typeface="Wingdings" pitchFamily="2" charset="2"/>
              </a:rPr>
              <a:t> – EU </a:t>
            </a:r>
            <a:r>
              <a:rPr lang="en-US" sz="1900" b="1" dirty="0" err="1" smtClean="0">
                <a:sym typeface="Wingdings" pitchFamily="2" charset="2"/>
              </a:rPr>
              <a:t>memandang</a:t>
            </a:r>
            <a:r>
              <a:rPr lang="en-US" sz="1900" b="1" dirty="0" smtClean="0">
                <a:sym typeface="Wingdings" pitchFamily="2" charset="2"/>
              </a:rPr>
              <a:t> </a:t>
            </a:r>
            <a:r>
              <a:rPr lang="en-US" sz="1900" b="1" dirty="0" err="1" smtClean="0">
                <a:sym typeface="Wingdings" pitchFamily="2" charset="2"/>
              </a:rPr>
              <a:t>hak</a:t>
            </a:r>
            <a:r>
              <a:rPr lang="en-US" sz="1900" b="1" dirty="0" smtClean="0">
                <a:sym typeface="Wingdings" pitchFamily="2" charset="2"/>
              </a:rPr>
              <a:t> </a:t>
            </a:r>
            <a:r>
              <a:rPr lang="en-US" sz="1900" b="1" dirty="0" err="1" smtClean="0">
                <a:sym typeface="Wingdings" pitchFamily="2" charset="2"/>
              </a:rPr>
              <a:t>cipta</a:t>
            </a:r>
            <a:r>
              <a:rPr lang="en-US" sz="1900" b="1" dirty="0" smtClean="0">
                <a:sym typeface="Wingdings" pitchFamily="2" charset="2"/>
              </a:rPr>
              <a:t> </a:t>
            </a:r>
            <a:r>
              <a:rPr lang="en-US" sz="1900" b="1" dirty="0" err="1" smtClean="0">
                <a:sym typeface="Wingdings" pitchFamily="2" charset="2"/>
              </a:rPr>
              <a:t>adalah</a:t>
            </a:r>
            <a:r>
              <a:rPr lang="en-US" sz="1900" b="1" dirty="0" smtClean="0">
                <a:sym typeface="Wingdings" pitchFamily="2" charset="2"/>
              </a:rPr>
              <a:t> </a:t>
            </a:r>
            <a:r>
              <a:rPr lang="en-US" sz="1900" b="1" dirty="0" err="1" smtClean="0">
                <a:sym typeface="Wingdings" pitchFamily="2" charset="2"/>
              </a:rPr>
              <a:t>pengakuan</a:t>
            </a:r>
            <a:r>
              <a:rPr lang="en-US" sz="1900" b="1" dirty="0" smtClean="0">
                <a:sym typeface="Wingdings" pitchFamily="2" charset="2"/>
              </a:rPr>
              <a:t> legal </a:t>
            </a:r>
            <a:r>
              <a:rPr lang="en-US" sz="1900" b="1" dirty="0" err="1" smtClean="0">
                <a:sym typeface="Wingdings" pitchFamily="2" charset="2"/>
              </a:rPr>
              <a:t>untuk</a:t>
            </a:r>
            <a:r>
              <a:rPr lang="en-US" sz="1900" b="1" dirty="0" smtClean="0">
                <a:sym typeface="Wingdings" pitchFamily="2" charset="2"/>
              </a:rPr>
              <a:t> </a:t>
            </a:r>
            <a:r>
              <a:rPr lang="en-US" sz="1900" b="1" dirty="0" err="1" smtClean="0">
                <a:sym typeface="Wingdings" pitchFamily="2" charset="2"/>
              </a:rPr>
              <a:t>karya</a:t>
            </a:r>
            <a:r>
              <a:rPr lang="en-US" sz="1900" b="1" dirty="0" smtClean="0">
                <a:sym typeface="Wingdings" pitchFamily="2" charset="2"/>
              </a:rPr>
              <a:t>, </a:t>
            </a:r>
            <a:r>
              <a:rPr lang="en-US" sz="1900" b="1" dirty="0" err="1" smtClean="0">
                <a:sym typeface="Wingdings" pitchFamily="2" charset="2"/>
              </a:rPr>
              <a:t>bukan</a:t>
            </a:r>
            <a:r>
              <a:rPr lang="en-US" sz="1900" b="1" dirty="0" smtClean="0">
                <a:sym typeface="Wingdings" pitchFamily="2" charset="2"/>
              </a:rPr>
              <a:t> </a:t>
            </a:r>
            <a:r>
              <a:rPr lang="en-US" sz="1900" b="1" dirty="0" err="1" smtClean="0">
                <a:sym typeface="Wingdings" pitchFamily="2" charset="2"/>
              </a:rPr>
              <a:t>tentang</a:t>
            </a:r>
            <a:r>
              <a:rPr lang="en-US" sz="1900" b="1" dirty="0" smtClean="0">
                <a:sym typeface="Wingdings" pitchFamily="2" charset="2"/>
              </a:rPr>
              <a:t> </a:t>
            </a:r>
            <a:r>
              <a:rPr lang="en-US" sz="1900" b="1" dirty="0" err="1" smtClean="0">
                <a:sym typeface="Wingdings" pitchFamily="2" charset="2"/>
              </a:rPr>
              <a:t>uang</a:t>
            </a:r>
            <a:endParaRPr lang="en-US" sz="1900" b="1" dirty="0" smtClean="0">
              <a:sym typeface="Wingdings" pitchFamily="2" charset="2"/>
            </a:endParaRPr>
          </a:p>
          <a:p>
            <a:r>
              <a:rPr lang="en-US" sz="1900" dirty="0" err="1" smtClean="0">
                <a:sym typeface="Wingdings" pitchFamily="2" charset="2"/>
              </a:rPr>
              <a:t>Hak</a:t>
            </a:r>
            <a:r>
              <a:rPr lang="en-US" sz="1900" dirty="0" smtClean="0">
                <a:sym typeface="Wingdings" pitchFamily="2" charset="2"/>
              </a:rPr>
              <a:t> </a:t>
            </a:r>
            <a:r>
              <a:rPr lang="en-US" sz="1900" dirty="0" err="1" smtClean="0">
                <a:sym typeface="Wingdings" pitchFamily="2" charset="2"/>
              </a:rPr>
              <a:t>cipta</a:t>
            </a:r>
            <a:r>
              <a:rPr lang="en-US" sz="1900" dirty="0" smtClean="0">
                <a:sym typeface="Wingdings" pitchFamily="2" charset="2"/>
              </a:rPr>
              <a:t> = Copyright  </a:t>
            </a:r>
            <a:r>
              <a:rPr lang="en-US" sz="1900" dirty="0" err="1" smtClean="0">
                <a:sym typeface="Wingdings" pitchFamily="2" charset="2"/>
              </a:rPr>
              <a:t>ada</a:t>
            </a:r>
            <a:r>
              <a:rPr lang="en-US" sz="1900" dirty="0">
                <a:sym typeface="Wingdings" pitchFamily="2" charset="2"/>
              </a:rPr>
              <a:t> </a:t>
            </a:r>
            <a:r>
              <a:rPr lang="en-US" sz="1900" dirty="0" err="1" smtClean="0">
                <a:sym typeface="Wingdings" pitchFamily="2" charset="2"/>
              </a:rPr>
              <a:t>pemahaman</a:t>
            </a:r>
            <a:r>
              <a:rPr lang="en-US" sz="1900" dirty="0" smtClean="0">
                <a:sym typeface="Wingdings" pitchFamily="2" charset="2"/>
              </a:rPr>
              <a:t> mutual “</a:t>
            </a:r>
            <a:r>
              <a:rPr lang="en-US" sz="1900" dirty="0" err="1" smtClean="0">
                <a:sym typeface="Wingdings" pitchFamily="2" charset="2"/>
              </a:rPr>
              <a:t>copyleft</a:t>
            </a:r>
            <a:r>
              <a:rPr lang="en-US" sz="1900" dirty="0" smtClean="0">
                <a:sym typeface="Wingdings" pitchFamily="2" charset="2"/>
              </a:rPr>
              <a:t>” – </a:t>
            </a:r>
            <a:r>
              <a:rPr lang="en-US" sz="1900" i="1" dirty="0" smtClean="0">
                <a:sym typeface="Wingdings" pitchFamily="2" charset="2"/>
              </a:rPr>
              <a:t>open source, free material, </a:t>
            </a:r>
            <a:r>
              <a:rPr lang="en-US" sz="1900" dirty="0" err="1" smtClean="0">
                <a:sym typeface="Wingdings" pitchFamily="2" charset="2"/>
              </a:rPr>
              <a:t>menghargai</a:t>
            </a:r>
            <a:r>
              <a:rPr lang="en-US" sz="1900" dirty="0" smtClean="0">
                <a:sym typeface="Wingdings" pitchFamily="2" charset="2"/>
              </a:rPr>
              <a:t> </a:t>
            </a:r>
            <a:r>
              <a:rPr lang="en-US" sz="1900" dirty="0" err="1" smtClean="0">
                <a:sym typeface="Wingdings" pitchFamily="2" charset="2"/>
              </a:rPr>
              <a:t>ciptaan</a:t>
            </a:r>
            <a:r>
              <a:rPr lang="en-US" sz="1900" dirty="0" smtClean="0">
                <a:sym typeface="Wingdings" pitchFamily="2" charset="2"/>
              </a:rPr>
              <a:t> orang </a:t>
            </a:r>
            <a:r>
              <a:rPr lang="en-US" sz="1900" dirty="0" err="1" smtClean="0">
                <a:sym typeface="Wingdings" pitchFamily="2" charset="2"/>
              </a:rPr>
              <a:t>dengan</a:t>
            </a:r>
            <a:r>
              <a:rPr lang="en-US" sz="1900" dirty="0" smtClean="0">
                <a:sym typeface="Wingdings" pitchFamily="2" charset="2"/>
              </a:rPr>
              <a:t> </a:t>
            </a:r>
            <a:r>
              <a:rPr lang="en-US" sz="1900" dirty="0" err="1" smtClean="0">
                <a:sym typeface="Wingdings" pitchFamily="2" charset="2"/>
              </a:rPr>
              <a:t>melindungi</a:t>
            </a:r>
            <a:r>
              <a:rPr lang="en-US" sz="1900" dirty="0" smtClean="0">
                <a:sym typeface="Wingdings" pitchFamily="2" charset="2"/>
              </a:rPr>
              <a:t> </a:t>
            </a:r>
            <a:r>
              <a:rPr lang="en-US" sz="1900" dirty="0" err="1" smtClean="0">
                <a:sym typeface="Wingdings" pitchFamily="2" charset="2"/>
              </a:rPr>
              <a:t>dan</a:t>
            </a:r>
            <a:r>
              <a:rPr lang="en-US" sz="1900" dirty="0" smtClean="0">
                <a:sym typeface="Wingdings" pitchFamily="2" charset="2"/>
              </a:rPr>
              <a:t> </a:t>
            </a:r>
            <a:r>
              <a:rPr lang="en-US" sz="1900" dirty="0" err="1" smtClean="0">
                <a:sym typeface="Wingdings" pitchFamily="2" charset="2"/>
              </a:rPr>
              <a:t>menyebarkannya</a:t>
            </a:r>
            <a:endParaRPr lang="en-US" sz="1900" dirty="0">
              <a:sym typeface="Wingdings" pitchFamily="2" charset="2"/>
            </a:endParaRPr>
          </a:p>
          <a:p>
            <a:r>
              <a:rPr lang="en-US" sz="1900" dirty="0" err="1" smtClean="0">
                <a:sym typeface="Wingdings" pitchFamily="2" charset="2"/>
              </a:rPr>
              <a:t>Bergerak</a:t>
            </a:r>
            <a:r>
              <a:rPr lang="en-US" sz="1900" dirty="0" smtClean="0">
                <a:sym typeface="Wingdings" pitchFamily="2" charset="2"/>
              </a:rPr>
              <a:t> </a:t>
            </a:r>
            <a:r>
              <a:rPr lang="en-US" sz="1900" dirty="0" err="1" smtClean="0">
                <a:sym typeface="Wingdings" pitchFamily="2" charset="2"/>
              </a:rPr>
              <a:t>dari</a:t>
            </a:r>
            <a:r>
              <a:rPr lang="en-US" sz="1900" dirty="0" smtClean="0">
                <a:sym typeface="Wingdings" pitchFamily="2" charset="2"/>
              </a:rPr>
              <a:t> </a:t>
            </a:r>
            <a:r>
              <a:rPr lang="en-US" sz="1900" i="1" dirty="0" smtClean="0">
                <a:sym typeface="Wingdings" pitchFamily="2" charset="2"/>
              </a:rPr>
              <a:t>exclusive property  inclusive property</a:t>
            </a:r>
            <a:r>
              <a:rPr lang="en-US" sz="1900" dirty="0" smtClean="0">
                <a:sym typeface="Wingdings" pitchFamily="2" charset="2"/>
              </a:rPr>
              <a:t> (</a:t>
            </a:r>
            <a:r>
              <a:rPr lang="en-US" sz="1900" dirty="0" err="1" smtClean="0">
                <a:sym typeface="Wingdings" pitchFamily="2" charset="2"/>
              </a:rPr>
              <a:t>pembuat</a:t>
            </a:r>
            <a:r>
              <a:rPr lang="en-US" sz="1900" dirty="0" smtClean="0">
                <a:sym typeface="Wingdings" pitchFamily="2" charset="2"/>
              </a:rPr>
              <a:t> </a:t>
            </a:r>
            <a:r>
              <a:rPr lang="en-US" sz="1900" dirty="0" err="1" smtClean="0">
                <a:sym typeface="Wingdings" pitchFamily="2" charset="2"/>
              </a:rPr>
              <a:t>mendapatkan</a:t>
            </a:r>
            <a:r>
              <a:rPr lang="en-US" sz="1900" dirty="0" smtClean="0">
                <a:sym typeface="Wingdings" pitchFamily="2" charset="2"/>
              </a:rPr>
              <a:t> ‘</a:t>
            </a:r>
            <a:r>
              <a:rPr lang="en-US" sz="1900" dirty="0" err="1" smtClean="0">
                <a:sym typeface="Wingdings" pitchFamily="2" charset="2"/>
              </a:rPr>
              <a:t>hak</a:t>
            </a:r>
            <a:r>
              <a:rPr lang="en-US" sz="1900" dirty="0" smtClean="0">
                <a:sym typeface="Wingdings" pitchFamily="2" charset="2"/>
              </a:rPr>
              <a:t> moral’), </a:t>
            </a:r>
            <a:r>
              <a:rPr lang="en-US" sz="1900" dirty="0" err="1" smtClean="0">
                <a:sym typeface="Wingdings" pitchFamily="2" charset="2"/>
              </a:rPr>
              <a:t>penggunaan</a:t>
            </a:r>
            <a:r>
              <a:rPr lang="en-US" sz="1900" dirty="0" smtClean="0">
                <a:sym typeface="Wingdings" pitchFamily="2" charset="2"/>
              </a:rPr>
              <a:t> </a:t>
            </a:r>
            <a:r>
              <a:rPr lang="en-US" sz="1900" dirty="0" err="1" smtClean="0">
                <a:sym typeface="Wingdings" pitchFamily="2" charset="2"/>
              </a:rPr>
              <a:t>dibatasi</a:t>
            </a:r>
            <a:r>
              <a:rPr lang="en-US" sz="1900" dirty="0" smtClean="0">
                <a:sym typeface="Wingdings" pitchFamily="2" charset="2"/>
              </a:rPr>
              <a:t> T&amp;C</a:t>
            </a:r>
            <a:endParaRPr lang="en-US" sz="1900" dirty="0" smtClean="0"/>
          </a:p>
        </p:txBody>
      </p:sp>
    </p:spTree>
    <p:extLst>
      <p:ext uri="{BB962C8B-B14F-4D97-AF65-F5344CB8AC3E}">
        <p14:creationId xmlns:p14="http://schemas.microsoft.com/office/powerpoint/2010/main" val="1465356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i="1" dirty="0" err="1" smtClean="0"/>
              <a:t>Seks</a:t>
            </a:r>
            <a:r>
              <a:rPr lang="en-US" sz="3600" b="1" i="1" dirty="0" smtClean="0"/>
              <a:t> </a:t>
            </a:r>
            <a:r>
              <a:rPr lang="en-US" sz="3600" b="1" i="1" dirty="0" err="1" smtClean="0"/>
              <a:t>dan</a:t>
            </a:r>
            <a:r>
              <a:rPr lang="en-US" sz="3600" b="1" i="1" dirty="0" smtClean="0"/>
              <a:t> </a:t>
            </a:r>
            <a:r>
              <a:rPr lang="en-US" sz="3600" b="1" i="1" dirty="0" err="1" smtClean="0"/>
              <a:t>Gim</a:t>
            </a:r>
            <a:r>
              <a:rPr lang="en-US" sz="3600" b="1" i="1" dirty="0" smtClean="0"/>
              <a:t> Digital</a:t>
            </a:r>
            <a:endParaRPr lang="id-ID" sz="3600" b="1" i="1" dirty="0"/>
          </a:p>
        </p:txBody>
      </p:sp>
      <p:sp>
        <p:nvSpPr>
          <p:cNvPr id="3" name="Content Placeholder 2"/>
          <p:cNvSpPr>
            <a:spLocks noGrp="1"/>
          </p:cNvSpPr>
          <p:nvPr>
            <p:ph idx="1"/>
          </p:nvPr>
        </p:nvSpPr>
        <p:spPr>
          <a:xfrm>
            <a:off x="467544" y="1124744"/>
            <a:ext cx="8229600" cy="4565103"/>
          </a:xfrm>
        </p:spPr>
        <p:txBody>
          <a:bodyPr>
            <a:noAutofit/>
          </a:bodyPr>
          <a:lstStyle/>
          <a:p>
            <a:r>
              <a:rPr lang="en-US" sz="1900" dirty="0" err="1" smtClean="0"/>
              <a:t>Isu</a:t>
            </a:r>
            <a:r>
              <a:rPr lang="en-US" sz="1900" dirty="0" smtClean="0"/>
              <a:t> yang </a:t>
            </a:r>
            <a:r>
              <a:rPr lang="en-US" sz="1900" dirty="0" err="1" smtClean="0"/>
              <a:t>digarisbawahi</a:t>
            </a:r>
            <a:r>
              <a:rPr lang="en-US" sz="1900" dirty="0" smtClean="0"/>
              <a:t>: </a:t>
            </a:r>
            <a:r>
              <a:rPr lang="en-US" sz="1900" dirty="0" err="1" smtClean="0"/>
              <a:t>Penyebaran</a:t>
            </a:r>
            <a:r>
              <a:rPr lang="en-US" sz="1900" dirty="0" smtClean="0"/>
              <a:t> </a:t>
            </a:r>
            <a:r>
              <a:rPr lang="en-US" sz="1900" dirty="0" err="1" smtClean="0"/>
              <a:t>pornografi</a:t>
            </a:r>
            <a:r>
              <a:rPr lang="en-US" sz="1900" dirty="0" smtClean="0"/>
              <a:t> </a:t>
            </a:r>
            <a:r>
              <a:rPr lang="en-US" sz="1900" dirty="0" err="1" smtClean="0"/>
              <a:t>dan</a:t>
            </a:r>
            <a:r>
              <a:rPr lang="en-US" sz="1900" dirty="0" smtClean="0"/>
              <a:t> </a:t>
            </a:r>
            <a:r>
              <a:rPr lang="en-US" sz="1900" dirty="0" err="1" smtClean="0"/>
              <a:t>Gim</a:t>
            </a:r>
            <a:r>
              <a:rPr lang="en-US" sz="1900" dirty="0" smtClean="0"/>
              <a:t> </a:t>
            </a:r>
            <a:r>
              <a:rPr lang="en-US" sz="1900" dirty="0" err="1" smtClean="0"/>
              <a:t>kekerasan</a:t>
            </a:r>
            <a:endParaRPr lang="en-US" sz="1900" dirty="0" smtClean="0"/>
          </a:p>
          <a:p>
            <a:r>
              <a:rPr lang="en-US" sz="1900" dirty="0" err="1" smtClean="0"/>
              <a:t>Apa</a:t>
            </a:r>
            <a:r>
              <a:rPr lang="en-US" sz="1900" dirty="0" smtClean="0"/>
              <a:t> yang </a:t>
            </a:r>
            <a:r>
              <a:rPr lang="en-US" sz="1900" dirty="0" err="1" smtClean="0"/>
              <a:t>disebut</a:t>
            </a:r>
            <a:r>
              <a:rPr lang="en-US" sz="1900" dirty="0" smtClean="0"/>
              <a:t> </a:t>
            </a:r>
            <a:r>
              <a:rPr lang="en-US" sz="1900" dirty="0" err="1" smtClean="0"/>
              <a:t>dengan</a:t>
            </a:r>
            <a:r>
              <a:rPr lang="en-US" sz="1900" dirty="0" smtClean="0"/>
              <a:t> </a:t>
            </a:r>
            <a:r>
              <a:rPr lang="en-US" sz="1900" dirty="0" err="1" smtClean="0"/>
              <a:t>pornografi</a:t>
            </a:r>
            <a:r>
              <a:rPr lang="en-US" sz="1900" dirty="0" smtClean="0"/>
              <a:t>? </a:t>
            </a:r>
            <a:r>
              <a:rPr lang="en-US" sz="1900" dirty="0" err="1" smtClean="0"/>
              <a:t>Dalam</a:t>
            </a:r>
            <a:r>
              <a:rPr lang="en-US" sz="1900" dirty="0" smtClean="0"/>
              <a:t> </a:t>
            </a:r>
            <a:r>
              <a:rPr lang="en-US" sz="1900" dirty="0" err="1" smtClean="0"/>
              <a:t>kajian</a:t>
            </a:r>
            <a:r>
              <a:rPr lang="en-US" sz="1900" dirty="0" smtClean="0"/>
              <a:t> </a:t>
            </a:r>
            <a:r>
              <a:rPr lang="en-US" sz="1900" dirty="0" err="1" smtClean="0"/>
              <a:t>akademis</a:t>
            </a:r>
            <a:r>
              <a:rPr lang="en-US" sz="1900" dirty="0" smtClean="0"/>
              <a:t>, </a:t>
            </a:r>
            <a:r>
              <a:rPr lang="en-US" sz="1900" dirty="0" err="1" smtClean="0"/>
              <a:t>masih</a:t>
            </a:r>
            <a:r>
              <a:rPr lang="en-US" sz="1900" dirty="0" smtClean="0"/>
              <a:t> </a:t>
            </a:r>
            <a:r>
              <a:rPr lang="en-US" sz="1900" dirty="0" err="1" smtClean="0"/>
              <a:t>sangat</a:t>
            </a:r>
            <a:r>
              <a:rPr lang="en-US" sz="1900" dirty="0" smtClean="0"/>
              <a:t> minim yang </a:t>
            </a:r>
            <a:r>
              <a:rPr lang="en-US" sz="1900" dirty="0" err="1" smtClean="0"/>
              <a:t>pembahasannya</a:t>
            </a:r>
            <a:r>
              <a:rPr lang="en-US" sz="1900" dirty="0" smtClean="0"/>
              <a:t>, </a:t>
            </a:r>
            <a:r>
              <a:rPr lang="en-US" sz="1900" dirty="0" err="1" smtClean="0"/>
              <a:t>karena</a:t>
            </a:r>
            <a:r>
              <a:rPr lang="en-US" sz="1900" dirty="0" smtClean="0"/>
              <a:t> </a:t>
            </a:r>
            <a:r>
              <a:rPr lang="en-US" sz="1900" dirty="0" err="1" smtClean="0"/>
              <a:t>dianggap</a:t>
            </a:r>
            <a:r>
              <a:rPr lang="en-US" sz="1900" dirty="0" smtClean="0"/>
              <a:t> </a:t>
            </a:r>
            <a:r>
              <a:rPr lang="en-US" sz="1900" dirty="0" err="1" smtClean="0"/>
              <a:t>tabu</a:t>
            </a:r>
            <a:endParaRPr lang="en-US" sz="1900" dirty="0" smtClean="0"/>
          </a:p>
          <a:p>
            <a:r>
              <a:rPr lang="en-US" sz="1900" dirty="0" err="1" smtClean="0"/>
              <a:t>Pornografi</a:t>
            </a:r>
            <a:r>
              <a:rPr lang="en-US" sz="1900" dirty="0" smtClean="0"/>
              <a:t> </a:t>
            </a:r>
            <a:r>
              <a:rPr lang="en-US" sz="1900" dirty="0" smtClean="0">
                <a:sym typeface="Wingdings" pitchFamily="2" charset="2"/>
              </a:rPr>
              <a:t> </a:t>
            </a:r>
            <a:r>
              <a:rPr lang="en-US" sz="1900" dirty="0" err="1" smtClean="0">
                <a:sym typeface="Wingdings" pitchFamily="2" charset="2"/>
              </a:rPr>
              <a:t>jenisnya</a:t>
            </a:r>
            <a:r>
              <a:rPr lang="en-US" sz="1900" dirty="0" smtClean="0">
                <a:sym typeface="Wingdings" pitchFamily="2" charset="2"/>
              </a:rPr>
              <a:t> </a:t>
            </a:r>
            <a:r>
              <a:rPr lang="en-US" sz="1900" dirty="0" err="1" smtClean="0">
                <a:sym typeface="Wingdings" pitchFamily="2" charset="2"/>
              </a:rPr>
              <a:t>bervariasi</a:t>
            </a:r>
            <a:r>
              <a:rPr lang="en-US" sz="1900" dirty="0" smtClean="0">
                <a:sym typeface="Wingdings" pitchFamily="2" charset="2"/>
              </a:rPr>
              <a:t>, </a:t>
            </a:r>
            <a:r>
              <a:rPr lang="en-US" sz="1900" dirty="0" err="1" smtClean="0">
                <a:sym typeface="Wingdings" pitchFamily="2" charset="2"/>
              </a:rPr>
              <a:t>beragam</a:t>
            </a:r>
            <a:r>
              <a:rPr lang="en-US" sz="1900" dirty="0" smtClean="0">
                <a:sym typeface="Wingdings" pitchFamily="2" charset="2"/>
              </a:rPr>
              <a:t> </a:t>
            </a:r>
            <a:r>
              <a:rPr lang="en-US" sz="1900" dirty="0" err="1" smtClean="0">
                <a:sym typeface="Wingdings" pitchFamily="2" charset="2"/>
              </a:rPr>
              <a:t>apa</a:t>
            </a:r>
            <a:r>
              <a:rPr lang="en-US" sz="1900" dirty="0" smtClean="0">
                <a:sym typeface="Wingdings" pitchFamily="2" charset="2"/>
              </a:rPr>
              <a:t> yang </a:t>
            </a:r>
            <a:r>
              <a:rPr lang="en-US" sz="1900" dirty="0" err="1" smtClean="0">
                <a:sym typeface="Wingdings" pitchFamily="2" charset="2"/>
              </a:rPr>
              <a:t>dapat</a:t>
            </a:r>
            <a:r>
              <a:rPr lang="en-US" sz="1900" dirty="0" smtClean="0">
                <a:sym typeface="Wingdings" pitchFamily="2" charset="2"/>
              </a:rPr>
              <a:t> </a:t>
            </a:r>
            <a:r>
              <a:rPr lang="en-US" sz="1900" dirty="0" err="1" smtClean="0">
                <a:sym typeface="Wingdings" pitchFamily="2" charset="2"/>
              </a:rPr>
              <a:t>disebut</a:t>
            </a:r>
            <a:r>
              <a:rPr lang="en-US" sz="1900" dirty="0" smtClean="0">
                <a:sym typeface="Wingdings" pitchFamily="2" charset="2"/>
              </a:rPr>
              <a:t> </a:t>
            </a:r>
            <a:r>
              <a:rPr lang="en-US" sz="1900" dirty="0" err="1" smtClean="0">
                <a:sym typeface="Wingdings" pitchFamily="2" charset="2"/>
              </a:rPr>
              <a:t>pornografi</a:t>
            </a:r>
            <a:r>
              <a:rPr lang="en-US" sz="1900" dirty="0" smtClean="0">
                <a:sym typeface="Wingdings" pitchFamily="2" charset="2"/>
              </a:rPr>
              <a:t> </a:t>
            </a:r>
            <a:r>
              <a:rPr lang="en-US" sz="1900" dirty="0" err="1" smtClean="0">
                <a:sym typeface="Wingdings" pitchFamily="2" charset="2"/>
              </a:rPr>
              <a:t>karena</a:t>
            </a:r>
            <a:r>
              <a:rPr lang="en-US" sz="1900" dirty="0" smtClean="0">
                <a:sym typeface="Wingdings" pitchFamily="2" charset="2"/>
              </a:rPr>
              <a:t> </a:t>
            </a:r>
            <a:r>
              <a:rPr lang="en-US" sz="1900" dirty="0" err="1" smtClean="0">
                <a:sym typeface="Wingdings" pitchFamily="2" charset="2"/>
              </a:rPr>
              <a:t>masalah</a:t>
            </a:r>
            <a:r>
              <a:rPr lang="en-US" sz="1900" dirty="0" smtClean="0">
                <a:sym typeface="Wingdings" pitchFamily="2" charset="2"/>
              </a:rPr>
              <a:t> </a:t>
            </a:r>
            <a:r>
              <a:rPr lang="en-US" sz="1900" dirty="0" err="1" smtClean="0">
                <a:sym typeface="Wingdings" pitchFamily="2" charset="2"/>
              </a:rPr>
              <a:t>budaya</a:t>
            </a:r>
            <a:endParaRPr lang="en-US" sz="1900" dirty="0" smtClean="0">
              <a:sym typeface="Wingdings" pitchFamily="2" charset="2"/>
            </a:endParaRPr>
          </a:p>
          <a:p>
            <a:r>
              <a:rPr lang="en-US" sz="1900" dirty="0" err="1" smtClean="0">
                <a:sym typeface="Wingdings" pitchFamily="2" charset="2"/>
              </a:rPr>
              <a:t>Dualisme</a:t>
            </a:r>
            <a:r>
              <a:rPr lang="en-US" sz="1900" dirty="0" smtClean="0">
                <a:sym typeface="Wingdings" pitchFamily="2" charset="2"/>
              </a:rPr>
              <a:t>  1. </a:t>
            </a:r>
            <a:r>
              <a:rPr lang="en-US" sz="1900" dirty="0" err="1" smtClean="0">
                <a:sym typeface="Wingdings" pitchFamily="2" charset="2"/>
              </a:rPr>
              <a:t>Semua</a:t>
            </a:r>
            <a:r>
              <a:rPr lang="en-US" sz="1900" dirty="0" smtClean="0">
                <a:sym typeface="Wingdings" pitchFamily="2" charset="2"/>
              </a:rPr>
              <a:t> </a:t>
            </a:r>
            <a:r>
              <a:rPr lang="en-US" sz="1900" dirty="0" err="1" smtClean="0">
                <a:sym typeface="Wingdings" pitchFamily="2" charset="2"/>
              </a:rPr>
              <a:t>pekerjaan</a:t>
            </a:r>
            <a:r>
              <a:rPr lang="en-US" sz="1900" dirty="0" smtClean="0">
                <a:sym typeface="Wingdings" pitchFamily="2" charset="2"/>
              </a:rPr>
              <a:t> yang </a:t>
            </a:r>
            <a:r>
              <a:rPr lang="en-US" sz="1900" dirty="0" err="1" smtClean="0">
                <a:sym typeface="Wingdings" pitchFamily="2" charset="2"/>
              </a:rPr>
              <a:t>dengan</a:t>
            </a:r>
            <a:r>
              <a:rPr lang="en-US" sz="1900" dirty="0" smtClean="0">
                <a:sym typeface="Wingdings" pitchFamily="2" charset="2"/>
              </a:rPr>
              <a:t> </a:t>
            </a:r>
            <a:r>
              <a:rPr lang="en-US" sz="1900" dirty="0" err="1" smtClean="0">
                <a:sym typeface="Wingdings" pitchFamily="2" charset="2"/>
              </a:rPr>
              <a:t>sengaja</a:t>
            </a:r>
            <a:r>
              <a:rPr lang="en-US" sz="1900" dirty="0" smtClean="0">
                <a:sym typeface="Wingdings" pitchFamily="2" charset="2"/>
              </a:rPr>
              <a:t> </a:t>
            </a:r>
            <a:r>
              <a:rPr lang="en-US" sz="1900" dirty="0" err="1" smtClean="0">
                <a:sym typeface="Wingdings" pitchFamily="2" charset="2"/>
              </a:rPr>
              <a:t>memonetasi</a:t>
            </a:r>
            <a:r>
              <a:rPr lang="en-US" sz="1900" dirty="0" smtClean="0">
                <a:sym typeface="Wingdings" pitchFamily="2" charset="2"/>
              </a:rPr>
              <a:t> </a:t>
            </a:r>
            <a:r>
              <a:rPr lang="en-US" sz="1900" dirty="0" err="1" smtClean="0">
                <a:sym typeface="Wingdings" pitchFamily="2" charset="2"/>
              </a:rPr>
              <a:t>perempuan</a:t>
            </a:r>
            <a:r>
              <a:rPr lang="en-US" sz="1900" dirty="0" smtClean="0">
                <a:sym typeface="Wingdings" pitchFamily="2" charset="2"/>
              </a:rPr>
              <a:t>; 2. </a:t>
            </a:r>
            <a:r>
              <a:rPr lang="en-US" sz="1900" dirty="0" err="1" smtClean="0">
                <a:sym typeface="Wingdings" pitchFamily="2" charset="2"/>
              </a:rPr>
              <a:t>Apabila</a:t>
            </a:r>
            <a:r>
              <a:rPr lang="en-US" sz="1900" dirty="0" smtClean="0">
                <a:sym typeface="Wingdings" pitchFamily="2" charset="2"/>
              </a:rPr>
              <a:t> </a:t>
            </a:r>
            <a:r>
              <a:rPr lang="en-US" sz="1900" dirty="0" err="1" smtClean="0">
                <a:sym typeface="Wingdings" pitchFamily="2" charset="2"/>
              </a:rPr>
              <a:t>perempuannya</a:t>
            </a:r>
            <a:r>
              <a:rPr lang="en-US" sz="1900" dirty="0" smtClean="0">
                <a:sym typeface="Wingdings" pitchFamily="2" charset="2"/>
              </a:rPr>
              <a:t> </a:t>
            </a:r>
            <a:r>
              <a:rPr lang="en-US" sz="1900" dirty="0" err="1" smtClean="0">
                <a:sym typeface="Wingdings" pitchFamily="2" charset="2"/>
              </a:rPr>
              <a:t>tidak</a:t>
            </a:r>
            <a:r>
              <a:rPr lang="en-US" sz="1900" dirty="0" smtClean="0">
                <a:sym typeface="Wingdings" pitchFamily="2" charset="2"/>
              </a:rPr>
              <a:t> </a:t>
            </a:r>
            <a:r>
              <a:rPr lang="en-US" sz="1900" dirty="0" err="1" smtClean="0">
                <a:sym typeface="Wingdings" pitchFamily="2" charset="2"/>
              </a:rPr>
              <a:t>sukarela</a:t>
            </a:r>
            <a:r>
              <a:rPr lang="en-US" sz="1900" dirty="0" smtClean="0">
                <a:sym typeface="Wingdings" pitchFamily="2" charset="2"/>
              </a:rPr>
              <a:t>, </a:t>
            </a:r>
            <a:r>
              <a:rPr lang="en-US" sz="1900" dirty="0" err="1" smtClean="0">
                <a:sym typeface="Wingdings" pitchFamily="2" charset="2"/>
              </a:rPr>
              <a:t>ada</a:t>
            </a:r>
            <a:r>
              <a:rPr lang="en-US" sz="1900" dirty="0" smtClean="0">
                <a:sym typeface="Wingdings" pitchFamily="2" charset="2"/>
              </a:rPr>
              <a:t> </a:t>
            </a:r>
            <a:r>
              <a:rPr lang="en-US" sz="1900" dirty="0" err="1" smtClean="0">
                <a:sym typeface="Wingdings" pitchFamily="2" charset="2"/>
              </a:rPr>
              <a:t>paksaan</a:t>
            </a:r>
            <a:r>
              <a:rPr lang="en-US" sz="1900" dirty="0" smtClean="0">
                <a:sym typeface="Wingdings" pitchFamily="2" charset="2"/>
              </a:rPr>
              <a:t> | PORNOGRAFI</a:t>
            </a:r>
          </a:p>
          <a:p>
            <a:r>
              <a:rPr lang="en-US" sz="1900" b="1" dirty="0" err="1" smtClean="0">
                <a:sym typeface="Wingdings" pitchFamily="2" charset="2"/>
              </a:rPr>
              <a:t>Gerakan</a:t>
            </a:r>
            <a:r>
              <a:rPr lang="en-US" sz="1900" b="1" dirty="0" smtClean="0">
                <a:sym typeface="Wingdings" pitchFamily="2" charset="2"/>
              </a:rPr>
              <a:t> </a:t>
            </a:r>
            <a:r>
              <a:rPr lang="en-US" sz="1900" b="1" dirty="0" err="1" smtClean="0">
                <a:sym typeface="Wingdings" pitchFamily="2" charset="2"/>
              </a:rPr>
              <a:t>feminis</a:t>
            </a:r>
            <a:r>
              <a:rPr lang="en-US" sz="1900" b="1" dirty="0" smtClean="0">
                <a:sym typeface="Wingdings" pitchFamily="2" charset="2"/>
              </a:rPr>
              <a:t> anti </a:t>
            </a:r>
            <a:r>
              <a:rPr lang="en-US" sz="1900" b="1" dirty="0" err="1" smtClean="0">
                <a:sym typeface="Wingdings" pitchFamily="2" charset="2"/>
              </a:rPr>
              <a:t>pornografi</a:t>
            </a:r>
            <a:r>
              <a:rPr lang="en-US" sz="1900" dirty="0" smtClean="0">
                <a:sym typeface="Wingdings" pitchFamily="2" charset="2"/>
              </a:rPr>
              <a:t> </a:t>
            </a:r>
            <a:r>
              <a:rPr lang="en-US" sz="1900" dirty="0" err="1" smtClean="0">
                <a:sym typeface="Wingdings" pitchFamily="2" charset="2"/>
              </a:rPr>
              <a:t>menentang</a:t>
            </a:r>
            <a:r>
              <a:rPr lang="en-US" sz="1900" dirty="0" smtClean="0">
                <a:sym typeface="Wingdings" pitchFamily="2" charset="2"/>
              </a:rPr>
              <a:t> </a:t>
            </a:r>
            <a:r>
              <a:rPr lang="en-US" sz="1900" dirty="0" err="1" smtClean="0">
                <a:sym typeface="Wingdings" pitchFamily="2" charset="2"/>
              </a:rPr>
              <a:t>karena</a:t>
            </a:r>
            <a:r>
              <a:rPr lang="en-US" sz="1900" dirty="0" smtClean="0">
                <a:sym typeface="Wingdings" pitchFamily="2" charset="2"/>
              </a:rPr>
              <a:t> </a:t>
            </a:r>
            <a:r>
              <a:rPr lang="en-US" sz="1900" dirty="0" err="1" smtClean="0">
                <a:sym typeface="Wingdings" pitchFamily="2" charset="2"/>
              </a:rPr>
              <a:t>menganggap</a:t>
            </a:r>
            <a:r>
              <a:rPr lang="en-US" sz="1900" dirty="0" smtClean="0">
                <a:sym typeface="Wingdings" pitchFamily="2" charset="2"/>
              </a:rPr>
              <a:t> </a:t>
            </a:r>
            <a:r>
              <a:rPr lang="en-US" sz="1900" dirty="0" err="1" smtClean="0">
                <a:sym typeface="Wingdings" pitchFamily="2" charset="2"/>
              </a:rPr>
              <a:t>pornografi</a:t>
            </a:r>
            <a:r>
              <a:rPr lang="en-US" sz="1900" dirty="0" smtClean="0">
                <a:sym typeface="Wingdings" pitchFamily="2" charset="2"/>
              </a:rPr>
              <a:t> </a:t>
            </a:r>
            <a:r>
              <a:rPr lang="en-US" sz="1900" dirty="0" err="1" smtClean="0">
                <a:sym typeface="Wingdings" pitchFamily="2" charset="2"/>
              </a:rPr>
              <a:t>adalah</a:t>
            </a:r>
            <a:r>
              <a:rPr lang="en-US" sz="1900" dirty="0" smtClean="0">
                <a:sym typeface="Wingdings" pitchFamily="2" charset="2"/>
              </a:rPr>
              <a:t> </a:t>
            </a:r>
            <a:r>
              <a:rPr lang="en-US" sz="1900" dirty="0" err="1" smtClean="0">
                <a:sym typeface="Wingdings" pitchFamily="2" charset="2"/>
              </a:rPr>
              <a:t>hasil</a:t>
            </a:r>
            <a:r>
              <a:rPr lang="en-US" sz="1900" dirty="0" smtClean="0">
                <a:sym typeface="Wingdings" pitchFamily="2" charset="2"/>
              </a:rPr>
              <a:t> </a:t>
            </a:r>
            <a:r>
              <a:rPr lang="en-US" sz="1900" dirty="0" err="1" smtClean="0">
                <a:sym typeface="Wingdings" pitchFamily="2" charset="2"/>
              </a:rPr>
              <a:t>patriarki</a:t>
            </a:r>
            <a:r>
              <a:rPr lang="en-US" sz="1900" dirty="0" smtClean="0">
                <a:sym typeface="Wingdings" pitchFamily="2" charset="2"/>
              </a:rPr>
              <a:t> – </a:t>
            </a:r>
            <a:r>
              <a:rPr lang="en-US" sz="1900" b="1" dirty="0" err="1" smtClean="0">
                <a:sym typeface="Wingdings" pitchFamily="2" charset="2"/>
              </a:rPr>
              <a:t>Gerakan</a:t>
            </a:r>
            <a:r>
              <a:rPr lang="en-US" sz="1900" b="1" dirty="0" smtClean="0">
                <a:sym typeface="Wingdings" pitchFamily="2" charset="2"/>
              </a:rPr>
              <a:t> </a:t>
            </a:r>
            <a:r>
              <a:rPr lang="en-US" sz="1900" b="1" dirty="0" err="1" smtClean="0">
                <a:sym typeface="Wingdings" pitchFamily="2" charset="2"/>
              </a:rPr>
              <a:t>feminis</a:t>
            </a:r>
            <a:r>
              <a:rPr lang="en-US" sz="1900" b="1" dirty="0" smtClean="0">
                <a:sym typeface="Wingdings" pitchFamily="2" charset="2"/>
              </a:rPr>
              <a:t> </a:t>
            </a:r>
            <a:r>
              <a:rPr lang="en-US" sz="1900" b="1" dirty="0" err="1" smtClean="0">
                <a:sym typeface="Wingdings" pitchFamily="2" charset="2"/>
              </a:rPr>
              <a:t>menentang</a:t>
            </a:r>
            <a:r>
              <a:rPr lang="en-US" sz="1900" b="1" dirty="0" smtClean="0">
                <a:sym typeface="Wingdings" pitchFamily="2" charset="2"/>
              </a:rPr>
              <a:t> anti </a:t>
            </a:r>
            <a:r>
              <a:rPr lang="en-US" sz="1900" b="1" dirty="0" err="1" smtClean="0">
                <a:sym typeface="Wingdings" pitchFamily="2" charset="2"/>
              </a:rPr>
              <a:t>pornografi</a:t>
            </a:r>
            <a:r>
              <a:rPr lang="en-US" sz="1900" dirty="0" smtClean="0">
                <a:sym typeface="Wingdings" pitchFamily="2" charset="2"/>
              </a:rPr>
              <a:t> </a:t>
            </a:r>
            <a:r>
              <a:rPr lang="en-US" sz="1900" dirty="0" err="1" smtClean="0">
                <a:sym typeface="Wingdings" pitchFamily="2" charset="2"/>
              </a:rPr>
              <a:t>karena</a:t>
            </a:r>
            <a:r>
              <a:rPr lang="en-US" sz="1900" dirty="0" smtClean="0">
                <a:sym typeface="Wingdings" pitchFamily="2" charset="2"/>
              </a:rPr>
              <a:t> </a:t>
            </a:r>
            <a:r>
              <a:rPr lang="en-US" sz="1900" dirty="0" err="1" smtClean="0">
                <a:sym typeface="Wingdings" pitchFamily="2" charset="2"/>
              </a:rPr>
              <a:t>mengganggap</a:t>
            </a:r>
            <a:r>
              <a:rPr lang="en-US" sz="1900" dirty="0" smtClean="0">
                <a:sym typeface="Wingdings" pitchFamily="2" charset="2"/>
              </a:rPr>
              <a:t> </a:t>
            </a:r>
            <a:r>
              <a:rPr lang="en-US" sz="1900" dirty="0" err="1" smtClean="0">
                <a:sym typeface="Wingdings" pitchFamily="2" charset="2"/>
              </a:rPr>
              <a:t>pornografi</a:t>
            </a:r>
            <a:r>
              <a:rPr lang="en-US" sz="1900" dirty="0" smtClean="0">
                <a:sym typeface="Wingdings" pitchFamily="2" charset="2"/>
              </a:rPr>
              <a:t> </a:t>
            </a:r>
            <a:r>
              <a:rPr lang="en-US" sz="1900" dirty="0" err="1" smtClean="0">
                <a:sym typeface="Wingdings" pitchFamily="2" charset="2"/>
              </a:rPr>
              <a:t>adalah</a:t>
            </a:r>
            <a:r>
              <a:rPr lang="en-US" sz="1900" dirty="0" smtClean="0">
                <a:sym typeface="Wingdings" pitchFamily="2" charset="2"/>
              </a:rPr>
              <a:t> </a:t>
            </a:r>
            <a:r>
              <a:rPr lang="en-US" sz="1900" dirty="0" err="1" smtClean="0">
                <a:sym typeface="Wingdings" pitchFamily="2" charset="2"/>
              </a:rPr>
              <a:t>wadah</a:t>
            </a:r>
            <a:r>
              <a:rPr lang="en-US" sz="1900" dirty="0" smtClean="0">
                <a:sym typeface="Wingdings" pitchFamily="2" charset="2"/>
              </a:rPr>
              <a:t> </a:t>
            </a:r>
            <a:r>
              <a:rPr lang="en-US" sz="1900" dirty="0" err="1" smtClean="0">
                <a:sym typeface="Wingdings" pitchFamily="2" charset="2"/>
              </a:rPr>
              <a:t>laki</a:t>
            </a:r>
            <a:r>
              <a:rPr lang="en-US" sz="1900" dirty="0" smtClean="0">
                <a:sym typeface="Wingdings" pitchFamily="2" charset="2"/>
              </a:rPr>
              <a:t> – </a:t>
            </a:r>
            <a:r>
              <a:rPr lang="en-US" sz="1900" dirty="0" err="1" smtClean="0">
                <a:sym typeface="Wingdings" pitchFamily="2" charset="2"/>
              </a:rPr>
              <a:t>laki</a:t>
            </a:r>
            <a:r>
              <a:rPr lang="en-US" sz="1900" dirty="0" smtClean="0">
                <a:sym typeface="Wingdings" pitchFamily="2" charset="2"/>
              </a:rPr>
              <a:t> </a:t>
            </a:r>
            <a:r>
              <a:rPr lang="en-US" sz="1900" dirty="0" err="1" smtClean="0">
                <a:sym typeface="Wingdings" pitchFamily="2" charset="2"/>
              </a:rPr>
              <a:t>dan</a:t>
            </a:r>
            <a:r>
              <a:rPr lang="en-US" sz="1900" dirty="0" smtClean="0">
                <a:sym typeface="Wingdings" pitchFamily="2" charset="2"/>
              </a:rPr>
              <a:t> </a:t>
            </a:r>
            <a:r>
              <a:rPr lang="en-US" sz="1900" dirty="0" err="1" smtClean="0">
                <a:sym typeface="Wingdings" pitchFamily="2" charset="2"/>
              </a:rPr>
              <a:t>perempuan</a:t>
            </a:r>
            <a:r>
              <a:rPr lang="en-US" sz="1900" dirty="0" smtClean="0">
                <a:sym typeface="Wingdings" pitchFamily="2" charset="2"/>
              </a:rPr>
              <a:t> </a:t>
            </a:r>
            <a:r>
              <a:rPr lang="en-US" sz="1900" dirty="0" err="1" smtClean="0">
                <a:sym typeface="Wingdings" pitchFamily="2" charset="2"/>
              </a:rPr>
              <a:t>mengeksplor</a:t>
            </a:r>
            <a:r>
              <a:rPr lang="en-US" sz="1900" dirty="0" smtClean="0">
                <a:sym typeface="Wingdings" pitchFamily="2" charset="2"/>
              </a:rPr>
              <a:t> </a:t>
            </a:r>
            <a:r>
              <a:rPr lang="en-US" sz="1900" dirty="0" err="1" smtClean="0">
                <a:sym typeface="Wingdings" pitchFamily="2" charset="2"/>
              </a:rPr>
              <a:t>seksualitasnya</a:t>
            </a:r>
            <a:endParaRPr lang="en-US" sz="1900" dirty="0" smtClean="0">
              <a:sym typeface="Wingdings" pitchFamily="2" charset="2"/>
            </a:endParaRPr>
          </a:p>
          <a:p>
            <a:r>
              <a:rPr lang="en-US" sz="1900" dirty="0" smtClean="0">
                <a:sym typeface="Wingdings" pitchFamily="2" charset="2"/>
              </a:rPr>
              <a:t>VIRTUE ETHICS – </a:t>
            </a:r>
            <a:r>
              <a:rPr lang="en-US" sz="1900" dirty="0" err="1" smtClean="0">
                <a:sym typeface="Wingdings" pitchFamily="2" charset="2"/>
              </a:rPr>
              <a:t>dapat</a:t>
            </a:r>
            <a:r>
              <a:rPr lang="en-US" sz="1900" dirty="0" smtClean="0">
                <a:sym typeface="Wingdings" pitchFamily="2" charset="2"/>
              </a:rPr>
              <a:t> </a:t>
            </a:r>
            <a:r>
              <a:rPr lang="en-US" sz="1900" dirty="0" err="1" smtClean="0">
                <a:sym typeface="Wingdings" pitchFamily="2" charset="2"/>
              </a:rPr>
              <a:t>digunakan</a:t>
            </a:r>
            <a:r>
              <a:rPr lang="en-US" sz="1900" dirty="0" smtClean="0">
                <a:sym typeface="Wingdings" pitchFamily="2" charset="2"/>
              </a:rPr>
              <a:t> </a:t>
            </a:r>
            <a:r>
              <a:rPr lang="en-US" sz="1900" dirty="0" err="1" smtClean="0">
                <a:sym typeface="Wingdings" pitchFamily="2" charset="2"/>
              </a:rPr>
              <a:t>untuk</a:t>
            </a:r>
            <a:r>
              <a:rPr lang="en-US" sz="1900" dirty="0" smtClean="0">
                <a:sym typeface="Wingdings" pitchFamily="2" charset="2"/>
              </a:rPr>
              <a:t> </a:t>
            </a:r>
            <a:r>
              <a:rPr lang="en-US" sz="1900" dirty="0" err="1" smtClean="0">
                <a:sym typeface="Wingdings" pitchFamily="2" charset="2"/>
              </a:rPr>
              <a:t>menilainya</a:t>
            </a:r>
            <a:r>
              <a:rPr lang="en-US" sz="1900" dirty="0" smtClean="0">
                <a:sym typeface="Wingdings" pitchFamily="2" charset="2"/>
              </a:rPr>
              <a:t> – </a:t>
            </a:r>
            <a:r>
              <a:rPr lang="en-US" sz="1900" b="1" i="1" dirty="0" smtClean="0">
                <a:sym typeface="Wingdings" pitchFamily="2" charset="2"/>
              </a:rPr>
              <a:t>MENGGABUNGKAN NORMA DAN NILAI YANG BERLAKU DI DALAM SISTEM MASYARAKAT LALU MENGINTERPRETASIKANNYA SECARA BERBEDA UNTUK MEMPERTAHANKAN BUDAYA BERAGAM</a:t>
            </a:r>
            <a:r>
              <a:rPr lang="en-US" sz="1900" dirty="0" smtClean="0">
                <a:sym typeface="Wingdings" pitchFamily="2" charset="2"/>
              </a:rPr>
              <a:t> </a:t>
            </a:r>
            <a:endParaRPr lang="en-US" sz="1900" dirty="0" smtClean="0"/>
          </a:p>
        </p:txBody>
      </p:sp>
    </p:spTree>
    <p:extLst>
      <p:ext uri="{BB962C8B-B14F-4D97-AF65-F5344CB8AC3E}">
        <p14:creationId xmlns:p14="http://schemas.microsoft.com/office/powerpoint/2010/main" val="1977461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i="1" dirty="0" err="1" smtClean="0"/>
              <a:t>Seks</a:t>
            </a:r>
            <a:r>
              <a:rPr lang="en-US" sz="3600" b="1" i="1" dirty="0" smtClean="0"/>
              <a:t> </a:t>
            </a:r>
            <a:r>
              <a:rPr lang="en-US" sz="3600" b="1" i="1" dirty="0" err="1" smtClean="0"/>
              <a:t>dan</a:t>
            </a:r>
            <a:r>
              <a:rPr lang="en-US" sz="3600" b="1" i="1" dirty="0" smtClean="0"/>
              <a:t> </a:t>
            </a:r>
            <a:r>
              <a:rPr lang="en-US" sz="3600" b="1" i="1" dirty="0" err="1" smtClean="0"/>
              <a:t>Gim</a:t>
            </a:r>
            <a:r>
              <a:rPr lang="en-US" sz="3600" b="1" i="1" dirty="0" smtClean="0"/>
              <a:t> Digital</a:t>
            </a:r>
            <a:endParaRPr lang="id-ID" sz="3600" b="1" i="1" dirty="0"/>
          </a:p>
        </p:txBody>
      </p:sp>
      <p:sp>
        <p:nvSpPr>
          <p:cNvPr id="3" name="Content Placeholder 2"/>
          <p:cNvSpPr>
            <a:spLocks noGrp="1"/>
          </p:cNvSpPr>
          <p:nvPr>
            <p:ph idx="1"/>
          </p:nvPr>
        </p:nvSpPr>
        <p:spPr>
          <a:xfrm>
            <a:off x="467544" y="1124744"/>
            <a:ext cx="8229600" cy="4565103"/>
          </a:xfrm>
        </p:spPr>
        <p:txBody>
          <a:bodyPr>
            <a:noAutofit/>
          </a:bodyPr>
          <a:lstStyle/>
          <a:p>
            <a:r>
              <a:rPr lang="en-US" sz="1900" dirty="0" err="1" smtClean="0"/>
              <a:t>Gim</a:t>
            </a:r>
            <a:r>
              <a:rPr lang="en-US" sz="1900" dirty="0" smtClean="0"/>
              <a:t> </a:t>
            </a:r>
            <a:r>
              <a:rPr lang="en-US" sz="1900" dirty="0" err="1" smtClean="0"/>
              <a:t>justru</a:t>
            </a:r>
            <a:r>
              <a:rPr lang="en-US" sz="1900" dirty="0" smtClean="0"/>
              <a:t> </a:t>
            </a:r>
            <a:r>
              <a:rPr lang="en-US" sz="1900" dirty="0" err="1" smtClean="0"/>
              <a:t>sudah</a:t>
            </a:r>
            <a:r>
              <a:rPr lang="en-US" sz="1900" dirty="0" smtClean="0"/>
              <a:t> </a:t>
            </a:r>
            <a:r>
              <a:rPr lang="en-US" sz="1900" dirty="0" err="1" smtClean="0"/>
              <a:t>dibuat</a:t>
            </a:r>
            <a:r>
              <a:rPr lang="en-US" sz="1900" dirty="0" smtClean="0"/>
              <a:t> </a:t>
            </a:r>
            <a:r>
              <a:rPr lang="en-US" sz="1900" dirty="0" err="1" smtClean="0"/>
              <a:t>memperhitungkan</a:t>
            </a:r>
            <a:r>
              <a:rPr lang="en-US" sz="1900" dirty="0" smtClean="0"/>
              <a:t> virtue ethics </a:t>
            </a:r>
            <a:r>
              <a:rPr lang="en-US" sz="1900" dirty="0" smtClean="0">
                <a:sym typeface="Wingdings" pitchFamily="2" charset="2"/>
              </a:rPr>
              <a:t> v</a:t>
            </a:r>
            <a:r>
              <a:rPr lang="en-US" sz="1900" b="1" i="1" dirty="0" smtClean="0">
                <a:sym typeface="Wingdings" pitchFamily="2" charset="2"/>
              </a:rPr>
              <a:t>irtue of fairness, sense of playing skillfully, &amp; creatively, accepting both winning and losing with grace, avoiding cheating.</a:t>
            </a:r>
          </a:p>
          <a:p>
            <a:r>
              <a:rPr lang="en-US" sz="1900" dirty="0" err="1" smtClean="0">
                <a:sym typeface="Wingdings" pitchFamily="2" charset="2"/>
              </a:rPr>
              <a:t>Pada</a:t>
            </a:r>
            <a:r>
              <a:rPr lang="en-US" sz="1900" dirty="0" smtClean="0">
                <a:sym typeface="Wingdings" pitchFamily="2" charset="2"/>
              </a:rPr>
              <a:t> </a:t>
            </a:r>
            <a:r>
              <a:rPr lang="en-US" sz="1900" dirty="0" err="1" smtClean="0">
                <a:sym typeface="Wingdings" pitchFamily="2" charset="2"/>
              </a:rPr>
              <a:t>kenyataan</a:t>
            </a:r>
            <a:r>
              <a:rPr lang="en-US" sz="1900" dirty="0" smtClean="0">
                <a:sym typeface="Wingdings" pitchFamily="2" charset="2"/>
              </a:rPr>
              <a:t>  </a:t>
            </a:r>
            <a:r>
              <a:rPr lang="en-US" sz="1900" dirty="0" err="1" smtClean="0">
                <a:sym typeface="Wingdings" pitchFamily="2" charset="2"/>
              </a:rPr>
              <a:t>Gim</a:t>
            </a:r>
            <a:r>
              <a:rPr lang="en-US" sz="1900" dirty="0" smtClean="0">
                <a:sym typeface="Wingdings" pitchFamily="2" charset="2"/>
              </a:rPr>
              <a:t> </a:t>
            </a:r>
            <a:r>
              <a:rPr lang="en-US" sz="1900" dirty="0" err="1" smtClean="0">
                <a:sym typeface="Wingdings" pitchFamily="2" charset="2"/>
              </a:rPr>
              <a:t>justru</a:t>
            </a:r>
            <a:r>
              <a:rPr lang="en-US" sz="1900" dirty="0" smtClean="0">
                <a:sym typeface="Wingdings" pitchFamily="2" charset="2"/>
              </a:rPr>
              <a:t> </a:t>
            </a:r>
            <a:r>
              <a:rPr lang="en-US" sz="1900" dirty="0" err="1" smtClean="0">
                <a:sym typeface="Wingdings" pitchFamily="2" charset="2"/>
              </a:rPr>
              <a:t>membutuhkan</a:t>
            </a:r>
            <a:r>
              <a:rPr lang="en-US" sz="1900" dirty="0" smtClean="0">
                <a:sym typeface="Wingdings" pitchFamily="2" charset="2"/>
              </a:rPr>
              <a:t> </a:t>
            </a:r>
            <a:r>
              <a:rPr lang="en-US" sz="1900" dirty="0" err="1" smtClean="0">
                <a:sym typeface="Wingdings" pitchFamily="2" charset="2"/>
              </a:rPr>
              <a:t>kemampuan</a:t>
            </a:r>
            <a:r>
              <a:rPr lang="en-US" sz="1900" dirty="0" smtClean="0">
                <a:sym typeface="Wingdings" pitchFamily="2" charset="2"/>
              </a:rPr>
              <a:t> </a:t>
            </a:r>
            <a:r>
              <a:rPr lang="en-US" sz="1900" dirty="0" err="1" smtClean="0">
                <a:sym typeface="Wingdings" pitchFamily="2" charset="2"/>
              </a:rPr>
              <a:t>belajar</a:t>
            </a:r>
            <a:r>
              <a:rPr lang="en-US" sz="1900" dirty="0" smtClean="0">
                <a:sym typeface="Wingdings" pitchFamily="2" charset="2"/>
              </a:rPr>
              <a:t> </a:t>
            </a:r>
            <a:r>
              <a:rPr lang="en-US" sz="1900" dirty="0" err="1" smtClean="0">
                <a:sym typeface="Wingdings" pitchFamily="2" charset="2"/>
              </a:rPr>
              <a:t>dan</a:t>
            </a:r>
            <a:r>
              <a:rPr lang="en-US" sz="1900" dirty="0" smtClean="0">
                <a:sym typeface="Wingdings" pitchFamily="2" charset="2"/>
              </a:rPr>
              <a:t> </a:t>
            </a:r>
            <a:r>
              <a:rPr lang="en-US" sz="1900" dirty="0" err="1" smtClean="0">
                <a:sym typeface="Wingdings" pitchFamily="2" charset="2"/>
              </a:rPr>
              <a:t>pengetahuan</a:t>
            </a:r>
            <a:r>
              <a:rPr lang="en-US" sz="1900" dirty="0" smtClean="0">
                <a:sym typeface="Wingdings" pitchFamily="2" charset="2"/>
              </a:rPr>
              <a:t> </a:t>
            </a:r>
            <a:r>
              <a:rPr lang="en-US" sz="1900" dirty="0" err="1" smtClean="0">
                <a:sym typeface="Wingdings" pitchFamily="2" charset="2"/>
              </a:rPr>
              <a:t>untuk</a:t>
            </a:r>
            <a:r>
              <a:rPr lang="en-US" sz="1900" dirty="0" smtClean="0">
                <a:sym typeface="Wingdings" pitchFamily="2" charset="2"/>
              </a:rPr>
              <a:t> </a:t>
            </a:r>
            <a:r>
              <a:rPr lang="en-US" sz="1900" dirty="0" err="1" smtClean="0">
                <a:sym typeface="Wingdings" pitchFamily="2" charset="2"/>
              </a:rPr>
              <a:t>membinasakan</a:t>
            </a:r>
            <a:r>
              <a:rPr lang="en-US" sz="1900" dirty="0" smtClean="0">
                <a:sym typeface="Wingdings" pitchFamily="2" charset="2"/>
              </a:rPr>
              <a:t> </a:t>
            </a:r>
            <a:r>
              <a:rPr lang="en-US" sz="1900" dirty="0" err="1" smtClean="0">
                <a:sym typeface="Wingdings" pitchFamily="2" charset="2"/>
              </a:rPr>
              <a:t>lawan</a:t>
            </a:r>
            <a:endParaRPr lang="en-US" sz="1900" dirty="0" smtClean="0">
              <a:sym typeface="Wingdings" pitchFamily="2" charset="2"/>
            </a:endParaRPr>
          </a:p>
          <a:p>
            <a:r>
              <a:rPr lang="en-US" sz="1900" dirty="0" err="1" smtClean="0">
                <a:sym typeface="Wingdings" pitchFamily="2" charset="2"/>
              </a:rPr>
              <a:t>Melihat</a:t>
            </a:r>
            <a:r>
              <a:rPr lang="en-US" sz="1900" dirty="0" smtClean="0">
                <a:sym typeface="Wingdings" pitchFamily="2" charset="2"/>
              </a:rPr>
              <a:t> </a:t>
            </a:r>
            <a:r>
              <a:rPr lang="en-US" sz="1900" dirty="0" err="1" smtClean="0">
                <a:sym typeface="Wingdings" pitchFamily="2" charset="2"/>
              </a:rPr>
              <a:t>ini</a:t>
            </a:r>
            <a:r>
              <a:rPr lang="en-US" sz="1900" dirty="0" smtClean="0">
                <a:sym typeface="Wingdings" pitchFamily="2" charset="2"/>
              </a:rPr>
              <a:t> </a:t>
            </a:r>
            <a:r>
              <a:rPr lang="en-US" sz="1900" dirty="0" err="1" smtClean="0">
                <a:sym typeface="Wingdings" pitchFamily="2" charset="2"/>
              </a:rPr>
              <a:t>juga</a:t>
            </a:r>
            <a:r>
              <a:rPr lang="en-US" sz="1900" dirty="0" smtClean="0">
                <a:sym typeface="Wingdings" pitchFamily="2" charset="2"/>
              </a:rPr>
              <a:t> </a:t>
            </a:r>
            <a:r>
              <a:rPr lang="en-US" sz="1900" dirty="0" err="1" smtClean="0">
                <a:sym typeface="Wingdings" pitchFamily="2" charset="2"/>
              </a:rPr>
              <a:t>dengan</a:t>
            </a:r>
            <a:r>
              <a:rPr lang="en-US" sz="1900" dirty="0" smtClean="0">
                <a:sym typeface="Wingdings" pitchFamily="2" charset="2"/>
              </a:rPr>
              <a:t> </a:t>
            </a:r>
            <a:r>
              <a:rPr lang="en-US" sz="1900" i="1" dirty="0" smtClean="0">
                <a:sym typeface="Wingdings" pitchFamily="2" charset="2"/>
              </a:rPr>
              <a:t>virtue ethics</a:t>
            </a:r>
            <a:endParaRPr lang="en-US" sz="1900" i="1" dirty="0" smtClean="0"/>
          </a:p>
        </p:txBody>
      </p:sp>
    </p:spTree>
    <p:extLst>
      <p:ext uri="{BB962C8B-B14F-4D97-AF65-F5344CB8AC3E}">
        <p14:creationId xmlns:p14="http://schemas.microsoft.com/office/powerpoint/2010/main" val="4035983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i="1" dirty="0" err="1" smtClean="0"/>
              <a:t>Identitas</a:t>
            </a:r>
            <a:r>
              <a:rPr lang="en-US" sz="3600" b="1" i="1" dirty="0" smtClean="0"/>
              <a:t> </a:t>
            </a:r>
            <a:r>
              <a:rPr lang="en-US" sz="3600" b="1" i="1" dirty="0" err="1" smtClean="0"/>
              <a:t>Budaya</a:t>
            </a:r>
            <a:endParaRPr lang="id-ID" sz="3600" b="1" i="1" dirty="0"/>
          </a:p>
        </p:txBody>
      </p:sp>
      <p:sp>
        <p:nvSpPr>
          <p:cNvPr id="3" name="Content Placeholder 2"/>
          <p:cNvSpPr>
            <a:spLocks noGrp="1"/>
          </p:cNvSpPr>
          <p:nvPr>
            <p:ph idx="1"/>
          </p:nvPr>
        </p:nvSpPr>
        <p:spPr>
          <a:xfrm>
            <a:off x="467544" y="1124745"/>
            <a:ext cx="8229600" cy="1440160"/>
          </a:xfrm>
        </p:spPr>
        <p:txBody>
          <a:bodyPr>
            <a:noAutofit/>
          </a:bodyPr>
          <a:lstStyle/>
          <a:p>
            <a:r>
              <a:rPr lang="en-US" sz="1900" dirty="0" err="1" smtClean="0"/>
              <a:t>Digitalisasi</a:t>
            </a:r>
            <a:r>
              <a:rPr lang="en-US" sz="1900" dirty="0" smtClean="0"/>
              <a:t> </a:t>
            </a:r>
            <a:r>
              <a:rPr lang="en-US" sz="1900" dirty="0" smtClean="0">
                <a:sym typeface="Wingdings" pitchFamily="2" charset="2"/>
              </a:rPr>
              <a:t> </a:t>
            </a:r>
            <a:r>
              <a:rPr lang="en-US" sz="1900" dirty="0" err="1" smtClean="0">
                <a:sym typeface="Wingdings" pitchFamily="2" charset="2"/>
              </a:rPr>
              <a:t>menjadi</a:t>
            </a:r>
            <a:r>
              <a:rPr lang="en-US" sz="1900" dirty="0" smtClean="0">
                <a:sym typeface="Wingdings" pitchFamily="2" charset="2"/>
              </a:rPr>
              <a:t> bias </a:t>
            </a:r>
            <a:r>
              <a:rPr lang="en-US" sz="1900" dirty="0" err="1" smtClean="0">
                <a:sym typeface="Wingdings" pitchFamily="2" charset="2"/>
              </a:rPr>
              <a:t>darimana</a:t>
            </a:r>
            <a:r>
              <a:rPr lang="en-US" sz="1900" dirty="0" smtClean="0">
                <a:sym typeface="Wingdings" pitchFamily="2" charset="2"/>
              </a:rPr>
              <a:t> </a:t>
            </a:r>
            <a:r>
              <a:rPr lang="en-US" sz="1900" dirty="0" err="1" smtClean="0">
                <a:sym typeface="Wingdings" pitchFamily="2" charset="2"/>
              </a:rPr>
              <a:t>asal</a:t>
            </a:r>
            <a:r>
              <a:rPr lang="en-US" sz="1900" dirty="0" smtClean="0">
                <a:sym typeface="Wingdings" pitchFamily="2" charset="2"/>
              </a:rPr>
              <a:t> </a:t>
            </a:r>
            <a:r>
              <a:rPr lang="en-US" sz="1900" dirty="0" err="1" smtClean="0">
                <a:sym typeface="Wingdings" pitchFamily="2" charset="2"/>
              </a:rPr>
              <a:t>kita</a:t>
            </a:r>
            <a:r>
              <a:rPr lang="en-US" sz="1900" dirty="0" smtClean="0">
                <a:sym typeface="Wingdings" pitchFamily="2" charset="2"/>
              </a:rPr>
              <a:t> </a:t>
            </a:r>
            <a:r>
              <a:rPr lang="en-US" sz="1900" dirty="0" err="1" smtClean="0">
                <a:sym typeface="Wingdings" pitchFamily="2" charset="2"/>
              </a:rPr>
              <a:t>karena</a:t>
            </a:r>
            <a:r>
              <a:rPr lang="en-US" sz="1900" dirty="0" smtClean="0">
                <a:sym typeface="Wingdings" pitchFamily="2" charset="2"/>
              </a:rPr>
              <a:t> </a:t>
            </a:r>
            <a:r>
              <a:rPr lang="en-US" sz="1900" dirty="0" err="1" smtClean="0">
                <a:sym typeface="Wingdings" pitchFamily="2" charset="2"/>
              </a:rPr>
              <a:t>budaya</a:t>
            </a:r>
            <a:r>
              <a:rPr lang="en-US" sz="1900" dirty="0" smtClean="0">
                <a:sym typeface="Wingdings" pitchFamily="2" charset="2"/>
              </a:rPr>
              <a:t> </a:t>
            </a:r>
            <a:r>
              <a:rPr lang="en-US" sz="1900" dirty="0" err="1" smtClean="0">
                <a:sym typeface="Wingdings" pitchFamily="2" charset="2"/>
              </a:rPr>
              <a:t>teks</a:t>
            </a:r>
            <a:r>
              <a:rPr lang="en-US" sz="1900" dirty="0" smtClean="0">
                <a:sym typeface="Wingdings" pitchFamily="2" charset="2"/>
              </a:rPr>
              <a:t> </a:t>
            </a:r>
            <a:r>
              <a:rPr lang="en-US" sz="1900" dirty="0" err="1" smtClean="0">
                <a:sym typeface="Wingdings" pitchFamily="2" charset="2"/>
              </a:rPr>
              <a:t>membuat</a:t>
            </a:r>
            <a:r>
              <a:rPr lang="en-US" sz="1900" dirty="0" smtClean="0">
                <a:sym typeface="Wingdings" pitchFamily="2" charset="2"/>
              </a:rPr>
              <a:t> </a:t>
            </a:r>
            <a:r>
              <a:rPr lang="en-US" sz="1900" dirty="0" err="1" smtClean="0">
                <a:sym typeface="Wingdings" pitchFamily="2" charset="2"/>
              </a:rPr>
              <a:t>kita</a:t>
            </a:r>
            <a:r>
              <a:rPr lang="en-US" sz="1900" dirty="0" smtClean="0">
                <a:sym typeface="Wingdings" pitchFamily="2" charset="2"/>
              </a:rPr>
              <a:t> </a:t>
            </a:r>
            <a:r>
              <a:rPr lang="en-US" sz="1900" dirty="0" err="1" smtClean="0">
                <a:sym typeface="Wingdings" pitchFamily="2" charset="2"/>
              </a:rPr>
              <a:t>berpisah</a:t>
            </a:r>
            <a:r>
              <a:rPr lang="en-US" sz="1900" dirty="0" smtClean="0">
                <a:sym typeface="Wingdings" pitchFamily="2" charset="2"/>
              </a:rPr>
              <a:t> </a:t>
            </a:r>
            <a:r>
              <a:rPr lang="en-US" sz="1900" dirty="0" err="1" smtClean="0">
                <a:sym typeface="Wingdings" pitchFamily="2" charset="2"/>
              </a:rPr>
              <a:t>dari</a:t>
            </a:r>
            <a:r>
              <a:rPr lang="en-US" sz="1900" dirty="0" smtClean="0">
                <a:sym typeface="Wingdings" pitchFamily="2" charset="2"/>
              </a:rPr>
              <a:t> </a:t>
            </a:r>
            <a:r>
              <a:rPr lang="en-US" sz="1900" dirty="0" err="1" smtClean="0">
                <a:sym typeface="Wingdings" pitchFamily="2" charset="2"/>
              </a:rPr>
              <a:t>tubuh</a:t>
            </a:r>
            <a:endParaRPr lang="en-US" sz="1900" dirty="0" smtClean="0">
              <a:sym typeface="Wingdings" pitchFamily="2" charset="2"/>
            </a:endParaRPr>
          </a:p>
          <a:p>
            <a:r>
              <a:rPr lang="en-US" sz="1900" dirty="0" err="1" smtClean="0">
                <a:sym typeface="Wingdings" pitchFamily="2" charset="2"/>
              </a:rPr>
              <a:t>Teks</a:t>
            </a:r>
            <a:r>
              <a:rPr lang="en-US" sz="1900" dirty="0" smtClean="0">
                <a:sym typeface="Wingdings" pitchFamily="2" charset="2"/>
              </a:rPr>
              <a:t> </a:t>
            </a:r>
            <a:r>
              <a:rPr lang="en-US" sz="1900" dirty="0" err="1" smtClean="0">
                <a:sym typeface="Wingdings" pitchFamily="2" charset="2"/>
              </a:rPr>
              <a:t>kita</a:t>
            </a:r>
            <a:r>
              <a:rPr lang="en-US" sz="1900" dirty="0" smtClean="0">
                <a:sym typeface="Wingdings" pitchFamily="2" charset="2"/>
              </a:rPr>
              <a:t> </a:t>
            </a:r>
            <a:r>
              <a:rPr lang="en-US" sz="1900" dirty="0" err="1" smtClean="0">
                <a:sym typeface="Wingdings" pitchFamily="2" charset="2"/>
              </a:rPr>
              <a:t>bisa</a:t>
            </a:r>
            <a:r>
              <a:rPr lang="en-US" sz="1900" dirty="0" smtClean="0">
                <a:sym typeface="Wingdings" pitchFamily="2" charset="2"/>
              </a:rPr>
              <a:t> </a:t>
            </a:r>
            <a:r>
              <a:rPr lang="en-US" sz="1900" dirty="0" err="1" smtClean="0">
                <a:sym typeface="Wingdings" pitchFamily="2" charset="2"/>
              </a:rPr>
              <a:t>mencerminkan</a:t>
            </a:r>
            <a:r>
              <a:rPr lang="en-US" sz="1900" dirty="0" smtClean="0">
                <a:sym typeface="Wingdings" pitchFamily="2" charset="2"/>
              </a:rPr>
              <a:t> </a:t>
            </a:r>
            <a:r>
              <a:rPr lang="en-US" sz="1900" dirty="0" err="1" smtClean="0">
                <a:sym typeface="Wingdings" pitchFamily="2" charset="2"/>
              </a:rPr>
              <a:t>budaya</a:t>
            </a:r>
            <a:r>
              <a:rPr lang="en-US" sz="1900" dirty="0" smtClean="0">
                <a:sym typeface="Wingdings" pitchFamily="2" charset="2"/>
              </a:rPr>
              <a:t> yang </a:t>
            </a:r>
            <a:r>
              <a:rPr lang="en-US" sz="1900" dirty="0" err="1" smtClean="0">
                <a:sym typeface="Wingdings" pitchFamily="2" charset="2"/>
              </a:rPr>
              <a:t>bukan</a:t>
            </a:r>
            <a:r>
              <a:rPr lang="en-US" sz="1900" dirty="0" smtClean="0">
                <a:sym typeface="Wingdings" pitchFamily="2" charset="2"/>
              </a:rPr>
              <a:t> </a:t>
            </a:r>
            <a:r>
              <a:rPr lang="en-US" sz="1900" dirty="0" err="1" smtClean="0">
                <a:sym typeface="Wingdings" pitchFamily="2" charset="2"/>
              </a:rPr>
              <a:t>asal</a:t>
            </a:r>
            <a:r>
              <a:rPr lang="en-US" sz="1900" dirty="0" smtClean="0">
                <a:sym typeface="Wingdings" pitchFamily="2" charset="2"/>
              </a:rPr>
              <a:t> </a:t>
            </a:r>
            <a:r>
              <a:rPr lang="en-US" sz="1900" dirty="0" err="1" smtClean="0">
                <a:sym typeface="Wingdings" pitchFamily="2" charset="2"/>
              </a:rPr>
              <a:t>kita</a:t>
            </a:r>
            <a:r>
              <a:rPr lang="en-US" sz="1900" dirty="0">
                <a:sym typeface="Wingdings" pitchFamily="2" charset="2"/>
              </a:rPr>
              <a:t> </a:t>
            </a:r>
            <a:r>
              <a:rPr lang="en-US" sz="1900" dirty="0" smtClean="0">
                <a:sym typeface="Wingdings" pitchFamily="2" charset="2"/>
              </a:rPr>
              <a:t> </a:t>
            </a:r>
            <a:r>
              <a:rPr lang="en-US" sz="1900" dirty="0" err="1" smtClean="0">
                <a:sym typeface="Wingdings" pitchFamily="2" charset="2"/>
              </a:rPr>
              <a:t>kita</a:t>
            </a:r>
            <a:r>
              <a:rPr lang="en-US" sz="1900" dirty="0" smtClean="0">
                <a:sym typeface="Wingdings" pitchFamily="2" charset="2"/>
              </a:rPr>
              <a:t> </a:t>
            </a:r>
            <a:r>
              <a:rPr lang="en-US" sz="1900" dirty="0" err="1" smtClean="0">
                <a:sym typeface="Wingdings" pitchFamily="2" charset="2"/>
              </a:rPr>
              <a:t>mampu</a:t>
            </a:r>
            <a:r>
              <a:rPr lang="en-US" sz="1900" dirty="0" smtClean="0">
                <a:sym typeface="Wingdings" pitchFamily="2" charset="2"/>
              </a:rPr>
              <a:t> </a:t>
            </a:r>
            <a:r>
              <a:rPr lang="en-US" sz="1900" dirty="0" err="1" smtClean="0">
                <a:sym typeface="Wingdings" pitchFamily="2" charset="2"/>
              </a:rPr>
              <a:t>berbahasa</a:t>
            </a:r>
            <a:r>
              <a:rPr lang="en-US" sz="1900" dirty="0" smtClean="0">
                <a:sym typeface="Wingdings" pitchFamily="2" charset="2"/>
              </a:rPr>
              <a:t> lain, </a:t>
            </a:r>
            <a:r>
              <a:rPr lang="en-US" sz="1900" dirty="0" err="1" smtClean="0">
                <a:sym typeface="Wingdings" pitchFamily="2" charset="2"/>
              </a:rPr>
              <a:t>serta</a:t>
            </a:r>
            <a:r>
              <a:rPr lang="en-US" sz="1900" dirty="0" smtClean="0">
                <a:sym typeface="Wingdings" pitchFamily="2" charset="2"/>
              </a:rPr>
              <a:t> </a:t>
            </a:r>
            <a:r>
              <a:rPr lang="en-US" sz="1900" dirty="0" err="1" smtClean="0">
                <a:sym typeface="Wingdings" pitchFamily="2" charset="2"/>
              </a:rPr>
              <a:t>mengikuti</a:t>
            </a:r>
            <a:r>
              <a:rPr lang="en-US" sz="1900" dirty="0" smtClean="0">
                <a:sym typeface="Wingdings" pitchFamily="2" charset="2"/>
              </a:rPr>
              <a:t> </a:t>
            </a:r>
            <a:r>
              <a:rPr lang="en-US" sz="1900" dirty="0" err="1" smtClean="0">
                <a:sym typeface="Wingdings" pitchFamily="2" charset="2"/>
              </a:rPr>
              <a:t>ekspresi</a:t>
            </a:r>
            <a:r>
              <a:rPr lang="en-US" sz="1900" dirty="0" smtClean="0">
                <a:sym typeface="Wingdings" pitchFamily="2" charset="2"/>
              </a:rPr>
              <a:t> </a:t>
            </a:r>
            <a:r>
              <a:rPr lang="en-US" sz="1900" dirty="0" err="1" smtClean="0">
                <a:sym typeface="Wingdings" pitchFamily="2" charset="2"/>
              </a:rPr>
              <a:t>teks</a:t>
            </a:r>
            <a:r>
              <a:rPr lang="en-US" sz="1900" dirty="0" smtClean="0">
                <a:sym typeface="Wingdings" pitchFamily="2" charset="2"/>
              </a:rPr>
              <a:t> </a:t>
            </a:r>
            <a:r>
              <a:rPr lang="en-US" sz="1900" dirty="0" err="1" smtClean="0">
                <a:sym typeface="Wingdings" pitchFamily="2" charset="2"/>
              </a:rPr>
              <a:t>mereka</a:t>
            </a:r>
            <a:endParaRPr lang="en-US" sz="1900" dirty="0" smtClean="0"/>
          </a:p>
        </p:txBody>
      </p:sp>
    </p:spTree>
    <p:extLst>
      <p:ext uri="{BB962C8B-B14F-4D97-AF65-F5344CB8AC3E}">
        <p14:creationId xmlns:p14="http://schemas.microsoft.com/office/powerpoint/2010/main" val="933275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smtClean="0"/>
              <a:t>Definisi</a:t>
            </a:r>
            <a:r>
              <a:rPr lang="en-US" b="1" dirty="0" smtClean="0"/>
              <a:t> </a:t>
            </a:r>
            <a:r>
              <a:rPr lang="en-US" b="1" dirty="0" err="1" smtClean="0"/>
              <a:t>Komunikasi</a:t>
            </a:r>
            <a:r>
              <a:rPr lang="en-US" b="1" dirty="0" smtClean="0"/>
              <a:t> </a:t>
            </a:r>
            <a:r>
              <a:rPr lang="en-US" b="1" dirty="0" err="1" smtClean="0"/>
              <a:t>Publik</a:t>
            </a:r>
            <a:endParaRPr lang="id-ID" b="1" dirty="0"/>
          </a:p>
        </p:txBody>
      </p:sp>
      <p:sp>
        <p:nvSpPr>
          <p:cNvPr id="3" name="Content Placeholder 2"/>
          <p:cNvSpPr>
            <a:spLocks noGrp="1"/>
          </p:cNvSpPr>
          <p:nvPr>
            <p:ph idx="1"/>
          </p:nvPr>
        </p:nvSpPr>
        <p:spPr/>
        <p:txBody>
          <a:bodyPr>
            <a:normAutofit fontScale="70000" lnSpcReduction="20000"/>
          </a:bodyPr>
          <a:lstStyle/>
          <a:p>
            <a:r>
              <a:rPr lang="en-US" dirty="0" err="1" smtClean="0"/>
              <a:t>Komunikasi</a:t>
            </a:r>
            <a:r>
              <a:rPr lang="en-US" dirty="0" smtClean="0"/>
              <a:t> </a:t>
            </a:r>
            <a:r>
              <a:rPr lang="en-US" dirty="0" err="1" smtClean="0"/>
              <a:t>Publik</a:t>
            </a:r>
            <a:r>
              <a:rPr lang="en-US" dirty="0" smtClean="0"/>
              <a:t> </a:t>
            </a:r>
            <a:r>
              <a:rPr lang="en-US" dirty="0" smtClean="0">
                <a:sym typeface="Wingdings" pitchFamily="2" charset="2"/>
              </a:rPr>
              <a:t> </a:t>
            </a:r>
            <a:r>
              <a:rPr lang="id-ID" b="1" dirty="0" smtClean="0"/>
              <a:t>“</a:t>
            </a:r>
            <a:r>
              <a:rPr lang="en-US" b="1" dirty="0"/>
              <a:t>P</a:t>
            </a:r>
            <a:r>
              <a:rPr lang="id-ID" b="1" dirty="0" smtClean="0"/>
              <a:t>roses timbal balik (resiprokal)pertukaran sinyal untuk memberi informasi,membujuk atau memberi perintah, berdasarkan</a:t>
            </a:r>
            <a:r>
              <a:rPr lang="en-US" b="1" dirty="0" smtClean="0"/>
              <a:t> </a:t>
            </a:r>
            <a:r>
              <a:rPr lang="id-ID" b="1" dirty="0" smtClean="0"/>
              <a:t>makna yang sama dan dikondisikan oleh konteks</a:t>
            </a:r>
            <a:r>
              <a:rPr lang="en-US" b="1" dirty="0" smtClean="0"/>
              <a:t> </a:t>
            </a:r>
            <a:r>
              <a:rPr lang="id-ID" b="1" dirty="0" smtClean="0"/>
              <a:t>hubungan para komunikator dan konteks</a:t>
            </a:r>
            <a:r>
              <a:rPr lang="en-US" dirty="0" smtClean="0"/>
              <a:t> </a:t>
            </a:r>
            <a:r>
              <a:rPr lang="id-ID" b="1" dirty="0" smtClean="0"/>
              <a:t>sosialnya”. (Cutlip, 2007:225)</a:t>
            </a:r>
            <a:endParaRPr lang="id-ID" dirty="0" smtClean="0"/>
          </a:p>
          <a:p>
            <a:r>
              <a:rPr lang="en-US" dirty="0" err="1" smtClean="0"/>
              <a:t>Siapa</a:t>
            </a:r>
            <a:r>
              <a:rPr lang="en-US" dirty="0" smtClean="0"/>
              <a:t> </a:t>
            </a:r>
            <a:r>
              <a:rPr lang="id-ID" dirty="0" smtClean="0"/>
              <a:t>Publik</a:t>
            </a:r>
            <a:r>
              <a:rPr lang="en-US" dirty="0" smtClean="0"/>
              <a:t>?</a:t>
            </a:r>
            <a:r>
              <a:rPr lang="en-US" b="1" dirty="0" smtClean="0"/>
              <a:t> </a:t>
            </a:r>
            <a:r>
              <a:rPr lang="en-US" b="1" dirty="0" err="1" smtClean="0"/>
              <a:t>Mereka</a:t>
            </a:r>
            <a:r>
              <a:rPr lang="en-US" b="1" dirty="0" smtClean="0"/>
              <a:t> </a:t>
            </a:r>
            <a:r>
              <a:rPr lang="en-US" b="1" dirty="0" err="1" smtClean="0"/>
              <a:t>adalah</a:t>
            </a:r>
            <a:r>
              <a:rPr lang="id-ID" b="1" dirty="0" smtClean="0"/>
              <a:t> </a:t>
            </a:r>
            <a:r>
              <a:rPr lang="en-US" b="1" dirty="0"/>
              <a:t>k</a:t>
            </a:r>
            <a:r>
              <a:rPr lang="id-ID" b="1" dirty="0" smtClean="0"/>
              <a:t>elompok atau orang-orang yang</a:t>
            </a:r>
            <a:r>
              <a:rPr lang="en-US" b="1" dirty="0" smtClean="0"/>
              <a:t> </a:t>
            </a:r>
            <a:r>
              <a:rPr lang="id-ID" b="1" dirty="0" smtClean="0"/>
              <a:t>berkomunikasi dengan suatu organisasi, baik secara</a:t>
            </a:r>
            <a:r>
              <a:rPr lang="en-US" b="1" dirty="0" smtClean="0"/>
              <a:t> </a:t>
            </a:r>
            <a:r>
              <a:rPr lang="id-ID" b="1" dirty="0" smtClean="0"/>
              <a:t>internal maupun</a:t>
            </a:r>
            <a:r>
              <a:rPr lang="en-US" b="1" dirty="0" smtClean="0"/>
              <a:t> </a:t>
            </a:r>
            <a:r>
              <a:rPr lang="id-ID" b="1" dirty="0" smtClean="0"/>
              <a:t>eksternal</a:t>
            </a:r>
            <a:r>
              <a:rPr lang="en-US" b="1" dirty="0" smtClean="0"/>
              <a:t> </a:t>
            </a:r>
            <a:r>
              <a:rPr lang="id-ID" b="1" dirty="0" smtClean="0"/>
              <a:t>(Jefkin, 2006:80)</a:t>
            </a:r>
            <a:endParaRPr lang="en-US" b="1" dirty="0" smtClean="0"/>
          </a:p>
          <a:p>
            <a:r>
              <a:rPr lang="id-ID" b="1" i="1" dirty="0" smtClean="0"/>
              <a:t>Komunikasi publik </a:t>
            </a:r>
            <a:r>
              <a:rPr lang="en-US" b="1" i="1" dirty="0" smtClean="0"/>
              <a:t>= </a:t>
            </a:r>
            <a:r>
              <a:rPr lang="id-ID" b="1" i="1" dirty="0" smtClean="0"/>
              <a:t>komunikasi yang berlangsung di arena publik</a:t>
            </a:r>
            <a:r>
              <a:rPr lang="id-ID" dirty="0" smtClean="0"/>
              <a:t>. </a:t>
            </a:r>
            <a:r>
              <a:rPr lang="id-ID" b="1" dirty="0" smtClean="0"/>
              <a:t>Audien</a:t>
            </a:r>
            <a:r>
              <a:rPr lang="en-US" b="1" dirty="0" smtClean="0"/>
              <a:t>s</a:t>
            </a:r>
            <a:r>
              <a:rPr lang="id-ID" dirty="0" smtClean="0"/>
              <a:t> dalam komunikasi publik </a:t>
            </a:r>
            <a:r>
              <a:rPr lang="en-US" dirty="0" smtClean="0">
                <a:sym typeface="Wingdings" pitchFamily="2" charset="2"/>
              </a:rPr>
              <a:t></a:t>
            </a:r>
            <a:r>
              <a:rPr lang="id-ID" dirty="0" smtClean="0"/>
              <a:t> </a:t>
            </a:r>
            <a:r>
              <a:rPr lang="id-ID" b="1" i="1" dirty="0" smtClean="0"/>
              <a:t>masyarakat luas</a:t>
            </a:r>
            <a:r>
              <a:rPr lang="en-US" b="1" i="1" dirty="0" smtClean="0"/>
              <a:t>,</a:t>
            </a:r>
            <a:r>
              <a:rPr lang="id-ID" b="1" i="1" dirty="0" smtClean="0"/>
              <a:t> beragam namun memiliki orientasi dan nilai-nilai yang disepakati bersama</a:t>
            </a:r>
            <a:r>
              <a:rPr lang="en-US" b="1" i="1" dirty="0" smtClean="0"/>
              <a:t> </a:t>
            </a:r>
            <a:r>
              <a:rPr lang="en-US" dirty="0" smtClean="0"/>
              <a:t>(</a:t>
            </a:r>
            <a:r>
              <a:rPr lang="en-US" dirty="0" err="1" smtClean="0"/>
              <a:t>Wahyuni</a:t>
            </a:r>
            <a:r>
              <a:rPr lang="en-US" dirty="0" smtClean="0"/>
              <a:t>, 2017)</a:t>
            </a:r>
            <a:r>
              <a:rPr lang="id-ID" dirty="0" smtClean="0"/>
              <a:t/>
            </a:r>
            <a:br>
              <a:rPr lang="id-ID" dirty="0" smtClean="0"/>
            </a:br>
            <a:endParaRPr lang="id-ID" dirty="0"/>
          </a:p>
        </p:txBody>
      </p:sp>
    </p:spTree>
    <p:extLst>
      <p:ext uri="{BB962C8B-B14F-4D97-AF65-F5344CB8AC3E}">
        <p14:creationId xmlns:p14="http://schemas.microsoft.com/office/powerpoint/2010/main" val="3002003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en-US" b="1" i="1" dirty="0" err="1" smtClean="0"/>
              <a:t>Jadi</a:t>
            </a:r>
            <a:r>
              <a:rPr lang="en-US" b="1" i="1" dirty="0" smtClean="0"/>
              <a:t> </a:t>
            </a:r>
            <a:r>
              <a:rPr lang="en-US" b="1" i="1" dirty="0" err="1" smtClean="0"/>
              <a:t>apakah</a:t>
            </a:r>
            <a:r>
              <a:rPr lang="en-US" b="1" i="1" dirty="0" smtClean="0"/>
              <a:t> </a:t>
            </a:r>
            <a:r>
              <a:rPr lang="en-US" b="1" i="1" dirty="0" err="1" smtClean="0"/>
              <a:t>digitalisasi</a:t>
            </a:r>
            <a:r>
              <a:rPr lang="en-US" b="1" i="1" dirty="0" smtClean="0"/>
              <a:t> </a:t>
            </a:r>
            <a:r>
              <a:rPr lang="en-US" b="1" dirty="0" smtClean="0"/>
              <a:t>worth</a:t>
            </a:r>
            <a:r>
              <a:rPr lang="en-US" b="1" i="1" dirty="0" smtClean="0"/>
              <a:t> </a:t>
            </a:r>
            <a:r>
              <a:rPr lang="en-US" b="1" i="1" dirty="0" err="1" smtClean="0"/>
              <a:t>untuk</a:t>
            </a:r>
            <a:r>
              <a:rPr lang="en-US" b="1" i="1" dirty="0" smtClean="0"/>
              <a:t> </a:t>
            </a:r>
            <a:r>
              <a:rPr lang="en-US" b="1" i="1" dirty="0" err="1" smtClean="0"/>
              <a:t>digunakan</a:t>
            </a:r>
            <a:r>
              <a:rPr lang="en-US" b="1" i="1" dirty="0" smtClean="0"/>
              <a:t>?</a:t>
            </a:r>
          </a:p>
          <a:p>
            <a:r>
              <a:rPr lang="en-US" b="1" i="1" dirty="0" err="1" smtClean="0"/>
              <a:t>Apakah</a:t>
            </a:r>
            <a:r>
              <a:rPr lang="en-US" b="1" i="1" dirty="0" smtClean="0"/>
              <a:t> </a:t>
            </a:r>
            <a:r>
              <a:rPr lang="en-US" b="1" i="1" dirty="0" err="1" smtClean="0"/>
              <a:t>ada</a:t>
            </a:r>
            <a:r>
              <a:rPr lang="en-US" b="1" i="1" dirty="0" smtClean="0"/>
              <a:t> </a:t>
            </a:r>
            <a:r>
              <a:rPr lang="en-US" b="1" i="1" dirty="0" err="1" smtClean="0"/>
              <a:t>isu</a:t>
            </a:r>
            <a:r>
              <a:rPr lang="en-US" b="1" i="1" dirty="0" smtClean="0"/>
              <a:t> lain?</a:t>
            </a:r>
            <a:endParaRPr lang="id-ID" b="1" i="1" dirty="0"/>
          </a:p>
        </p:txBody>
      </p:sp>
    </p:spTree>
    <p:extLst>
      <p:ext uri="{BB962C8B-B14F-4D97-AF65-F5344CB8AC3E}">
        <p14:creationId xmlns:p14="http://schemas.microsoft.com/office/powerpoint/2010/main" val="128147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5576" y="764704"/>
            <a:ext cx="7772400" cy="3528392"/>
          </a:xfrm>
        </p:spPr>
        <p:txBody>
          <a:bodyPr>
            <a:normAutofit fontScale="90000"/>
          </a:bodyPr>
          <a:lstStyle/>
          <a:p>
            <a:r>
              <a:rPr lang="en-US" dirty="0" err="1" smtClean="0"/>
              <a:t>Komunikasi</a:t>
            </a:r>
            <a:r>
              <a:rPr lang="en-US" dirty="0" smtClean="0"/>
              <a:t> di </a:t>
            </a:r>
            <a:r>
              <a:rPr lang="en-US" dirty="0" err="1" smtClean="0"/>
              <a:t>ruang</a:t>
            </a:r>
            <a:r>
              <a:rPr lang="en-US" dirty="0" smtClean="0"/>
              <a:t> </a:t>
            </a:r>
            <a:r>
              <a:rPr lang="en-US" dirty="0" err="1" smtClean="0"/>
              <a:t>publik</a:t>
            </a:r>
            <a:r>
              <a:rPr lang="en-US" dirty="0" smtClean="0"/>
              <a:t> </a:t>
            </a:r>
            <a:br>
              <a:rPr lang="en-US" dirty="0" smtClean="0"/>
            </a:br>
            <a:r>
              <a:rPr lang="en-US" sz="1800" dirty="0"/>
              <a:t/>
            </a:r>
            <a:br>
              <a:rPr lang="en-US" sz="1800" dirty="0"/>
            </a:br>
            <a:r>
              <a:rPr lang="en-US" dirty="0" err="1" smtClean="0">
                <a:sym typeface="Wingdings" pitchFamily="2" charset="2"/>
              </a:rPr>
              <a:t>Ruang</a:t>
            </a:r>
            <a:r>
              <a:rPr lang="en-US" dirty="0" smtClean="0">
                <a:sym typeface="Wingdings" pitchFamily="2" charset="2"/>
              </a:rPr>
              <a:t> </a:t>
            </a:r>
            <a:r>
              <a:rPr lang="en-US" dirty="0" err="1" smtClean="0">
                <a:sym typeface="Wingdings" pitchFamily="2" charset="2"/>
              </a:rPr>
              <a:t>publik</a:t>
            </a:r>
            <a:r>
              <a:rPr lang="en-US" dirty="0" smtClean="0">
                <a:sym typeface="Wingdings" pitchFamily="2" charset="2"/>
              </a:rPr>
              <a:t>? </a:t>
            </a:r>
            <a:r>
              <a:rPr lang="id-ID" sz="3100" b="0" i="1" cap="none" dirty="0" smtClean="0"/>
              <a:t>Realitas kehidupan sosial di mana terdapat suatu proses pertukaran informasi mengenai berbagai pandangan berkenaan dengan pokok persoalan yang tengah menjadi perbincangan umum hingga terciptalah pendapat umum</a:t>
            </a:r>
            <a:r>
              <a:rPr lang="en-US" sz="3100" b="0" i="1" cap="none" dirty="0" smtClean="0"/>
              <a:t> (</a:t>
            </a:r>
            <a:r>
              <a:rPr lang="en-US" sz="3100" b="0" i="1" cap="none" dirty="0" err="1" smtClean="0"/>
              <a:t>Habermas</a:t>
            </a:r>
            <a:r>
              <a:rPr lang="en-US" sz="3100" b="0" i="1" cap="none" dirty="0" smtClean="0"/>
              <a:t>)</a:t>
            </a:r>
            <a:endParaRPr lang="id-ID" sz="3100" i="1" cap="none" dirty="0"/>
          </a:p>
        </p:txBody>
      </p:sp>
    </p:spTree>
    <p:extLst>
      <p:ext uri="{BB962C8B-B14F-4D97-AF65-F5344CB8AC3E}">
        <p14:creationId xmlns:p14="http://schemas.microsoft.com/office/powerpoint/2010/main" val="984508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492896"/>
            <a:ext cx="7772400" cy="2448272"/>
          </a:xfrm>
        </p:spPr>
        <p:txBody>
          <a:bodyPr>
            <a:noAutofit/>
          </a:bodyPr>
          <a:lstStyle/>
          <a:p>
            <a:r>
              <a:rPr lang="en-US" sz="2800" b="0" i="1" cap="none" dirty="0" err="1">
                <a:latin typeface="+mn-lt"/>
              </a:rPr>
              <a:t>e</a:t>
            </a:r>
            <a:r>
              <a:rPr lang="en-US" sz="2800" b="0" i="1" cap="none" dirty="0" err="1" smtClean="0">
                <a:latin typeface="+mn-lt"/>
              </a:rPr>
              <a:t>tika</a:t>
            </a:r>
            <a:r>
              <a:rPr lang="en-US" sz="2800" b="0" i="1" cap="none" dirty="0" smtClean="0">
                <a:latin typeface="+mn-lt"/>
              </a:rPr>
              <a:t> </a:t>
            </a:r>
            <a:r>
              <a:rPr lang="en-US" sz="2800" b="0" i="1" cap="none" dirty="0" err="1" smtClean="0">
                <a:latin typeface="+mn-lt"/>
              </a:rPr>
              <a:t>komunikasi</a:t>
            </a:r>
            <a:r>
              <a:rPr lang="en-US" sz="2800" b="0" i="1" cap="none" dirty="0" smtClean="0">
                <a:latin typeface="+mn-lt"/>
              </a:rPr>
              <a:t> </a:t>
            </a:r>
            <a:r>
              <a:rPr lang="en-US" sz="2800" b="0" i="1" cap="none" dirty="0" err="1" smtClean="0">
                <a:latin typeface="+mn-lt"/>
              </a:rPr>
              <a:t>publik</a:t>
            </a:r>
            <a:r>
              <a:rPr lang="en-US" sz="2800" b="0" i="1" cap="none" dirty="0" smtClean="0">
                <a:latin typeface="+mn-lt"/>
              </a:rPr>
              <a:t> </a:t>
            </a:r>
            <a:r>
              <a:rPr lang="en-US" sz="2800" b="0" i="1" cap="none" dirty="0" err="1" smtClean="0">
                <a:latin typeface="+mn-lt"/>
              </a:rPr>
              <a:t>adalah</a:t>
            </a:r>
            <a:r>
              <a:rPr lang="en-US" sz="2800" b="0" i="1" cap="none" dirty="0" smtClean="0">
                <a:latin typeface="+mn-lt"/>
              </a:rPr>
              <a:t> </a:t>
            </a:r>
            <a:r>
              <a:rPr lang="en-US" sz="2800" b="0" i="1" cap="none" dirty="0" err="1" smtClean="0">
                <a:latin typeface="+mn-lt"/>
              </a:rPr>
              <a:t>hal</a:t>
            </a:r>
            <a:r>
              <a:rPr lang="en-US" sz="2800" b="0" i="1" cap="none" dirty="0" smtClean="0">
                <a:latin typeface="+mn-lt"/>
              </a:rPr>
              <a:t> </a:t>
            </a:r>
            <a:r>
              <a:rPr lang="en-US" sz="2800" b="0" i="1" cap="none" dirty="0" err="1" smtClean="0">
                <a:latin typeface="+mn-lt"/>
              </a:rPr>
              <a:t>penting</a:t>
            </a:r>
            <a:r>
              <a:rPr lang="en-US" sz="2800" b="0" i="1" cap="none" dirty="0" smtClean="0">
                <a:latin typeface="+mn-lt"/>
              </a:rPr>
              <a:t> </a:t>
            </a:r>
            <a:r>
              <a:rPr lang="en-US" sz="2800" b="0" i="1" cap="none" dirty="0" err="1" smtClean="0">
                <a:latin typeface="+mn-lt"/>
              </a:rPr>
              <a:t>karena</a:t>
            </a:r>
            <a:r>
              <a:rPr lang="en-US" sz="2800" b="0" i="1" cap="none" dirty="0" smtClean="0">
                <a:latin typeface="+mn-lt"/>
              </a:rPr>
              <a:t> </a:t>
            </a:r>
            <a:r>
              <a:rPr lang="en-US" sz="2800" b="0" i="1" cap="none" dirty="0" err="1" smtClean="0">
                <a:latin typeface="+mn-lt"/>
              </a:rPr>
              <a:t>prosesnya</a:t>
            </a:r>
            <a:r>
              <a:rPr lang="en-US" sz="2800" b="0" i="1" cap="none" dirty="0" smtClean="0">
                <a:latin typeface="+mn-lt"/>
              </a:rPr>
              <a:t> </a:t>
            </a:r>
            <a:r>
              <a:rPr lang="en-US" sz="2800" b="0" i="1" cap="none" dirty="0" err="1" smtClean="0">
                <a:latin typeface="+mn-lt"/>
              </a:rPr>
              <a:t>tidak</a:t>
            </a:r>
            <a:r>
              <a:rPr lang="en-US" sz="2800" b="0" i="1" cap="none" dirty="0" smtClean="0">
                <a:latin typeface="+mn-lt"/>
              </a:rPr>
              <a:t> </a:t>
            </a:r>
            <a:r>
              <a:rPr lang="en-US" sz="2800" b="0" i="1" cap="none" dirty="0" err="1" smtClean="0">
                <a:latin typeface="+mn-lt"/>
              </a:rPr>
              <a:t>hanya</a:t>
            </a:r>
            <a:r>
              <a:rPr lang="en-US" sz="2800" b="0" i="1" cap="none" dirty="0" smtClean="0">
                <a:latin typeface="+mn-lt"/>
              </a:rPr>
              <a:t> </a:t>
            </a:r>
            <a:r>
              <a:rPr lang="en-US" sz="2800" b="0" i="1" cap="none" dirty="0" err="1" smtClean="0">
                <a:latin typeface="+mn-lt"/>
              </a:rPr>
              <a:t>menyampaikan</a:t>
            </a:r>
            <a:r>
              <a:rPr lang="en-US" sz="2800" b="0" i="1" cap="none" dirty="0" smtClean="0">
                <a:latin typeface="+mn-lt"/>
              </a:rPr>
              <a:t> </a:t>
            </a:r>
            <a:r>
              <a:rPr lang="en-US" sz="2800" b="0" i="1" cap="none" dirty="0" err="1" smtClean="0">
                <a:latin typeface="+mn-lt"/>
              </a:rPr>
              <a:t>informasi</a:t>
            </a:r>
            <a:r>
              <a:rPr lang="en-US" sz="2800" b="0" i="1" cap="none" dirty="0">
                <a:latin typeface="+mn-lt"/>
              </a:rPr>
              <a:t>.</a:t>
            </a:r>
            <a:r>
              <a:rPr lang="en-US" sz="2800" b="0" i="1" cap="none" dirty="0" smtClean="0">
                <a:latin typeface="+mn-lt"/>
              </a:rPr>
              <a:t> </a:t>
            </a:r>
            <a:r>
              <a:rPr lang="en-US" sz="2800" b="0" i="1" cap="none" dirty="0" err="1">
                <a:latin typeface="+mn-lt"/>
              </a:rPr>
              <a:t>N</a:t>
            </a:r>
            <a:r>
              <a:rPr lang="en-US" sz="2800" b="0" i="1" cap="none" dirty="0" err="1" smtClean="0">
                <a:latin typeface="+mn-lt"/>
              </a:rPr>
              <a:t>amun</a:t>
            </a:r>
            <a:r>
              <a:rPr lang="en-US" sz="2800" b="0" i="1" cap="none" dirty="0" smtClean="0">
                <a:latin typeface="+mn-lt"/>
              </a:rPr>
              <a:t> </a:t>
            </a:r>
            <a:r>
              <a:rPr lang="en-US" sz="2800" b="0" i="1" cap="none" dirty="0" err="1" smtClean="0">
                <a:latin typeface="+mn-lt"/>
              </a:rPr>
              <a:t>juga</a:t>
            </a:r>
            <a:r>
              <a:rPr lang="en-US" sz="2800" b="0" i="1" cap="none" dirty="0" smtClean="0">
                <a:latin typeface="+mn-lt"/>
              </a:rPr>
              <a:t> </a:t>
            </a:r>
            <a:r>
              <a:rPr lang="en-US" sz="2800" b="0" i="1" cap="none" dirty="0" err="1" smtClean="0">
                <a:latin typeface="+mn-lt"/>
              </a:rPr>
              <a:t>membentuk</a:t>
            </a:r>
            <a:r>
              <a:rPr lang="id-ID" sz="2800" b="0" i="1" cap="none" dirty="0" smtClean="0">
                <a:latin typeface="+mn-lt"/>
              </a:rPr>
              <a:t> opini publik </a:t>
            </a:r>
            <a:r>
              <a:rPr lang="en-US" sz="2800" b="0" i="1" cap="none" dirty="0" err="1" smtClean="0">
                <a:latin typeface="+mn-lt"/>
              </a:rPr>
              <a:t>serta</a:t>
            </a:r>
            <a:r>
              <a:rPr lang="id-ID" sz="2800" b="0" i="1" cap="none" dirty="0" smtClean="0">
                <a:latin typeface="+mn-lt"/>
              </a:rPr>
              <a:t> membangun keinginan dan niat untuk bertindak berdasarkan pesan</a:t>
            </a:r>
            <a:r>
              <a:rPr lang="en-US" sz="2800" b="0" i="1" cap="none" dirty="0" smtClean="0">
                <a:latin typeface="+mn-lt"/>
              </a:rPr>
              <a:t>,</a:t>
            </a:r>
            <a:r>
              <a:rPr lang="id-ID" sz="2800" b="0" i="1" cap="none" dirty="0" smtClean="0">
                <a:latin typeface="+mn-lt"/>
              </a:rPr>
              <a:t> </a:t>
            </a:r>
            <a:r>
              <a:rPr lang="en-US" sz="2800" b="0" i="1" cap="none" dirty="0" err="1" smtClean="0">
                <a:latin typeface="+mn-lt"/>
              </a:rPr>
              <a:t>juga</a:t>
            </a:r>
            <a:r>
              <a:rPr lang="en-US" sz="2800" b="0" i="1" cap="none" dirty="0" smtClean="0">
                <a:latin typeface="+mn-lt"/>
              </a:rPr>
              <a:t> </a:t>
            </a:r>
            <a:r>
              <a:rPr lang="nb-NO" sz="2800" b="0" i="1" cap="none" dirty="0" smtClean="0">
                <a:latin typeface="+mn-lt"/>
              </a:rPr>
              <a:t>mengarahkan tindakan.</a:t>
            </a:r>
            <a:r>
              <a:rPr lang="id-ID" sz="2800" cap="none" dirty="0" smtClean="0">
                <a:latin typeface="+mn-lt"/>
              </a:rPr>
              <a:t/>
            </a:r>
            <a:br>
              <a:rPr lang="id-ID" sz="2800" cap="none" dirty="0" smtClean="0">
                <a:latin typeface="+mn-lt"/>
              </a:rPr>
            </a:br>
            <a:endParaRPr lang="id-ID" sz="2800" cap="none" dirty="0">
              <a:latin typeface="+mn-lt"/>
            </a:endParaRPr>
          </a:p>
        </p:txBody>
      </p:sp>
      <p:sp>
        <p:nvSpPr>
          <p:cNvPr id="3" name="Text Placeholder 2"/>
          <p:cNvSpPr>
            <a:spLocks noGrp="1"/>
          </p:cNvSpPr>
          <p:nvPr>
            <p:ph type="body" idx="1"/>
          </p:nvPr>
        </p:nvSpPr>
        <p:spPr>
          <a:xfrm>
            <a:off x="683568" y="1844824"/>
            <a:ext cx="7772400" cy="761876"/>
          </a:xfrm>
        </p:spPr>
        <p:txBody>
          <a:bodyPr>
            <a:normAutofit/>
          </a:bodyPr>
          <a:lstStyle/>
          <a:p>
            <a:r>
              <a:rPr lang="en-US" sz="4800" b="1" i="1" dirty="0" err="1" smtClean="0">
                <a:solidFill>
                  <a:schemeClr val="tx1"/>
                </a:solidFill>
              </a:rPr>
              <a:t>Maka</a:t>
            </a:r>
            <a:r>
              <a:rPr lang="en-US" sz="4800" b="1" i="1" dirty="0" smtClean="0">
                <a:solidFill>
                  <a:schemeClr val="tx1"/>
                </a:solidFill>
              </a:rPr>
              <a:t> </a:t>
            </a:r>
            <a:r>
              <a:rPr lang="en-US" sz="4800" b="1" i="1" dirty="0" err="1" smtClean="0">
                <a:solidFill>
                  <a:schemeClr val="tx1"/>
                </a:solidFill>
              </a:rPr>
              <a:t>melihat</a:t>
            </a:r>
            <a:r>
              <a:rPr lang="en-US" sz="4800" b="1" i="1" dirty="0" smtClean="0">
                <a:solidFill>
                  <a:schemeClr val="tx1"/>
                </a:solidFill>
              </a:rPr>
              <a:t> </a:t>
            </a:r>
            <a:r>
              <a:rPr lang="en-US" sz="4800" b="1" i="1" dirty="0" err="1" smtClean="0">
                <a:solidFill>
                  <a:schemeClr val="tx1"/>
                </a:solidFill>
              </a:rPr>
              <a:t>posisinya</a:t>
            </a:r>
            <a:r>
              <a:rPr lang="en-US" sz="4800" b="1" i="1" dirty="0" smtClean="0">
                <a:solidFill>
                  <a:schemeClr val="tx1"/>
                </a:solidFill>
              </a:rPr>
              <a:t>,</a:t>
            </a:r>
            <a:endParaRPr lang="id-ID" sz="4800" b="1" i="1" dirty="0">
              <a:solidFill>
                <a:schemeClr val="tx1"/>
              </a:solidFill>
            </a:endParaRPr>
          </a:p>
        </p:txBody>
      </p:sp>
    </p:spTree>
    <p:extLst>
      <p:ext uri="{BB962C8B-B14F-4D97-AF65-F5344CB8AC3E}">
        <p14:creationId xmlns:p14="http://schemas.microsoft.com/office/powerpoint/2010/main" val="100885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4221088"/>
            <a:ext cx="6346719" cy="936104"/>
          </a:xfrm>
        </p:spPr>
        <p:txBody>
          <a:bodyPr>
            <a:noAutofit/>
          </a:bodyPr>
          <a:lstStyle/>
          <a:p>
            <a:r>
              <a:rPr lang="en-US" sz="2800" dirty="0" err="1" smtClean="0"/>
              <a:t>Saat</a:t>
            </a:r>
            <a:r>
              <a:rPr lang="en-US" sz="2800" dirty="0" smtClean="0"/>
              <a:t> </a:t>
            </a:r>
            <a:r>
              <a:rPr lang="en-US" sz="2800" dirty="0" err="1" smtClean="0"/>
              <a:t>ini</a:t>
            </a:r>
            <a:r>
              <a:rPr lang="en-US" sz="2800" dirty="0" smtClean="0"/>
              <a:t>, </a:t>
            </a:r>
            <a:r>
              <a:rPr lang="en-US" sz="2800" dirty="0" err="1" smtClean="0"/>
              <a:t>ruang</a:t>
            </a:r>
            <a:r>
              <a:rPr lang="en-US" sz="2800" dirty="0" smtClean="0"/>
              <a:t> </a:t>
            </a:r>
            <a:r>
              <a:rPr lang="en-US" sz="2800" dirty="0" err="1" smtClean="0"/>
              <a:t>publik</a:t>
            </a:r>
            <a:r>
              <a:rPr lang="en-US" sz="2800" dirty="0" smtClean="0"/>
              <a:t> </a:t>
            </a:r>
            <a:r>
              <a:rPr lang="en-US" sz="2800" dirty="0" err="1" smtClean="0"/>
              <a:t>bertransformasi</a:t>
            </a:r>
            <a:r>
              <a:rPr lang="en-US" sz="2800" dirty="0" smtClean="0"/>
              <a:t> </a:t>
            </a:r>
            <a:r>
              <a:rPr lang="en-US" sz="2800" dirty="0" err="1" smtClean="0"/>
              <a:t>menjadi</a:t>
            </a:r>
            <a:r>
              <a:rPr lang="en-US" sz="2800" dirty="0" smtClean="0"/>
              <a:t> </a:t>
            </a:r>
            <a:r>
              <a:rPr lang="en-US" sz="2800" dirty="0" err="1" smtClean="0"/>
              <a:t>ruang</a:t>
            </a:r>
            <a:r>
              <a:rPr lang="en-US" sz="2800" dirty="0" smtClean="0"/>
              <a:t> digital</a:t>
            </a:r>
            <a:endParaRPr lang="id-ID" sz="2800" dirty="0"/>
          </a:p>
        </p:txBody>
      </p:sp>
      <p:pic>
        <p:nvPicPr>
          <p:cNvPr id="2050" name="Picture 2" descr="Image result for public sphe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052736"/>
            <a:ext cx="638175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853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internet commun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5015" y="1052736"/>
            <a:ext cx="5715000" cy="2981326"/>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1331640" y="4221088"/>
            <a:ext cx="6346719" cy="936104"/>
          </a:xfrm>
        </p:spPr>
        <p:txBody>
          <a:bodyPr>
            <a:noAutofit/>
          </a:bodyPr>
          <a:lstStyle/>
          <a:p>
            <a:r>
              <a:rPr lang="en-US" sz="2800" dirty="0" err="1" smtClean="0"/>
              <a:t>Saat</a:t>
            </a:r>
            <a:r>
              <a:rPr lang="en-US" sz="2800" dirty="0" smtClean="0"/>
              <a:t> </a:t>
            </a:r>
            <a:r>
              <a:rPr lang="en-US" sz="2800" dirty="0" err="1" smtClean="0"/>
              <a:t>ini</a:t>
            </a:r>
            <a:r>
              <a:rPr lang="en-US" sz="2800" dirty="0" smtClean="0"/>
              <a:t>, </a:t>
            </a:r>
            <a:r>
              <a:rPr lang="en-US" sz="2800" dirty="0" err="1" smtClean="0"/>
              <a:t>ruang</a:t>
            </a:r>
            <a:r>
              <a:rPr lang="en-US" sz="2800" dirty="0" smtClean="0"/>
              <a:t> </a:t>
            </a:r>
            <a:r>
              <a:rPr lang="en-US" sz="2800" dirty="0" err="1" smtClean="0"/>
              <a:t>publik</a:t>
            </a:r>
            <a:r>
              <a:rPr lang="en-US" sz="2800" dirty="0" smtClean="0"/>
              <a:t> </a:t>
            </a:r>
            <a:r>
              <a:rPr lang="en-US" sz="2800" dirty="0" err="1" smtClean="0"/>
              <a:t>bertransformasi</a:t>
            </a:r>
            <a:r>
              <a:rPr lang="en-US" sz="2800" dirty="0" smtClean="0"/>
              <a:t> </a:t>
            </a:r>
            <a:r>
              <a:rPr lang="en-US" sz="2800" dirty="0" err="1" smtClean="0"/>
              <a:t>menjadi</a:t>
            </a:r>
            <a:r>
              <a:rPr lang="en-US" sz="2800" dirty="0" smtClean="0"/>
              <a:t> </a:t>
            </a:r>
            <a:r>
              <a:rPr lang="en-US" sz="2800" dirty="0" err="1" smtClean="0"/>
              <a:t>ruang</a:t>
            </a:r>
            <a:r>
              <a:rPr lang="en-US" sz="2800" dirty="0" smtClean="0"/>
              <a:t> digital</a:t>
            </a:r>
            <a:endParaRPr lang="id-ID" sz="2800" dirty="0"/>
          </a:p>
        </p:txBody>
      </p:sp>
    </p:spTree>
    <p:extLst>
      <p:ext uri="{BB962C8B-B14F-4D97-AF65-F5344CB8AC3E}">
        <p14:creationId xmlns:p14="http://schemas.microsoft.com/office/powerpoint/2010/main" val="2131441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normAutofit fontScale="90000"/>
          </a:bodyPr>
          <a:lstStyle/>
          <a:p>
            <a:pPr algn="l"/>
            <a:r>
              <a:rPr lang="en-US" b="1" dirty="0" err="1" smtClean="0"/>
              <a:t>Konsep</a:t>
            </a:r>
            <a:r>
              <a:rPr lang="en-US" b="1" dirty="0" smtClean="0"/>
              <a:t> </a:t>
            </a:r>
            <a:r>
              <a:rPr lang="en-US" b="1" dirty="0" err="1" smtClean="0"/>
              <a:t>dalam</a:t>
            </a:r>
            <a:r>
              <a:rPr lang="en-US" b="1" dirty="0" smtClean="0"/>
              <a:t> </a:t>
            </a:r>
            <a:r>
              <a:rPr lang="en-US" b="1" dirty="0" err="1" smtClean="0"/>
              <a:t>Komunikasi</a:t>
            </a:r>
            <a:r>
              <a:rPr lang="en-US" b="1" dirty="0" smtClean="0"/>
              <a:t> Digital</a:t>
            </a:r>
            <a:endParaRPr lang="id-ID" b="1" dirty="0"/>
          </a:p>
        </p:txBody>
      </p:sp>
      <p:sp>
        <p:nvSpPr>
          <p:cNvPr id="3" name="Content Placeholder 2"/>
          <p:cNvSpPr>
            <a:spLocks noGrp="1"/>
          </p:cNvSpPr>
          <p:nvPr>
            <p:ph idx="1"/>
          </p:nvPr>
        </p:nvSpPr>
        <p:spPr>
          <a:xfrm>
            <a:off x="467544" y="2060848"/>
            <a:ext cx="8229600" cy="3744416"/>
          </a:xfrm>
        </p:spPr>
        <p:txBody>
          <a:bodyPr>
            <a:normAutofit/>
          </a:bodyPr>
          <a:lstStyle/>
          <a:p>
            <a:pPr marL="914400" lvl="1" indent="-514350">
              <a:buFont typeface="+mj-lt"/>
              <a:buAutoNum type="arabicPeriod"/>
            </a:pPr>
            <a:r>
              <a:rPr lang="id-ID" sz="2400" i="1" dirty="0" smtClean="0"/>
              <a:t>Dunia maya</a:t>
            </a:r>
            <a:endParaRPr lang="id-ID" sz="2400" i="1" dirty="0"/>
          </a:p>
          <a:p>
            <a:pPr marL="914400" lvl="1" indent="-514350">
              <a:buFont typeface="+mj-lt"/>
              <a:buAutoNum type="arabicPeriod"/>
            </a:pPr>
            <a:r>
              <a:rPr lang="id-ID" sz="2400" i="1" dirty="0"/>
              <a:t>Realitas </a:t>
            </a:r>
            <a:r>
              <a:rPr lang="id-ID" sz="2400" i="1" dirty="0" smtClean="0"/>
              <a:t>maya</a:t>
            </a:r>
            <a:endParaRPr lang="en-US" sz="2400" i="1" dirty="0" smtClean="0"/>
          </a:p>
          <a:p>
            <a:pPr marL="914400" lvl="1" indent="-514350">
              <a:buFont typeface="+mj-lt"/>
              <a:buAutoNum type="arabicPeriod"/>
            </a:pPr>
            <a:r>
              <a:rPr lang="id-ID" sz="2400" i="1" dirty="0" smtClean="0"/>
              <a:t>Komunitas maya</a:t>
            </a:r>
            <a:endParaRPr lang="en-US" sz="2400" i="1" dirty="0" smtClean="0"/>
          </a:p>
          <a:p>
            <a:pPr marL="914400" lvl="1" indent="-514350">
              <a:buFont typeface="+mj-lt"/>
              <a:buAutoNum type="arabicPeriod"/>
            </a:pPr>
            <a:r>
              <a:rPr lang="id-ID" sz="2400" i="1" dirty="0" smtClean="0"/>
              <a:t>Chat </a:t>
            </a:r>
            <a:r>
              <a:rPr lang="id-ID" sz="2400" i="1" dirty="0"/>
              <a:t>Rooms, MUD, dan </a:t>
            </a:r>
            <a:r>
              <a:rPr lang="id-ID" sz="2400" i="1" dirty="0" smtClean="0"/>
              <a:t>Bot</a:t>
            </a:r>
            <a:endParaRPr lang="id-ID" sz="2400" i="1" dirty="0"/>
          </a:p>
          <a:p>
            <a:pPr marL="914400" lvl="1" indent="-514350">
              <a:buFont typeface="+mj-lt"/>
              <a:buAutoNum type="arabicPeriod"/>
            </a:pPr>
            <a:r>
              <a:rPr lang="id-ID" sz="2400" i="1" dirty="0" smtClean="0"/>
              <a:t>Keinteraktifan</a:t>
            </a:r>
            <a:endParaRPr lang="id-ID" sz="2400" i="1" dirty="0"/>
          </a:p>
          <a:p>
            <a:pPr marL="914400" lvl="1" indent="-514350">
              <a:buFont typeface="+mj-lt"/>
              <a:buAutoNum type="arabicPeriod"/>
            </a:pPr>
            <a:r>
              <a:rPr lang="id-ID" sz="2400" i="1" dirty="0" smtClean="0"/>
              <a:t>Hiperteks</a:t>
            </a:r>
            <a:endParaRPr lang="id-ID" sz="2400" i="1" dirty="0"/>
          </a:p>
          <a:p>
            <a:pPr marL="914400" lvl="1" indent="-514350">
              <a:buFont typeface="+mj-lt"/>
              <a:buAutoNum type="arabicPeriod"/>
            </a:pPr>
            <a:r>
              <a:rPr lang="id-ID" sz="2400" i="1" dirty="0" smtClean="0"/>
              <a:t>Multimedia</a:t>
            </a:r>
            <a:endParaRPr lang="en-US" sz="2400" i="1" dirty="0" smtClean="0"/>
          </a:p>
          <a:p>
            <a:pPr marL="800100" lvl="2" indent="0">
              <a:buNone/>
            </a:pPr>
            <a:r>
              <a:rPr lang="en-US" i="1" dirty="0" smtClean="0"/>
              <a:t>(Werner &amp; Tankard, 2011: 445 – 450)</a:t>
            </a:r>
          </a:p>
        </p:txBody>
      </p:sp>
    </p:spTree>
    <p:extLst>
      <p:ext uri="{BB962C8B-B14F-4D97-AF65-F5344CB8AC3E}">
        <p14:creationId xmlns:p14="http://schemas.microsoft.com/office/powerpoint/2010/main" val="253093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4857403"/>
          </a:xfrm>
        </p:spPr>
        <p:txBody>
          <a:bodyPr>
            <a:noAutofit/>
          </a:bodyPr>
          <a:lstStyle/>
          <a:p>
            <a:r>
              <a:rPr lang="id-ID" sz="1800" b="1" dirty="0" smtClean="0"/>
              <a:t>Dunia maya</a:t>
            </a:r>
            <a:endParaRPr lang="en-US" sz="1800" b="1" dirty="0" smtClean="0"/>
          </a:p>
          <a:p>
            <a:pPr lvl="1"/>
            <a:r>
              <a:rPr lang="en-US" sz="1800" dirty="0" smtClean="0"/>
              <a:t>R</a:t>
            </a:r>
            <a:r>
              <a:rPr lang="id-ID" sz="1800" dirty="0" smtClean="0"/>
              <a:t>ealita </a:t>
            </a:r>
            <a:r>
              <a:rPr lang="id-ID" sz="1800" dirty="0"/>
              <a:t>yang terhubung secara global, didukung </a:t>
            </a:r>
            <a:r>
              <a:rPr lang="en-US" sz="1800" dirty="0" err="1" smtClean="0"/>
              <a:t>dan</a:t>
            </a:r>
            <a:r>
              <a:rPr lang="id-ID" sz="1800" dirty="0" smtClean="0"/>
              <a:t> </a:t>
            </a:r>
            <a:r>
              <a:rPr lang="en-US" sz="1800" dirty="0" err="1" smtClean="0"/>
              <a:t>te</a:t>
            </a:r>
            <a:r>
              <a:rPr lang="id-ID" sz="1800" dirty="0" smtClean="0"/>
              <a:t>rakses </a:t>
            </a:r>
            <a:r>
              <a:rPr lang="id-ID" sz="1800" dirty="0"/>
              <a:t>komputer, multidimensi, </a:t>
            </a:r>
            <a:r>
              <a:rPr lang="id-ID" sz="1800" i="1" dirty="0"/>
              <a:t>artificial</a:t>
            </a:r>
            <a:r>
              <a:rPr lang="id-ID" sz="1800" dirty="0"/>
              <a:t>, atau virtual. Di mana dalam hal ini komputer adalah sebuah </a:t>
            </a:r>
            <a:r>
              <a:rPr lang="id-ID" sz="1800" dirty="0" smtClean="0"/>
              <a:t>jendela</a:t>
            </a:r>
            <a:r>
              <a:rPr lang="en-US" sz="1800" dirty="0" smtClean="0"/>
              <a:t>.</a:t>
            </a:r>
            <a:endParaRPr lang="id-ID" sz="1800" dirty="0" smtClean="0"/>
          </a:p>
          <a:p>
            <a:r>
              <a:rPr lang="id-ID" sz="1800" b="1" dirty="0" smtClean="0"/>
              <a:t>Realitas maya</a:t>
            </a:r>
            <a:endParaRPr lang="en-US" sz="1800" b="1" dirty="0" smtClean="0"/>
          </a:p>
          <a:p>
            <a:pPr lvl="1"/>
            <a:r>
              <a:rPr lang="en-US" sz="1800" i="1" dirty="0" smtClean="0"/>
              <a:t>V</a:t>
            </a:r>
            <a:r>
              <a:rPr lang="id-ID" sz="1800" i="1" dirty="0" smtClean="0"/>
              <a:t>irtual reality</a:t>
            </a:r>
            <a:r>
              <a:rPr lang="en-US" sz="1800" i="1" dirty="0" smtClean="0"/>
              <a:t> </a:t>
            </a:r>
            <a:r>
              <a:rPr lang="id-ID" sz="1800" dirty="0" smtClean="0"/>
              <a:t> </a:t>
            </a:r>
            <a:r>
              <a:rPr lang="id-ID" sz="1800" dirty="0"/>
              <a:t>merujuk pada </a:t>
            </a:r>
            <a:r>
              <a:rPr lang="id-ID" sz="1800" dirty="0" smtClean="0"/>
              <a:t>pemakaian</a:t>
            </a:r>
            <a:r>
              <a:rPr lang="en-US" sz="1800" dirty="0" smtClean="0"/>
              <a:t> </a:t>
            </a:r>
            <a:r>
              <a:rPr lang="en-US" sz="1800" dirty="0" err="1" smtClean="0"/>
              <a:t>komputer</a:t>
            </a:r>
            <a:r>
              <a:rPr lang="id-ID" sz="1800" dirty="0"/>
              <a:t> </a:t>
            </a:r>
            <a:r>
              <a:rPr lang="id-ID" sz="1800" dirty="0" smtClean="0"/>
              <a:t>untuk menstimulasi pengalaman </a:t>
            </a:r>
            <a:r>
              <a:rPr lang="id-ID" sz="1800" dirty="0"/>
              <a:t>dengan cara yang sama dengan realita. </a:t>
            </a:r>
            <a:r>
              <a:rPr lang="en-US" sz="1800" dirty="0" smtClean="0"/>
              <a:t>VR </a:t>
            </a:r>
            <a:r>
              <a:rPr lang="en-US" sz="1800" dirty="0" smtClean="0">
                <a:sym typeface="Wingdings" pitchFamily="2" charset="2"/>
              </a:rPr>
              <a:t> </a:t>
            </a:r>
            <a:r>
              <a:rPr lang="id-ID" sz="1800" dirty="0" smtClean="0"/>
              <a:t>sarung </a:t>
            </a:r>
            <a:r>
              <a:rPr lang="id-ID" sz="1800" dirty="0"/>
              <a:t>tangan, </a:t>
            </a:r>
            <a:r>
              <a:rPr lang="id-ID" sz="1800" i="1" dirty="0"/>
              <a:t>earphone</a:t>
            </a:r>
            <a:r>
              <a:rPr lang="id-ID" sz="1800" dirty="0"/>
              <a:t>, dan </a:t>
            </a:r>
            <a:r>
              <a:rPr lang="id-ID" sz="1800" i="1" dirty="0"/>
              <a:t>goggles</a:t>
            </a:r>
            <a:r>
              <a:rPr lang="id-ID" sz="1800" dirty="0"/>
              <a:t> yang disambungkan dengan komputer. Rangsangan berubah sesuai dengan </a:t>
            </a:r>
            <a:r>
              <a:rPr lang="id-ID" sz="1800" dirty="0" smtClean="0"/>
              <a:t>gerakan, </a:t>
            </a:r>
            <a:r>
              <a:rPr lang="id-ID" sz="1800" dirty="0"/>
              <a:t>misalnya menggeleng-gelengkan kepala atau gerakan-gerakan lainnya. </a:t>
            </a:r>
            <a:endParaRPr lang="en-US" sz="1800" dirty="0" smtClean="0"/>
          </a:p>
          <a:p>
            <a:r>
              <a:rPr lang="id-ID" sz="1800" b="1" dirty="0" smtClean="0"/>
              <a:t>Komunitas maya</a:t>
            </a:r>
            <a:endParaRPr lang="en-US" sz="1800" b="1" dirty="0" smtClean="0"/>
          </a:p>
          <a:p>
            <a:pPr lvl="1"/>
            <a:r>
              <a:rPr lang="id-ID" sz="1800" dirty="0" smtClean="0"/>
              <a:t>Komunitas </a:t>
            </a:r>
            <a:r>
              <a:rPr lang="id-ID" sz="1800" dirty="0"/>
              <a:t>maya adalah komunitas-komunitas yang </a:t>
            </a:r>
            <a:r>
              <a:rPr lang="id-ID" sz="1800" dirty="0" smtClean="0"/>
              <a:t>muncul </a:t>
            </a:r>
            <a:r>
              <a:rPr lang="id-ID" sz="1800" dirty="0"/>
              <a:t>di </a:t>
            </a:r>
            <a:r>
              <a:rPr lang="id-ID" sz="1800" dirty="0" smtClean="0"/>
              <a:t>dunia</a:t>
            </a:r>
            <a:r>
              <a:rPr lang="en-US" sz="1800" dirty="0" smtClean="0"/>
              <a:t> </a:t>
            </a:r>
            <a:r>
              <a:rPr lang="en-US" sz="1800" dirty="0" err="1" smtClean="0"/>
              <a:t>komunikasi</a:t>
            </a:r>
            <a:r>
              <a:rPr lang="id-ID" sz="1800" dirty="0"/>
              <a:t> </a:t>
            </a:r>
            <a:r>
              <a:rPr lang="id-ID" sz="1800" dirty="0" smtClean="0"/>
              <a:t>elektronik. </a:t>
            </a:r>
            <a:r>
              <a:rPr lang="id-ID" sz="1800" dirty="0"/>
              <a:t>Orang-orang tinggal di seluruh penjuru dunia yang memiliki ketertarikan sama dapat berkumpul untuk membicarakan </a:t>
            </a:r>
            <a:r>
              <a:rPr lang="id-ID" sz="1800" dirty="0" smtClean="0"/>
              <a:t>dalam</a:t>
            </a:r>
            <a:r>
              <a:rPr lang="en-US" sz="1800" dirty="0" smtClean="0"/>
              <a:t> </a:t>
            </a:r>
            <a:r>
              <a:rPr lang="en-US" sz="1800" dirty="0" err="1" smtClean="0"/>
              <a:t>dunia</a:t>
            </a:r>
            <a:r>
              <a:rPr lang="en-US" sz="1800" dirty="0" smtClean="0"/>
              <a:t> </a:t>
            </a:r>
            <a:r>
              <a:rPr lang="en-US" sz="1800" dirty="0" err="1" smtClean="0"/>
              <a:t>maya</a:t>
            </a:r>
            <a:r>
              <a:rPr lang="id-ID" sz="1800" dirty="0" smtClean="0"/>
              <a:t>. </a:t>
            </a:r>
            <a:r>
              <a:rPr lang="id-ID" sz="1800" dirty="0"/>
              <a:t>Salah satu bentuknya yang sedang digemari saat ini adalah </a:t>
            </a:r>
            <a:r>
              <a:rPr lang="en-US" sz="1800" dirty="0" smtClean="0"/>
              <a:t>T</a:t>
            </a:r>
            <a:r>
              <a:rPr lang="id-ID" sz="1800" dirty="0" smtClean="0"/>
              <a:t>wi</a:t>
            </a:r>
            <a:r>
              <a:rPr lang="en-US" sz="1800" dirty="0" smtClean="0"/>
              <a:t>t</a:t>
            </a:r>
            <a:r>
              <a:rPr lang="id-ID" sz="1800" dirty="0" smtClean="0"/>
              <a:t>ter</a:t>
            </a:r>
            <a:r>
              <a:rPr lang="id-ID" sz="1800" dirty="0"/>
              <a:t>, </a:t>
            </a:r>
            <a:r>
              <a:rPr lang="en-US" sz="1800" dirty="0" smtClean="0"/>
              <a:t>FB</a:t>
            </a:r>
            <a:r>
              <a:rPr lang="id-ID" sz="1800" dirty="0" smtClean="0"/>
              <a:t>, </a:t>
            </a:r>
            <a:r>
              <a:rPr lang="en-US" sz="1800" dirty="0" smtClean="0"/>
              <a:t>I</a:t>
            </a:r>
            <a:r>
              <a:rPr lang="id-ID" sz="1800" dirty="0" smtClean="0"/>
              <a:t>nstragram d</a:t>
            </a:r>
            <a:r>
              <a:rPr lang="en-US" sz="1800" dirty="0" smtClean="0"/>
              <a:t>sb.</a:t>
            </a:r>
            <a:endParaRPr lang="id-ID" sz="1800" dirty="0"/>
          </a:p>
        </p:txBody>
      </p:sp>
    </p:spTree>
    <p:extLst>
      <p:ext uri="{BB962C8B-B14F-4D97-AF65-F5344CB8AC3E}">
        <p14:creationId xmlns:p14="http://schemas.microsoft.com/office/powerpoint/2010/main" val="1162595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229600" cy="4857403"/>
          </a:xfrm>
        </p:spPr>
        <p:txBody>
          <a:bodyPr>
            <a:noAutofit/>
          </a:bodyPr>
          <a:lstStyle/>
          <a:p>
            <a:r>
              <a:rPr lang="id-ID" sz="1800" b="1" dirty="0" smtClean="0"/>
              <a:t>Chat </a:t>
            </a:r>
            <a:r>
              <a:rPr lang="id-ID" sz="1800" b="1" dirty="0"/>
              <a:t>Rooms, MUD, dan </a:t>
            </a:r>
            <a:r>
              <a:rPr lang="id-ID" sz="1800" b="1" dirty="0" smtClean="0"/>
              <a:t>Bot</a:t>
            </a:r>
            <a:endParaRPr lang="en-US" sz="1800" b="1" dirty="0" smtClean="0"/>
          </a:p>
          <a:p>
            <a:pPr lvl="1"/>
            <a:r>
              <a:rPr lang="en-US" sz="1800" i="1" dirty="0" smtClean="0"/>
              <a:t>C</a:t>
            </a:r>
            <a:r>
              <a:rPr lang="id-ID" sz="1800" i="1" dirty="0" smtClean="0"/>
              <a:t>hatroom</a:t>
            </a:r>
            <a:r>
              <a:rPr lang="id-ID" sz="1800" dirty="0"/>
              <a:t> atau ruang obrol memungkinkan kita berkomunikasi langsung dengan orang lain yang belum kita kenal. Sedangkan MUD atau </a:t>
            </a:r>
            <a:r>
              <a:rPr lang="id-ID" sz="1800" i="1" dirty="0"/>
              <a:t>multi user</a:t>
            </a:r>
            <a:r>
              <a:rPr lang="id-ID" sz="1800" dirty="0"/>
              <a:t> domain adalah salah satu permainan interaktif yang canggih atau </a:t>
            </a:r>
            <a:r>
              <a:rPr lang="id-ID" sz="1800" dirty="0" smtClean="0"/>
              <a:t>sebuah</a:t>
            </a:r>
            <a:r>
              <a:rPr lang="en-US" sz="1800" dirty="0" smtClean="0"/>
              <a:t> game</a:t>
            </a:r>
            <a:r>
              <a:rPr lang="id-ID" sz="1800" dirty="0" smtClean="0"/>
              <a:t> </a:t>
            </a:r>
            <a:r>
              <a:rPr lang="id-ID" sz="1800" dirty="0"/>
              <a:t>interaktif </a:t>
            </a:r>
            <a:r>
              <a:rPr lang="id-ID" sz="1800" i="1" dirty="0"/>
              <a:t>multiplayer</a:t>
            </a:r>
            <a:r>
              <a:rPr lang="id-ID" sz="1800" dirty="0"/>
              <a:t> yang memungkinkan kita melakukan peran-peran fantasi dan </a:t>
            </a:r>
            <a:r>
              <a:rPr lang="id-ID" sz="1800" dirty="0" smtClean="0"/>
              <a:t>mengeksplorasinya. </a:t>
            </a:r>
            <a:r>
              <a:rPr lang="id-ID" sz="1800" dirty="0"/>
              <a:t>Beberapa MUD dilengkapi oleh bot, program yang memiliki daya </a:t>
            </a:r>
            <a:r>
              <a:rPr lang="id-ID" sz="1800" i="1" dirty="0"/>
              <a:t>chatting</a:t>
            </a:r>
            <a:r>
              <a:rPr lang="id-ID" sz="1800" dirty="0"/>
              <a:t> canggih </a:t>
            </a:r>
            <a:r>
              <a:rPr lang="id-ID" sz="1800" i="1" dirty="0"/>
              <a:t>(chatterbot)</a:t>
            </a:r>
            <a:r>
              <a:rPr lang="id-ID" sz="1800" dirty="0"/>
              <a:t>. Terkadang para pemain kesulitan membedakan apakah mereka sedang berinteraksi dengan orang lain ataukah dengan sebuah program komputer</a:t>
            </a:r>
            <a:r>
              <a:rPr lang="id-ID" sz="1800" dirty="0" smtClean="0"/>
              <a:t>.</a:t>
            </a:r>
            <a:endParaRPr lang="id-ID" sz="1800" dirty="0"/>
          </a:p>
          <a:p>
            <a:r>
              <a:rPr lang="id-ID" sz="1800" b="1" dirty="0" smtClean="0"/>
              <a:t>Keinteraktifan</a:t>
            </a:r>
            <a:endParaRPr lang="id-ID" sz="1800" b="1" dirty="0"/>
          </a:p>
          <a:p>
            <a:pPr lvl="1"/>
            <a:r>
              <a:rPr lang="id-ID" sz="1800" dirty="0" smtClean="0"/>
              <a:t>Louise </a:t>
            </a:r>
            <a:r>
              <a:rPr lang="id-ID" sz="1800" dirty="0"/>
              <a:t>Ha dan Lincoln James, menyatakan bahwa interaktivitas pada </a:t>
            </a:r>
            <a:r>
              <a:rPr lang="id-ID" sz="1800" i="1" dirty="0"/>
              <a:t>world wide web</a:t>
            </a:r>
            <a:r>
              <a:rPr lang="id-ID" sz="1800" dirty="0"/>
              <a:t> memiliki dimensi penting </a:t>
            </a:r>
            <a:r>
              <a:rPr lang="id-ID" sz="1800" dirty="0" smtClean="0"/>
              <a:t>(</a:t>
            </a:r>
            <a:r>
              <a:rPr lang="en-US" sz="1800" dirty="0" smtClean="0"/>
              <a:t>H</a:t>
            </a:r>
            <a:r>
              <a:rPr lang="id-ID" sz="1800" dirty="0" smtClean="0"/>
              <a:t>a </a:t>
            </a:r>
            <a:r>
              <a:rPr lang="en-US" sz="1800" dirty="0" smtClean="0"/>
              <a:t>&amp;</a:t>
            </a:r>
            <a:r>
              <a:rPr lang="id-ID" sz="1800" dirty="0" smtClean="0"/>
              <a:t> </a:t>
            </a:r>
            <a:r>
              <a:rPr lang="id-ID" sz="1800" dirty="0"/>
              <a:t>James, 1998): </a:t>
            </a:r>
            <a:r>
              <a:rPr lang="en-US" sz="1800" b="1" dirty="0"/>
              <a:t>D</a:t>
            </a:r>
            <a:r>
              <a:rPr lang="id-ID" sz="1800" b="1" dirty="0" smtClean="0"/>
              <a:t>aya hibur</a:t>
            </a:r>
            <a:r>
              <a:rPr lang="en-US" sz="1800" b="1" dirty="0" smtClean="0"/>
              <a:t> </a:t>
            </a:r>
            <a:r>
              <a:rPr lang="en-US" sz="1800" dirty="0" smtClean="0"/>
              <a:t>(games &amp; </a:t>
            </a:r>
            <a:r>
              <a:rPr lang="id-ID" sz="1800" dirty="0" smtClean="0"/>
              <a:t>kuis-kuis</a:t>
            </a:r>
            <a:r>
              <a:rPr lang="en-US" sz="1800" dirty="0" smtClean="0"/>
              <a:t> </a:t>
            </a:r>
            <a:r>
              <a:rPr lang="en-US" sz="1800" dirty="0" err="1" smtClean="0"/>
              <a:t>partisipasi</a:t>
            </a:r>
            <a:r>
              <a:rPr lang="en-US" sz="1800" dirty="0" smtClean="0"/>
              <a:t>);</a:t>
            </a:r>
            <a:r>
              <a:rPr lang="id-ID" sz="1800" dirty="0" smtClean="0"/>
              <a:t> </a:t>
            </a:r>
            <a:r>
              <a:rPr lang="en-US" sz="1800" b="1" dirty="0" smtClean="0"/>
              <a:t>P</a:t>
            </a:r>
            <a:r>
              <a:rPr lang="id-ID" sz="1800" b="1" dirty="0" smtClean="0"/>
              <a:t>ilihan</a:t>
            </a:r>
            <a:r>
              <a:rPr lang="en-US" sz="1800" b="1" dirty="0" smtClean="0"/>
              <a:t> </a:t>
            </a:r>
            <a:r>
              <a:rPr lang="en-US" sz="1800" dirty="0" smtClean="0"/>
              <a:t>(a</a:t>
            </a:r>
            <a:r>
              <a:rPr lang="id-ID" sz="1800" dirty="0" smtClean="0"/>
              <a:t>ltern</a:t>
            </a:r>
            <a:r>
              <a:rPr lang="en-US" sz="1800" dirty="0" smtClean="0"/>
              <a:t>a</a:t>
            </a:r>
            <a:r>
              <a:rPr lang="id-ID" sz="1800" dirty="0" smtClean="0"/>
              <a:t>tif</a:t>
            </a:r>
            <a:r>
              <a:rPr lang="en-US" sz="1800" dirty="0" smtClean="0"/>
              <a:t>)</a:t>
            </a:r>
            <a:r>
              <a:rPr lang="en-US" sz="1800" dirty="0"/>
              <a:t>;</a:t>
            </a:r>
            <a:r>
              <a:rPr lang="id-ID" sz="1800" dirty="0" smtClean="0"/>
              <a:t> </a:t>
            </a:r>
            <a:r>
              <a:rPr lang="en-US" sz="1800" b="1" dirty="0" smtClean="0"/>
              <a:t>D</a:t>
            </a:r>
            <a:r>
              <a:rPr lang="id-ID" sz="1800" b="1" dirty="0" smtClean="0"/>
              <a:t>aya </a:t>
            </a:r>
            <a:r>
              <a:rPr lang="id-ID" sz="1800" b="1" dirty="0"/>
              <a:t>sambung </a:t>
            </a:r>
            <a:r>
              <a:rPr lang="en-US" sz="1800" dirty="0" smtClean="0"/>
              <a:t>(</a:t>
            </a:r>
            <a:r>
              <a:rPr lang="en-US" sz="1800" dirty="0"/>
              <a:t>S</a:t>
            </a:r>
            <a:r>
              <a:rPr lang="id-ID" sz="1800" dirty="0" smtClean="0"/>
              <a:t>itus lengkap </a:t>
            </a:r>
            <a:r>
              <a:rPr lang="id-ID" sz="1800" dirty="0"/>
              <a:t>yang melibatkan </a:t>
            </a:r>
            <a:r>
              <a:rPr lang="id-ID" sz="1800" dirty="0" smtClean="0"/>
              <a:t>pengguna</a:t>
            </a:r>
            <a:r>
              <a:rPr lang="en-US" sz="1800" dirty="0" smtClean="0"/>
              <a:t>);</a:t>
            </a:r>
            <a:r>
              <a:rPr lang="id-ID" sz="1800" dirty="0" smtClean="0"/>
              <a:t> </a:t>
            </a:r>
            <a:r>
              <a:rPr lang="en-US" sz="1800" b="1" dirty="0" smtClean="0"/>
              <a:t>K</a:t>
            </a:r>
            <a:r>
              <a:rPr lang="id-ID" sz="1800" b="1" dirty="0" smtClean="0"/>
              <a:t>oleksi</a:t>
            </a:r>
            <a:r>
              <a:rPr lang="en-US" sz="1800" b="1" dirty="0" smtClean="0"/>
              <a:t> </a:t>
            </a:r>
            <a:r>
              <a:rPr lang="en-US" sz="1800" b="1" dirty="0" err="1" smtClean="0"/>
              <a:t>informasi</a:t>
            </a:r>
            <a:r>
              <a:rPr lang="en-US" sz="1800" b="1" dirty="0" smtClean="0"/>
              <a:t> </a:t>
            </a:r>
            <a:r>
              <a:rPr lang="en-US" sz="1800" dirty="0" smtClean="0"/>
              <a:t>(</a:t>
            </a:r>
            <a:r>
              <a:rPr lang="id-ID" sz="1800" dirty="0" smtClean="0"/>
              <a:t>kumpulan</a:t>
            </a:r>
            <a:r>
              <a:rPr lang="en-US" sz="1800" dirty="0" smtClean="0"/>
              <a:t> </a:t>
            </a:r>
            <a:r>
              <a:rPr lang="en-US" sz="1800" dirty="0" err="1" smtClean="0"/>
              <a:t>demografi</a:t>
            </a:r>
            <a:r>
              <a:rPr lang="en-US" sz="1800" dirty="0" smtClean="0"/>
              <a:t>,</a:t>
            </a:r>
            <a:r>
              <a:rPr lang="id-ID" sz="1800" dirty="0" smtClean="0"/>
              <a:t> </a:t>
            </a:r>
            <a:r>
              <a:rPr lang="id-ID" sz="1800" dirty="0"/>
              <a:t>psikografis </a:t>
            </a:r>
            <a:r>
              <a:rPr lang="id-ID" sz="1800" dirty="0" smtClean="0"/>
              <a:t>pengguna</a:t>
            </a:r>
            <a:r>
              <a:rPr lang="en-US" sz="1800" dirty="0" smtClean="0"/>
              <a:t>);</a:t>
            </a:r>
            <a:r>
              <a:rPr lang="id-ID" sz="1800" dirty="0" smtClean="0"/>
              <a:t> </a:t>
            </a:r>
            <a:r>
              <a:rPr lang="id-ID" sz="1800" dirty="0"/>
              <a:t>dan </a:t>
            </a:r>
            <a:r>
              <a:rPr lang="en-US" sz="1800" b="1" dirty="0" smtClean="0"/>
              <a:t>K</a:t>
            </a:r>
            <a:r>
              <a:rPr lang="id-ID" sz="1800" b="1" dirty="0" smtClean="0"/>
              <a:t>omunikasi </a:t>
            </a:r>
            <a:r>
              <a:rPr lang="id-ID" sz="1800" b="1" dirty="0"/>
              <a:t>timbal balik</a:t>
            </a:r>
            <a:r>
              <a:rPr lang="id-ID" sz="1800" dirty="0"/>
              <a:t> atau dua </a:t>
            </a:r>
            <a:r>
              <a:rPr lang="id-ID" sz="1800" dirty="0" smtClean="0"/>
              <a:t>arah</a:t>
            </a:r>
            <a:r>
              <a:rPr lang="en-US" sz="1800" dirty="0" smtClean="0"/>
              <a:t> (</a:t>
            </a:r>
            <a:r>
              <a:rPr lang="id-ID" sz="1800" dirty="0" smtClean="0"/>
              <a:t>surel</a:t>
            </a:r>
            <a:r>
              <a:rPr lang="en-US" sz="1800" dirty="0" smtClean="0"/>
              <a:t>)</a:t>
            </a:r>
            <a:r>
              <a:rPr lang="id-ID" sz="1800" dirty="0" smtClean="0"/>
              <a:t>.</a:t>
            </a:r>
            <a:endParaRPr lang="en-US" sz="1800" dirty="0" smtClean="0"/>
          </a:p>
          <a:p>
            <a:pPr lvl="1"/>
            <a:r>
              <a:rPr lang="id-ID" sz="1800" dirty="0" smtClean="0"/>
              <a:t>Dillon </a:t>
            </a:r>
            <a:r>
              <a:rPr lang="en-US" sz="1800" dirty="0" smtClean="0"/>
              <a:t>&amp;</a:t>
            </a:r>
            <a:r>
              <a:rPr lang="id-ID" sz="1800" dirty="0" smtClean="0"/>
              <a:t> </a:t>
            </a:r>
            <a:r>
              <a:rPr lang="id-ID" sz="1800" dirty="0"/>
              <a:t>Leonard (1998) yang menyatakan bahwa </a:t>
            </a:r>
            <a:r>
              <a:rPr lang="id-ID" sz="1800" b="1" dirty="0"/>
              <a:t>kemampuan pengguna untuk berkomunikasi secara langsung dengan komputer dan memiliki dampak </a:t>
            </a:r>
            <a:r>
              <a:rPr lang="id-ID" sz="1800" b="1" dirty="0" smtClean="0"/>
              <a:t>pada</a:t>
            </a:r>
            <a:r>
              <a:rPr lang="en-US" sz="1800" b="1" dirty="0" smtClean="0"/>
              <a:t> </a:t>
            </a:r>
            <a:r>
              <a:rPr lang="en-US" sz="1800" b="1" dirty="0" err="1" smtClean="0"/>
              <a:t>pesan</a:t>
            </a:r>
            <a:r>
              <a:rPr lang="en-US" sz="1800" b="1" dirty="0" smtClean="0"/>
              <a:t> </a:t>
            </a:r>
            <a:r>
              <a:rPr lang="id-ID" sz="1800" b="1" dirty="0" smtClean="0"/>
              <a:t>apa </a:t>
            </a:r>
            <a:r>
              <a:rPr lang="id-ID" sz="1800" b="1" dirty="0"/>
              <a:t>pun yang dibuat. </a:t>
            </a:r>
            <a:endParaRPr lang="en-US" sz="1800" b="1" dirty="0" smtClean="0"/>
          </a:p>
          <a:p>
            <a:pPr lvl="1"/>
            <a:r>
              <a:rPr lang="id-ID" sz="1800" dirty="0" smtClean="0"/>
              <a:t>Pada </a:t>
            </a:r>
            <a:r>
              <a:rPr lang="id-ID" sz="1800" dirty="0"/>
              <a:t>saat yang bersamaan William, Rice, Rogers (1998) mengartikan keinteraktifan sebagai </a:t>
            </a:r>
            <a:r>
              <a:rPr lang="id-ID" sz="1800" b="1" dirty="0"/>
              <a:t>tindakan di mana pada proses komunikasi para partisipan memiliki kendali terhadap peran, dan dapat bertukar peran, dalam dialog </a:t>
            </a:r>
            <a:r>
              <a:rPr lang="id-ID" sz="1800" b="1" i="1" dirty="0"/>
              <a:t>mutual</a:t>
            </a:r>
            <a:r>
              <a:rPr lang="id-ID" sz="1800" b="1" dirty="0"/>
              <a:t> mereka</a:t>
            </a:r>
            <a:r>
              <a:rPr lang="id-ID" sz="1800" dirty="0"/>
              <a:t>. </a:t>
            </a:r>
          </a:p>
        </p:txBody>
      </p:sp>
    </p:spTree>
    <p:extLst>
      <p:ext uri="{BB962C8B-B14F-4D97-AF65-F5344CB8AC3E}">
        <p14:creationId xmlns:p14="http://schemas.microsoft.com/office/powerpoint/2010/main" val="1793686577"/>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5378938</TotalTime>
  <Words>1020</Words>
  <Application>Microsoft Office PowerPoint</Application>
  <PresentationFormat>On-screen Show (4:3)</PresentationFormat>
  <Paragraphs>96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Technic</vt:lpstr>
      <vt:lpstr>ETIKA KOMUNIKASI PUBLIK</vt:lpstr>
      <vt:lpstr>Definisi Komunikasi Publik</vt:lpstr>
      <vt:lpstr>Komunikasi di ruang publik   Ruang publik? Realitas kehidupan sosial di mana terdapat suatu proses pertukaran informasi mengenai berbagai pandangan berkenaan dengan pokok persoalan yang tengah menjadi perbincangan umum hingga terciptalah pendapat umum (Habermas)</vt:lpstr>
      <vt:lpstr>etika komunikasi publik adalah hal penting karena prosesnya tidak hanya menyampaikan informasi. Namun juga membentuk opini publik serta membangun keinginan dan niat untuk bertindak berdasarkan pesan, juga mengarahkan tindakan. </vt:lpstr>
      <vt:lpstr>Saat ini, ruang publik bertransformasi menjadi ruang digital</vt:lpstr>
      <vt:lpstr>Saat ini, ruang publik bertransformasi menjadi ruang digital</vt:lpstr>
      <vt:lpstr>Konsep dalam Komunikasi Digital</vt:lpstr>
      <vt:lpstr>PowerPoint Presentation</vt:lpstr>
      <vt:lpstr>PowerPoint Presentation</vt:lpstr>
      <vt:lpstr>PowerPoint Presentation</vt:lpstr>
      <vt:lpstr>Isu Etika dalam Komunikasi Digital (Ess, dalam Cheney)</vt:lpstr>
      <vt:lpstr>Privasi</vt:lpstr>
      <vt:lpstr>Privasi</vt:lpstr>
      <vt:lpstr>PowerPoint Presentation</vt:lpstr>
      <vt:lpstr>Demokrasi Online</vt:lpstr>
      <vt:lpstr>Hak Cipta</vt:lpstr>
      <vt:lpstr>Seks dan Gim Digital</vt:lpstr>
      <vt:lpstr>Seks dan Gim Digital</vt:lpstr>
      <vt:lpstr>Identitas Budaya</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KOMUNIKASI PUBLIK DAN DIGITAL</dc:title>
  <dc:creator>Suci Marini</dc:creator>
  <cp:lastModifiedBy>Suci Marini</cp:lastModifiedBy>
  <cp:revision>37</cp:revision>
  <dcterms:created xsi:type="dcterms:W3CDTF">2019-03-22T06:43:29Z</dcterms:created>
  <dcterms:modified xsi:type="dcterms:W3CDTF">2008-12-31T18:54:24Z</dcterms:modified>
</cp:coreProperties>
</file>