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79" r:id="rId29"/>
    <p:sldId id="284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mall group discussion gif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0" y="260648"/>
            <a:ext cx="8659150" cy="64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9804"/>
            </a:srgbClr>
          </a:solidFill>
        </p:spPr>
        <p:txBody>
          <a:bodyPr>
            <a:normAutofit/>
          </a:bodyPr>
          <a:lstStyle>
            <a:lvl1pPr>
              <a:defRPr sz="4000" baseline="0">
                <a:latin typeface="Futura Md BT" pitchFamily="34" charset="0"/>
              </a:defRPr>
            </a:lvl1pPr>
          </a:lstStyle>
          <a:p>
            <a:r>
              <a:rPr lang="en-US" dirty="0" smtClean="0"/>
              <a:t>ETIKA KOMUNIKASI KELOMPOK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3886200"/>
            <a:ext cx="7632848" cy="478904"/>
          </a:xfrm>
          <a:solidFill>
            <a:srgbClr val="FFFFFF">
              <a:alpha val="89804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Queen of Heaven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10 – Handbook of Communication Ethics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03/03/2019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By Suci Marini N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ETIKOM 2019</a:t>
            </a:r>
            <a:endParaRPr lang="id-ID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31640" y="4509120"/>
            <a:ext cx="6624736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>
                <a:latin typeface="Futura Md BT" pitchFamily="34" charset="0"/>
              </a:rPr>
              <a:t>dengan</a:t>
            </a:r>
            <a:r>
              <a:rPr lang="en-US" i="1" dirty="0" smtClean="0">
                <a:latin typeface="Futura Md BT" pitchFamily="34" charset="0"/>
              </a:rPr>
              <a:t> </a:t>
            </a:r>
            <a:r>
              <a:rPr lang="en-US" i="1" dirty="0" err="1" smtClean="0">
                <a:latin typeface="Futura Md BT" pitchFamily="34" charset="0"/>
              </a:rPr>
              <a:t>pengayaan</a:t>
            </a:r>
            <a:endParaRPr lang="id-ID" i="1" dirty="0" smtClean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FB36-CC4A-4D60-A3FD-03F89969382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D90D-E412-4673-B467-220964DB5D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922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FB36-CC4A-4D60-A3FD-03F89969382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D90D-E412-4673-B467-220964DB5D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718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FB36-CC4A-4D60-A3FD-03F89969382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D90D-E412-4673-B467-220964DB5D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06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FB36-CC4A-4D60-A3FD-03F89969382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D90D-E412-4673-B467-220964DB5D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18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FB36-CC4A-4D60-A3FD-03F89969382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D90D-E412-4673-B467-220964DB5D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782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FB36-CC4A-4D60-A3FD-03F89969382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D90D-E412-4673-B467-220964DB5D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707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FB36-CC4A-4D60-A3FD-03F89969382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D90D-E412-4673-B467-220964DB5D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721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FB36-CC4A-4D60-A3FD-03F89969382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D90D-E412-4673-B467-220964DB5D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677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FB36-CC4A-4D60-A3FD-03F89969382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D90D-E412-4673-B467-220964DB5D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374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FB36-CC4A-4D60-A3FD-03F89969382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D90D-E412-4673-B467-220964DB5D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156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BFB36-CC4A-4D60-A3FD-03F89969382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D90D-E412-4673-B467-220964DB5D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52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ormat%20Penulisan%20Paper.doc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ETIKA KOMUNIKASI KELOMPOK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10- The Handbook of Communication Ethics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180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3" y="683685"/>
            <a:ext cx="821553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5632" y="1196752"/>
            <a:ext cx="7560840" cy="4154984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chemeClr val="bg1"/>
                </a:solidFill>
              </a:rPr>
              <a:t>Inti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dari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sistem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sosial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apapun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terdiri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dari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individu</a:t>
            </a:r>
            <a:r>
              <a:rPr lang="en-US" sz="4400" b="1" i="1" dirty="0" smtClean="0">
                <a:solidFill>
                  <a:schemeClr val="bg1"/>
                </a:solidFill>
              </a:rPr>
              <a:t> – </a:t>
            </a:r>
            <a:r>
              <a:rPr lang="en-US" sz="4400" b="1" i="1" dirty="0" err="1" smtClean="0">
                <a:solidFill>
                  <a:schemeClr val="bg1"/>
                </a:solidFill>
              </a:rPr>
              <a:t>individu</a:t>
            </a:r>
            <a:r>
              <a:rPr lang="en-US" sz="4400" b="1" i="1" dirty="0" smtClean="0">
                <a:solidFill>
                  <a:schemeClr val="bg1"/>
                </a:solidFill>
              </a:rPr>
              <a:t> yang </a:t>
            </a:r>
            <a:r>
              <a:rPr lang="en-US" sz="4400" b="1" i="1" dirty="0" err="1" smtClean="0">
                <a:solidFill>
                  <a:schemeClr val="bg1"/>
                </a:solidFill>
              </a:rPr>
              <a:t>memilih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untuk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bersikap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seperti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apa</a:t>
            </a:r>
            <a:r>
              <a:rPr lang="en-US" sz="4400" b="1" i="1" dirty="0" smtClean="0">
                <a:solidFill>
                  <a:schemeClr val="bg1"/>
                </a:solidFill>
              </a:rPr>
              <a:t> di </a:t>
            </a:r>
            <a:r>
              <a:rPr lang="en-US" sz="4400" b="1" i="1" dirty="0" err="1" smtClean="0">
                <a:solidFill>
                  <a:schemeClr val="bg1"/>
                </a:solidFill>
              </a:rPr>
              <a:t>dalam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pengaturan</a:t>
            </a:r>
            <a:r>
              <a:rPr lang="en-US" sz="4400" b="1" i="1" dirty="0" smtClean="0">
                <a:solidFill>
                  <a:schemeClr val="bg1"/>
                </a:solidFill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</a:rPr>
              <a:t>sosial</a:t>
            </a:r>
            <a:r>
              <a:rPr lang="en-US" sz="4400" b="1" i="1" dirty="0" smtClean="0">
                <a:solidFill>
                  <a:schemeClr val="bg1"/>
                </a:solidFill>
              </a:rPr>
              <a:t> yang </a:t>
            </a:r>
            <a:r>
              <a:rPr lang="en-US" sz="4400" b="1" i="1" dirty="0" err="1" smtClean="0">
                <a:solidFill>
                  <a:schemeClr val="bg1"/>
                </a:solidFill>
              </a:rPr>
              <a:t>beragam</a:t>
            </a:r>
            <a:r>
              <a:rPr lang="en-US" sz="4400" b="1" i="1" dirty="0" smtClean="0">
                <a:solidFill>
                  <a:schemeClr val="bg1"/>
                </a:solidFill>
              </a:rPr>
              <a:t> (</a:t>
            </a:r>
            <a:r>
              <a:rPr lang="en-US" sz="4400" b="1" i="1" dirty="0" err="1" smtClean="0">
                <a:solidFill>
                  <a:schemeClr val="bg1"/>
                </a:solidFill>
              </a:rPr>
              <a:t>Giddens</a:t>
            </a:r>
            <a:r>
              <a:rPr lang="en-US" sz="4400" b="1" i="1" dirty="0" smtClean="0">
                <a:solidFill>
                  <a:schemeClr val="bg1"/>
                </a:solidFill>
              </a:rPr>
              <a:t>, 1984)</a:t>
            </a:r>
            <a:endParaRPr lang="id-ID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latin typeface="Futura Bk BT" pitchFamily="34" charset="0"/>
              </a:rPr>
              <a:t>Kelompok</a:t>
            </a:r>
            <a:r>
              <a:rPr lang="en-US" i="1" dirty="0" smtClean="0">
                <a:latin typeface="Futura Bk BT" pitchFamily="34" charset="0"/>
              </a:rPr>
              <a:t> </a:t>
            </a:r>
            <a:r>
              <a:rPr lang="en-US" i="1" dirty="0" smtClean="0">
                <a:latin typeface="Futura Bk BT" pitchFamily="34" charset="0"/>
                <a:sym typeface="Wingdings" pitchFamily="2" charset="2"/>
              </a:rPr>
              <a:t> </a:t>
            </a:r>
            <a:r>
              <a:rPr lang="en-US" i="1" dirty="0" err="1" smtClean="0">
                <a:latin typeface="Futura Bk BT" pitchFamily="34" charset="0"/>
                <a:sym typeface="Wingdings" pitchFamily="2" charset="2"/>
              </a:rPr>
              <a:t>Sistem</a:t>
            </a:r>
            <a:r>
              <a:rPr lang="en-US" i="1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i="1" dirty="0" err="1" smtClean="0">
                <a:latin typeface="Futura Bk BT" pitchFamily="34" charset="0"/>
                <a:sym typeface="Wingdings" pitchFamily="2" charset="2"/>
              </a:rPr>
              <a:t>Sosial</a:t>
            </a:r>
            <a:r>
              <a:rPr lang="en-US" i="1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i="1" dirty="0" err="1" smtClean="0">
                <a:latin typeface="Futura Bk BT" pitchFamily="34" charset="0"/>
                <a:sym typeface="Wingdings" pitchFamily="2" charset="2"/>
              </a:rPr>
              <a:t>Terkecil</a:t>
            </a:r>
            <a:endParaRPr lang="id-ID" i="1" dirty="0">
              <a:latin typeface="Futura Bk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57203"/>
            <a:ext cx="8229600" cy="16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pemantik</a:t>
            </a:r>
            <a:r>
              <a:rPr lang="en-US" sz="2800" dirty="0" smtClean="0"/>
              <a:t> </a:t>
            </a:r>
            <a:r>
              <a:rPr lang="en-US" sz="2800" dirty="0" err="1" smtClean="0"/>
              <a:t>pola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lingkungan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rumah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kampus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kantor,etc</a:t>
            </a:r>
            <a:r>
              <a:rPr lang="en-US" sz="2800" i="1" dirty="0" smtClean="0"/>
              <a:t>)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, </a:t>
            </a:r>
            <a:r>
              <a:rPr lang="en-US" sz="2800" dirty="0" err="1" smtClean="0"/>
              <a:t>namun</a:t>
            </a:r>
            <a:r>
              <a:rPr lang="en-US" sz="2800" dirty="0" smtClean="0"/>
              <a:t> </a:t>
            </a:r>
            <a:r>
              <a:rPr lang="en-US" sz="2800" dirty="0" err="1" smtClean="0"/>
              <a:t>terlalu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mengubah</a:t>
            </a:r>
            <a:r>
              <a:rPr lang="en-US" sz="2800" dirty="0" smtClean="0"/>
              <a:t> </a:t>
            </a:r>
            <a:r>
              <a:rPr lang="en-US" sz="2800" dirty="0" err="1" smtClean="0"/>
              <a:t>pola</a:t>
            </a:r>
            <a:r>
              <a:rPr lang="en-US" sz="2800" dirty="0" smtClean="0"/>
              <a:t> </a:t>
            </a:r>
            <a:r>
              <a:rPr lang="en-US" sz="2800" dirty="0" err="1" smtClean="0"/>
              <a:t>aturan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7526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784976" cy="1224136"/>
          </a:xfrm>
        </p:spPr>
        <p:txBody>
          <a:bodyPr>
            <a:noAutofit/>
          </a:bodyPr>
          <a:lstStyle/>
          <a:p>
            <a:r>
              <a:rPr lang="en-US" sz="2800" b="1" i="1" dirty="0" err="1" smtClean="0">
                <a:latin typeface="Futura Bk BT" pitchFamily="34" charset="0"/>
              </a:rPr>
              <a:t>Jadi</a:t>
            </a:r>
            <a:r>
              <a:rPr lang="en-US" sz="2800" b="1" i="1" dirty="0" smtClean="0">
                <a:latin typeface="Futura Bk BT" pitchFamily="34" charset="0"/>
              </a:rPr>
              <a:t>, </a:t>
            </a:r>
            <a:r>
              <a:rPr lang="en-US" sz="2800" b="1" i="1" dirty="0" err="1" smtClean="0">
                <a:latin typeface="Futura Bk BT" pitchFamily="34" charset="0"/>
              </a:rPr>
              <a:t>apa</a:t>
            </a:r>
            <a:r>
              <a:rPr lang="en-US" sz="2800" b="1" i="1" dirty="0" smtClean="0">
                <a:latin typeface="Futura Bk BT" pitchFamily="34" charset="0"/>
              </a:rPr>
              <a:t> yang </a:t>
            </a:r>
            <a:r>
              <a:rPr lang="en-US" sz="2800" b="1" i="1" dirty="0" err="1" smtClean="0">
                <a:latin typeface="Futura Bk BT" pitchFamily="34" charset="0"/>
              </a:rPr>
              <a:t>akan</a:t>
            </a:r>
            <a:r>
              <a:rPr lang="en-US" sz="2800" b="1" i="1" dirty="0" smtClean="0">
                <a:latin typeface="Futura Bk BT" pitchFamily="34" charset="0"/>
              </a:rPr>
              <a:t> </a:t>
            </a:r>
            <a:r>
              <a:rPr lang="en-US" sz="2800" b="1" i="1" dirty="0" err="1" smtClean="0">
                <a:latin typeface="Futura Bk BT" pitchFamily="34" charset="0"/>
              </a:rPr>
              <a:t>kita</a:t>
            </a:r>
            <a:r>
              <a:rPr lang="en-US" sz="2800" b="1" i="1" dirty="0" smtClean="0">
                <a:latin typeface="Futura Bk BT" pitchFamily="34" charset="0"/>
              </a:rPr>
              <a:t> </a:t>
            </a:r>
            <a:r>
              <a:rPr lang="en-US" sz="2800" b="1" i="1" dirty="0" err="1" smtClean="0">
                <a:latin typeface="Futura Bk BT" pitchFamily="34" charset="0"/>
              </a:rPr>
              <a:t>bahas</a:t>
            </a:r>
            <a:r>
              <a:rPr lang="en-US" sz="2800" b="1" i="1" dirty="0" smtClean="0">
                <a:latin typeface="Futura Bk BT" pitchFamily="34" charset="0"/>
              </a:rPr>
              <a:t> </a:t>
            </a:r>
            <a:r>
              <a:rPr lang="en-US" sz="2800" b="1" i="1" dirty="0" err="1" smtClean="0">
                <a:latin typeface="Futura Bk BT" pitchFamily="34" charset="0"/>
              </a:rPr>
              <a:t>pada</a:t>
            </a:r>
            <a:r>
              <a:rPr lang="en-US" sz="2800" b="1" i="1" dirty="0" smtClean="0">
                <a:latin typeface="Futura Bk BT" pitchFamily="34" charset="0"/>
              </a:rPr>
              <a:t> </a:t>
            </a:r>
            <a:r>
              <a:rPr lang="en-US" sz="2800" b="1" i="1" dirty="0" err="1" smtClean="0">
                <a:latin typeface="Futura Bk BT" pitchFamily="34" charset="0"/>
              </a:rPr>
              <a:t>pertemuan</a:t>
            </a:r>
            <a:r>
              <a:rPr lang="en-US" sz="2800" b="1" i="1" dirty="0" smtClean="0">
                <a:latin typeface="Futura Bk BT" pitchFamily="34" charset="0"/>
              </a:rPr>
              <a:t> </a:t>
            </a:r>
            <a:r>
              <a:rPr lang="en-US" sz="2800" b="1" i="1" dirty="0" err="1" smtClean="0">
                <a:latin typeface="Futura Bk BT" pitchFamily="34" charset="0"/>
              </a:rPr>
              <a:t>ini</a:t>
            </a:r>
            <a:r>
              <a:rPr lang="en-US" sz="2800" b="1" i="1" dirty="0" smtClean="0">
                <a:latin typeface="Futura Bk BT" pitchFamily="34" charset="0"/>
              </a:rPr>
              <a:t>?</a:t>
            </a:r>
            <a:endParaRPr lang="id-ID" sz="2800" b="1" i="1" dirty="0">
              <a:latin typeface="Futura Bk BT" pitchFamily="34" charset="0"/>
            </a:endParaRPr>
          </a:p>
        </p:txBody>
      </p:sp>
      <p:pic>
        <p:nvPicPr>
          <p:cNvPr id="11266" name="Picture 2" descr="Image result for small group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196934" cy="40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43346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dirty="0" err="1" smtClean="0">
                <a:latin typeface="Futura Bk BT" pitchFamily="34" charset="0"/>
              </a:rPr>
              <a:t>T</a:t>
            </a:r>
            <a:r>
              <a:rPr lang="en-US" sz="2800" dirty="0" err="1" smtClean="0">
                <a:latin typeface="Futura Bk BT" pitchFamily="34" charset="0"/>
              </a:rPr>
              <a:t>injauan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Teori</a:t>
            </a:r>
            <a:r>
              <a:rPr lang="en-US" sz="2800" dirty="0" smtClean="0">
                <a:latin typeface="Futura Bk BT" pitchFamily="34" charset="0"/>
              </a:rPr>
              <a:t>: </a:t>
            </a:r>
            <a:r>
              <a:rPr lang="en-US" sz="2800" dirty="0" err="1" smtClean="0">
                <a:latin typeface="Futura Bk BT" pitchFamily="34" charset="0"/>
              </a:rPr>
              <a:t>Kelompok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kecil</a:t>
            </a:r>
            <a:r>
              <a:rPr lang="en-US" sz="2800" dirty="0" smtClean="0">
                <a:latin typeface="Futura Bk BT" pitchFamily="34" charset="0"/>
              </a:rPr>
              <a:t>; </a:t>
            </a:r>
            <a:r>
              <a:rPr lang="en-US" sz="2800" dirty="0" err="1" smtClean="0">
                <a:latin typeface="Futura Bk BT" pitchFamily="34" charset="0"/>
              </a:rPr>
              <a:t>Variasi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etika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dan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kelompok</a:t>
            </a:r>
            <a:endParaRPr lang="en-US" sz="2800" dirty="0" smtClean="0">
              <a:latin typeface="Futura Bk B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err="1" smtClean="0">
                <a:latin typeface="Futura Bk BT" pitchFamily="34" charset="0"/>
              </a:rPr>
              <a:t>F</a:t>
            </a:r>
            <a:r>
              <a:rPr lang="en-US" sz="2800" dirty="0" err="1" smtClean="0">
                <a:latin typeface="Futura Bk BT" pitchFamily="34" charset="0"/>
              </a:rPr>
              <a:t>ormasi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Kelompok</a:t>
            </a:r>
            <a:r>
              <a:rPr lang="en-US" sz="2800" dirty="0" smtClean="0">
                <a:latin typeface="Futura Bk BT" pitchFamily="34" charset="0"/>
              </a:rPr>
              <a:t>: </a:t>
            </a:r>
            <a:r>
              <a:rPr lang="en-US" sz="2800" dirty="0" err="1" smtClean="0">
                <a:latin typeface="Futura Bk BT" pitchFamily="34" charset="0"/>
              </a:rPr>
              <a:t>Keanggotaan</a:t>
            </a:r>
            <a:r>
              <a:rPr lang="en-US" sz="2800" dirty="0" smtClean="0">
                <a:latin typeface="Futura Bk BT" pitchFamily="34" charset="0"/>
              </a:rPr>
              <a:t>; </a:t>
            </a:r>
            <a:r>
              <a:rPr lang="en-US" sz="2800" dirty="0" err="1" smtClean="0">
                <a:latin typeface="Futura Bk BT" pitchFamily="34" charset="0"/>
              </a:rPr>
              <a:t>Kontrak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kelompok</a:t>
            </a:r>
            <a:endParaRPr lang="en-US" sz="2800" dirty="0">
              <a:latin typeface="Futura Bk B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err="1" smtClean="0">
                <a:latin typeface="Futura Bk BT" pitchFamily="34" charset="0"/>
              </a:rPr>
              <a:t>P</a:t>
            </a:r>
            <a:r>
              <a:rPr lang="en-US" sz="2800" dirty="0" err="1" smtClean="0">
                <a:latin typeface="Futura Bk BT" pitchFamily="34" charset="0"/>
              </a:rPr>
              <a:t>raktik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dan</a:t>
            </a:r>
            <a:r>
              <a:rPr lang="en-US" sz="2800" dirty="0" smtClean="0">
                <a:latin typeface="Futura Bk BT" pitchFamily="34" charset="0"/>
              </a:rPr>
              <a:t> Proses Internal: </a:t>
            </a:r>
            <a:r>
              <a:rPr lang="en-US" sz="2800" dirty="0" err="1" smtClean="0">
                <a:latin typeface="Futura Bk BT" pitchFamily="34" charset="0"/>
              </a:rPr>
              <a:t>Pengaturan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prosedur</a:t>
            </a:r>
            <a:r>
              <a:rPr lang="en-US" sz="2800" dirty="0" smtClean="0">
                <a:latin typeface="Futura Bk BT" pitchFamily="34" charset="0"/>
              </a:rPr>
              <a:t>; </a:t>
            </a:r>
            <a:r>
              <a:rPr lang="en-US" sz="2800" dirty="0" err="1" smtClean="0">
                <a:latin typeface="Futura Bk BT" pitchFamily="34" charset="0"/>
              </a:rPr>
              <a:t>Peran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kelompok</a:t>
            </a:r>
            <a:r>
              <a:rPr lang="en-US" sz="2800" dirty="0" smtClean="0">
                <a:latin typeface="Futura Bk BT" pitchFamily="34" charset="0"/>
              </a:rPr>
              <a:t>; </a:t>
            </a:r>
            <a:r>
              <a:rPr lang="en-US" sz="2800" dirty="0" err="1" smtClean="0">
                <a:latin typeface="Futura Bk BT" pitchFamily="34" charset="0"/>
              </a:rPr>
              <a:t>Hubungan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mayoritas</a:t>
            </a:r>
            <a:r>
              <a:rPr lang="en-US" sz="2800" dirty="0" smtClean="0">
                <a:latin typeface="Futura Bk BT" pitchFamily="34" charset="0"/>
              </a:rPr>
              <a:t> – </a:t>
            </a:r>
            <a:r>
              <a:rPr lang="en-US" sz="2800" dirty="0" err="1" smtClean="0">
                <a:latin typeface="Futura Bk BT" pitchFamily="34" charset="0"/>
              </a:rPr>
              <a:t>minoritas</a:t>
            </a:r>
            <a:endParaRPr lang="en-US" sz="2800" dirty="0" smtClean="0">
              <a:latin typeface="Futura Bk B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err="1" smtClean="0">
                <a:latin typeface="Futura Bk BT" pitchFamily="34" charset="0"/>
              </a:rPr>
              <a:t>H</a:t>
            </a:r>
            <a:r>
              <a:rPr lang="en-US" sz="2800" dirty="0" err="1" smtClean="0">
                <a:latin typeface="Futura Bk BT" pitchFamily="34" charset="0"/>
              </a:rPr>
              <a:t>ubungan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Eksterna</a:t>
            </a:r>
            <a:r>
              <a:rPr lang="en-US" sz="2800" dirty="0" err="1">
                <a:latin typeface="Futura Bk BT" pitchFamily="34" charset="0"/>
              </a:rPr>
              <a:t>l</a:t>
            </a:r>
            <a:r>
              <a:rPr lang="en-US" sz="2800" dirty="0" smtClean="0">
                <a:latin typeface="Futura Bk BT" pitchFamily="34" charset="0"/>
              </a:rPr>
              <a:t>: </a:t>
            </a:r>
            <a:r>
              <a:rPr lang="en-US" sz="2800" dirty="0" err="1" smtClean="0">
                <a:latin typeface="Futura Bk BT" pitchFamily="34" charset="0"/>
              </a:rPr>
              <a:t>Momok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i="1" dirty="0" smtClean="0">
                <a:latin typeface="Futura Bk BT" pitchFamily="34" charset="0"/>
              </a:rPr>
              <a:t>groupthink</a:t>
            </a:r>
            <a:r>
              <a:rPr lang="en-US" sz="2800" dirty="0" smtClean="0">
                <a:latin typeface="Futura Bk BT" pitchFamily="34" charset="0"/>
              </a:rPr>
              <a:t>; </a:t>
            </a:r>
            <a:r>
              <a:rPr lang="en-US" sz="2800" dirty="0" err="1" smtClean="0">
                <a:latin typeface="Futura Bk BT" pitchFamily="34" charset="0"/>
              </a:rPr>
              <a:t>Konvergensi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simbolik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dan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pemisahan</a:t>
            </a:r>
            <a:r>
              <a:rPr lang="en-US" sz="2800" dirty="0" smtClean="0">
                <a:latin typeface="Futura Bk BT" pitchFamily="34" charset="0"/>
              </a:rPr>
              <a:t>; </a:t>
            </a:r>
            <a:r>
              <a:rPr lang="en-US" sz="2800" i="1" dirty="0" err="1" smtClean="0">
                <a:latin typeface="Futura Bk BT" pitchFamily="34" charset="0"/>
              </a:rPr>
              <a:t>Ingroups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dan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i="1" dirty="0" err="1" smtClean="0">
                <a:latin typeface="Futura Bk BT" pitchFamily="34" charset="0"/>
              </a:rPr>
              <a:t>outgroups</a:t>
            </a:r>
            <a:endParaRPr lang="en-US" sz="2800" i="1" dirty="0" smtClean="0">
              <a:latin typeface="Futura Bk BT" pitchFamily="34" charset="0"/>
            </a:endParaRPr>
          </a:p>
        </p:txBody>
      </p:sp>
      <p:pic>
        <p:nvPicPr>
          <p:cNvPr id="12290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3136"/>
            <a:ext cx="5472608" cy="176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6" y="18864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: </a:t>
            </a:r>
            <a:r>
              <a:rPr lang="en-US" dirty="0" err="1" smtClean="0">
                <a:latin typeface="Queen of Heaven" pitchFamily="2" charset="0"/>
              </a:rPr>
              <a:t>Kelompok</a:t>
            </a:r>
            <a:r>
              <a:rPr lang="en-US" dirty="0" smtClean="0">
                <a:latin typeface="Queen of Heaven" pitchFamily="2" charset="0"/>
              </a:rPr>
              <a:t> Kecil</a:t>
            </a:r>
            <a:endParaRPr lang="id-ID" dirty="0">
              <a:latin typeface="Queen of Heave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Jumlah</a:t>
            </a:r>
            <a:r>
              <a:rPr lang="en-US" dirty="0" smtClean="0"/>
              <a:t> min.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orang. 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merasakan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copresence</a:t>
            </a:r>
            <a:r>
              <a:rPr lang="en-US" i="1" dirty="0" smtClean="0"/>
              <a:t>)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merasakan</a:t>
            </a:r>
            <a:r>
              <a:rPr lang="en-US" dirty="0" smtClean="0"/>
              <a:t> </a:t>
            </a:r>
            <a:r>
              <a:rPr lang="en-US" dirty="0" err="1" smtClean="0"/>
              <a:t>kekompakan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 </a:t>
            </a:r>
            <a:r>
              <a:rPr lang="en-US" i="1" dirty="0" smtClean="0"/>
              <a:t>(coherent).</a:t>
            </a: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i="1" dirty="0" smtClean="0"/>
              <a:t>(shared purpose/collective).  </a:t>
            </a: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anggotanya</a:t>
            </a:r>
            <a:r>
              <a:rPr lang="en-US" dirty="0" smtClean="0"/>
              <a:t> </a:t>
            </a:r>
            <a:r>
              <a:rPr lang="en-US" i="1" dirty="0" smtClean="0"/>
              <a:t>(interaction). </a:t>
            </a:r>
          </a:p>
          <a:p>
            <a:r>
              <a:rPr lang="en-US" i="1" dirty="0" smtClean="0"/>
              <a:t>Interdependent to some degree – count on each other (</a:t>
            </a:r>
            <a:r>
              <a:rPr lang="en-US" i="1" dirty="0" err="1" smtClean="0"/>
              <a:t>e.g</a:t>
            </a:r>
            <a:r>
              <a:rPr lang="en-US" i="1" dirty="0" smtClean="0"/>
              <a:t> </a:t>
            </a:r>
            <a:r>
              <a:rPr lang="en-US" dirty="0" err="1" smtClean="0"/>
              <a:t>Tentara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)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5541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6" y="18864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 err="1" smtClean="0"/>
              <a:t>Tinjauan</a:t>
            </a:r>
            <a:r>
              <a:rPr lang="en-US" sz="3200" dirty="0" smtClean="0"/>
              <a:t> </a:t>
            </a:r>
            <a:r>
              <a:rPr lang="en-US" sz="3200" dirty="0" err="1" smtClean="0"/>
              <a:t>Teori</a:t>
            </a:r>
            <a:r>
              <a:rPr lang="en-US" sz="3200" dirty="0" smtClean="0"/>
              <a:t>: </a:t>
            </a:r>
            <a:r>
              <a:rPr lang="en-US" sz="3200" dirty="0" err="1" smtClean="0">
                <a:latin typeface="Queen of Heaven" pitchFamily="2" charset="0"/>
              </a:rPr>
              <a:t>Variasi</a:t>
            </a:r>
            <a:r>
              <a:rPr lang="en-US" sz="3200" dirty="0" smtClean="0">
                <a:latin typeface="Queen of Heaven" pitchFamily="2" charset="0"/>
              </a:rPr>
              <a:t> </a:t>
            </a:r>
            <a:r>
              <a:rPr lang="en-US" sz="3200" dirty="0" err="1" smtClean="0">
                <a:latin typeface="Queen of Heaven" pitchFamily="2" charset="0"/>
              </a:rPr>
              <a:t>Etika</a:t>
            </a:r>
            <a:r>
              <a:rPr lang="en-US" sz="3200" dirty="0" smtClean="0">
                <a:latin typeface="Queen of Heaven" pitchFamily="2" charset="0"/>
              </a:rPr>
              <a:t> &amp; </a:t>
            </a:r>
            <a:r>
              <a:rPr lang="en-US" sz="3200" dirty="0" err="1" smtClean="0">
                <a:latin typeface="Queen of Heaven" pitchFamily="2" charset="0"/>
              </a:rPr>
              <a:t>Kelompok</a:t>
            </a:r>
            <a:endParaRPr lang="id-ID" sz="3200" dirty="0">
              <a:latin typeface="Queen of Heave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latin typeface="Futura Bk BT" pitchFamily="34" charset="0"/>
              </a:rPr>
              <a:t>Etika</a:t>
            </a:r>
            <a:r>
              <a:rPr lang="en-US" dirty="0" smtClean="0">
                <a:latin typeface="Futura Bk BT" pitchFamily="34" charset="0"/>
              </a:rPr>
              <a:t> – </a:t>
            </a:r>
            <a:r>
              <a:rPr lang="en-US" dirty="0" err="1" smtClean="0">
                <a:latin typeface="Futura Bk BT" pitchFamily="34" charset="0"/>
              </a:rPr>
              <a:t>etika</a:t>
            </a:r>
            <a:r>
              <a:rPr lang="en-US" dirty="0" smtClean="0">
                <a:latin typeface="Futura Bk BT" pitchFamily="34" charset="0"/>
              </a:rPr>
              <a:t> yang </a:t>
            </a:r>
            <a:r>
              <a:rPr lang="en-US" dirty="0" err="1" smtClean="0">
                <a:latin typeface="Futura Bk BT" pitchFamily="34" charset="0"/>
              </a:rPr>
              <a:t>berkembang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dalam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variasi</a:t>
            </a:r>
            <a:r>
              <a:rPr lang="en-US" dirty="0" smtClean="0">
                <a:latin typeface="Futura Bk BT" pitchFamily="34" charset="0"/>
              </a:rPr>
              <a:t>  </a:t>
            </a:r>
            <a:r>
              <a:rPr lang="en-US" dirty="0" err="1" smtClean="0">
                <a:latin typeface="Futura Bk BT" pitchFamily="34" charset="0"/>
              </a:rPr>
              <a:t>kelompok</a:t>
            </a:r>
            <a:r>
              <a:rPr lang="en-US" dirty="0" smtClean="0">
                <a:latin typeface="Futura Bk BT" pitchFamily="34" charset="0"/>
              </a:rPr>
              <a:t>, </a:t>
            </a:r>
            <a:r>
              <a:rPr lang="en-US" dirty="0" err="1" smtClean="0">
                <a:latin typeface="Futura Bk BT" pitchFamily="34" charset="0"/>
              </a:rPr>
              <a:t>bergantung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pada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kebebasan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atau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tanggung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jawab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serta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hubungannya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kepada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organisasi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terkait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dan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entitas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sosial</a:t>
            </a:r>
            <a:r>
              <a:rPr lang="en-US" dirty="0" smtClean="0">
                <a:latin typeface="Futura Bk BT" pitchFamily="34" charset="0"/>
              </a:rPr>
              <a:t> yang </a:t>
            </a:r>
            <a:r>
              <a:rPr lang="en-US" dirty="0" err="1" smtClean="0">
                <a:latin typeface="Futura Bk BT" pitchFamily="34" charset="0"/>
              </a:rPr>
              <a:t>lebih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besar</a:t>
            </a:r>
            <a:endParaRPr lang="en-US" i="1" dirty="0" smtClean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795908"/>
              </p:ext>
            </p:extLst>
          </p:nvPr>
        </p:nvGraphicFramePr>
        <p:xfrm>
          <a:off x="179512" y="188640"/>
          <a:ext cx="8784980" cy="6461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96146"/>
                <a:gridCol w="1800200"/>
                <a:gridCol w="1872208"/>
                <a:gridCol w="2059430"/>
                <a:gridCol w="1756996"/>
              </a:tblGrid>
              <a:tr h="288031">
                <a:tc rowSpan="2">
                  <a:txBody>
                    <a:bodyPr/>
                    <a:lstStyle/>
                    <a:p>
                      <a:endParaRPr lang="id-ID" sz="20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Demokratis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Egaliter</a:t>
                      </a:r>
                      <a:endParaRPr lang="id-ID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Wewenang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Terpusat</a:t>
                      </a:r>
                      <a:endParaRPr lang="id-ID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Otonom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Bergantung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Otonom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Bergantung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Sukarela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Kelompok</a:t>
                      </a:r>
                      <a:r>
                        <a:rPr lang="en-US" sz="2000" dirty="0" smtClean="0"/>
                        <a:t> – </a:t>
                      </a:r>
                      <a:r>
                        <a:rPr lang="en-US" sz="2000" dirty="0" err="1" smtClean="0"/>
                        <a:t>kelompok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peningakatan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kesadaran</a:t>
                      </a:r>
                      <a:r>
                        <a:rPr lang="en-US" sz="2000" baseline="0" dirty="0" smtClean="0"/>
                        <a:t> (anti </a:t>
                      </a:r>
                      <a:r>
                        <a:rPr lang="en-US" sz="2000" baseline="0" dirty="0" err="1" smtClean="0"/>
                        <a:t>plastik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 digital? Change.org</a:t>
                      </a:r>
                      <a:r>
                        <a:rPr lang="en-US" sz="2000" baseline="0" dirty="0" smtClean="0"/>
                        <a:t>)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Sel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parpol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organisasi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kemahasiswaan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berafiliasi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pada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parpol</a:t>
                      </a:r>
                      <a:r>
                        <a:rPr lang="en-US" sz="2000" dirty="0" smtClean="0"/>
                        <a:t>)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Support</a:t>
                      </a:r>
                      <a:r>
                        <a:rPr lang="en-US" sz="2000" baseline="0" dirty="0" smtClean="0"/>
                        <a:t> group (</a:t>
                      </a:r>
                      <a:r>
                        <a:rPr lang="en-US" sz="2000" baseline="0" dirty="0" err="1" smtClean="0"/>
                        <a:t>alkoholik</a:t>
                      </a:r>
                      <a:r>
                        <a:rPr lang="en-US" sz="2000" baseline="0" dirty="0" smtClean="0"/>
                        <a:t> – </a:t>
                      </a:r>
                      <a:r>
                        <a:rPr lang="en-US" sz="2000" baseline="0" dirty="0" err="1" smtClean="0"/>
                        <a:t>wewenang</a:t>
                      </a:r>
                      <a:r>
                        <a:rPr lang="en-US" sz="2000" baseline="0" dirty="0" smtClean="0"/>
                        <a:t> di </a:t>
                      </a:r>
                      <a:r>
                        <a:rPr lang="en-US" sz="2000" baseline="0" dirty="0" err="1" smtClean="0"/>
                        <a:t>konselor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tapi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kamu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datang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sukarela</a:t>
                      </a:r>
                      <a:r>
                        <a:rPr lang="en-US" sz="2000" baseline="0" dirty="0" smtClean="0"/>
                        <a:t> &amp;</a:t>
                      </a:r>
                      <a:r>
                        <a:rPr lang="en-US" sz="2000" baseline="0" dirty="0" err="1" smtClean="0"/>
                        <a:t>tidak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bergantung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dengan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konselor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untuk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sembuh</a:t>
                      </a:r>
                      <a:r>
                        <a:rPr lang="en-US" sz="2000" baseline="0" dirty="0" smtClean="0"/>
                        <a:t>)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Kelompok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keagamaan</a:t>
                      </a:r>
                      <a:r>
                        <a:rPr lang="en-US" sz="2000" dirty="0" smtClean="0"/>
                        <a:t> (NU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 Islam, GKJ  </a:t>
                      </a:r>
                      <a:r>
                        <a:rPr lang="en-US" sz="2000" baseline="0" dirty="0" err="1" smtClean="0">
                          <a:sym typeface="Wingdings" pitchFamily="2" charset="2"/>
                        </a:rPr>
                        <a:t>Protestan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)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Kewajiban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Kelompok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kerja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kelompok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tugas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Etikom</a:t>
                      </a:r>
                      <a:r>
                        <a:rPr lang="en-US" sz="2000" dirty="0" smtClean="0"/>
                        <a:t>)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Juri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juri</a:t>
                      </a:r>
                      <a:r>
                        <a:rPr lang="en-US" sz="2000" baseline="0" dirty="0" smtClean="0"/>
                        <a:t> di </a:t>
                      </a:r>
                      <a:r>
                        <a:rPr lang="en-US" sz="2000" baseline="0" dirty="0" err="1" smtClean="0"/>
                        <a:t>pengadilan</a:t>
                      </a:r>
                      <a:r>
                        <a:rPr lang="en-US" sz="2000" baseline="0" dirty="0" smtClean="0"/>
                        <a:t>)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Keluarga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kewajiban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untuk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menjalankan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peran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keluarga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secara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otonom</a:t>
                      </a:r>
                      <a:r>
                        <a:rPr lang="en-US" sz="2000" baseline="0" dirty="0" smtClean="0"/>
                        <a:t> /</a:t>
                      </a:r>
                      <a:r>
                        <a:rPr lang="en-US" sz="2000" baseline="0" dirty="0" err="1" smtClean="0"/>
                        <a:t>tergantung</a:t>
                      </a:r>
                      <a:r>
                        <a:rPr lang="en-US" sz="2000" baseline="0" dirty="0" smtClean="0"/>
                        <a:t>)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Satuan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Tugas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Satgas</a:t>
                      </a:r>
                      <a:r>
                        <a:rPr lang="en-US" sz="2000" baseline="0" dirty="0" smtClean="0"/>
                        <a:t> bola, </a:t>
                      </a:r>
                      <a:r>
                        <a:rPr lang="en-US" sz="2000" baseline="0" dirty="0" err="1" smtClean="0"/>
                        <a:t>Satgas</a:t>
                      </a:r>
                      <a:r>
                        <a:rPr lang="en-US" sz="2000" baseline="0" dirty="0" smtClean="0"/>
                        <a:t>  anti mafia, </a:t>
                      </a:r>
                      <a:r>
                        <a:rPr lang="en-US" sz="2000" baseline="0" dirty="0" err="1" smtClean="0"/>
                        <a:t>dll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US" sz="2000" baseline="0" dirty="0" err="1" smtClean="0">
                          <a:sym typeface="Wingdings" pitchFamily="2" charset="2"/>
                        </a:rPr>
                        <a:t>wajib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sz="2000" baseline="0" dirty="0" err="1" smtClean="0">
                          <a:sym typeface="Wingdings" pitchFamily="2" charset="2"/>
                        </a:rPr>
                        <a:t>menjalankan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sz="2000" baseline="0" dirty="0" err="1" smtClean="0">
                          <a:sym typeface="Wingdings" pitchFamily="2" charset="2"/>
                        </a:rPr>
                        <a:t>tugas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 &amp;</a:t>
                      </a:r>
                      <a:r>
                        <a:rPr lang="en-US" sz="2000" baseline="0" dirty="0" err="1" smtClean="0">
                          <a:sym typeface="Wingdings" pitchFamily="2" charset="2"/>
                        </a:rPr>
                        <a:t>wewenang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sz="2000" baseline="0" dirty="0" err="1" smtClean="0">
                          <a:sym typeface="Wingdings" pitchFamily="2" charset="2"/>
                        </a:rPr>
                        <a:t>dr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sz="2000" baseline="0" dirty="0" err="1" smtClean="0">
                          <a:sym typeface="Wingdings" pitchFamily="2" charset="2"/>
                        </a:rPr>
                        <a:t>presiden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)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1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6" y="18864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dirty="0" err="1" smtClean="0"/>
              <a:t>Formasi</a:t>
            </a:r>
            <a:r>
              <a:rPr lang="en-US" sz="4000" dirty="0" smtClean="0"/>
              <a:t> </a:t>
            </a:r>
            <a:r>
              <a:rPr lang="en-US" sz="4000" dirty="0" err="1" smtClean="0"/>
              <a:t>Kelompok</a:t>
            </a:r>
            <a:r>
              <a:rPr lang="en-US" sz="4000" dirty="0" smtClean="0"/>
              <a:t>: </a:t>
            </a:r>
            <a:r>
              <a:rPr lang="en-US" sz="4000" dirty="0" err="1" smtClean="0">
                <a:latin typeface="Queen of Heaven" pitchFamily="2" charset="0"/>
              </a:rPr>
              <a:t>Keanggotaan</a:t>
            </a:r>
            <a:endParaRPr lang="id-ID" sz="4000" dirty="0">
              <a:latin typeface="Queen of Heave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96855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Futura Bk BT" pitchFamily="34" charset="0"/>
              </a:rPr>
              <a:t>Pembuat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kelompok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harus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menentukan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mekanisme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pemilihan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anggota</a:t>
            </a:r>
            <a:endParaRPr lang="en-US" dirty="0" smtClean="0">
              <a:latin typeface="Futura Bk BT" pitchFamily="34" charset="0"/>
            </a:endParaRPr>
          </a:p>
          <a:p>
            <a:r>
              <a:rPr lang="en-US" dirty="0" err="1" smtClean="0">
                <a:latin typeface="Futura Bk BT" pitchFamily="34" charset="0"/>
              </a:rPr>
              <a:t>Siapa</a:t>
            </a:r>
            <a:r>
              <a:rPr lang="en-US" dirty="0" smtClean="0">
                <a:latin typeface="Futura Bk BT" pitchFamily="34" charset="0"/>
              </a:rPr>
              <a:t> yang </a:t>
            </a:r>
            <a:r>
              <a:rPr lang="en-US" dirty="0" err="1" smtClean="0">
                <a:latin typeface="Futura Bk BT" pitchFamily="34" charset="0"/>
              </a:rPr>
              <a:t>diajak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bergabung</a:t>
            </a:r>
            <a:r>
              <a:rPr lang="en-US" dirty="0" smtClean="0">
                <a:latin typeface="Futura Bk BT" pitchFamily="34" charset="0"/>
              </a:rPr>
              <a:t>? </a:t>
            </a:r>
            <a:r>
              <a:rPr lang="en-US" dirty="0" err="1" smtClean="0">
                <a:latin typeface="Futura Bk BT" pitchFamily="34" charset="0"/>
              </a:rPr>
              <a:t>Jumlah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orangnya</a:t>
            </a:r>
            <a:r>
              <a:rPr lang="en-US" dirty="0" smtClean="0">
                <a:latin typeface="Futura Bk BT" pitchFamily="34" charset="0"/>
              </a:rPr>
              <a:t>? </a:t>
            </a:r>
            <a:r>
              <a:rPr lang="en-US" dirty="0" err="1" smtClean="0">
                <a:latin typeface="Futura Bk BT" pitchFamily="34" charset="0"/>
              </a:rPr>
              <a:t>Komposisinya</a:t>
            </a:r>
            <a:r>
              <a:rPr lang="en-US" dirty="0" smtClean="0">
                <a:latin typeface="Futura Bk BT" pitchFamily="34" charset="0"/>
              </a:rPr>
              <a:t>? </a:t>
            </a:r>
          </a:p>
          <a:p>
            <a:r>
              <a:rPr lang="en-US" i="1" dirty="0" smtClean="0">
                <a:latin typeface="Futura Bk BT" pitchFamily="34" charset="0"/>
              </a:rPr>
              <a:t>Open invitation </a:t>
            </a:r>
            <a:r>
              <a:rPr lang="en-US" b="1" dirty="0" smtClean="0">
                <a:latin typeface="Futura Bk BT" pitchFamily="34" charset="0"/>
              </a:rPr>
              <a:t>(</a:t>
            </a:r>
            <a:r>
              <a:rPr lang="en-US" b="1" dirty="0" err="1" smtClean="0">
                <a:latin typeface="Futura Bk BT" pitchFamily="34" charset="0"/>
              </a:rPr>
              <a:t>Koalisi</a:t>
            </a:r>
            <a:r>
              <a:rPr lang="en-US" b="1" dirty="0" smtClean="0">
                <a:latin typeface="Futura Bk BT" pitchFamily="34" charset="0"/>
              </a:rPr>
              <a:t> </a:t>
            </a:r>
            <a:r>
              <a:rPr lang="en-US" b="1" dirty="0" err="1" smtClean="0">
                <a:latin typeface="Futura Bk BT" pitchFamily="34" charset="0"/>
              </a:rPr>
              <a:t>Masyarakat</a:t>
            </a:r>
            <a:r>
              <a:rPr lang="en-US" b="1" dirty="0" smtClean="0">
                <a:latin typeface="Futura Bk BT" pitchFamily="34" charset="0"/>
              </a:rPr>
              <a:t> </a:t>
            </a:r>
            <a:r>
              <a:rPr lang="en-US" b="1" dirty="0" err="1" smtClean="0">
                <a:latin typeface="Futura Bk BT" pitchFamily="34" charset="0"/>
              </a:rPr>
              <a:t>Sipil</a:t>
            </a:r>
            <a:r>
              <a:rPr lang="en-US" b="1" dirty="0" smtClean="0">
                <a:latin typeface="Futura Bk BT" pitchFamily="34" charset="0"/>
              </a:rPr>
              <a:t>)</a:t>
            </a:r>
            <a:r>
              <a:rPr lang="en-US" i="1" dirty="0" smtClean="0">
                <a:latin typeface="Futura Bk BT" pitchFamily="34" charset="0"/>
              </a:rPr>
              <a:t>? Closed invitation </a:t>
            </a:r>
            <a:r>
              <a:rPr lang="en-US" b="1" dirty="0" smtClean="0">
                <a:latin typeface="Futura Bk BT" pitchFamily="34" charset="0"/>
              </a:rPr>
              <a:t>(Mensa)</a:t>
            </a:r>
            <a:r>
              <a:rPr lang="en-US" i="1" dirty="0" smtClean="0">
                <a:latin typeface="Futura Bk BT" pitchFamily="34" charset="0"/>
              </a:rPr>
              <a:t>?</a:t>
            </a:r>
          </a:p>
          <a:p>
            <a:r>
              <a:rPr lang="en-US" dirty="0" err="1" smtClean="0">
                <a:latin typeface="Futura Bk BT" pitchFamily="34" charset="0"/>
              </a:rPr>
              <a:t>Masalah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ke-etikaan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harus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selalu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dibahas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dalam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penentuan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anggota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pelarangan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atau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mengizinkan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seseorang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jadi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anggota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?</a:t>
            </a:r>
          </a:p>
          <a:p>
            <a:r>
              <a:rPr lang="en-US" dirty="0" smtClean="0">
                <a:latin typeface="Futura Bk BT" pitchFamily="34" charset="0"/>
                <a:sym typeface="Wingdings" pitchFamily="2" charset="2"/>
              </a:rPr>
              <a:t>Newbie 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sosialisasi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dari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anggota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lain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mengenai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kelompoknya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untuk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memastikan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bahwa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semua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aturan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dan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etika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dalam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dipahami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oleh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semua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anggota</a:t>
            </a:r>
            <a:endParaRPr lang="en-US" dirty="0" smtClean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6" y="18864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dirty="0" err="1" smtClean="0"/>
              <a:t>Formasi</a:t>
            </a:r>
            <a:r>
              <a:rPr lang="en-US" sz="3600" dirty="0" smtClean="0"/>
              <a:t> </a:t>
            </a:r>
            <a:r>
              <a:rPr lang="en-US" sz="3600" dirty="0" err="1" smtClean="0"/>
              <a:t>Kelompok</a:t>
            </a:r>
            <a:r>
              <a:rPr lang="en-US" sz="3600" dirty="0" smtClean="0"/>
              <a:t>: </a:t>
            </a:r>
            <a:r>
              <a:rPr lang="en-US" sz="3600" dirty="0" err="1" smtClean="0">
                <a:latin typeface="Queen of Heaven" pitchFamily="2" charset="0"/>
              </a:rPr>
              <a:t>Kontrak</a:t>
            </a:r>
            <a:r>
              <a:rPr lang="en-US" sz="3600" dirty="0" smtClean="0">
                <a:latin typeface="Queen of Heaven" pitchFamily="2" charset="0"/>
              </a:rPr>
              <a:t> </a:t>
            </a:r>
            <a:r>
              <a:rPr lang="en-US" sz="3600" dirty="0" err="1" smtClean="0">
                <a:latin typeface="Queen of Heaven" pitchFamily="2" charset="0"/>
              </a:rPr>
              <a:t>Kelompok</a:t>
            </a:r>
            <a:endParaRPr lang="id-ID" sz="3600" dirty="0">
              <a:latin typeface="Queen of Heave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96855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Futura Bk BT" pitchFamily="34" charset="0"/>
              </a:rPr>
              <a:t>Aturan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dasar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dan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norma</a:t>
            </a:r>
            <a:r>
              <a:rPr lang="en-US" dirty="0" smtClean="0">
                <a:latin typeface="Futura Bk BT" pitchFamily="34" charset="0"/>
              </a:rPr>
              <a:t> – </a:t>
            </a:r>
            <a:r>
              <a:rPr lang="en-US" dirty="0" err="1" smtClean="0">
                <a:latin typeface="Futura Bk BT" pitchFamily="34" charset="0"/>
              </a:rPr>
              <a:t>norma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dalam</a:t>
            </a:r>
            <a:r>
              <a:rPr lang="en-US" dirty="0" smtClean="0">
                <a:latin typeface="Futura Bk BT" pitchFamily="34" charset="0"/>
              </a:rPr>
              <a:t> </a:t>
            </a:r>
            <a:r>
              <a:rPr lang="en-US" dirty="0" err="1" smtClean="0">
                <a:latin typeface="Futura Bk BT" pitchFamily="34" charset="0"/>
              </a:rPr>
              <a:t>kelompok</a:t>
            </a:r>
            <a:endParaRPr lang="en-US" dirty="0" smtClean="0">
              <a:latin typeface="Futura Bk BT" pitchFamily="34" charset="0"/>
            </a:endParaRPr>
          </a:p>
          <a:p>
            <a:r>
              <a:rPr lang="en-US" dirty="0" smtClean="0">
                <a:latin typeface="Futura Bk BT" pitchFamily="34" charset="0"/>
              </a:rPr>
              <a:t>Negara </a:t>
            </a:r>
            <a:r>
              <a:rPr lang="en-US" dirty="0" err="1" smtClean="0">
                <a:latin typeface="Futura Bk BT" pitchFamily="34" charset="0"/>
              </a:rPr>
              <a:t>dan</a:t>
            </a:r>
            <a:r>
              <a:rPr lang="en-US" dirty="0" smtClean="0">
                <a:latin typeface="Futura Bk BT" pitchFamily="34" charset="0"/>
              </a:rPr>
              <a:t> WN 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 </a:t>
            </a:r>
            <a:r>
              <a:rPr lang="en-US" i="1" dirty="0" smtClean="0">
                <a:latin typeface="Futura Bk BT" pitchFamily="34" charset="0"/>
                <a:sym typeface="Wingdings" pitchFamily="2" charset="2"/>
              </a:rPr>
              <a:t>Original consent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(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saat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kamu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lahir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kamu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menyetujui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undang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–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undang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di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negaramu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),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untuk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membuat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kita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patuh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pada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hukum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dan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aturan</a:t>
            </a:r>
            <a:endParaRPr lang="en-US" dirty="0" smtClean="0">
              <a:latin typeface="Futura Bk BT" pitchFamily="34" charset="0"/>
              <a:sym typeface="Wingdings" pitchFamily="2" charset="2"/>
            </a:endParaRPr>
          </a:p>
          <a:p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Misalnya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kamu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adalah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anarkis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(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menolak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penindasan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=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pemerintah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) yang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tidak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mau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bayar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pajak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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kamu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akan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tetap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dihukum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karena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tidak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mematuhi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kontrak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sosial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dengan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i="1" dirty="0" smtClean="0">
                <a:latin typeface="Futura Bk BT" pitchFamily="34" charset="0"/>
                <a:sym typeface="Wingdings" pitchFamily="2" charset="2"/>
              </a:rPr>
              <a:t>original consent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tsb</a:t>
            </a:r>
            <a:endParaRPr lang="en-US" dirty="0" smtClean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6" y="18864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dirty="0" err="1" smtClean="0"/>
              <a:t>Formasi</a:t>
            </a:r>
            <a:r>
              <a:rPr lang="en-US" sz="3600" dirty="0" smtClean="0"/>
              <a:t> </a:t>
            </a:r>
            <a:r>
              <a:rPr lang="en-US" sz="3600" dirty="0" err="1" smtClean="0"/>
              <a:t>Kelompok</a:t>
            </a:r>
            <a:r>
              <a:rPr lang="en-US" sz="3600" dirty="0" smtClean="0"/>
              <a:t>: </a:t>
            </a:r>
            <a:r>
              <a:rPr lang="en-US" sz="3600" dirty="0" err="1" smtClean="0">
                <a:latin typeface="Queen of Heaven" pitchFamily="2" charset="0"/>
              </a:rPr>
              <a:t>Kontrak</a:t>
            </a:r>
            <a:r>
              <a:rPr lang="en-US" sz="3600" dirty="0" smtClean="0">
                <a:latin typeface="Queen of Heaven" pitchFamily="2" charset="0"/>
              </a:rPr>
              <a:t> </a:t>
            </a:r>
            <a:r>
              <a:rPr lang="en-US" sz="3600" dirty="0" err="1" smtClean="0">
                <a:latin typeface="Queen of Heaven" pitchFamily="2" charset="0"/>
              </a:rPr>
              <a:t>Kelompok</a:t>
            </a:r>
            <a:endParaRPr lang="id-ID" sz="3600" dirty="0">
              <a:latin typeface="Queen of Heave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9685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Futura Bk BT" pitchFamily="34" charset="0"/>
              </a:rPr>
              <a:t>Derajat</a:t>
            </a:r>
            <a:r>
              <a:rPr lang="en-US" sz="2400" dirty="0" smtClean="0">
                <a:latin typeface="Futura Bk BT" pitchFamily="34" charset="0"/>
              </a:rPr>
              <a:t> </a:t>
            </a:r>
            <a:r>
              <a:rPr lang="en-US" sz="2400" dirty="0" err="1" smtClean="0">
                <a:latin typeface="Futura Bk BT" pitchFamily="34" charset="0"/>
              </a:rPr>
              <a:t>formalitas</a:t>
            </a:r>
            <a:r>
              <a:rPr lang="en-US" sz="2400" dirty="0" smtClean="0">
                <a:latin typeface="Futura Bk BT" pitchFamily="34" charset="0"/>
              </a:rPr>
              <a:t> </a:t>
            </a:r>
            <a:r>
              <a:rPr lang="en-US" sz="2400" dirty="0" err="1" smtClean="0">
                <a:latin typeface="Futura Bk BT" pitchFamily="34" charset="0"/>
              </a:rPr>
              <a:t>kontrak</a:t>
            </a:r>
            <a:r>
              <a:rPr lang="en-US" sz="2400" dirty="0" smtClean="0">
                <a:latin typeface="Futura Bk BT" pitchFamily="34" charset="0"/>
              </a:rPr>
              <a:t> </a:t>
            </a:r>
            <a:r>
              <a:rPr lang="en-US" sz="2400" dirty="0" err="1" smtClean="0">
                <a:latin typeface="Futura Bk BT" pitchFamily="34" charset="0"/>
              </a:rPr>
              <a:t>kelompok</a:t>
            </a:r>
            <a:r>
              <a:rPr lang="en-US" sz="2400" dirty="0" smtClean="0">
                <a:latin typeface="Futura Bk BT" pitchFamily="34" charset="0"/>
              </a:rPr>
              <a:t> (</a:t>
            </a:r>
            <a:r>
              <a:rPr lang="en-US" sz="2400" dirty="0" err="1" smtClean="0">
                <a:latin typeface="Futura Bk BT" pitchFamily="34" charset="0"/>
              </a:rPr>
              <a:t>Gastil&amp;Sprain</a:t>
            </a:r>
            <a:r>
              <a:rPr lang="en-US" sz="2400" dirty="0" smtClean="0">
                <a:latin typeface="Futura Bk BT" pitchFamily="34" charset="0"/>
              </a:rPr>
              <a:t>)</a:t>
            </a:r>
          </a:p>
          <a:p>
            <a:endParaRPr lang="en-US" sz="2400" dirty="0" smtClean="0">
              <a:latin typeface="Futura Bk BT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50935"/>
              </p:ext>
            </p:extLst>
          </p:nvPr>
        </p:nvGraphicFramePr>
        <p:xfrm>
          <a:off x="1716360" y="2276872"/>
          <a:ext cx="6816080" cy="4145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08040"/>
                <a:gridCol w="3408040"/>
              </a:tblGrid>
              <a:tr h="3779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Kontrak</a:t>
                      </a:r>
                      <a:r>
                        <a:rPr lang="en-US" sz="2000" b="1" dirty="0" smtClean="0"/>
                        <a:t> Formal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Kontrak</a:t>
                      </a:r>
                      <a:r>
                        <a:rPr lang="en-US" sz="2000" b="1" dirty="0" smtClean="0"/>
                        <a:t> Non-Formal</a:t>
                      </a:r>
                      <a:endParaRPr lang="id-ID" sz="2000" b="1" dirty="0"/>
                    </a:p>
                  </a:txBody>
                  <a:tcPr/>
                </a:tc>
              </a:tr>
              <a:tr h="344817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err="1" smtClean="0"/>
                        <a:t>Membantu</a:t>
                      </a:r>
                      <a:r>
                        <a:rPr lang="en-US" sz="2000" dirty="0" smtClean="0"/>
                        <a:t>  proses </a:t>
                      </a:r>
                      <a:r>
                        <a:rPr lang="en-US" sz="2000" dirty="0" err="1" smtClean="0"/>
                        <a:t>pembentukan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kelompok</a:t>
                      </a:r>
                      <a:r>
                        <a:rPr lang="en-US" sz="2000" baseline="0" dirty="0" smtClean="0"/>
                        <a:t> agar </a:t>
                      </a:r>
                      <a:r>
                        <a:rPr lang="en-US" sz="2000" baseline="0" dirty="0" err="1" smtClean="0"/>
                        <a:t>sesuai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dengan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nilai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kelompok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uraian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tugas</a:t>
                      </a:r>
                      <a:r>
                        <a:rPr lang="en-US" sz="2000" baseline="0" dirty="0" smtClean="0"/>
                        <a:t> yang </a:t>
                      </a:r>
                      <a:r>
                        <a:rPr lang="en-US" sz="2000" baseline="0" dirty="0" err="1" smtClean="0"/>
                        <a:t>harus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diselesaikan</a:t>
                      </a:r>
                      <a:endParaRPr lang="en-US" sz="20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err="1" smtClean="0"/>
                        <a:t>Anggota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baru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dapat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langsung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memahami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tujuan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aturan</a:t>
                      </a:r>
                      <a:endParaRPr lang="en-US" sz="20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err="1" smtClean="0"/>
                        <a:t>Memantapkan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komitmen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anggota</a:t>
                      </a:r>
                      <a:r>
                        <a:rPr lang="en-US" sz="2000" baseline="0" dirty="0" smtClean="0"/>
                        <a:t> yang </a:t>
                      </a:r>
                      <a:r>
                        <a:rPr lang="en-US" sz="2000" baseline="0" dirty="0" err="1" smtClean="0"/>
                        <a:t>berbagi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tujuan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bersama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dengan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kelompok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fleksibel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terhadap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aturan</a:t>
                      </a:r>
                      <a:endParaRPr lang="en-US" sz="20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err="1" smtClean="0"/>
                        <a:t>Waktu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energi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membuat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kontrak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terbuang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percuma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8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6005" y="4869160"/>
            <a:ext cx="6836800" cy="504056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 smtClean="0">
                <a:latin typeface="Futura Bk BT" pitchFamily="34" charset="0"/>
              </a:rPr>
              <a:t>Mantan</a:t>
            </a:r>
            <a:r>
              <a:rPr lang="en-US" sz="2400" dirty="0" smtClean="0">
                <a:latin typeface="Futura Bk BT" pitchFamily="34" charset="0"/>
              </a:rPr>
              <a:t> </a:t>
            </a:r>
            <a:r>
              <a:rPr lang="en-US" sz="2400" dirty="0" err="1" smtClean="0">
                <a:latin typeface="Futura Bk BT" pitchFamily="34" charset="0"/>
              </a:rPr>
              <a:t>Perwira</a:t>
            </a:r>
            <a:r>
              <a:rPr lang="en-US" sz="2400" dirty="0" smtClean="0">
                <a:latin typeface="Futura Bk BT" pitchFamily="34" charset="0"/>
              </a:rPr>
              <a:t> </a:t>
            </a:r>
            <a:r>
              <a:rPr lang="en-US" sz="2400" dirty="0" err="1" smtClean="0">
                <a:latin typeface="Futura Bk BT" pitchFamily="34" charset="0"/>
              </a:rPr>
              <a:t>Intelijen</a:t>
            </a:r>
            <a:r>
              <a:rPr lang="en-US" sz="2400" dirty="0" smtClean="0">
                <a:latin typeface="Futura Bk BT" pitchFamily="34" charset="0"/>
              </a:rPr>
              <a:t> di </a:t>
            </a:r>
            <a:r>
              <a:rPr lang="en-US" sz="2400" dirty="0" err="1" smtClean="0">
                <a:latin typeface="Futura Bk BT" pitchFamily="34" charset="0"/>
              </a:rPr>
              <a:t>Amerika</a:t>
            </a:r>
            <a:r>
              <a:rPr lang="en-US" sz="2400" dirty="0" smtClean="0">
                <a:latin typeface="Futura Bk BT" pitchFamily="34" charset="0"/>
              </a:rPr>
              <a:t> </a:t>
            </a:r>
            <a:r>
              <a:rPr lang="en-US" sz="2400" dirty="0" err="1" smtClean="0">
                <a:latin typeface="Futura Bk BT" pitchFamily="34" charset="0"/>
              </a:rPr>
              <a:t>Serikat</a:t>
            </a:r>
            <a:endParaRPr lang="id-ID" sz="2400" dirty="0">
              <a:latin typeface="Futura Bk BT" pitchFamily="34" charset="0"/>
            </a:endParaRPr>
          </a:p>
        </p:txBody>
      </p:sp>
      <p:pic>
        <p:nvPicPr>
          <p:cNvPr id="2052" name="Picture 4" descr="Image result for karen kwiatkow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95902"/>
            <a:ext cx="68368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6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6" y="18864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dirty="0" err="1" smtClean="0"/>
              <a:t>Formasi</a:t>
            </a:r>
            <a:r>
              <a:rPr lang="en-US" sz="3600" dirty="0" smtClean="0"/>
              <a:t> </a:t>
            </a:r>
            <a:r>
              <a:rPr lang="en-US" sz="3600" dirty="0" err="1" smtClean="0"/>
              <a:t>Kelompok</a:t>
            </a:r>
            <a:r>
              <a:rPr lang="en-US" sz="3600" dirty="0" smtClean="0"/>
              <a:t>: </a:t>
            </a:r>
            <a:r>
              <a:rPr lang="en-US" sz="3600" dirty="0" err="1" smtClean="0">
                <a:latin typeface="Queen of Heaven" pitchFamily="2" charset="0"/>
              </a:rPr>
              <a:t>Kontrak</a:t>
            </a:r>
            <a:r>
              <a:rPr lang="en-US" sz="3600" dirty="0" smtClean="0">
                <a:latin typeface="Queen of Heaven" pitchFamily="2" charset="0"/>
              </a:rPr>
              <a:t> </a:t>
            </a:r>
            <a:r>
              <a:rPr lang="en-US" sz="3600" dirty="0" err="1" smtClean="0">
                <a:latin typeface="Queen of Heaven" pitchFamily="2" charset="0"/>
              </a:rPr>
              <a:t>Kelompok</a:t>
            </a:r>
            <a:endParaRPr lang="id-ID" sz="3600" dirty="0">
              <a:latin typeface="Queen of Heave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9685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Futura Bk BT" pitchFamily="34" charset="0"/>
              </a:rPr>
              <a:t>Derajat</a:t>
            </a:r>
            <a:r>
              <a:rPr lang="en-US" sz="2400" dirty="0" smtClean="0">
                <a:latin typeface="Futura Bk BT" pitchFamily="34" charset="0"/>
              </a:rPr>
              <a:t> </a:t>
            </a:r>
            <a:r>
              <a:rPr lang="en-US" sz="2400" dirty="0" err="1" smtClean="0">
                <a:latin typeface="Futura Bk BT" pitchFamily="34" charset="0"/>
              </a:rPr>
              <a:t>formalitas</a:t>
            </a:r>
            <a:r>
              <a:rPr lang="en-US" sz="2400" dirty="0" smtClean="0">
                <a:latin typeface="Futura Bk BT" pitchFamily="34" charset="0"/>
              </a:rPr>
              <a:t> </a:t>
            </a:r>
            <a:r>
              <a:rPr lang="en-US" sz="2400" dirty="0" err="1" smtClean="0">
                <a:latin typeface="Futura Bk BT" pitchFamily="34" charset="0"/>
              </a:rPr>
              <a:t>kontrak</a:t>
            </a:r>
            <a:r>
              <a:rPr lang="en-US" sz="2400" dirty="0" smtClean="0">
                <a:latin typeface="Futura Bk BT" pitchFamily="34" charset="0"/>
              </a:rPr>
              <a:t> </a:t>
            </a:r>
            <a:r>
              <a:rPr lang="en-US" sz="2400" dirty="0" err="1" smtClean="0">
                <a:latin typeface="Futura Bk BT" pitchFamily="34" charset="0"/>
              </a:rPr>
              <a:t>kelompok</a:t>
            </a:r>
            <a:r>
              <a:rPr lang="en-US" sz="2400" dirty="0" smtClean="0">
                <a:latin typeface="Futura Bk BT" pitchFamily="34" charset="0"/>
              </a:rPr>
              <a:t> (</a:t>
            </a:r>
            <a:r>
              <a:rPr lang="en-US" sz="2400" dirty="0" err="1" smtClean="0">
                <a:latin typeface="Futura Bk BT" pitchFamily="34" charset="0"/>
              </a:rPr>
              <a:t>Gastil&amp;Sprain</a:t>
            </a:r>
            <a:r>
              <a:rPr lang="en-US" sz="2400" dirty="0" smtClean="0">
                <a:latin typeface="Futura Bk BT" pitchFamily="34" charset="0"/>
              </a:rPr>
              <a:t>)</a:t>
            </a:r>
          </a:p>
          <a:p>
            <a:endParaRPr lang="en-US" sz="2400" dirty="0" smtClean="0">
              <a:latin typeface="Futura Bk BT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752685"/>
              </p:ext>
            </p:extLst>
          </p:nvPr>
        </p:nvGraphicFramePr>
        <p:xfrm>
          <a:off x="1716360" y="2276872"/>
          <a:ext cx="6816080" cy="4145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08040"/>
                <a:gridCol w="3408040"/>
              </a:tblGrid>
              <a:tr h="3779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Kontrak</a:t>
                      </a:r>
                      <a:r>
                        <a:rPr lang="en-US" sz="2000" b="1" dirty="0" smtClean="0"/>
                        <a:t> Formal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Kontrak</a:t>
                      </a:r>
                      <a:r>
                        <a:rPr lang="en-US" sz="2000" b="1" dirty="0" smtClean="0"/>
                        <a:t> Non-Formal</a:t>
                      </a:r>
                      <a:endParaRPr lang="id-ID" sz="2000" b="1" dirty="0"/>
                    </a:p>
                  </a:txBody>
                  <a:tcPr/>
                </a:tc>
              </a:tr>
              <a:tr h="344817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err="1" smtClean="0"/>
                        <a:t>Membantu</a:t>
                      </a:r>
                      <a:r>
                        <a:rPr lang="en-US" sz="2000" dirty="0" smtClean="0"/>
                        <a:t>  proses </a:t>
                      </a:r>
                      <a:r>
                        <a:rPr lang="en-US" sz="2000" dirty="0" err="1" smtClean="0"/>
                        <a:t>pembentukan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kelompok</a:t>
                      </a:r>
                      <a:r>
                        <a:rPr lang="en-US" sz="2000" baseline="0" dirty="0" smtClean="0"/>
                        <a:t> agar </a:t>
                      </a:r>
                      <a:r>
                        <a:rPr lang="en-US" sz="2000" baseline="0" dirty="0" err="1" smtClean="0"/>
                        <a:t>sesuai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dengan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nilai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kelompok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uraian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tugas</a:t>
                      </a:r>
                      <a:r>
                        <a:rPr lang="en-US" sz="2000" baseline="0" dirty="0" smtClean="0"/>
                        <a:t> yang </a:t>
                      </a:r>
                      <a:r>
                        <a:rPr lang="en-US" sz="2000" baseline="0" dirty="0" err="1" smtClean="0"/>
                        <a:t>harus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diselesaikan</a:t>
                      </a:r>
                      <a:endParaRPr lang="en-US" sz="20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err="1" smtClean="0"/>
                        <a:t>Anggota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baru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dapat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langsung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memahami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tujuan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aturan</a:t>
                      </a:r>
                      <a:endParaRPr lang="en-US" sz="20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err="1" smtClean="0"/>
                        <a:t>Memantapkan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komitmen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anggota</a:t>
                      </a:r>
                      <a:r>
                        <a:rPr lang="en-US" sz="2000" baseline="0" dirty="0" smtClean="0"/>
                        <a:t> yang </a:t>
                      </a:r>
                      <a:r>
                        <a:rPr lang="en-US" sz="2000" baseline="0" dirty="0" err="1" smtClean="0"/>
                        <a:t>berbagi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tujuan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bersama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dengan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kelompok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fleksibel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terhadap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aturan</a:t>
                      </a:r>
                      <a:endParaRPr lang="en-US" sz="20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err="1" smtClean="0"/>
                        <a:t>Waktu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energi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membuat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kontrak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terbuang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percuma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2996952"/>
            <a:ext cx="810039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 smtClean="0">
                <a:latin typeface="Futura Bk BT" pitchFamily="34" charset="0"/>
              </a:rPr>
              <a:t>Both: </a:t>
            </a:r>
          </a:p>
          <a:p>
            <a:pPr algn="r"/>
            <a:r>
              <a:rPr lang="en-US" sz="3600" i="1" dirty="0" err="1" smtClean="0">
                <a:latin typeface="Futura Bk BT" pitchFamily="34" charset="0"/>
              </a:rPr>
              <a:t>Secara</a:t>
            </a:r>
            <a:r>
              <a:rPr lang="en-US" sz="3600" i="1" dirty="0" smtClean="0">
                <a:latin typeface="Futura Bk BT" pitchFamily="34" charset="0"/>
              </a:rPr>
              <a:t> </a:t>
            </a:r>
            <a:r>
              <a:rPr lang="en-US" sz="3600" i="1" dirty="0" err="1" smtClean="0">
                <a:latin typeface="Futura Bk BT" pitchFamily="34" charset="0"/>
              </a:rPr>
              <a:t>implisit</a:t>
            </a:r>
            <a:r>
              <a:rPr lang="en-US" sz="3600" i="1" dirty="0" smtClean="0">
                <a:latin typeface="Futura Bk BT" pitchFamily="34" charset="0"/>
              </a:rPr>
              <a:t>/</a:t>
            </a:r>
            <a:r>
              <a:rPr lang="en-US" sz="3600" i="1" dirty="0" err="1" smtClean="0">
                <a:latin typeface="Futura Bk BT" pitchFamily="34" charset="0"/>
              </a:rPr>
              <a:t>eksplisit</a:t>
            </a:r>
            <a:r>
              <a:rPr lang="en-US" sz="3600" i="1" dirty="0" smtClean="0">
                <a:latin typeface="Futura Bk BT" pitchFamily="34" charset="0"/>
              </a:rPr>
              <a:t> </a:t>
            </a:r>
            <a:r>
              <a:rPr lang="en-US" sz="3600" i="1" dirty="0" err="1" smtClean="0">
                <a:latin typeface="Futura Bk BT" pitchFamily="34" charset="0"/>
              </a:rPr>
              <a:t>pasti</a:t>
            </a:r>
            <a:r>
              <a:rPr lang="en-US" sz="3600" i="1" dirty="0" smtClean="0">
                <a:latin typeface="Futura Bk BT" pitchFamily="34" charset="0"/>
              </a:rPr>
              <a:t> </a:t>
            </a:r>
            <a:r>
              <a:rPr lang="en-US" sz="3600" i="1" dirty="0" err="1" smtClean="0">
                <a:latin typeface="Futura Bk BT" pitchFamily="34" charset="0"/>
              </a:rPr>
              <a:t>tetap</a:t>
            </a:r>
            <a:r>
              <a:rPr lang="en-US" sz="3600" i="1" dirty="0" smtClean="0">
                <a:latin typeface="Futura Bk BT" pitchFamily="34" charset="0"/>
              </a:rPr>
              <a:t> </a:t>
            </a:r>
            <a:r>
              <a:rPr lang="en-US" sz="3600" i="1" dirty="0" err="1" smtClean="0">
                <a:latin typeface="Futura Bk BT" pitchFamily="34" charset="0"/>
              </a:rPr>
              <a:t>akan</a:t>
            </a:r>
            <a:r>
              <a:rPr lang="en-US" sz="3600" i="1" dirty="0" smtClean="0">
                <a:latin typeface="Futura Bk BT" pitchFamily="34" charset="0"/>
              </a:rPr>
              <a:t> </a:t>
            </a:r>
            <a:r>
              <a:rPr lang="en-US" sz="3600" i="1" dirty="0" err="1" smtClean="0">
                <a:latin typeface="Futura Bk BT" pitchFamily="34" charset="0"/>
              </a:rPr>
              <a:t>punya</a:t>
            </a:r>
            <a:r>
              <a:rPr lang="en-US" sz="3600" i="1" dirty="0" smtClean="0">
                <a:latin typeface="Futura Bk BT" pitchFamily="34" charset="0"/>
              </a:rPr>
              <a:t> </a:t>
            </a:r>
            <a:r>
              <a:rPr lang="en-US" sz="3600" i="1" dirty="0" err="1" smtClean="0">
                <a:latin typeface="Futura Bk BT" pitchFamily="34" charset="0"/>
              </a:rPr>
              <a:t>elemen</a:t>
            </a:r>
            <a:r>
              <a:rPr lang="en-US" sz="3600" i="1" dirty="0" smtClean="0">
                <a:latin typeface="Futura Bk BT" pitchFamily="34" charset="0"/>
              </a:rPr>
              <a:t> </a:t>
            </a:r>
            <a:r>
              <a:rPr lang="en-US" sz="3600" i="1" dirty="0" err="1" smtClean="0">
                <a:latin typeface="Futura Bk BT" pitchFamily="34" charset="0"/>
              </a:rPr>
              <a:t>mengenai</a:t>
            </a:r>
            <a:r>
              <a:rPr lang="en-US" sz="3600" i="1" dirty="0" smtClean="0">
                <a:latin typeface="Futura Bk BT" pitchFamily="34" charset="0"/>
              </a:rPr>
              <a:t> </a:t>
            </a:r>
            <a:r>
              <a:rPr lang="en-US" sz="3600" i="1" dirty="0" err="1" smtClean="0">
                <a:latin typeface="Futura Bk BT" pitchFamily="34" charset="0"/>
              </a:rPr>
              <a:t>prosedur</a:t>
            </a:r>
            <a:r>
              <a:rPr lang="en-US" sz="3600" i="1" dirty="0" smtClean="0">
                <a:latin typeface="Futura Bk BT" pitchFamily="34" charset="0"/>
              </a:rPr>
              <a:t>, </a:t>
            </a:r>
            <a:r>
              <a:rPr lang="en-US" sz="3600" i="1" dirty="0" err="1" smtClean="0">
                <a:latin typeface="Futura Bk BT" pitchFamily="34" charset="0"/>
              </a:rPr>
              <a:t>struktur</a:t>
            </a:r>
            <a:r>
              <a:rPr lang="en-US" sz="3600" i="1" dirty="0" smtClean="0">
                <a:latin typeface="Futura Bk BT" pitchFamily="34" charset="0"/>
              </a:rPr>
              <a:t> </a:t>
            </a:r>
            <a:r>
              <a:rPr lang="en-US" sz="3600" i="1" dirty="0" err="1" smtClean="0">
                <a:latin typeface="Futura Bk BT" pitchFamily="34" charset="0"/>
              </a:rPr>
              <a:t>kekuasaan</a:t>
            </a:r>
            <a:endParaRPr lang="id-ID" sz="3600" i="1" dirty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6" y="18864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err="1" smtClean="0">
                <a:latin typeface="Futura Bk BT" pitchFamily="34" charset="0"/>
              </a:rPr>
              <a:t>Praktik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dan</a:t>
            </a:r>
            <a:r>
              <a:rPr lang="en-US" sz="2800" dirty="0" smtClean="0">
                <a:latin typeface="Futura Bk BT" pitchFamily="34" charset="0"/>
              </a:rPr>
              <a:t> Proses Internal: </a:t>
            </a:r>
            <a:r>
              <a:rPr lang="en-US" sz="2800" dirty="0" err="1" smtClean="0">
                <a:latin typeface="Queen of Heaven" pitchFamily="2" charset="0"/>
              </a:rPr>
              <a:t>Pengaturan</a:t>
            </a:r>
            <a:r>
              <a:rPr lang="en-US" sz="2800" dirty="0" smtClean="0">
                <a:latin typeface="Queen of Heaven" pitchFamily="2" charset="0"/>
              </a:rPr>
              <a:t> </a:t>
            </a:r>
            <a:r>
              <a:rPr lang="en-US" sz="2800" dirty="0" err="1" smtClean="0">
                <a:latin typeface="Queen of Heaven" pitchFamily="2" charset="0"/>
              </a:rPr>
              <a:t>Prosedur</a:t>
            </a:r>
            <a:endParaRPr lang="id-ID" sz="2800" dirty="0">
              <a:latin typeface="Queen of Heave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27363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Futura Bk BT" pitchFamily="34" charset="0"/>
              </a:rPr>
              <a:t>Kelompok</a:t>
            </a:r>
            <a:r>
              <a:rPr lang="en-US" sz="2800" dirty="0" smtClean="0">
                <a:latin typeface="Futura Bk BT" pitchFamily="34" charset="0"/>
              </a:rPr>
              <a:t> – </a:t>
            </a:r>
            <a:r>
              <a:rPr lang="en-US" sz="2800" dirty="0" err="1" smtClean="0">
                <a:latin typeface="Futura Bk BT" pitchFamily="34" charset="0"/>
              </a:rPr>
              <a:t>kelompok</a:t>
            </a:r>
            <a:r>
              <a:rPr lang="en-US" sz="2800" dirty="0" smtClean="0">
                <a:latin typeface="Futura Bk BT" pitchFamily="34" charset="0"/>
              </a:rPr>
              <a:t> yang </a:t>
            </a:r>
            <a:r>
              <a:rPr lang="en-US" sz="2800" dirty="0" err="1" smtClean="0">
                <a:latin typeface="Futura Bk BT" pitchFamily="34" charset="0"/>
              </a:rPr>
              <a:t>demokratis</a:t>
            </a:r>
            <a:r>
              <a:rPr lang="en-US" sz="2800" dirty="0">
                <a:latin typeface="Futura Bk BT" pitchFamily="34" charset="0"/>
              </a:rPr>
              <a:t> 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tantangan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(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prosedur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itu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tidak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pasti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kebebasan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mengemukakan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pendapat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)</a:t>
            </a:r>
          </a:p>
          <a:p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Otokratis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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ditentukan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oleh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yang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memiliki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kuasa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pendapat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lebih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sedikit</a:t>
            </a:r>
            <a:endParaRPr lang="en-US" sz="2800" dirty="0" smtClean="0">
              <a:latin typeface="Futura Bk BT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2800" dirty="0" smtClean="0">
              <a:latin typeface="Futura Bk BT" pitchFamily="34" charset="0"/>
            </a:endParaRPr>
          </a:p>
          <a:p>
            <a:endParaRPr lang="en-US" sz="2800" dirty="0" smtClean="0">
              <a:latin typeface="Futura Bk BT" pitchFamily="34" charset="0"/>
            </a:endParaRPr>
          </a:p>
        </p:txBody>
      </p:sp>
      <p:pic>
        <p:nvPicPr>
          <p:cNvPr id="13314" name="Picture 2" descr="Image result for group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" y="4581128"/>
            <a:ext cx="61097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6" y="18864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000" dirty="0" err="1" smtClean="0">
                <a:latin typeface="Futura Bk BT" pitchFamily="34" charset="0"/>
              </a:rPr>
              <a:t>Praktik</a:t>
            </a:r>
            <a:r>
              <a:rPr lang="en-US" sz="3000" dirty="0" smtClean="0">
                <a:latin typeface="Futura Bk BT" pitchFamily="34" charset="0"/>
              </a:rPr>
              <a:t> </a:t>
            </a:r>
            <a:r>
              <a:rPr lang="en-US" sz="3000" dirty="0" err="1" smtClean="0">
                <a:latin typeface="Futura Bk BT" pitchFamily="34" charset="0"/>
              </a:rPr>
              <a:t>dan</a:t>
            </a:r>
            <a:r>
              <a:rPr lang="en-US" sz="3000" dirty="0" smtClean="0">
                <a:latin typeface="Futura Bk BT" pitchFamily="34" charset="0"/>
              </a:rPr>
              <a:t> Proses Internal: </a:t>
            </a:r>
            <a:r>
              <a:rPr lang="en-US" sz="3000" dirty="0" err="1" smtClean="0">
                <a:latin typeface="Queen of Heaven" pitchFamily="2" charset="0"/>
              </a:rPr>
              <a:t>Peran</a:t>
            </a:r>
            <a:r>
              <a:rPr lang="en-US" sz="3000" dirty="0" smtClean="0">
                <a:latin typeface="Queen of Heaven" pitchFamily="2" charset="0"/>
              </a:rPr>
              <a:t> </a:t>
            </a:r>
            <a:r>
              <a:rPr lang="en-US" sz="3000" dirty="0" err="1" smtClean="0">
                <a:latin typeface="Queen of Heaven" pitchFamily="2" charset="0"/>
              </a:rPr>
              <a:t>Kelompok</a:t>
            </a:r>
            <a:endParaRPr lang="id-ID" sz="3000" dirty="0">
              <a:latin typeface="Queen of Heave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96855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Peran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–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peran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yang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muncul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di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dalam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dipengaruhi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oleh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pilihan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sz="2800" dirty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menjadi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demokratis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atau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tidak</a:t>
            </a:r>
            <a:endParaRPr lang="en-US" sz="2800" dirty="0" smtClean="0">
              <a:latin typeface="Futura Bk BT" pitchFamily="34" charset="0"/>
              <a:sym typeface="Wingdings" pitchFamily="2" charset="2"/>
            </a:endParaRPr>
          </a:p>
          <a:p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demokratis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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kepemimpinan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&gt;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memuaskan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tapi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tidak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semua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cocok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demokratis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hanya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yang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sudah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KOMIT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menjalankan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proses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demokrasi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utuh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merasakan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manfaat</a:t>
            </a:r>
            <a:endParaRPr lang="en-US" sz="2800" dirty="0" smtClean="0">
              <a:latin typeface="Futura Bk BT" pitchFamily="34" charset="0"/>
              <a:sym typeface="Wingdings" pitchFamily="2" charset="2"/>
            </a:endParaRPr>
          </a:p>
          <a:p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Riset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menemukan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, </a:t>
            </a:r>
            <a:r>
              <a:rPr lang="en-US" sz="2800" b="1" i="1" dirty="0" smtClean="0">
                <a:latin typeface="Futura Bk BT" pitchFamily="34" charset="0"/>
                <a:sym typeface="Wingdings" pitchFamily="2" charset="2"/>
              </a:rPr>
              <a:t>Task Cues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(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peran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berdasarkan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kontribusi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)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lebih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memberikan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prestise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pengaruh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dibandingkan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hanya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b="1" i="1" dirty="0" smtClean="0">
                <a:latin typeface="Futura Bk BT" pitchFamily="34" charset="0"/>
                <a:sym typeface="Wingdings" pitchFamily="2" charset="2"/>
              </a:rPr>
              <a:t>Dominance Cues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(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peran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berdasarkan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otoritas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latin typeface="Futura Bk BT" pitchFamily="34" charset="0"/>
            </a:endParaRPr>
          </a:p>
          <a:p>
            <a:endParaRPr lang="en-US" sz="2800" dirty="0" smtClean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6" y="18864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err="1" smtClean="0">
                <a:latin typeface="Futura Bk BT" pitchFamily="34" charset="0"/>
              </a:rPr>
              <a:t>Praktik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dan</a:t>
            </a:r>
            <a:r>
              <a:rPr lang="en-US" sz="2800" dirty="0" smtClean="0">
                <a:latin typeface="Futura Bk BT" pitchFamily="34" charset="0"/>
              </a:rPr>
              <a:t> Proses Internal: </a:t>
            </a:r>
            <a:br>
              <a:rPr lang="en-US" sz="2800" dirty="0" smtClean="0">
                <a:latin typeface="Futura Bk BT" pitchFamily="34" charset="0"/>
              </a:rPr>
            </a:br>
            <a:r>
              <a:rPr lang="en-US" sz="2800" dirty="0" err="1" smtClean="0">
                <a:latin typeface="Queen of Heaven" pitchFamily="2" charset="0"/>
              </a:rPr>
              <a:t>Hubungan</a:t>
            </a:r>
            <a:r>
              <a:rPr lang="en-US" sz="2800" dirty="0" smtClean="0">
                <a:latin typeface="Queen of Heaven" pitchFamily="2" charset="0"/>
              </a:rPr>
              <a:t> </a:t>
            </a:r>
            <a:r>
              <a:rPr lang="en-US" sz="2800" dirty="0" err="1" smtClean="0">
                <a:latin typeface="Queen of Heaven" pitchFamily="2" charset="0"/>
              </a:rPr>
              <a:t>Mayoritas</a:t>
            </a:r>
            <a:r>
              <a:rPr lang="en-US" sz="2800" dirty="0" smtClean="0">
                <a:latin typeface="Queen of Heaven" pitchFamily="2" charset="0"/>
              </a:rPr>
              <a:t> - </a:t>
            </a:r>
            <a:r>
              <a:rPr lang="en-US" sz="2800" dirty="0" err="1" smtClean="0">
                <a:latin typeface="Queen of Heaven" pitchFamily="2" charset="0"/>
              </a:rPr>
              <a:t>Minoritas</a:t>
            </a:r>
            <a:endParaRPr lang="id-ID" sz="2800" dirty="0">
              <a:latin typeface="Queen of Heave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96855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Untuk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anggota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minoritas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dalam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ada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cara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–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cara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agar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sukses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dalam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mempengaruhi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keputusan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(Brasher &amp; Meyers, 1999):</a:t>
            </a:r>
          </a:p>
          <a:p>
            <a:pPr lvl="1"/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Konsisten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mempercayai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keputusan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mereka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 yang 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beda</a:t>
            </a:r>
            <a:endParaRPr lang="en-US" sz="2400" dirty="0" smtClean="0">
              <a:latin typeface="Futura Bk BT" pitchFamily="34" charset="0"/>
              <a:sym typeface="Wingdings" pitchFamily="2" charset="2"/>
            </a:endParaRPr>
          </a:p>
          <a:p>
            <a:pPr lvl="1"/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Mempersuasi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dengan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gaya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, “tag-team” (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tidak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hanya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 1 orang yang 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berargumen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)</a:t>
            </a:r>
          </a:p>
          <a:p>
            <a:pPr lvl="1"/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Argumen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dan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sanggahan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berkualitas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 (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objektif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dari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pengamat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Futura Bk BT" pitchFamily="34" charset="0"/>
                <a:sym typeface="Wingdings" pitchFamily="2" charset="2"/>
              </a:rPr>
              <a:t>luar</a:t>
            </a:r>
            <a:r>
              <a:rPr lang="en-US" sz="2400" dirty="0" smtClean="0">
                <a:latin typeface="Futura Bk BT" pitchFamily="34" charset="0"/>
                <a:sym typeface="Wingdings" pitchFamily="2" charset="2"/>
              </a:rPr>
              <a:t>)</a:t>
            </a:r>
          </a:p>
          <a:p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Terbagi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pendapat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: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Futura Bk BT" pitchFamily="34" charset="0"/>
                <a:sym typeface="Wingdings" pitchFamily="2" charset="2"/>
              </a:rPr>
              <a:t>Homogenitas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Futura Bk BT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Futura Bk BT" pitchFamily="34" charset="0"/>
                <a:sym typeface="Wingdings" pitchFamily="2" charset="2"/>
              </a:rPr>
              <a:t>dalam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Futura Bk BT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Futura Bk BT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Futura Bk BT" pitchFamily="34" charset="0"/>
                <a:sym typeface="Wingdings" pitchFamily="2" charset="2"/>
              </a:rPr>
              <a:t>itu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Futura Bk BT" pitchFamily="34" charset="0"/>
                <a:sym typeface="Wingdings" pitchFamily="2" charset="2"/>
              </a:rPr>
              <a:t> yang paling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Futura Bk BT" pitchFamily="34" charset="0"/>
                <a:sym typeface="Wingdings" pitchFamily="2" charset="2"/>
              </a:rPr>
              <a:t>baik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– </a:t>
            </a:r>
            <a:r>
              <a:rPr lang="en-US" b="1" dirty="0" err="1" smtClean="0">
                <a:solidFill>
                  <a:srgbClr val="FF0000"/>
                </a:solidFill>
                <a:latin typeface="Futura Bk BT" pitchFamily="34" charset="0"/>
                <a:sym typeface="Wingdings" pitchFamily="2" charset="2"/>
              </a:rPr>
              <a:t>Adanya</a:t>
            </a:r>
            <a:r>
              <a:rPr lang="en-US" b="1" dirty="0" smtClean="0">
                <a:solidFill>
                  <a:srgbClr val="FF0000"/>
                </a:solidFill>
                <a:latin typeface="Futura Bk BT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Futura Bk BT" pitchFamily="34" charset="0"/>
                <a:sym typeface="Wingdings" pitchFamily="2" charset="2"/>
              </a:rPr>
              <a:t>perbedaan</a:t>
            </a:r>
            <a:r>
              <a:rPr lang="en-US" b="1" dirty="0" smtClean="0">
                <a:solidFill>
                  <a:srgbClr val="FF0000"/>
                </a:solidFill>
                <a:latin typeface="Futura Bk BT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Futura Bk BT" pitchFamily="34" charset="0"/>
                <a:sym typeface="Wingdings" pitchFamily="2" charset="2"/>
              </a:rPr>
              <a:t>pendapat</a:t>
            </a:r>
            <a:r>
              <a:rPr lang="en-US" b="1" dirty="0" smtClean="0">
                <a:solidFill>
                  <a:srgbClr val="FF0000"/>
                </a:solidFill>
                <a:latin typeface="Futura Bk BT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Futura Bk BT" pitchFamily="34" charset="0"/>
                <a:sym typeface="Wingdings" pitchFamily="2" charset="2"/>
              </a:rPr>
              <a:t>tidak</a:t>
            </a:r>
            <a:r>
              <a:rPr lang="en-US" b="1" dirty="0" smtClean="0">
                <a:solidFill>
                  <a:srgbClr val="FF0000"/>
                </a:solidFill>
                <a:latin typeface="Futura Bk BT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Futura Bk BT" pitchFamily="34" charset="0"/>
                <a:sym typeface="Wingdings" pitchFamily="2" charset="2"/>
              </a:rPr>
              <a:t>masalah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kalau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Futura Bk BT" pitchFamily="34" charset="0"/>
                <a:sym typeface="Wingdings" pitchFamily="2" charset="2"/>
              </a:rPr>
              <a:t>kamu</a:t>
            </a:r>
            <a:r>
              <a:rPr lang="en-US" dirty="0" smtClean="0">
                <a:latin typeface="Futura Bk BT" pitchFamily="34" charset="0"/>
                <a:sym typeface="Wingdings" pitchFamily="2" charset="2"/>
              </a:rPr>
              <a:t>? </a:t>
            </a:r>
          </a:p>
          <a:p>
            <a:pPr marL="0" indent="0">
              <a:buNone/>
            </a:pPr>
            <a:endParaRPr lang="en-US" sz="2800" dirty="0" smtClean="0">
              <a:latin typeface="Futura Bk BT" pitchFamily="34" charset="0"/>
            </a:endParaRPr>
          </a:p>
          <a:p>
            <a:endParaRPr lang="en-US" sz="2800" dirty="0" smtClean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6" y="18864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 err="1" smtClean="0">
                <a:latin typeface="Futura Bk BT" pitchFamily="34" charset="0"/>
              </a:rPr>
              <a:t>Hubungan</a:t>
            </a:r>
            <a:r>
              <a:rPr lang="en-US" sz="3200" dirty="0" smtClean="0">
                <a:latin typeface="Futura Bk BT" pitchFamily="34" charset="0"/>
              </a:rPr>
              <a:t> </a:t>
            </a:r>
            <a:r>
              <a:rPr lang="en-US" sz="3200" dirty="0" err="1" smtClean="0">
                <a:latin typeface="Futura Bk BT" pitchFamily="34" charset="0"/>
              </a:rPr>
              <a:t>Eksternal</a:t>
            </a:r>
            <a:r>
              <a:rPr lang="en-US" sz="3200" dirty="0" smtClean="0">
                <a:latin typeface="Futura Bk BT" pitchFamily="34" charset="0"/>
              </a:rPr>
              <a:t>: </a:t>
            </a:r>
            <a:r>
              <a:rPr lang="en-US" sz="3200" dirty="0" err="1" smtClean="0">
                <a:latin typeface="Queen of Heaven" pitchFamily="2" charset="0"/>
              </a:rPr>
              <a:t>Momok</a:t>
            </a:r>
            <a:r>
              <a:rPr lang="en-US" sz="3200" dirty="0" smtClean="0">
                <a:latin typeface="Queen of Heaven" pitchFamily="2" charset="0"/>
              </a:rPr>
              <a:t> Groupthink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345638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500" i="1" dirty="0" smtClean="0"/>
              <a:t>“Detaching from outside reality </a:t>
            </a:r>
            <a:r>
              <a:rPr lang="en-US" sz="2500" i="1" dirty="0" smtClean="0">
                <a:sym typeface="Wingdings" pitchFamily="2" charset="2"/>
              </a:rPr>
              <a:t> focusing on internal morality and rationality”</a:t>
            </a:r>
          </a:p>
          <a:p>
            <a:r>
              <a:rPr lang="en-US" sz="2500" dirty="0" err="1" smtClean="0">
                <a:latin typeface="Futura Bk BT" pitchFamily="34" charset="0"/>
              </a:rPr>
              <a:t>Tidak</a:t>
            </a:r>
            <a:r>
              <a:rPr lang="en-US" sz="2500" dirty="0" smtClean="0">
                <a:latin typeface="Futura Bk BT" pitchFamily="34" charset="0"/>
              </a:rPr>
              <a:t> </a:t>
            </a:r>
            <a:r>
              <a:rPr lang="en-US" sz="2500" dirty="0" err="1" smtClean="0">
                <a:latin typeface="Futura Bk BT" pitchFamily="34" charset="0"/>
              </a:rPr>
              <a:t>mengacu</a:t>
            </a:r>
            <a:r>
              <a:rPr lang="en-US" sz="2500" dirty="0" smtClean="0">
                <a:latin typeface="Futura Bk BT" pitchFamily="34" charset="0"/>
              </a:rPr>
              <a:t> </a:t>
            </a:r>
            <a:r>
              <a:rPr lang="en-US" sz="2500" dirty="0" err="1" smtClean="0">
                <a:latin typeface="Futura Bk BT" pitchFamily="34" charset="0"/>
              </a:rPr>
              <a:t>kepada</a:t>
            </a:r>
            <a:r>
              <a:rPr lang="en-US" sz="2500" dirty="0" smtClean="0">
                <a:latin typeface="Futura Bk BT" pitchFamily="34" charset="0"/>
              </a:rPr>
              <a:t> </a:t>
            </a:r>
            <a:r>
              <a:rPr lang="en-US" sz="2500" dirty="0" err="1" smtClean="0">
                <a:latin typeface="Futura Bk BT" pitchFamily="34" charset="0"/>
              </a:rPr>
              <a:t>etika</a:t>
            </a:r>
            <a:r>
              <a:rPr lang="en-US" sz="2500" dirty="0" smtClean="0">
                <a:latin typeface="Futura Bk BT" pitchFamily="34" charset="0"/>
              </a:rPr>
              <a:t>. </a:t>
            </a:r>
          </a:p>
          <a:p>
            <a:r>
              <a:rPr lang="en-US" sz="2500" b="1" dirty="0" err="1" smtClean="0">
                <a:solidFill>
                  <a:srgbClr val="FF0000"/>
                </a:solidFill>
                <a:latin typeface="Futura Bk BT" pitchFamily="34" charset="0"/>
              </a:rPr>
              <a:t>Misalnya</a:t>
            </a:r>
            <a:r>
              <a:rPr lang="en-US" sz="2500" b="1" dirty="0" smtClean="0">
                <a:solidFill>
                  <a:srgbClr val="FF0000"/>
                </a:solidFill>
                <a:latin typeface="Futura Bk BT" pitchFamily="34" charset="0"/>
              </a:rPr>
              <a:t>: </a:t>
            </a:r>
            <a:r>
              <a:rPr lang="en-US" sz="2500" b="1" dirty="0" err="1" smtClean="0">
                <a:solidFill>
                  <a:srgbClr val="FF0000"/>
                </a:solidFill>
                <a:latin typeface="Futura Bk BT" pitchFamily="34" charset="0"/>
              </a:rPr>
              <a:t>Perang</a:t>
            </a:r>
            <a:r>
              <a:rPr lang="en-US" sz="2500" b="1" dirty="0" smtClean="0">
                <a:solidFill>
                  <a:srgbClr val="FF0000"/>
                </a:solidFill>
                <a:latin typeface="Futura Bk BT" pitchFamily="34" charset="0"/>
              </a:rPr>
              <a:t> Iraq.</a:t>
            </a:r>
          </a:p>
          <a:p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Gastil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&amp; Sprain: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Jangan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sampai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ini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juga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menghambat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ekslusivitas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yang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memang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dibuat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untuk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berbeda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dari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masyarakat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umum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.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Asal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paham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kapan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harus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terbuka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pada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kritik</a:t>
            </a:r>
            <a:r>
              <a:rPr lang="en-US" sz="25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500" dirty="0" err="1" smtClean="0">
                <a:latin typeface="Futura Bk BT" pitchFamily="34" charset="0"/>
                <a:sym typeface="Wingdings" pitchFamily="2" charset="2"/>
              </a:rPr>
              <a:t>luar</a:t>
            </a:r>
            <a:endParaRPr lang="en-US" sz="2500" dirty="0" smtClean="0">
              <a:latin typeface="Futura Bk BT" pitchFamily="34" charset="0"/>
              <a:sym typeface="Wingdings" pitchFamily="2" charset="2"/>
            </a:endParaRPr>
          </a:p>
        </p:txBody>
      </p:sp>
      <p:pic>
        <p:nvPicPr>
          <p:cNvPr id="16386" name="Picture 2" descr="Image result for groupthink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" y="5147430"/>
            <a:ext cx="5482848" cy="171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6" y="18864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1" dirty="0" err="1" smtClean="0">
                <a:latin typeface="Futura Bk BT" pitchFamily="34" charset="0"/>
              </a:rPr>
              <a:t>H</a:t>
            </a:r>
            <a:r>
              <a:rPr lang="en-US" sz="2800" dirty="0" err="1" smtClean="0">
                <a:latin typeface="Futura Bk BT" pitchFamily="34" charset="0"/>
              </a:rPr>
              <a:t>ubungan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Eksternal</a:t>
            </a:r>
            <a:r>
              <a:rPr lang="en-US" sz="2800" dirty="0" smtClean="0">
                <a:latin typeface="Futura Bk BT" pitchFamily="34" charset="0"/>
              </a:rPr>
              <a:t>: </a:t>
            </a:r>
            <a:br>
              <a:rPr lang="en-US" sz="2800" dirty="0" smtClean="0">
                <a:latin typeface="Futura Bk BT" pitchFamily="34" charset="0"/>
              </a:rPr>
            </a:br>
            <a:r>
              <a:rPr lang="en-US" sz="2800" dirty="0" err="1" smtClean="0">
                <a:latin typeface="Queen of Heaven" pitchFamily="2" charset="0"/>
              </a:rPr>
              <a:t>Konvergensi</a:t>
            </a:r>
            <a:r>
              <a:rPr lang="en-US" sz="2800" dirty="0" smtClean="0">
                <a:latin typeface="Queen of Heaven" pitchFamily="2" charset="0"/>
              </a:rPr>
              <a:t> </a:t>
            </a:r>
            <a:r>
              <a:rPr lang="en-US" sz="2800" dirty="0" err="1" smtClean="0">
                <a:latin typeface="Queen of Heaven" pitchFamily="2" charset="0"/>
              </a:rPr>
              <a:t>simbolik</a:t>
            </a:r>
            <a:r>
              <a:rPr lang="en-US" sz="2800" dirty="0" smtClean="0">
                <a:latin typeface="Queen of Heaven" pitchFamily="2" charset="0"/>
              </a:rPr>
              <a:t> </a:t>
            </a:r>
            <a:r>
              <a:rPr lang="en-US" sz="2800" dirty="0" err="1" smtClean="0">
                <a:latin typeface="Queen of Heaven" pitchFamily="2" charset="0"/>
              </a:rPr>
              <a:t>dan</a:t>
            </a:r>
            <a:r>
              <a:rPr lang="en-US" sz="2800" dirty="0" smtClean="0">
                <a:latin typeface="Queen of Heaven" pitchFamily="2" charset="0"/>
              </a:rPr>
              <a:t> </a:t>
            </a:r>
            <a:r>
              <a:rPr lang="en-US" sz="2800" dirty="0" err="1">
                <a:latin typeface="Queen of Heaven" pitchFamily="2" charset="0"/>
              </a:rPr>
              <a:t>P</a:t>
            </a:r>
            <a:r>
              <a:rPr lang="en-US" sz="2800" dirty="0" err="1" smtClean="0">
                <a:latin typeface="Queen of Heaven" pitchFamily="2" charset="0"/>
              </a:rPr>
              <a:t>emisahan</a:t>
            </a:r>
            <a:endParaRPr lang="en-US" sz="2800" i="1" dirty="0" smtClean="0">
              <a:latin typeface="Queen of Heave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96855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menghubungkan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diri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dengan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lingkungan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melalui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pencitraan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diri</a:t>
            </a:r>
            <a:endParaRPr lang="en-US" sz="2800" dirty="0" smtClean="0">
              <a:latin typeface="Futura Bk BT" pitchFamily="34" charset="0"/>
              <a:sym typeface="Wingdings" pitchFamily="2" charset="2"/>
            </a:endParaRPr>
          </a:p>
          <a:p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Anggota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saling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bergabung</a:t>
            </a:r>
            <a:r>
              <a:rPr lang="en-US" sz="2800" dirty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Karena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emosi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sama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idola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/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musuh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bersama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menafsirkan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beberapa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aspek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hidup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secara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bersama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–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berpisah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dari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umum</a:t>
            </a:r>
            <a:endParaRPr lang="en-US" sz="2800" dirty="0" smtClean="0">
              <a:latin typeface="Futura Bk BT" pitchFamily="34" charset="0"/>
              <a:sym typeface="Wingdings" pitchFamily="2" charset="2"/>
            </a:endParaRPr>
          </a:p>
          <a:p>
            <a:r>
              <a:rPr lang="en-US" sz="2800" dirty="0" err="1" smtClean="0">
                <a:latin typeface="Futura Bk BT" pitchFamily="34" charset="0"/>
              </a:rPr>
              <a:t>Kelompok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membangun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panduan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etika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melalui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>
                <a:latin typeface="Futura Bk BT" pitchFamily="34" charset="0"/>
              </a:rPr>
              <a:t>k</a:t>
            </a:r>
            <a:r>
              <a:rPr lang="en-US" sz="2800" dirty="0" err="1" smtClean="0">
                <a:latin typeface="Futura Bk BT" pitchFamily="34" charset="0"/>
              </a:rPr>
              <a:t>omitmen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terhadap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hubungan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persahabatan</a:t>
            </a:r>
            <a:r>
              <a:rPr lang="en-US" sz="2800" dirty="0" smtClean="0">
                <a:latin typeface="Futura Bk BT" pitchFamily="34" charset="0"/>
              </a:rPr>
              <a:t>. </a:t>
            </a:r>
          </a:p>
          <a:p>
            <a:r>
              <a:rPr lang="en-US" sz="2800" dirty="0" smtClean="0">
                <a:latin typeface="Futura Bk BT" pitchFamily="34" charset="0"/>
              </a:rPr>
              <a:t>Proses </a:t>
            </a:r>
            <a:r>
              <a:rPr lang="en-US" sz="2800" dirty="0" err="1" smtClean="0">
                <a:latin typeface="Futura Bk BT" pitchFamily="34" charset="0"/>
              </a:rPr>
              <a:t>konvergensi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adalah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mengubah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struktur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sosial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akan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makna</a:t>
            </a:r>
            <a:r>
              <a:rPr lang="en-US" sz="2800" dirty="0" smtClean="0">
                <a:latin typeface="Futura Bk BT" pitchFamily="34" charset="0"/>
              </a:rPr>
              <a:t>, </a:t>
            </a:r>
            <a:r>
              <a:rPr lang="en-US" sz="2800" dirty="0" err="1" smtClean="0">
                <a:latin typeface="Futura Bk BT" pitchFamily="34" charset="0"/>
              </a:rPr>
              <a:t>norma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dan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kekuataan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melalui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reproduksi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simbol</a:t>
            </a:r>
            <a:r>
              <a:rPr lang="en-US" sz="2800" dirty="0" smtClean="0">
                <a:latin typeface="Futura Bk BT" pitchFamily="34" charset="0"/>
              </a:rPr>
              <a:t> yang </a:t>
            </a:r>
            <a:r>
              <a:rPr lang="en-US" sz="2800" dirty="0" err="1" smtClean="0">
                <a:latin typeface="Futura Bk BT" pitchFamily="34" charset="0"/>
              </a:rPr>
              <a:t>mengandung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makna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perlawanan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atau</a:t>
            </a:r>
            <a:r>
              <a:rPr lang="en-US" sz="2800" dirty="0" smtClean="0">
                <a:latin typeface="Futura Bk BT" pitchFamily="34" charset="0"/>
              </a:rPr>
              <a:t> </a:t>
            </a:r>
            <a:r>
              <a:rPr lang="en-US" sz="2800" dirty="0" err="1" smtClean="0">
                <a:latin typeface="Futura Bk BT" pitchFamily="34" charset="0"/>
              </a:rPr>
              <a:t>emansipasi</a:t>
            </a:r>
            <a:endParaRPr lang="en-US" sz="2800" dirty="0" smtClean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6" y="18864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 err="1" smtClean="0">
                <a:latin typeface="Futura Bk BT" pitchFamily="34" charset="0"/>
              </a:rPr>
              <a:t>Hubungan</a:t>
            </a:r>
            <a:r>
              <a:rPr lang="en-US" sz="3200" dirty="0" smtClean="0">
                <a:latin typeface="Futura Bk BT" pitchFamily="34" charset="0"/>
              </a:rPr>
              <a:t> </a:t>
            </a:r>
            <a:r>
              <a:rPr lang="en-US" sz="3200" dirty="0" err="1" smtClean="0">
                <a:latin typeface="Futura Bk BT" pitchFamily="34" charset="0"/>
              </a:rPr>
              <a:t>Eksternal</a:t>
            </a:r>
            <a:r>
              <a:rPr lang="en-US" sz="3200" dirty="0" smtClean="0">
                <a:latin typeface="Futura Bk BT" pitchFamily="34" charset="0"/>
              </a:rPr>
              <a:t>: </a:t>
            </a:r>
            <a:br>
              <a:rPr lang="en-US" sz="3200" dirty="0" smtClean="0">
                <a:latin typeface="Futura Bk BT" pitchFamily="34" charset="0"/>
              </a:rPr>
            </a:br>
            <a:r>
              <a:rPr lang="en-US" sz="3200" i="1" dirty="0" err="1" smtClean="0">
                <a:latin typeface="Queen of Heaven" pitchFamily="2" charset="0"/>
              </a:rPr>
              <a:t>Ingroups</a:t>
            </a:r>
            <a:r>
              <a:rPr lang="en-US" sz="3200" i="1" dirty="0" smtClean="0">
                <a:latin typeface="Queen of Heaven" pitchFamily="2" charset="0"/>
              </a:rPr>
              <a:t> </a:t>
            </a:r>
            <a:r>
              <a:rPr lang="en-US" sz="3200" dirty="0" smtClean="0">
                <a:latin typeface="Queen of Heaven" pitchFamily="2" charset="0"/>
              </a:rPr>
              <a:t> </a:t>
            </a:r>
            <a:r>
              <a:rPr lang="en-US" sz="3200" dirty="0" err="1" smtClean="0">
                <a:latin typeface="Queen of Heaven" pitchFamily="2" charset="0"/>
              </a:rPr>
              <a:t>dan</a:t>
            </a:r>
            <a:r>
              <a:rPr lang="en-US" sz="3200" dirty="0" smtClean="0">
                <a:latin typeface="Queen of Heaven" pitchFamily="2" charset="0"/>
              </a:rPr>
              <a:t> </a:t>
            </a:r>
            <a:r>
              <a:rPr lang="en-US" sz="3200" i="1" dirty="0" err="1" smtClean="0">
                <a:latin typeface="Queen of Heaven" pitchFamily="2" charset="0"/>
              </a:rPr>
              <a:t>Outgroups</a:t>
            </a:r>
            <a:endParaRPr lang="en-US" sz="3200" i="1" dirty="0" smtClean="0">
              <a:latin typeface="Queen of Heave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96855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Ada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prasyarat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identitas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sosial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untuk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masuk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tertentu</a:t>
            </a:r>
            <a:endParaRPr lang="en-US" sz="2800" dirty="0">
              <a:latin typeface="Futura Bk BT" pitchFamily="34" charset="0"/>
              <a:sym typeface="Wingdings" pitchFamily="2" charset="2"/>
            </a:endParaRPr>
          </a:p>
          <a:p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Teori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Identitas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Sosial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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membangun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perilaku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sikap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nilai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mereka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untuk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membedakan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diri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dengan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lainnya</a:t>
            </a:r>
            <a:endParaRPr lang="en-US" sz="2800" dirty="0">
              <a:latin typeface="Futura Bk BT" pitchFamily="34" charset="0"/>
              <a:sym typeface="Wingdings" pitchFamily="2" charset="2"/>
            </a:endParaRPr>
          </a:p>
          <a:p>
            <a:r>
              <a:rPr lang="en-US" sz="2800" i="1" dirty="0" smtClean="0">
                <a:latin typeface="Futura Bk BT" pitchFamily="34" charset="0"/>
                <a:sym typeface="Wingdings" pitchFamily="2" charset="2"/>
              </a:rPr>
              <a:t>In-out groups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akan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melahirkan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stereotipe</a:t>
            </a:r>
            <a:r>
              <a:rPr lang="en-US" sz="2800" dirty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&amp;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prasangka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yang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berujung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kepada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perilaku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diskriminasi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. </a:t>
            </a:r>
          </a:p>
          <a:p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Terjadi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 proses </a:t>
            </a:r>
            <a:r>
              <a:rPr lang="en-US" sz="2800" dirty="0" err="1" smtClean="0">
                <a:latin typeface="Futura Bk BT" pitchFamily="34" charset="0"/>
                <a:sym typeface="Wingdings" pitchFamily="2" charset="2"/>
              </a:rPr>
              <a:t>depersonalisasi</a:t>
            </a:r>
            <a:r>
              <a:rPr lang="en-US" sz="2800" dirty="0" smtClean="0">
                <a:latin typeface="Futura Bk BT" pitchFamily="34" charset="0"/>
                <a:sym typeface="Wingdings" pitchFamily="2" charset="2"/>
              </a:rPr>
              <a:t>: </a:t>
            </a:r>
            <a:r>
              <a:rPr lang="en-US" sz="2800" b="1" dirty="0" err="1" smtClean="0">
                <a:latin typeface="Futura Bk BT" pitchFamily="34" charset="0"/>
                <a:sym typeface="Wingdings" pitchFamily="2" charset="2"/>
              </a:rPr>
              <a:t>seseorang</a:t>
            </a:r>
            <a:r>
              <a:rPr lang="en-US" sz="2800" b="1" dirty="0" smtClean="0">
                <a:latin typeface="Futura Bk BT" pitchFamily="34" charset="0"/>
                <a:sym typeface="Wingdings" pitchFamily="2" charset="2"/>
              </a:rPr>
              <a:t> yang </a:t>
            </a:r>
            <a:r>
              <a:rPr lang="en-US" sz="2800" b="1" dirty="0" err="1" smtClean="0">
                <a:latin typeface="Futura Bk BT" pitchFamily="34" charset="0"/>
                <a:sym typeface="Wingdings" pitchFamily="2" charset="2"/>
              </a:rPr>
              <a:t>mengambil</a:t>
            </a:r>
            <a:r>
              <a:rPr lang="en-US" sz="2800" b="1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Futura Bk BT" pitchFamily="34" charset="0"/>
                <a:sym typeface="Wingdings" pitchFamily="2" charset="2"/>
              </a:rPr>
              <a:t>norma</a:t>
            </a:r>
            <a:r>
              <a:rPr lang="en-US" sz="2800" b="1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sz="2800" b="1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Futura Bk BT" pitchFamily="34" charset="0"/>
                <a:sym typeface="Wingdings" pitchFamily="2" charset="2"/>
              </a:rPr>
              <a:t>sebagai</a:t>
            </a:r>
            <a:r>
              <a:rPr lang="en-US" sz="2800" b="1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Futura Bk BT" pitchFamily="34" charset="0"/>
                <a:sym typeface="Wingdings" pitchFamily="2" charset="2"/>
              </a:rPr>
              <a:t>norma</a:t>
            </a:r>
            <a:r>
              <a:rPr lang="en-US" sz="2800" b="1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Futura Bk BT" pitchFamily="34" charset="0"/>
                <a:sym typeface="Wingdings" pitchFamily="2" charset="2"/>
              </a:rPr>
              <a:t>pribadi</a:t>
            </a:r>
            <a:r>
              <a:rPr lang="en-US" sz="2800" b="1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Futura Bk BT" pitchFamily="34" charset="0"/>
                <a:sym typeface="Wingdings" pitchFamily="2" charset="2"/>
              </a:rPr>
              <a:t>serta</a:t>
            </a:r>
            <a:r>
              <a:rPr lang="en-US" sz="2800" b="1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Futura Bk BT" pitchFamily="34" charset="0"/>
                <a:sym typeface="Wingdings" pitchFamily="2" charset="2"/>
              </a:rPr>
              <a:t>stereotipe</a:t>
            </a:r>
            <a:r>
              <a:rPr lang="en-US" sz="2800" b="1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Futura Bk BT" pitchFamily="34" charset="0"/>
                <a:sym typeface="Wingdings" pitchFamily="2" charset="2"/>
              </a:rPr>
              <a:t>kelompok</a:t>
            </a:r>
            <a:r>
              <a:rPr lang="en-US" sz="2800" b="1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Futura Bk BT" pitchFamily="34" charset="0"/>
                <a:sym typeface="Wingdings" pitchFamily="2" charset="2"/>
              </a:rPr>
              <a:t>sebagai</a:t>
            </a:r>
            <a:r>
              <a:rPr lang="en-US" sz="2800" b="1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Futura Bk BT" pitchFamily="34" charset="0"/>
                <a:sym typeface="Wingdings" pitchFamily="2" charset="2"/>
              </a:rPr>
              <a:t>konsep</a:t>
            </a:r>
            <a:r>
              <a:rPr lang="en-US" sz="2800" b="1" dirty="0" smtClean="0">
                <a:latin typeface="Futura Bk BT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Futura Bk BT" pitchFamily="34" charset="0"/>
                <a:sym typeface="Wingdings" pitchFamily="2" charset="2"/>
              </a:rPr>
              <a:t>diri</a:t>
            </a:r>
            <a:r>
              <a:rPr lang="en-US" sz="2800" b="1" dirty="0" smtClean="0">
                <a:latin typeface="Futura Bk BT" pitchFamily="34" charset="0"/>
                <a:sym typeface="Wingdings" pitchFamily="2" charset="2"/>
              </a:rPr>
              <a:t>. </a:t>
            </a:r>
          </a:p>
          <a:p>
            <a:endParaRPr lang="en-US" sz="2800" dirty="0" smtClean="0">
              <a:latin typeface="Futura Bk BT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2800" dirty="0" smtClean="0">
              <a:latin typeface="Futura Bk BT" pitchFamily="34" charset="0"/>
            </a:endParaRPr>
          </a:p>
          <a:p>
            <a:endParaRPr lang="en-US" sz="2800" dirty="0" smtClean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504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 descr="Image result for viking persib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76847"/>
            <a:ext cx="3317832" cy="48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(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proporsional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no excuse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/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hitungan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tidak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ikut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aturan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tidak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dianggap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i="1" dirty="0" smtClean="0"/>
              <a:t>paper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, </a:t>
            </a:r>
            <a:r>
              <a:rPr lang="en-US" b="1" dirty="0" smtClean="0"/>
              <a:t>“</a:t>
            </a:r>
            <a:r>
              <a:rPr lang="id-ID" b="1" dirty="0"/>
              <a:t>Pelanggaran Etika </a:t>
            </a:r>
            <a:r>
              <a:rPr lang="id-ID" b="1" dirty="0" smtClean="0"/>
              <a:t>Komunikasi</a:t>
            </a:r>
            <a:r>
              <a:rPr lang="en-US" b="1" dirty="0" smtClean="0"/>
              <a:t>”</a:t>
            </a:r>
          </a:p>
          <a:p>
            <a:r>
              <a:rPr lang="en-US" dirty="0" err="1" smtClean="0"/>
              <a:t>Metodologi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: </a:t>
            </a:r>
            <a:r>
              <a:rPr lang="en-US" dirty="0" smtClean="0">
                <a:hlinkClick r:id="rId2" action="ppaction://hlinkfile"/>
              </a:rPr>
              <a:t>Format </a:t>
            </a:r>
            <a:r>
              <a:rPr lang="en-US" dirty="0" err="1" smtClean="0">
                <a:hlinkClick r:id="rId2" action="ppaction://hlinkfile"/>
              </a:rPr>
              <a:t>Penulisan</a:t>
            </a:r>
            <a:r>
              <a:rPr lang="en-US" dirty="0" smtClean="0">
                <a:hlinkClick r:id="rId2" action="ppaction://hlinkfile"/>
              </a:rPr>
              <a:t> Paper.docx</a:t>
            </a:r>
            <a:endParaRPr lang="en-US" dirty="0" smtClean="0"/>
          </a:p>
          <a:p>
            <a:r>
              <a:rPr lang="en-US" dirty="0" smtClean="0"/>
              <a:t>Panel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r>
              <a:rPr lang="en-US" dirty="0" smtClean="0"/>
              <a:t> (@7 – 10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dicut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maraton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review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53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Kuis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10872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smtClean="0"/>
              <a:t>jelaskan </a:t>
            </a:r>
            <a:r>
              <a:rPr lang="en-US" dirty="0" smtClean="0"/>
              <a:t>MAKSIMAL 10 </a:t>
            </a:r>
            <a:r>
              <a:rPr lang="en-US" dirty="0" err="1" smtClean="0"/>
              <a:t>poin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pelajari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½ semester </a:t>
            </a:r>
            <a:r>
              <a:rPr lang="en-US" dirty="0" err="1" smtClean="0"/>
              <a:t>ini</a:t>
            </a:r>
            <a:r>
              <a:rPr lang="en-US" dirty="0" smtClean="0"/>
              <a:t>!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885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9/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6434"/>
            <a:ext cx="4038600" cy="295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raq war 2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11255"/>
            <a:ext cx="4038600" cy="3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139952" y="3673584"/>
            <a:ext cx="1008112" cy="5475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805413" y="764704"/>
            <a:ext cx="2952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Futura Bk BT" pitchFamily="34" charset="0"/>
              </a:rPr>
              <a:t>9/11</a:t>
            </a:r>
            <a:endParaRPr lang="id-ID" sz="8800" b="1" dirty="0">
              <a:latin typeface="Futura Bk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522920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Futura Bk BT" pitchFamily="34" charset="0"/>
              </a:rPr>
              <a:t>IRAQ, 2003</a:t>
            </a:r>
            <a:endParaRPr lang="id-ID" sz="5400" b="1" dirty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293096"/>
            <a:ext cx="4752528" cy="850106"/>
          </a:xfrm>
          <a:solidFill>
            <a:schemeClr val="bg1"/>
          </a:solidFill>
        </p:spPr>
        <p:txBody>
          <a:bodyPr/>
          <a:lstStyle/>
          <a:p>
            <a:r>
              <a:rPr lang="en-US" i="1" dirty="0" smtClean="0">
                <a:latin typeface="Futura Bk BT" pitchFamily="34" charset="0"/>
              </a:rPr>
              <a:t>Connection?</a:t>
            </a:r>
            <a:endParaRPr lang="id-ID" i="1" dirty="0">
              <a:latin typeface="Futura Bk BT" pitchFamily="34" charset="0"/>
            </a:endParaRPr>
          </a:p>
        </p:txBody>
      </p:sp>
      <p:pic>
        <p:nvPicPr>
          <p:cNvPr id="4098" name="Picture 2" descr="Image result for so what 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Futura Bk BT" pitchFamily="34" charset="0"/>
              </a:rPr>
              <a:t>The Whistleblower</a:t>
            </a:r>
            <a:endParaRPr lang="id-ID" b="1" i="1" dirty="0">
              <a:latin typeface="Futura Bk BT" pitchFamily="34" charset="0"/>
            </a:endParaRPr>
          </a:p>
        </p:txBody>
      </p:sp>
      <p:pic>
        <p:nvPicPr>
          <p:cNvPr id="5122" name="Picture 2" descr="Image result for karen kwiatkowski whistleb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486125" cy="433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Futura Bk BT" pitchFamily="34" charset="0"/>
              </a:rPr>
              <a:t>The Whistleblower</a:t>
            </a:r>
            <a:endParaRPr lang="id-ID" b="1" i="1" dirty="0">
              <a:latin typeface="Futura Bk BT" pitchFamily="34" charset="0"/>
            </a:endParaRPr>
          </a:p>
        </p:txBody>
      </p:sp>
      <p:pic>
        <p:nvPicPr>
          <p:cNvPr id="5122" name="Picture 2" descr="Image result for karen kwiatkowski whistleb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486125" cy="433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365516"/>
            <a:ext cx="6696744" cy="452431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periwira</a:t>
            </a:r>
            <a:r>
              <a:rPr lang="en-US" sz="2400" dirty="0" smtClean="0"/>
              <a:t> </a:t>
            </a:r>
            <a:r>
              <a:rPr lang="en-US" sz="2400" dirty="0" err="1" smtClean="0"/>
              <a:t>intelijen</a:t>
            </a:r>
            <a:r>
              <a:rPr lang="en-US" sz="2400" dirty="0" smtClean="0"/>
              <a:t> di </a:t>
            </a:r>
            <a:r>
              <a:rPr lang="en-US" sz="2400" dirty="0" err="1" smtClean="0"/>
              <a:t>Amerika</a:t>
            </a:r>
            <a:r>
              <a:rPr lang="en-US" sz="2400" dirty="0" smtClean="0"/>
              <a:t> </a:t>
            </a:r>
            <a:r>
              <a:rPr lang="en-US" sz="2400" dirty="0" err="1" smtClean="0"/>
              <a:t>Serikat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gelar</a:t>
            </a:r>
            <a:r>
              <a:rPr lang="en-US" sz="2400" dirty="0" smtClean="0"/>
              <a:t> MA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Harvard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Merasa</a:t>
            </a:r>
            <a:r>
              <a:rPr lang="en-US" sz="2400" dirty="0" smtClean="0"/>
              <a:t> </a:t>
            </a:r>
            <a:r>
              <a:rPr lang="en-US" sz="2400" dirty="0" err="1" smtClean="0"/>
              <a:t>di’bodohi</a:t>
            </a:r>
            <a:r>
              <a:rPr lang="en-US" sz="2400" dirty="0" smtClean="0"/>
              <a:t>’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kolega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atasan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Ada </a:t>
            </a:r>
            <a:r>
              <a:rPr lang="en-US" sz="2400" dirty="0" err="1" smtClean="0"/>
              <a:t>manipulasi</a:t>
            </a:r>
            <a:r>
              <a:rPr lang="en-US" sz="2400" dirty="0" smtClean="0"/>
              <a:t> data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perang</a:t>
            </a:r>
            <a:r>
              <a:rPr lang="en-US" sz="2400" dirty="0" smtClean="0"/>
              <a:t> </a:t>
            </a:r>
            <a:r>
              <a:rPr lang="en-US" sz="2400" dirty="0" err="1" smtClean="0"/>
              <a:t>Irak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Medio</a:t>
            </a:r>
            <a:r>
              <a:rPr lang="en-US" sz="2400" dirty="0" smtClean="0"/>
              <a:t> 2000-an, AS </a:t>
            </a:r>
            <a:r>
              <a:rPr lang="en-US" sz="2400" dirty="0" err="1" smtClean="0"/>
              <a:t>tertarik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wacana</a:t>
            </a:r>
            <a:r>
              <a:rPr lang="en-US" sz="2400" dirty="0" smtClean="0"/>
              <a:t> </a:t>
            </a:r>
            <a:r>
              <a:rPr lang="en-US" sz="2400" dirty="0" err="1" smtClean="0"/>
              <a:t>invasi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Iran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Irak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Tapi</a:t>
            </a:r>
            <a:r>
              <a:rPr lang="en-US" sz="2400" dirty="0" smtClean="0"/>
              <a:t>,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alasan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perang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9/11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menurutnya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adalah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strategi</a:t>
            </a:r>
            <a:r>
              <a:rPr lang="en-US" sz="2400" dirty="0" smtClean="0">
                <a:sym typeface="Wingdings" pitchFamily="2" charset="2"/>
              </a:rPr>
              <a:t> AS agar ‘</a:t>
            </a:r>
            <a:r>
              <a:rPr lang="en-US" sz="2400" dirty="0" err="1" smtClean="0">
                <a:sym typeface="Wingdings" pitchFamily="2" charset="2"/>
              </a:rPr>
              <a:t>perang</a:t>
            </a:r>
            <a:r>
              <a:rPr lang="en-US" sz="2400" dirty="0" smtClean="0">
                <a:sym typeface="Wingdings" pitchFamily="2" charset="2"/>
              </a:rPr>
              <a:t>’ </a:t>
            </a:r>
            <a:r>
              <a:rPr lang="en-US" sz="2400" dirty="0" err="1" smtClean="0">
                <a:sym typeface="Wingdings" pitchFamily="2" charset="2"/>
              </a:rPr>
              <a:t>didukung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oleh</a:t>
            </a:r>
            <a:r>
              <a:rPr lang="en-US" sz="2400" dirty="0" smtClean="0">
                <a:sym typeface="Wingdings" pitchFamily="2" charset="2"/>
              </a:rPr>
              <a:t> orang – orang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9/11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perang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sesungguhnya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adalah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kebutuhan</a:t>
            </a:r>
            <a:r>
              <a:rPr lang="en-US" sz="2400" dirty="0" smtClean="0">
                <a:sym typeface="Wingdings" pitchFamily="2" charset="2"/>
              </a:rPr>
              <a:t> Israel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1663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Futura Bk BT" pitchFamily="34" charset="0"/>
              </a:rPr>
              <a:t>The Whistleblower</a:t>
            </a:r>
            <a:endParaRPr lang="id-ID" b="1" i="1" dirty="0">
              <a:latin typeface="Futura Bk BT" pitchFamily="34" charset="0"/>
            </a:endParaRPr>
          </a:p>
        </p:txBody>
      </p:sp>
      <p:pic>
        <p:nvPicPr>
          <p:cNvPr id="5122" name="Picture 2" descr="Image result for karen kwiatkowski whistleb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486125" cy="433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080" y="1365516"/>
            <a:ext cx="6696744" cy="452431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periwira</a:t>
            </a:r>
            <a:r>
              <a:rPr lang="en-US" sz="2400" dirty="0" smtClean="0"/>
              <a:t> </a:t>
            </a:r>
            <a:r>
              <a:rPr lang="en-US" sz="2400" dirty="0" err="1" smtClean="0"/>
              <a:t>intelijen</a:t>
            </a:r>
            <a:r>
              <a:rPr lang="en-US" sz="2400" dirty="0" smtClean="0"/>
              <a:t> di </a:t>
            </a:r>
            <a:r>
              <a:rPr lang="en-US" sz="2400" dirty="0" err="1" smtClean="0"/>
              <a:t>Amerika</a:t>
            </a:r>
            <a:r>
              <a:rPr lang="en-US" sz="2400" dirty="0" smtClean="0"/>
              <a:t> </a:t>
            </a:r>
            <a:r>
              <a:rPr lang="en-US" sz="2400" dirty="0" err="1" smtClean="0"/>
              <a:t>Serikat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gelar</a:t>
            </a:r>
            <a:r>
              <a:rPr lang="en-US" sz="2400" dirty="0" smtClean="0"/>
              <a:t> MA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Harvard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Merasa</a:t>
            </a:r>
            <a:r>
              <a:rPr lang="en-US" sz="2400" dirty="0" smtClean="0"/>
              <a:t> </a:t>
            </a:r>
            <a:r>
              <a:rPr lang="en-US" sz="2400" dirty="0" err="1" smtClean="0"/>
              <a:t>di’bodohi</a:t>
            </a:r>
            <a:r>
              <a:rPr lang="en-US" sz="2400" dirty="0" smtClean="0"/>
              <a:t>’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kolega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atasan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Ada </a:t>
            </a:r>
            <a:r>
              <a:rPr lang="en-US" sz="2400" dirty="0" err="1" smtClean="0"/>
              <a:t>manipulasi</a:t>
            </a:r>
            <a:r>
              <a:rPr lang="en-US" sz="2400" dirty="0" smtClean="0"/>
              <a:t> data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perang</a:t>
            </a:r>
            <a:r>
              <a:rPr lang="en-US" sz="2400" dirty="0" smtClean="0"/>
              <a:t> </a:t>
            </a:r>
            <a:r>
              <a:rPr lang="en-US" sz="2400" dirty="0" err="1" smtClean="0"/>
              <a:t>Irak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Medio</a:t>
            </a:r>
            <a:r>
              <a:rPr lang="en-US" sz="2400" dirty="0" smtClean="0"/>
              <a:t> 2000-an, AS </a:t>
            </a:r>
            <a:r>
              <a:rPr lang="en-US" sz="2400" dirty="0" err="1" smtClean="0"/>
              <a:t>tertarik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wacana</a:t>
            </a:r>
            <a:r>
              <a:rPr lang="en-US" sz="2400" dirty="0" smtClean="0"/>
              <a:t> </a:t>
            </a:r>
            <a:r>
              <a:rPr lang="en-US" sz="2400" dirty="0" err="1" smtClean="0"/>
              <a:t>invasi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Iran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Irak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Tapi</a:t>
            </a:r>
            <a:r>
              <a:rPr lang="en-US" sz="2400" dirty="0" smtClean="0"/>
              <a:t>,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alasan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perang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9/11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menurutnya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adalah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strategi</a:t>
            </a:r>
            <a:r>
              <a:rPr lang="en-US" sz="2400" dirty="0" smtClean="0">
                <a:sym typeface="Wingdings" pitchFamily="2" charset="2"/>
              </a:rPr>
              <a:t> AS agar ‘</a:t>
            </a:r>
            <a:r>
              <a:rPr lang="en-US" sz="2400" dirty="0" err="1" smtClean="0">
                <a:sym typeface="Wingdings" pitchFamily="2" charset="2"/>
              </a:rPr>
              <a:t>perang</a:t>
            </a:r>
            <a:r>
              <a:rPr lang="en-US" sz="2400" dirty="0" smtClean="0">
                <a:sym typeface="Wingdings" pitchFamily="2" charset="2"/>
              </a:rPr>
              <a:t>’ </a:t>
            </a:r>
            <a:r>
              <a:rPr lang="en-US" sz="2400" dirty="0" err="1" smtClean="0">
                <a:sym typeface="Wingdings" pitchFamily="2" charset="2"/>
              </a:rPr>
              <a:t>didukung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oleh</a:t>
            </a:r>
            <a:r>
              <a:rPr lang="en-US" sz="2400" dirty="0" smtClean="0">
                <a:sym typeface="Wingdings" pitchFamily="2" charset="2"/>
              </a:rPr>
              <a:t> orang – orang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9/11 </a:t>
            </a:r>
            <a:r>
              <a:rPr lang="en-US" sz="2400" dirty="0" err="1" smtClean="0">
                <a:sym typeface="Wingdings" pitchFamily="2" charset="2"/>
              </a:rPr>
              <a:t>dan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perang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sesungguhnya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adalah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kebutuhan</a:t>
            </a:r>
            <a:r>
              <a:rPr lang="en-US" sz="2400" dirty="0" smtClean="0">
                <a:sym typeface="Wingdings" pitchFamily="2" charset="2"/>
              </a:rPr>
              <a:t> Israel</a:t>
            </a:r>
            <a:endParaRPr lang="id-ID" sz="2400" dirty="0"/>
          </a:p>
        </p:txBody>
      </p:sp>
      <p:sp>
        <p:nvSpPr>
          <p:cNvPr id="4" name="Curved Down Arrow 3"/>
          <p:cNvSpPr/>
          <p:nvPr/>
        </p:nvSpPr>
        <p:spPr>
          <a:xfrm rot="2759488">
            <a:off x="6468072" y="1173375"/>
            <a:ext cx="2160240" cy="14338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3198260"/>
            <a:ext cx="6840760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/>
              <a:t>Nurani</a:t>
            </a:r>
            <a:r>
              <a:rPr lang="en-US" sz="3200" dirty="0" smtClean="0"/>
              <a:t> </a:t>
            </a:r>
            <a:r>
              <a:rPr lang="en-US" sz="3200" dirty="0" err="1" smtClean="0"/>
              <a:t>menolak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ikut</a:t>
            </a:r>
            <a:r>
              <a:rPr lang="en-US" sz="3200" dirty="0" smtClean="0"/>
              <a:t> </a:t>
            </a:r>
            <a:r>
              <a:rPr lang="en-US" sz="3200" dirty="0" err="1" smtClean="0"/>
              <a:t>memanipulasi</a:t>
            </a:r>
            <a:r>
              <a:rPr lang="en-US" sz="3200" dirty="0" smtClean="0"/>
              <a:t> data agar </a:t>
            </a:r>
            <a:r>
              <a:rPr lang="en-US" sz="3200" dirty="0" err="1" smtClean="0"/>
              <a:t>perang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/>
              <a:t>Namun</a:t>
            </a:r>
            <a:r>
              <a:rPr lang="en-US" sz="3200" dirty="0" smtClean="0"/>
              <a:t>,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kelompoknya</a:t>
            </a:r>
            <a:r>
              <a:rPr lang="en-US" sz="3200" dirty="0" smtClean="0"/>
              <a:t>, </a:t>
            </a:r>
            <a:r>
              <a:rPr lang="en-US" sz="3200" dirty="0" err="1" smtClean="0"/>
              <a:t>semua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menentang</a:t>
            </a:r>
            <a:r>
              <a:rPr lang="en-US" sz="3200" dirty="0" smtClean="0"/>
              <a:t> </a:t>
            </a:r>
            <a:r>
              <a:rPr lang="en-US" sz="3200" dirty="0" err="1" smtClean="0"/>
              <a:t>diberi</a:t>
            </a:r>
            <a:r>
              <a:rPr lang="en-US" sz="3200" dirty="0" smtClean="0"/>
              <a:t> cap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pengkhianat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Karen </a:t>
            </a:r>
            <a:r>
              <a:rPr lang="en-US" sz="3200" dirty="0" err="1" smtClean="0"/>
              <a:t>memutuskan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pensiun</a:t>
            </a:r>
            <a:r>
              <a:rPr lang="en-US" sz="3200" dirty="0" smtClean="0"/>
              <a:t> </a:t>
            </a:r>
            <a:r>
              <a:rPr lang="en-US" sz="3200" dirty="0" err="1" smtClean="0"/>
              <a:t>dini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506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Futura Bk BT" pitchFamily="34" charset="0"/>
              </a:rPr>
              <a:t>The Whistleblower</a:t>
            </a:r>
            <a:endParaRPr lang="id-ID" b="1" i="1" dirty="0">
              <a:latin typeface="Futura Bk BT" pitchFamily="34" charset="0"/>
            </a:endParaRPr>
          </a:p>
        </p:txBody>
      </p:sp>
      <p:pic>
        <p:nvPicPr>
          <p:cNvPr id="5122" name="Picture 2" descr="Image result for karen kwiatkowski whistleb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486125" cy="433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8498" y="1772816"/>
            <a:ext cx="6696744" cy="397031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Dia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kontributor</a:t>
            </a:r>
            <a:r>
              <a:rPr lang="en-US" sz="2800" dirty="0" smtClean="0"/>
              <a:t> </a:t>
            </a:r>
            <a:r>
              <a:rPr lang="en-US" sz="2800" dirty="0" err="1" smtClean="0"/>
              <a:t>tulisan</a:t>
            </a:r>
            <a:r>
              <a:rPr lang="en-US" sz="2800" dirty="0" smtClean="0"/>
              <a:t> – </a:t>
            </a:r>
            <a:r>
              <a:rPr lang="en-US" sz="2800" dirty="0" err="1" smtClean="0"/>
              <a:t>tulisan</a:t>
            </a:r>
            <a:r>
              <a:rPr lang="en-US" sz="2800" dirty="0" smtClean="0"/>
              <a:t> </a:t>
            </a:r>
            <a:r>
              <a:rPr lang="en-US" sz="2800" dirty="0" err="1" smtClean="0"/>
              <a:t>kritik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</a:t>
            </a:r>
            <a:r>
              <a:rPr lang="en-US" sz="2800" dirty="0" err="1" smtClean="0"/>
              <a:t>perang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pemerintah</a:t>
            </a:r>
            <a:r>
              <a:rPr lang="en-US" sz="2800" dirty="0" smtClean="0"/>
              <a:t>, </a:t>
            </a:r>
            <a:r>
              <a:rPr lang="en-US" sz="2800" dirty="0" err="1" smtClean="0"/>
              <a:t>sebelumnya</a:t>
            </a:r>
            <a:r>
              <a:rPr lang="en-US" sz="2800" dirty="0" smtClean="0"/>
              <a:t> </a:t>
            </a:r>
            <a:r>
              <a:rPr lang="en-US" sz="2800" dirty="0" err="1" smtClean="0"/>
              <a:t>memakai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</a:t>
            </a:r>
            <a:r>
              <a:rPr lang="en-US" sz="2800" dirty="0" err="1" smtClean="0"/>
              <a:t>samaran</a:t>
            </a:r>
            <a:r>
              <a:rPr lang="en-US" sz="2800" dirty="0" smtClean="0"/>
              <a:t>. </a:t>
            </a:r>
            <a:r>
              <a:rPr lang="en-US" sz="2800" dirty="0" err="1" smtClean="0"/>
              <a:t>Akhirnya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keluar</a:t>
            </a:r>
            <a:r>
              <a:rPr lang="en-US" sz="2800" dirty="0" smtClean="0"/>
              <a:t>, </a:t>
            </a:r>
            <a:r>
              <a:rPr lang="en-US" sz="2800" dirty="0" err="1" smtClean="0"/>
              <a:t>dia</a:t>
            </a:r>
            <a:r>
              <a:rPr lang="en-US" sz="2800" dirty="0" smtClean="0"/>
              <a:t> </a:t>
            </a:r>
            <a:r>
              <a:rPr lang="en-US" sz="2800" dirty="0" err="1" smtClean="0"/>
              <a:t>mengungkap</a:t>
            </a:r>
            <a:r>
              <a:rPr lang="en-US" sz="2800" dirty="0" smtClean="0"/>
              <a:t> </a:t>
            </a:r>
            <a:r>
              <a:rPr lang="en-US" sz="2800" dirty="0" err="1" smtClean="0"/>
              <a:t>identitasnya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tulisannya</a:t>
            </a:r>
            <a:r>
              <a:rPr lang="en-US" sz="2800" dirty="0" smtClean="0"/>
              <a:t>, </a:t>
            </a:r>
            <a:r>
              <a:rPr lang="en-US" sz="2800" dirty="0" err="1" smtClean="0"/>
              <a:t>ia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pintu</a:t>
            </a:r>
            <a:r>
              <a:rPr lang="en-US" sz="2800" dirty="0" smtClean="0"/>
              <a:t> </a:t>
            </a:r>
            <a:r>
              <a:rPr lang="en-US" sz="2800" dirty="0" err="1" smtClean="0"/>
              <a:t>pembuka</a:t>
            </a:r>
            <a:r>
              <a:rPr lang="en-US" sz="2800" dirty="0" smtClean="0"/>
              <a:t> </a:t>
            </a:r>
            <a:r>
              <a:rPr lang="en-US" sz="2800" dirty="0" err="1" smtClean="0"/>
              <a:t>pembahasan</a:t>
            </a:r>
            <a:r>
              <a:rPr lang="en-US" sz="2800" dirty="0" smtClean="0"/>
              <a:t> </a:t>
            </a:r>
            <a:r>
              <a:rPr lang="en-US" sz="2800" dirty="0" err="1" smtClean="0"/>
              <a:t>kesalahan</a:t>
            </a:r>
            <a:r>
              <a:rPr lang="en-US" sz="2800" dirty="0" smtClean="0"/>
              <a:t> </a:t>
            </a:r>
            <a:r>
              <a:rPr lang="en-US" sz="2800" dirty="0" err="1" smtClean="0"/>
              <a:t>perang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AS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konspirasi</a:t>
            </a:r>
            <a:r>
              <a:rPr lang="en-US" sz="2800" dirty="0" smtClean="0"/>
              <a:t> 9/11</a:t>
            </a:r>
          </a:p>
        </p:txBody>
      </p:sp>
    </p:spTree>
    <p:extLst>
      <p:ext uri="{BB962C8B-B14F-4D97-AF65-F5344CB8AC3E}">
        <p14:creationId xmlns:p14="http://schemas.microsoft.com/office/powerpoint/2010/main" val="32896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61694"/>
            <a:ext cx="2592288" cy="145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5098578"/>
          </a:xfrm>
          <a:solidFill>
            <a:srgbClr val="FFFFFF">
              <a:alpha val="89804"/>
            </a:srgbClr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Pilihan</a:t>
            </a:r>
            <a:r>
              <a:rPr lang="en-US" b="1" dirty="0" smtClean="0"/>
              <a:t> – </a:t>
            </a:r>
            <a:r>
              <a:rPr lang="en-US" b="1" dirty="0" err="1" smtClean="0"/>
              <a:t>pilihan</a:t>
            </a:r>
            <a:r>
              <a:rPr lang="en-US" b="1" dirty="0" smtClean="0"/>
              <a:t> </a:t>
            </a:r>
            <a:r>
              <a:rPr lang="en-US" b="1" dirty="0" err="1" smtClean="0"/>
              <a:t>etika</a:t>
            </a:r>
            <a:r>
              <a:rPr lang="en-US" b="1" dirty="0" smtClean="0"/>
              <a:t> yang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buat</a:t>
            </a:r>
            <a:r>
              <a:rPr lang="en-US" b="1" dirty="0" smtClean="0"/>
              <a:t> di </a:t>
            </a:r>
            <a:r>
              <a:rPr lang="en-US" b="1" dirty="0" err="1" smtClean="0"/>
              <a:t>kelompok</a:t>
            </a:r>
            <a:r>
              <a:rPr lang="en-US" b="1" dirty="0" smtClean="0"/>
              <a:t> </a:t>
            </a:r>
            <a:r>
              <a:rPr lang="en-US" b="1" dirty="0" err="1" smtClean="0"/>
              <a:t>kecil</a:t>
            </a:r>
            <a:r>
              <a:rPr lang="en-US" b="1" dirty="0" smtClean="0"/>
              <a:t> </a:t>
            </a:r>
            <a:r>
              <a:rPr lang="en-US" b="1" dirty="0" err="1" smtClean="0"/>
              <a:t>berimplikasi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kepada</a:t>
            </a:r>
            <a:r>
              <a:rPr lang="en-US" b="1" dirty="0" smtClean="0"/>
              <a:t> </a:t>
            </a:r>
            <a:r>
              <a:rPr lang="en-US" b="1" dirty="0" err="1" smtClean="0"/>
              <a:t>kehidupan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orang – orang </a:t>
            </a:r>
            <a:r>
              <a:rPr lang="en-US" b="1" dirty="0" err="1" smtClean="0"/>
              <a:t>sekitar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Ekstrimnya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kisah</a:t>
            </a:r>
            <a:r>
              <a:rPr lang="en-US" dirty="0" smtClean="0">
                <a:sym typeface="Wingdings" pitchFamily="2" charset="2"/>
              </a:rPr>
              <a:t> Kwiatkowski, </a:t>
            </a:r>
            <a:r>
              <a:rPr lang="en-US" dirty="0" err="1" smtClean="0">
                <a:sym typeface="Wingdings" pitchFamily="2" charset="2"/>
              </a:rPr>
              <a:t>berada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kelompok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sangat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berpengaruh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kelangsungan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hidup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banyak</a:t>
            </a:r>
            <a:r>
              <a:rPr lang="en-US" dirty="0" smtClean="0">
                <a:sym typeface="Wingdings" pitchFamily="2" charset="2"/>
              </a:rPr>
              <a:t> orang</a:t>
            </a:r>
            <a:endParaRPr lang="id-ID" dirty="0"/>
          </a:p>
        </p:txBody>
      </p:sp>
      <p:sp>
        <p:nvSpPr>
          <p:cNvPr id="4" name="AutoShape 4" descr="Image result for choice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6872" y="5361694"/>
            <a:ext cx="25908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6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5348247</TotalTime>
  <Words>1321</Words>
  <Application>Microsoft Office PowerPoint</Application>
  <PresentationFormat>On-screen Show (4:3)</PresentationFormat>
  <Paragraphs>132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ETIKA KOMUNIKASI KELOMPOK</vt:lpstr>
      <vt:lpstr>Mantan Perwira Intelijen di Amerika Serikat</vt:lpstr>
      <vt:lpstr>PowerPoint Presentation</vt:lpstr>
      <vt:lpstr>Connection?</vt:lpstr>
      <vt:lpstr>The Whistleblower</vt:lpstr>
      <vt:lpstr>The Whistleblower</vt:lpstr>
      <vt:lpstr>The Whistleblower</vt:lpstr>
      <vt:lpstr>The Whistleblower</vt:lpstr>
      <vt:lpstr>Pilihan – pilihan etika yang kita buat di kelompok kecil berimplikasi besar kepada kehidupan kita dan orang – orang sekitar kita  Ekstrimnya, kisah Kwiatkowski, berada dalam kelompok yang sangat berpengaruh pada kelangsungan hidup banyak orang</vt:lpstr>
      <vt:lpstr>PowerPoint Presentation</vt:lpstr>
      <vt:lpstr>Kelompok  Sistem Sosial Terkecil</vt:lpstr>
      <vt:lpstr>Jadi, apa yang akan kita bahas pada pertemuan ini?</vt:lpstr>
      <vt:lpstr>PowerPoint Presentation</vt:lpstr>
      <vt:lpstr>Tinjauan Teori: Kelompok Kecil</vt:lpstr>
      <vt:lpstr>Tinjauan Teori: Variasi Etika &amp; Kelompok</vt:lpstr>
      <vt:lpstr>PowerPoint Presentation</vt:lpstr>
      <vt:lpstr>Formasi Kelompok: Keanggotaan</vt:lpstr>
      <vt:lpstr>Formasi Kelompok: Kontrak Kelompok</vt:lpstr>
      <vt:lpstr>Formasi Kelompok: Kontrak Kelompok</vt:lpstr>
      <vt:lpstr>Formasi Kelompok: Kontrak Kelompok</vt:lpstr>
      <vt:lpstr>Praktik dan Proses Internal: Pengaturan Prosedur</vt:lpstr>
      <vt:lpstr>Praktik dan Proses Internal: Peran Kelompok</vt:lpstr>
      <vt:lpstr>Praktik dan Proses Internal:  Hubungan Mayoritas - Minoritas</vt:lpstr>
      <vt:lpstr>Hubungan Eksternal: Momok Groupthink</vt:lpstr>
      <vt:lpstr>Hubungan Eksternal:  Konvergensi simbolik dan Pemisahan</vt:lpstr>
      <vt:lpstr>Hubungan Eksternal:  Ingroups  dan Outgroups</vt:lpstr>
      <vt:lpstr>PowerPoint Presentation</vt:lpstr>
      <vt:lpstr>Tugas Minggu Depan</vt:lpstr>
      <vt:lpstr>Kuis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Suci Marini</dc:creator>
  <cp:lastModifiedBy>Suci Marini</cp:lastModifiedBy>
  <cp:revision>26</cp:revision>
  <dcterms:created xsi:type="dcterms:W3CDTF">2008-12-31T17:03:41Z</dcterms:created>
  <dcterms:modified xsi:type="dcterms:W3CDTF">2008-12-31T18:46:02Z</dcterms:modified>
</cp:coreProperties>
</file>