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6" r:id="rId24"/>
    <p:sldId id="279" r:id="rId25"/>
    <p:sldId id="280" r:id="rId2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476" autoAdjust="0"/>
    <p:restoredTop sz="94660"/>
  </p:normalViewPr>
  <p:slideViewPr>
    <p:cSldViewPr>
      <p:cViewPr varScale="1">
        <p:scale>
          <a:sx n="43" d="100"/>
          <a:sy n="43" d="100"/>
        </p:scale>
        <p:origin x="-1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8A1-2B18-4679-B428-B584E693B0DF}" type="datetimeFigureOut">
              <a:rPr lang="id-ID" smtClean="0"/>
              <a:t>24/02/2019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ACEA-4C77-49EC-B2F7-C9AEDB30666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3358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8A1-2B18-4679-B428-B584E693B0DF}" type="datetimeFigureOut">
              <a:rPr lang="id-ID" smtClean="0"/>
              <a:t>24/02/2019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ACEA-4C77-49EC-B2F7-C9AEDB30666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61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8A1-2B18-4679-B428-B584E693B0DF}" type="datetimeFigureOut">
              <a:rPr lang="id-ID" smtClean="0"/>
              <a:t>24/02/2019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ACEA-4C77-49EC-B2F7-C9AEDB30666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537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8A1-2B18-4679-B428-B584E693B0DF}" type="datetimeFigureOut">
              <a:rPr lang="id-ID" smtClean="0"/>
              <a:t>24/02/2019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ACEA-4C77-49EC-B2F7-C9AEDB30666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4875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8A1-2B18-4679-B428-B584E693B0DF}" type="datetimeFigureOut">
              <a:rPr lang="id-ID" smtClean="0"/>
              <a:t>24/02/2019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ACEA-4C77-49EC-B2F7-C9AEDB30666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791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8A1-2B18-4679-B428-B584E693B0DF}" type="datetimeFigureOut">
              <a:rPr lang="id-ID" smtClean="0"/>
              <a:t>24/02/2019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ACEA-4C77-49EC-B2F7-C9AEDB30666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1358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8A1-2B18-4679-B428-B584E693B0DF}" type="datetimeFigureOut">
              <a:rPr lang="id-ID" smtClean="0"/>
              <a:t>24/02/2019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ACEA-4C77-49EC-B2F7-C9AEDB30666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405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8A1-2B18-4679-B428-B584E693B0DF}" type="datetimeFigureOut">
              <a:rPr lang="id-ID" smtClean="0"/>
              <a:t>24/02/2019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ACEA-4C77-49EC-B2F7-C9AEDB30666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865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8A1-2B18-4679-B428-B584E693B0DF}" type="datetimeFigureOut">
              <a:rPr lang="id-ID" smtClean="0"/>
              <a:t>24/02/2019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ACEA-4C77-49EC-B2F7-C9AEDB30666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313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8A1-2B18-4679-B428-B584E693B0DF}" type="datetimeFigureOut">
              <a:rPr lang="id-ID" smtClean="0"/>
              <a:t>24/02/2019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ACEA-4C77-49EC-B2F7-C9AEDB30666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843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78A1-2B18-4679-B428-B584E693B0DF}" type="datetimeFigureOut">
              <a:rPr lang="id-ID" smtClean="0"/>
              <a:t>24/02/2019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6ACEA-4C77-49EC-B2F7-C9AEDB30666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442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A78A1-2B18-4679-B428-B584E693B0DF}" type="datetimeFigureOut">
              <a:rPr lang="id-ID" smtClean="0"/>
              <a:t>24/02/2019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6ACEA-4C77-49EC-B2F7-C9AEDB30666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199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9424" y="2132856"/>
            <a:ext cx="5184576" cy="2234679"/>
          </a:xfrm>
        </p:spPr>
        <p:txBody>
          <a:bodyPr>
            <a:noAutofit/>
          </a:bodyPr>
          <a:lstStyle/>
          <a:p>
            <a:pPr algn="l"/>
            <a:r>
              <a:rPr lang="en-US" sz="5400" dirty="0" err="1" smtClean="0">
                <a:latin typeface="Constantia" pitchFamily="18" charset="0"/>
              </a:rPr>
              <a:t>Etika</a:t>
            </a:r>
            <a:r>
              <a:rPr lang="en-US" sz="5400" dirty="0" smtClean="0">
                <a:latin typeface="Constantia" pitchFamily="18" charset="0"/>
              </a:rPr>
              <a:t> </a:t>
            </a:r>
            <a:r>
              <a:rPr lang="en-US" sz="5400" dirty="0" err="1" smtClean="0">
                <a:latin typeface="Constantia" pitchFamily="18" charset="0"/>
              </a:rPr>
              <a:t>Komunikasi</a:t>
            </a:r>
            <a:r>
              <a:rPr lang="en-US" sz="5400" dirty="0" smtClean="0">
                <a:latin typeface="Constantia" pitchFamily="18" charset="0"/>
              </a:rPr>
              <a:t> </a:t>
            </a:r>
            <a:r>
              <a:rPr lang="en-US" sz="5400" dirty="0" err="1" smtClean="0">
                <a:latin typeface="Constantia" pitchFamily="18" charset="0"/>
              </a:rPr>
              <a:t>Antar</a:t>
            </a:r>
            <a:r>
              <a:rPr lang="en-US" sz="5400" dirty="0" smtClean="0">
                <a:latin typeface="Constantia" pitchFamily="18" charset="0"/>
              </a:rPr>
              <a:t> </a:t>
            </a:r>
            <a:r>
              <a:rPr lang="en-US" sz="5400" dirty="0" err="1" smtClean="0">
                <a:latin typeface="Constantia" pitchFamily="18" charset="0"/>
              </a:rPr>
              <a:t>Budaya</a:t>
            </a:r>
            <a:endParaRPr lang="id-ID" sz="5400" dirty="0">
              <a:latin typeface="Constantia" pitchFamily="18" charset="0"/>
            </a:endParaRPr>
          </a:p>
        </p:txBody>
      </p:sp>
      <p:pic>
        <p:nvPicPr>
          <p:cNvPr id="1026" name="Picture 2" descr="Hasil gambar untuk intercultural communi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3667138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3568" y="4581128"/>
            <a:ext cx="7416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 smtClean="0">
                <a:latin typeface="Chaparral Pro Light" pitchFamily="18" charset="0"/>
              </a:rPr>
              <a:t>disarikan</a:t>
            </a:r>
            <a:r>
              <a:rPr lang="en-US" sz="1400" dirty="0" smtClean="0">
                <a:latin typeface="Chaparral Pro Light" pitchFamily="18" charset="0"/>
              </a:rPr>
              <a:t> </a:t>
            </a:r>
            <a:r>
              <a:rPr lang="en-US" sz="1400" dirty="0" err="1" smtClean="0">
                <a:latin typeface="Chaparral Pro Light" pitchFamily="18" charset="0"/>
              </a:rPr>
              <a:t>dari</a:t>
            </a:r>
            <a:r>
              <a:rPr lang="en-US" sz="1400" dirty="0">
                <a:latin typeface="Chaparral Pro Light" pitchFamily="18" charset="0"/>
              </a:rPr>
              <a:t> </a:t>
            </a:r>
            <a:r>
              <a:rPr lang="en-US" sz="1400" dirty="0" smtClean="0">
                <a:latin typeface="Chaparral Pro Light" pitchFamily="18" charset="0"/>
              </a:rPr>
              <a:t>Toomey (</a:t>
            </a:r>
            <a:r>
              <a:rPr lang="en-US" sz="1400" dirty="0" err="1" smtClean="0">
                <a:latin typeface="Chaparral Pro Light" pitchFamily="18" charset="0"/>
              </a:rPr>
              <a:t>dalam</a:t>
            </a:r>
            <a:r>
              <a:rPr lang="en-US" sz="1400" dirty="0" smtClean="0">
                <a:latin typeface="Chaparral Pro Light" pitchFamily="18" charset="0"/>
              </a:rPr>
              <a:t> Cheney G, S. May, D. </a:t>
            </a:r>
            <a:r>
              <a:rPr lang="en-US" sz="1400" dirty="0" err="1" smtClean="0">
                <a:latin typeface="Chaparral Pro Light" pitchFamily="18" charset="0"/>
              </a:rPr>
              <a:t>Munshi</a:t>
            </a:r>
            <a:r>
              <a:rPr lang="en-US" sz="1400" dirty="0" smtClean="0">
                <a:latin typeface="Chaparral Pro Light" pitchFamily="18" charset="0"/>
              </a:rPr>
              <a:t>, 2011: 335) </a:t>
            </a:r>
            <a:r>
              <a:rPr lang="en-US" sz="1400" dirty="0" err="1" smtClean="0">
                <a:latin typeface="Chaparral Pro Light" pitchFamily="18" charset="0"/>
              </a:rPr>
              <a:t>dengan</a:t>
            </a:r>
            <a:r>
              <a:rPr lang="en-US" sz="1400" dirty="0" smtClean="0">
                <a:latin typeface="Chaparral Pro Light" pitchFamily="18" charset="0"/>
              </a:rPr>
              <a:t> </a:t>
            </a:r>
            <a:r>
              <a:rPr lang="en-US" sz="1400" dirty="0" err="1" smtClean="0">
                <a:latin typeface="Chaparral Pro Light" pitchFamily="18" charset="0"/>
              </a:rPr>
              <a:t>pengayaan</a:t>
            </a:r>
            <a:endParaRPr lang="id-ID" sz="1400" dirty="0">
              <a:latin typeface="Chaparral Pro Ligh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65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latin typeface="Century Gothic" pitchFamily="34" charset="0"/>
              </a:rPr>
              <a:t>Perbedaan</a:t>
            </a:r>
            <a:r>
              <a:rPr lang="en-US" sz="3600" b="1" dirty="0" smtClean="0">
                <a:latin typeface="Century Gothic" pitchFamily="34" charset="0"/>
              </a:rPr>
              <a:t> </a:t>
            </a:r>
            <a:r>
              <a:rPr lang="en-US" sz="3600" b="1" dirty="0" err="1" smtClean="0">
                <a:latin typeface="Century Gothic" pitchFamily="34" charset="0"/>
              </a:rPr>
              <a:t>Makna</a:t>
            </a:r>
            <a:r>
              <a:rPr lang="en-US" sz="3600" b="1" dirty="0" smtClean="0">
                <a:latin typeface="Century Gothic" pitchFamily="34" charset="0"/>
              </a:rPr>
              <a:t> </a:t>
            </a:r>
            <a:endParaRPr lang="id-ID" sz="3600" b="1" dirty="0">
              <a:latin typeface="Century Gothic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183" y="980728"/>
            <a:ext cx="4040188" cy="639762"/>
          </a:xfrm>
        </p:spPr>
        <p:txBody>
          <a:bodyPr>
            <a:normAutofit/>
          </a:bodyPr>
          <a:lstStyle/>
          <a:p>
            <a:r>
              <a:rPr lang="en-US" sz="3200" i="1" dirty="0" err="1" smtClean="0">
                <a:latin typeface="Baskerville Old Face" pitchFamily="18" charset="0"/>
              </a:rPr>
              <a:t>Inggris</a:t>
            </a:r>
            <a:endParaRPr lang="id-ID" sz="3200" i="1" dirty="0">
              <a:latin typeface="Baskerville Old Face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183" y="1620490"/>
            <a:ext cx="4040188" cy="2478261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Century Gothic" pitchFamily="34" charset="0"/>
              </a:rPr>
              <a:t>Dianggap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sebagai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ketidaktahuan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budaya</a:t>
            </a:r>
            <a:endParaRPr lang="en-US" sz="2800" dirty="0" smtClean="0">
              <a:latin typeface="Century Gothic" pitchFamily="34" charset="0"/>
            </a:endParaRPr>
          </a:p>
          <a:p>
            <a:r>
              <a:rPr lang="en-US" sz="2800" dirty="0" err="1" smtClean="0">
                <a:latin typeface="Century Gothic" pitchFamily="34" charset="0"/>
              </a:rPr>
              <a:t>Bukan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pelanggaran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kriminal</a:t>
            </a:r>
            <a:r>
              <a:rPr lang="en-US" sz="2800" dirty="0" smtClean="0">
                <a:latin typeface="Century Gothic" pitchFamily="34" charset="0"/>
              </a:rPr>
              <a:t>.</a:t>
            </a:r>
          </a:p>
          <a:p>
            <a:endParaRPr lang="id-ID" sz="2800" dirty="0">
              <a:latin typeface="Century Gothic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980728"/>
            <a:ext cx="4041775" cy="639762"/>
          </a:xfrm>
        </p:spPr>
        <p:txBody>
          <a:bodyPr>
            <a:noAutofit/>
          </a:bodyPr>
          <a:lstStyle/>
          <a:p>
            <a:r>
              <a:rPr lang="en-US" sz="3200" i="1" dirty="0" smtClean="0">
                <a:latin typeface="Baskerville Old Face" pitchFamily="18" charset="0"/>
              </a:rPr>
              <a:t>Sudan</a:t>
            </a:r>
            <a:endParaRPr lang="id-ID" sz="3200" i="1" dirty="0">
              <a:latin typeface="Baskerville Old Face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620490"/>
            <a:ext cx="4041775" cy="2478261"/>
          </a:xfrm>
        </p:spPr>
        <p:txBody>
          <a:bodyPr/>
          <a:lstStyle/>
          <a:p>
            <a:r>
              <a:rPr lang="en-US" sz="2800" dirty="0" smtClean="0">
                <a:latin typeface="Century Gothic" pitchFamily="34" charset="0"/>
              </a:rPr>
              <a:t>Hal </a:t>
            </a:r>
            <a:r>
              <a:rPr lang="en-US" sz="2800" dirty="0" err="1" smtClean="0">
                <a:latin typeface="Century Gothic" pitchFamily="34" charset="0"/>
              </a:rPr>
              <a:t>ini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dianggap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sebagai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hinaan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terhadap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iman</a:t>
            </a:r>
            <a:endParaRPr lang="en-US" sz="2800" dirty="0" smtClean="0">
              <a:latin typeface="Century Gothic" pitchFamily="34" charset="0"/>
            </a:endParaRPr>
          </a:p>
          <a:p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Hinaan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terhadap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nabi</a:t>
            </a:r>
            <a:r>
              <a:rPr lang="en-US" sz="2800" dirty="0" smtClean="0">
                <a:latin typeface="Century Gothic" pitchFamily="34" charset="0"/>
              </a:rPr>
              <a:t>.</a:t>
            </a:r>
            <a:endParaRPr lang="id-ID" sz="2800" dirty="0">
              <a:latin typeface="Century Gothic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552" y="3947046"/>
            <a:ext cx="822960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latin typeface="Century Gothic" pitchFamily="34" charset="0"/>
              </a:rPr>
              <a:t>Hasil</a:t>
            </a:r>
            <a:endParaRPr lang="id-ID" sz="3600" b="1" dirty="0">
              <a:latin typeface="Century Gothic" pitchFamily="34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57200" y="4509120"/>
            <a:ext cx="8229600" cy="2509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itchFamily="2" charset="2"/>
              <a:buChar char="ü"/>
            </a:pPr>
            <a:r>
              <a:rPr lang="en-US" b="0" dirty="0" smtClean="0">
                <a:latin typeface="Century Gothic" pitchFamily="34" charset="0"/>
              </a:rPr>
              <a:t>Gibbons </a:t>
            </a:r>
            <a:r>
              <a:rPr lang="en-US" b="0" dirty="0" err="1" smtClean="0">
                <a:latin typeface="Century Gothic" pitchFamily="34" charset="0"/>
              </a:rPr>
              <a:t>ditahan</a:t>
            </a:r>
            <a:r>
              <a:rPr lang="en-US" b="0" dirty="0" smtClean="0">
                <a:latin typeface="Century Gothic" pitchFamily="34" charset="0"/>
              </a:rPr>
              <a:t> 15 </a:t>
            </a:r>
            <a:r>
              <a:rPr lang="en-US" b="0" dirty="0" err="1" smtClean="0">
                <a:latin typeface="Century Gothic" pitchFamily="34" charset="0"/>
              </a:rPr>
              <a:t>hari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dan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dihukum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cambuk</a:t>
            </a:r>
            <a:r>
              <a:rPr lang="en-US" b="0" dirty="0" smtClean="0">
                <a:latin typeface="Century Gothic" pitchFamily="34" charset="0"/>
              </a:rPr>
              <a:t> 40x </a:t>
            </a:r>
            <a:r>
              <a:rPr lang="en-US" b="0" dirty="0" err="1" smtClean="0">
                <a:latin typeface="Century Gothic" pitchFamily="34" charset="0"/>
              </a:rPr>
              <a:t>dengan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dakwaan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kebencian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terhadap</a:t>
            </a:r>
            <a:r>
              <a:rPr lang="en-US" b="0" dirty="0" smtClean="0">
                <a:latin typeface="Century Gothic" pitchFamily="34" charset="0"/>
              </a:rPr>
              <a:t> agama.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b="0" dirty="0" err="1" smtClean="0">
                <a:latin typeface="Century Gothic" pitchFamily="34" charset="0"/>
              </a:rPr>
              <a:t>Nabi</a:t>
            </a:r>
            <a:r>
              <a:rPr lang="en-US" b="0" dirty="0" smtClean="0">
                <a:latin typeface="Century Gothic" pitchFamily="34" charset="0"/>
              </a:rPr>
              <a:t> Muhammad </a:t>
            </a:r>
            <a:r>
              <a:rPr lang="en-US" b="0" dirty="0" err="1" smtClean="0">
                <a:latin typeface="Century Gothic" pitchFamily="34" charset="0"/>
              </a:rPr>
              <a:t>merupakan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simbol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suci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dan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pemberian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nama</a:t>
            </a:r>
            <a:r>
              <a:rPr lang="en-US" b="0" dirty="0" smtClean="0">
                <a:latin typeface="Century Gothic" pitchFamily="34" charset="0"/>
              </a:rPr>
              <a:t> Muhammad </a:t>
            </a:r>
            <a:r>
              <a:rPr lang="en-US" b="0" dirty="0" err="1" smtClean="0">
                <a:latin typeface="Century Gothic" pitchFamily="34" charset="0"/>
              </a:rPr>
              <a:t>terhadap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binatang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merupakan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hinaan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terhadap</a:t>
            </a:r>
            <a:r>
              <a:rPr lang="en-US" b="0" dirty="0" smtClean="0">
                <a:latin typeface="Century Gothic" pitchFamily="34" charset="0"/>
              </a:rPr>
              <a:t> </a:t>
            </a:r>
            <a:r>
              <a:rPr lang="en-US" b="0" dirty="0" err="1" smtClean="0">
                <a:latin typeface="Century Gothic" pitchFamily="34" charset="0"/>
              </a:rPr>
              <a:t>muslim</a:t>
            </a:r>
            <a:r>
              <a:rPr lang="en-US" b="0" dirty="0" smtClean="0">
                <a:latin typeface="Century Gothic" pitchFamily="34" charset="0"/>
              </a:rPr>
              <a:t>. </a:t>
            </a:r>
          </a:p>
          <a:p>
            <a:endParaRPr lang="en-US" sz="2000" b="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25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>
                <a:latin typeface="Baskerville Old Face" pitchFamily="18" charset="0"/>
              </a:rPr>
              <a:t>Isu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Kontemporer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Etika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Komunikasi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Antar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 smtClean="0">
                <a:latin typeface="Baskerville Old Face" pitchFamily="18" charset="0"/>
              </a:rPr>
              <a:t>Budaya</a:t>
            </a:r>
            <a:endParaRPr lang="id-ID" dirty="0">
              <a:latin typeface="Baskerville Old Face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1900808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Century Gothic" pitchFamily="34" charset="0"/>
              </a:rPr>
              <a:t>Sebagai</a:t>
            </a:r>
            <a:r>
              <a:rPr lang="en-US" sz="3600" dirty="0" smtClean="0">
                <a:latin typeface="Century Gothic" pitchFamily="34" charset="0"/>
              </a:rPr>
              <a:t> </a:t>
            </a:r>
            <a:r>
              <a:rPr lang="en-US" sz="3600" dirty="0" err="1" smtClean="0">
                <a:latin typeface="Century Gothic" pitchFamily="34" charset="0"/>
              </a:rPr>
              <a:t>Mahasiswa</a:t>
            </a:r>
            <a:r>
              <a:rPr lang="en-US" sz="3600" dirty="0" smtClean="0">
                <a:latin typeface="Century Gothic" pitchFamily="34" charset="0"/>
              </a:rPr>
              <a:t> </a:t>
            </a:r>
            <a:r>
              <a:rPr lang="en-US" sz="3600" dirty="0" err="1" smtClean="0">
                <a:latin typeface="Century Gothic" pitchFamily="34" charset="0"/>
              </a:rPr>
              <a:t>Ilmu</a:t>
            </a:r>
            <a:r>
              <a:rPr lang="en-US" sz="3600" dirty="0" smtClean="0">
                <a:latin typeface="Century Gothic" pitchFamily="34" charset="0"/>
              </a:rPr>
              <a:t> </a:t>
            </a:r>
            <a:r>
              <a:rPr lang="en-US" sz="3600" dirty="0" err="1" smtClean="0">
                <a:latin typeface="Century Gothic" pitchFamily="34" charset="0"/>
              </a:rPr>
              <a:t>Komunikasi</a:t>
            </a:r>
            <a:r>
              <a:rPr lang="en-US" sz="3600" dirty="0" smtClean="0">
                <a:latin typeface="Century Gothic" pitchFamily="34" charset="0"/>
              </a:rPr>
              <a:t>? </a:t>
            </a:r>
            <a:r>
              <a:rPr lang="en-US" sz="3600" dirty="0" err="1" smtClean="0">
                <a:latin typeface="Century Gothic" pitchFamily="34" charset="0"/>
              </a:rPr>
              <a:t>Jadi</a:t>
            </a:r>
            <a:r>
              <a:rPr lang="en-US" sz="3600" dirty="0" smtClean="0">
                <a:latin typeface="Century Gothic" pitchFamily="34" charset="0"/>
              </a:rPr>
              <a:t> </a:t>
            </a:r>
            <a:r>
              <a:rPr lang="en-US" sz="3600" dirty="0" err="1" smtClean="0">
                <a:latin typeface="Century Gothic" pitchFamily="34" charset="0"/>
              </a:rPr>
              <a:t>bagaimanakah</a:t>
            </a:r>
            <a:r>
              <a:rPr lang="en-US" sz="3600" dirty="0" smtClean="0">
                <a:latin typeface="Century Gothic" pitchFamily="34" charset="0"/>
              </a:rPr>
              <a:t> </a:t>
            </a:r>
            <a:r>
              <a:rPr lang="en-US" sz="3600" dirty="0" err="1" smtClean="0">
                <a:latin typeface="Century Gothic" pitchFamily="34" charset="0"/>
              </a:rPr>
              <a:t>seharusnya</a:t>
            </a:r>
            <a:r>
              <a:rPr lang="en-US" sz="3600" dirty="0" smtClean="0">
                <a:latin typeface="Century Gothic" pitchFamily="34" charset="0"/>
              </a:rPr>
              <a:t>?</a:t>
            </a:r>
            <a:endParaRPr lang="id-ID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72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Baskerville Old Face" pitchFamily="18" charset="0"/>
              </a:rPr>
              <a:t>5 </a:t>
            </a:r>
            <a:r>
              <a:rPr lang="en-US" sz="3200" dirty="0" err="1" smtClean="0">
                <a:latin typeface="Baskerville Old Face" pitchFamily="18" charset="0"/>
              </a:rPr>
              <a:t>Fase</a:t>
            </a:r>
            <a:r>
              <a:rPr lang="en-US" sz="3200" dirty="0" smtClean="0">
                <a:latin typeface="Baskerville Old Face" pitchFamily="18" charset="0"/>
              </a:rPr>
              <a:t> Model </a:t>
            </a:r>
            <a:r>
              <a:rPr lang="en-US" sz="3200" dirty="0" err="1" smtClean="0">
                <a:latin typeface="Baskerville Old Face" pitchFamily="18" charset="0"/>
              </a:rPr>
              <a:t>Pengambilan</a:t>
            </a:r>
            <a:r>
              <a:rPr lang="en-US" sz="3200" dirty="0" smtClean="0">
                <a:latin typeface="Baskerville Old Face" pitchFamily="18" charset="0"/>
              </a:rPr>
              <a:t> </a:t>
            </a:r>
            <a:r>
              <a:rPr lang="en-US" sz="3200" dirty="0" err="1" smtClean="0">
                <a:latin typeface="Baskerville Old Face" pitchFamily="18" charset="0"/>
              </a:rPr>
              <a:t>Keputusan</a:t>
            </a:r>
            <a:r>
              <a:rPr lang="en-US" sz="3200" dirty="0" smtClean="0">
                <a:latin typeface="Baskerville Old Face" pitchFamily="18" charset="0"/>
              </a:rPr>
              <a:t> </a:t>
            </a:r>
            <a:r>
              <a:rPr lang="en-US" sz="3200" dirty="0" err="1" smtClean="0">
                <a:latin typeface="Baskerville Old Face" pitchFamily="18" charset="0"/>
              </a:rPr>
              <a:t>Etika</a:t>
            </a:r>
            <a:endParaRPr lang="id-ID" sz="3200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n-US" sz="3600" dirty="0" smtClean="0">
                <a:latin typeface="Century Gothic" pitchFamily="34" charset="0"/>
              </a:rPr>
              <a:t>Problem recognition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600" dirty="0" smtClean="0">
                <a:latin typeface="Century Gothic" pitchFamily="34" charset="0"/>
              </a:rPr>
              <a:t>Information search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600" dirty="0" smtClean="0">
                <a:latin typeface="Century Gothic" pitchFamily="34" charset="0"/>
              </a:rPr>
              <a:t>Construction of alternatives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600" dirty="0" smtClean="0">
                <a:latin typeface="Century Gothic" pitchFamily="34" charset="0"/>
              </a:rPr>
              <a:t>Decision making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600" dirty="0" smtClean="0">
                <a:latin typeface="Century Gothic" pitchFamily="34" charset="0"/>
              </a:rPr>
              <a:t>Implementation</a:t>
            </a:r>
            <a:endParaRPr lang="id-ID" sz="3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79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Baskerville Old Face" pitchFamily="18" charset="0"/>
              </a:rPr>
              <a:t>5 </a:t>
            </a:r>
            <a:r>
              <a:rPr lang="en-US" sz="3200" dirty="0" err="1" smtClean="0">
                <a:latin typeface="Baskerville Old Face" pitchFamily="18" charset="0"/>
              </a:rPr>
              <a:t>Fase</a:t>
            </a:r>
            <a:r>
              <a:rPr lang="en-US" sz="3200" dirty="0" smtClean="0">
                <a:latin typeface="Baskerville Old Face" pitchFamily="18" charset="0"/>
              </a:rPr>
              <a:t> Model </a:t>
            </a:r>
            <a:r>
              <a:rPr lang="en-US" sz="3200" dirty="0" err="1" smtClean="0">
                <a:latin typeface="Baskerville Old Face" pitchFamily="18" charset="0"/>
              </a:rPr>
              <a:t>Pengambilan</a:t>
            </a:r>
            <a:r>
              <a:rPr lang="en-US" sz="3200" dirty="0" smtClean="0">
                <a:latin typeface="Baskerville Old Face" pitchFamily="18" charset="0"/>
              </a:rPr>
              <a:t> </a:t>
            </a:r>
            <a:r>
              <a:rPr lang="en-US" sz="3200" dirty="0" err="1" smtClean="0">
                <a:latin typeface="Baskerville Old Face" pitchFamily="18" charset="0"/>
              </a:rPr>
              <a:t>Keputusan</a:t>
            </a:r>
            <a:r>
              <a:rPr lang="en-US" sz="3200" dirty="0" smtClean="0">
                <a:latin typeface="Baskerville Old Face" pitchFamily="18" charset="0"/>
              </a:rPr>
              <a:t> </a:t>
            </a:r>
            <a:r>
              <a:rPr lang="en-US" sz="3200" dirty="0" err="1" smtClean="0">
                <a:latin typeface="Baskerville Old Face" pitchFamily="18" charset="0"/>
              </a:rPr>
              <a:t>Etika</a:t>
            </a:r>
            <a:endParaRPr lang="id-ID" sz="3200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916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entury Gothic" pitchFamily="34" charset="0"/>
              </a:rPr>
              <a:t>Problem recognition </a:t>
            </a:r>
            <a:r>
              <a:rPr lang="en-US" sz="2400" dirty="0" smtClean="0">
                <a:latin typeface="Century Gothic" pitchFamily="34" charset="0"/>
              </a:rPr>
              <a:t>– </a:t>
            </a:r>
            <a:r>
              <a:rPr lang="en-US" sz="2400" dirty="0" err="1" smtClean="0">
                <a:latin typeface="Century Gothic" pitchFamily="34" charset="0"/>
              </a:rPr>
              <a:t>melihat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isu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dari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kedua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budaya</a:t>
            </a:r>
            <a:r>
              <a:rPr lang="en-US" sz="2400" dirty="0" smtClean="0">
                <a:latin typeface="Century Gothic" pitchFamily="34" charset="0"/>
              </a:rPr>
              <a:t>, </a:t>
            </a:r>
            <a:r>
              <a:rPr lang="en-US" sz="2400" dirty="0" err="1" smtClean="0">
                <a:latin typeface="Century Gothic" pitchFamily="34" charset="0"/>
              </a:rPr>
              <a:t>khususnya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secara</a:t>
            </a:r>
            <a:r>
              <a:rPr lang="en-US" sz="2400" dirty="0" smtClean="0">
                <a:latin typeface="Century Gothic" pitchFamily="34" charset="0"/>
              </a:rPr>
              <a:t> legal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entury Gothic" pitchFamily="34" charset="0"/>
              </a:rPr>
              <a:t>Information search </a:t>
            </a:r>
            <a:r>
              <a:rPr lang="en-US" sz="2400" dirty="0" smtClean="0">
                <a:latin typeface="Century Gothic" pitchFamily="34" charset="0"/>
              </a:rPr>
              <a:t>– </a:t>
            </a:r>
            <a:r>
              <a:rPr lang="en-US" sz="2400" dirty="0" err="1" smtClean="0">
                <a:latin typeface="Century Gothic" pitchFamily="34" charset="0"/>
              </a:rPr>
              <a:t>mencari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sebanyak</a:t>
            </a:r>
            <a:r>
              <a:rPr lang="en-US" sz="2400" dirty="0" smtClean="0">
                <a:latin typeface="Century Gothic" pitchFamily="34" charset="0"/>
              </a:rPr>
              <a:t> – </a:t>
            </a:r>
            <a:r>
              <a:rPr lang="en-US" sz="2400" dirty="0" err="1" smtClean="0">
                <a:latin typeface="Century Gothic" pitchFamily="34" charset="0"/>
              </a:rPr>
              <a:t>banyaknya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fakta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dari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berbagai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sektor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untuk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mengumpulkan</a:t>
            </a:r>
            <a:r>
              <a:rPr lang="en-US" sz="2400" dirty="0" smtClean="0">
                <a:latin typeface="Century Gothic" pitchFamily="34" charset="0"/>
              </a:rPr>
              <a:t> ide </a:t>
            </a:r>
            <a:r>
              <a:rPr lang="en-US" sz="2400" dirty="0" err="1" smtClean="0">
                <a:latin typeface="Century Gothic" pitchFamily="34" charset="0"/>
              </a:rPr>
              <a:t>beragam</a:t>
            </a:r>
            <a:r>
              <a:rPr lang="en-US" sz="2400" dirty="0" smtClean="0">
                <a:latin typeface="Century Gothic" pitchFamily="34" charset="0"/>
              </a:rPr>
              <a:t>, </a:t>
            </a:r>
            <a:r>
              <a:rPr lang="en-US" sz="2400" dirty="0" err="1" smtClean="0">
                <a:latin typeface="Century Gothic" pitchFamily="34" charset="0"/>
              </a:rPr>
              <a:t>kemungkinan</a:t>
            </a:r>
            <a:r>
              <a:rPr lang="en-US" sz="2400" dirty="0" smtClean="0">
                <a:latin typeface="Century Gothic" pitchFamily="34" charset="0"/>
              </a:rPr>
              <a:t>, </a:t>
            </a:r>
            <a:r>
              <a:rPr lang="en-US" sz="2400" dirty="0" err="1" smtClean="0">
                <a:latin typeface="Century Gothic" pitchFamily="34" charset="0"/>
              </a:rPr>
              <a:t>konsekuensi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potensial</a:t>
            </a:r>
            <a:endParaRPr lang="en-US" sz="2400" dirty="0" smtClean="0">
              <a:latin typeface="Century Gothic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entury Gothic" pitchFamily="34" charset="0"/>
              </a:rPr>
              <a:t>Construction of alternatives </a:t>
            </a:r>
            <a:r>
              <a:rPr lang="en-US" sz="2400" dirty="0" smtClean="0">
                <a:latin typeface="Century Gothic" pitchFamily="34" charset="0"/>
              </a:rPr>
              <a:t>– </a:t>
            </a:r>
            <a:r>
              <a:rPr lang="en-US" sz="2400" dirty="0" err="1" smtClean="0">
                <a:latin typeface="Century Gothic" pitchFamily="34" charset="0"/>
              </a:rPr>
              <a:t>membuat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alternatif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solusi</a:t>
            </a:r>
            <a:r>
              <a:rPr lang="en-US" sz="2400" dirty="0" smtClean="0">
                <a:latin typeface="Century Gothic" pitchFamily="34" charset="0"/>
              </a:rPr>
              <a:t> yang </a:t>
            </a:r>
            <a:r>
              <a:rPr lang="en-US" sz="2400" dirty="0" err="1" smtClean="0">
                <a:latin typeface="Century Gothic" pitchFamily="34" charset="0"/>
              </a:rPr>
              <a:t>lebih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inklusif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tergantung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persetujuan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pihak</a:t>
            </a:r>
            <a:r>
              <a:rPr lang="en-US" sz="2400" dirty="0" smtClean="0">
                <a:latin typeface="Century Gothic" pitchFamily="34" charset="0"/>
              </a:rPr>
              <a:t> yang </a:t>
            </a:r>
            <a:r>
              <a:rPr lang="en-US" sz="2400" dirty="0" err="1" smtClean="0">
                <a:latin typeface="Century Gothic" pitchFamily="34" charset="0"/>
              </a:rPr>
              <a:t>terlibat</a:t>
            </a:r>
            <a:endParaRPr lang="en-US" sz="2400" dirty="0" smtClean="0">
              <a:latin typeface="Century Gothic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entury Gothic" pitchFamily="34" charset="0"/>
              </a:rPr>
              <a:t>Decision making </a:t>
            </a:r>
            <a:r>
              <a:rPr lang="en-US" sz="2400" dirty="0" smtClean="0">
                <a:latin typeface="Century Gothic" pitchFamily="34" charset="0"/>
              </a:rPr>
              <a:t>– </a:t>
            </a:r>
            <a:r>
              <a:rPr lang="en-US" sz="2400" dirty="0" err="1" smtClean="0">
                <a:latin typeface="Century Gothic" pitchFamily="34" charset="0"/>
              </a:rPr>
              <a:t>menimbang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apakah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keputusan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dibuat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secara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i="1" dirty="0" smtClean="0">
                <a:latin typeface="Century Gothic" pitchFamily="34" charset="0"/>
              </a:rPr>
              <a:t>top down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atau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i="1" dirty="0" smtClean="0">
                <a:latin typeface="Century Gothic" pitchFamily="34" charset="0"/>
              </a:rPr>
              <a:t>bottom up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entury Gothic" pitchFamily="34" charset="0"/>
              </a:rPr>
              <a:t>Implementation</a:t>
            </a:r>
            <a:r>
              <a:rPr lang="en-US" sz="2400" dirty="0" smtClean="0">
                <a:latin typeface="Century Gothic" pitchFamily="34" charset="0"/>
              </a:rPr>
              <a:t> – </a:t>
            </a:r>
            <a:r>
              <a:rPr lang="en-US" sz="2400" dirty="0" err="1" smtClean="0">
                <a:latin typeface="Century Gothic" pitchFamily="34" charset="0"/>
              </a:rPr>
              <a:t>mengimplemantiskan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keputusan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dari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ragam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alternatif</a:t>
            </a:r>
            <a:endParaRPr lang="id-ID" sz="2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err="1" smtClean="0">
                <a:latin typeface="Century Gothic" pitchFamily="34" charset="0"/>
              </a:rPr>
              <a:t>Dramatisasi</a:t>
            </a:r>
            <a:r>
              <a:rPr lang="en-US" b="1" i="1" dirty="0" smtClean="0">
                <a:latin typeface="Century Gothic" pitchFamily="34" charset="0"/>
              </a:rPr>
              <a:t> </a:t>
            </a:r>
            <a:r>
              <a:rPr lang="en-US" b="1" i="1" dirty="0" err="1" smtClean="0">
                <a:latin typeface="Century Gothic" pitchFamily="34" charset="0"/>
              </a:rPr>
              <a:t>Studi</a:t>
            </a:r>
            <a:r>
              <a:rPr lang="en-US" b="1" i="1" dirty="0" smtClean="0">
                <a:latin typeface="Century Gothic" pitchFamily="34" charset="0"/>
              </a:rPr>
              <a:t> </a:t>
            </a:r>
            <a:r>
              <a:rPr lang="en-US" b="1" i="1" dirty="0" err="1" smtClean="0">
                <a:latin typeface="Century Gothic" pitchFamily="34" charset="0"/>
              </a:rPr>
              <a:t>Kasus</a:t>
            </a:r>
            <a:endParaRPr lang="id-ID" b="1" i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>
                <a:latin typeface="Century Gothic" pitchFamily="34" charset="0"/>
              </a:rPr>
              <a:t>Seorang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manajer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dari</a:t>
            </a:r>
            <a:r>
              <a:rPr lang="en-US" dirty="0" smtClean="0">
                <a:latin typeface="Century Gothic" pitchFamily="34" charset="0"/>
              </a:rPr>
              <a:t> AS </a:t>
            </a:r>
            <a:r>
              <a:rPr lang="en-US" dirty="0">
                <a:latin typeface="Century Gothic" pitchFamily="34" charset="0"/>
              </a:rPr>
              <a:t>yang </a:t>
            </a:r>
            <a:r>
              <a:rPr lang="en-US" dirty="0" err="1">
                <a:latin typeface="Century Gothic" pitchFamily="34" charset="0"/>
              </a:rPr>
              <a:t>bertugas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</a:rPr>
              <a:t>di </a:t>
            </a:r>
            <a:r>
              <a:rPr lang="en-US" dirty="0" err="1" smtClean="0">
                <a:latin typeface="Century Gothic" pitchFamily="34" charset="0"/>
              </a:rPr>
              <a:t>salah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satu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negara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>
                <a:latin typeface="Century Gothic" pitchFamily="34" charset="0"/>
              </a:rPr>
              <a:t>Asia </a:t>
            </a:r>
            <a:r>
              <a:rPr lang="en-US" dirty="0" err="1">
                <a:latin typeface="Century Gothic" pitchFamily="34" charset="0"/>
              </a:rPr>
              <a:t>menemukan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salah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satu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pegawainya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melakukan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pencurian</a:t>
            </a:r>
            <a:r>
              <a:rPr lang="en-US" dirty="0">
                <a:latin typeface="Century Gothic" pitchFamily="34" charset="0"/>
              </a:rPr>
              <a:t>. </a:t>
            </a:r>
          </a:p>
          <a:p>
            <a:r>
              <a:rPr lang="en-US" dirty="0" err="1" smtClean="0">
                <a:latin typeface="Century Gothic" pitchFamily="34" charset="0"/>
              </a:rPr>
              <a:t>Ditindaklanjuti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dengan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melaporkan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kepada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polisi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setempat</a:t>
            </a:r>
            <a:r>
              <a:rPr lang="en-US" dirty="0">
                <a:latin typeface="Century Gothic" pitchFamily="34" charset="0"/>
              </a:rPr>
              <a:t>. </a:t>
            </a:r>
          </a:p>
          <a:p>
            <a:r>
              <a:rPr lang="en-US" dirty="0" err="1">
                <a:latin typeface="Century Gothic" pitchFamily="34" charset="0"/>
              </a:rPr>
              <a:t>Terjadi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penahanan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dan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interogasi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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t</a:t>
            </a:r>
            <a:r>
              <a:rPr lang="en-US" dirty="0" err="1" smtClean="0">
                <a:latin typeface="Century Gothic" pitchFamily="34" charset="0"/>
              </a:rPr>
              <a:t>ersangka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mengaku</a:t>
            </a:r>
            <a:r>
              <a:rPr lang="en-US" dirty="0">
                <a:latin typeface="Century Gothic" pitchFamily="34" charset="0"/>
              </a:rPr>
              <a:t>. </a:t>
            </a:r>
          </a:p>
          <a:p>
            <a:r>
              <a:rPr lang="en-US" dirty="0" err="1" smtClean="0">
                <a:latin typeface="Century Gothic" pitchFamily="34" charset="0"/>
              </a:rPr>
              <a:t>Pegawai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tersebut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langsung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ditembak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sebagai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hukuman</a:t>
            </a:r>
            <a:r>
              <a:rPr lang="en-US" dirty="0" smtClean="0">
                <a:latin typeface="Century Gothic" pitchFamily="34" charset="0"/>
              </a:rPr>
              <a:t>.</a:t>
            </a:r>
            <a:endParaRPr lang="en-US" dirty="0">
              <a:latin typeface="Century Gothic" pitchFamily="34" charset="0"/>
            </a:endParaRPr>
          </a:p>
          <a:p>
            <a:r>
              <a:rPr lang="en-US" dirty="0" err="1" smtClean="0">
                <a:latin typeface="Century Gothic" pitchFamily="34" charset="0"/>
              </a:rPr>
              <a:t>Pelapor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merasa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menyesal</a:t>
            </a:r>
            <a:r>
              <a:rPr lang="en-US" dirty="0" smtClean="0">
                <a:latin typeface="Century Gothic" pitchFamily="34" charset="0"/>
              </a:rPr>
              <a:t>.</a:t>
            </a:r>
            <a:endParaRPr lang="en-US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34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Baskerville Old Face" pitchFamily="18" charset="0"/>
              </a:rPr>
              <a:t>2. </a:t>
            </a:r>
            <a:r>
              <a:rPr lang="en-US" dirty="0" err="1" smtClean="0">
                <a:latin typeface="Baskerville Old Face" pitchFamily="18" charset="0"/>
              </a:rPr>
              <a:t>Tema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>
                <a:latin typeface="Baskerville Old Face" pitchFamily="18" charset="0"/>
              </a:rPr>
              <a:t>– </a:t>
            </a:r>
            <a:r>
              <a:rPr lang="en-US" dirty="0" err="1">
                <a:latin typeface="Baskerville Old Face" pitchFamily="18" charset="0"/>
              </a:rPr>
              <a:t>tema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Riset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Praktis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Etika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Komunikasi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Antara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Budaya</a:t>
            </a:r>
            <a:r>
              <a:rPr lang="en-US" dirty="0">
                <a:latin typeface="Baskerville Old Face" pitchFamily="18" charset="0"/>
              </a:rPr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Century Gothic" pitchFamily="34" charset="0"/>
              </a:rPr>
              <a:t>Dari 3 </a:t>
            </a:r>
            <a:r>
              <a:rPr lang="en-US" b="1" dirty="0" err="1" smtClean="0">
                <a:latin typeface="Century Gothic" pitchFamily="34" charset="0"/>
              </a:rPr>
              <a:t>payung</a:t>
            </a:r>
            <a:r>
              <a:rPr lang="en-US" b="1" dirty="0" smtClean="0">
                <a:latin typeface="Century Gothic" pitchFamily="34" charset="0"/>
              </a:rPr>
              <a:t> </a:t>
            </a:r>
            <a:r>
              <a:rPr lang="en-US" b="1" dirty="0" err="1" smtClean="0">
                <a:latin typeface="Century Gothic" pitchFamily="34" charset="0"/>
              </a:rPr>
              <a:t>riset</a:t>
            </a:r>
            <a:endParaRPr lang="en-US" b="1" dirty="0" smtClean="0">
              <a:latin typeface="Century Gothic" pitchFamily="34" charset="0"/>
            </a:endParaRPr>
          </a:p>
          <a:p>
            <a:pPr lvl="1"/>
            <a:r>
              <a:rPr lang="en-US" b="1" dirty="0" err="1" smtClean="0">
                <a:latin typeface="Century Gothic" pitchFamily="34" charset="0"/>
              </a:rPr>
              <a:t>Fungsionalis</a:t>
            </a:r>
            <a:r>
              <a:rPr lang="en-US" b="1" dirty="0" smtClean="0"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</a:rPr>
              <a:t>– </a:t>
            </a:r>
            <a:r>
              <a:rPr lang="en-US" dirty="0" err="1" smtClean="0">
                <a:latin typeface="Century Gothic" pitchFamily="34" charset="0"/>
              </a:rPr>
              <a:t>peneliti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itu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objektif</a:t>
            </a:r>
            <a:r>
              <a:rPr lang="en-US" dirty="0" smtClean="0">
                <a:latin typeface="Century Gothic" pitchFamily="34" charset="0"/>
              </a:rPr>
              <a:t>, </a:t>
            </a:r>
            <a:r>
              <a:rPr lang="en-US" dirty="0" err="1" smtClean="0">
                <a:latin typeface="Century Gothic" pitchFamily="34" charset="0"/>
              </a:rPr>
              <a:t>meneliti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budaya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komunikasi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dalam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ranah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kuantitatif</a:t>
            </a:r>
            <a:endParaRPr lang="en-US" dirty="0" smtClean="0">
              <a:latin typeface="Century Gothic" pitchFamily="34" charset="0"/>
            </a:endParaRPr>
          </a:p>
          <a:p>
            <a:pPr lvl="1"/>
            <a:r>
              <a:rPr lang="en-US" b="1" dirty="0" err="1" smtClean="0">
                <a:latin typeface="Century Gothic" pitchFamily="34" charset="0"/>
              </a:rPr>
              <a:t>Interpretif</a:t>
            </a:r>
            <a:r>
              <a:rPr lang="en-US" b="1" dirty="0" smtClean="0"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</a:rPr>
              <a:t>– </a:t>
            </a:r>
            <a:r>
              <a:rPr lang="en-US" dirty="0" err="1" smtClean="0">
                <a:latin typeface="Century Gothic" pitchFamily="34" charset="0"/>
              </a:rPr>
              <a:t>peneliti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melihat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dari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kacamata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pengalamannya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berada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dalam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sebuah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budaya</a:t>
            </a:r>
            <a:endParaRPr lang="en-US" dirty="0" smtClean="0">
              <a:latin typeface="Century Gothic" pitchFamily="34" charset="0"/>
            </a:endParaRPr>
          </a:p>
          <a:p>
            <a:pPr lvl="1"/>
            <a:r>
              <a:rPr lang="en-US" b="1" dirty="0" err="1" smtClean="0">
                <a:latin typeface="Century Gothic" pitchFamily="34" charset="0"/>
              </a:rPr>
              <a:t>Pandangan</a:t>
            </a:r>
            <a:r>
              <a:rPr lang="en-US" b="1" dirty="0" smtClean="0">
                <a:latin typeface="Century Gothic" pitchFamily="34" charset="0"/>
              </a:rPr>
              <a:t> </a:t>
            </a:r>
            <a:r>
              <a:rPr lang="en-US" b="1" dirty="0" err="1" smtClean="0">
                <a:latin typeface="Century Gothic" pitchFamily="34" charset="0"/>
              </a:rPr>
              <a:t>kritis</a:t>
            </a:r>
            <a:r>
              <a:rPr lang="en-US" b="1" dirty="0" smtClean="0"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</a:rPr>
              <a:t>– </a:t>
            </a:r>
            <a:r>
              <a:rPr lang="en-US" dirty="0" err="1" smtClean="0">
                <a:latin typeface="Century Gothic" pitchFamily="34" charset="0"/>
              </a:rPr>
              <a:t>menekankan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pada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usaha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peneliti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untuk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dapat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masuk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ke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sebuah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budaya</a:t>
            </a:r>
            <a:r>
              <a:rPr lang="en-US" dirty="0" smtClean="0">
                <a:latin typeface="Century Gothic" pitchFamily="34" charset="0"/>
              </a:rPr>
              <a:t> (</a:t>
            </a:r>
            <a:r>
              <a:rPr lang="en-US" dirty="0" err="1" smtClean="0">
                <a:latin typeface="Century Gothic" pitchFamily="34" charset="0"/>
              </a:rPr>
              <a:t>bisakah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tanpa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mempercayai</a:t>
            </a:r>
            <a:r>
              <a:rPr lang="en-US" dirty="0" smtClean="0">
                <a:latin typeface="Century Gothic" pitchFamily="34" charset="0"/>
              </a:rPr>
              <a:t> yang </a:t>
            </a:r>
            <a:r>
              <a:rPr lang="en-US" dirty="0" err="1" smtClean="0">
                <a:latin typeface="Century Gothic" pitchFamily="34" charset="0"/>
              </a:rPr>
              <a:t>dipercayai</a:t>
            </a:r>
            <a:r>
              <a:rPr lang="en-US" dirty="0" smtClean="0">
                <a:latin typeface="Century Gothic" pitchFamily="34" charset="0"/>
              </a:rPr>
              <a:t>? </a:t>
            </a:r>
            <a:r>
              <a:rPr lang="en-US" dirty="0" err="1" smtClean="0">
                <a:latin typeface="Century Gothic" pitchFamily="34" charset="0"/>
              </a:rPr>
              <a:t>harus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bisa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ngomong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bahasanya</a:t>
            </a:r>
            <a:r>
              <a:rPr lang="en-US" dirty="0" smtClean="0">
                <a:latin typeface="Century Gothic" pitchFamily="34" charset="0"/>
              </a:rPr>
              <a:t>? </a:t>
            </a:r>
            <a:r>
              <a:rPr lang="en-US" dirty="0" err="1" smtClean="0">
                <a:latin typeface="Century Gothic" pitchFamily="34" charset="0"/>
              </a:rPr>
              <a:t>bisa</a:t>
            </a:r>
            <a:r>
              <a:rPr lang="en-US" dirty="0" smtClean="0">
                <a:latin typeface="Century Gothic" pitchFamily="34" charset="0"/>
              </a:rPr>
              <a:t>? </a:t>
            </a:r>
            <a:r>
              <a:rPr lang="en-US" dirty="0" err="1" smtClean="0">
                <a:latin typeface="Century Gothic" pitchFamily="34" charset="0"/>
              </a:rPr>
              <a:t>harus</a:t>
            </a:r>
            <a:r>
              <a:rPr lang="en-US" dirty="0" smtClean="0">
                <a:latin typeface="Century Gothic" pitchFamily="34" charset="0"/>
              </a:rPr>
              <a:t>?)</a:t>
            </a:r>
            <a:endParaRPr lang="id-ID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13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>
                <a:latin typeface="Baskerville Old Face" pitchFamily="18" charset="0"/>
              </a:rPr>
              <a:t>Tema</a:t>
            </a:r>
            <a:r>
              <a:rPr lang="en-US" dirty="0">
                <a:latin typeface="Baskerville Old Face" pitchFamily="18" charset="0"/>
              </a:rPr>
              <a:t> – </a:t>
            </a:r>
            <a:r>
              <a:rPr lang="en-US" dirty="0" err="1">
                <a:latin typeface="Baskerville Old Face" pitchFamily="18" charset="0"/>
              </a:rPr>
              <a:t>tema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Riset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Praktis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Etika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Komunikasi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Antara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Budaya</a:t>
            </a:r>
            <a:r>
              <a:rPr lang="en-US" dirty="0">
                <a:latin typeface="Baskerville Old Face" pitchFamily="18" charset="0"/>
              </a:rPr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40968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entury Gothic" pitchFamily="34" charset="0"/>
              </a:rPr>
              <a:t>Panduan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meneliti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Etika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Komunikasi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Antar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Budaya</a:t>
            </a:r>
            <a:endParaRPr lang="en-US" dirty="0" smtClean="0">
              <a:latin typeface="Century Gothic" pitchFamily="34" charset="0"/>
            </a:endParaRPr>
          </a:p>
          <a:p>
            <a:pPr lvl="1"/>
            <a:r>
              <a:rPr lang="en-US" i="1" dirty="0" smtClean="0">
                <a:latin typeface="Century Gothic" pitchFamily="34" charset="0"/>
              </a:rPr>
              <a:t>Self reflective </a:t>
            </a:r>
            <a:r>
              <a:rPr lang="en-US" i="1" dirty="0" err="1" smtClean="0">
                <a:latin typeface="Century Gothic" pitchFamily="34" charset="0"/>
              </a:rPr>
              <a:t>abt</a:t>
            </a:r>
            <a:r>
              <a:rPr lang="en-US" i="1" dirty="0" smtClean="0">
                <a:latin typeface="Century Gothic" pitchFamily="34" charset="0"/>
              </a:rPr>
              <a:t> motivation</a:t>
            </a:r>
          </a:p>
          <a:p>
            <a:pPr lvl="1"/>
            <a:r>
              <a:rPr lang="en-US" i="1" dirty="0" smtClean="0">
                <a:latin typeface="Century Gothic" pitchFamily="34" charset="0"/>
              </a:rPr>
              <a:t>Self reflective </a:t>
            </a:r>
            <a:r>
              <a:rPr lang="en-US" i="1" dirty="0" err="1" smtClean="0">
                <a:latin typeface="Century Gothic" pitchFamily="34" charset="0"/>
              </a:rPr>
              <a:t>abt</a:t>
            </a:r>
            <a:r>
              <a:rPr lang="en-US" i="1" dirty="0" smtClean="0">
                <a:latin typeface="Century Gothic" pitchFamily="34" charset="0"/>
              </a:rPr>
              <a:t> position</a:t>
            </a:r>
          </a:p>
          <a:p>
            <a:pPr lvl="1"/>
            <a:r>
              <a:rPr lang="en-US" i="1" dirty="0" smtClean="0">
                <a:latin typeface="Century Gothic" pitchFamily="34" charset="0"/>
              </a:rPr>
              <a:t>Attempt valid interpretations from cultural community  member</a:t>
            </a:r>
          </a:p>
          <a:p>
            <a:pPr marL="457200" lvl="1" indent="0" algn="r">
              <a:buNone/>
            </a:pPr>
            <a:endParaRPr lang="en-US" dirty="0" smtClean="0">
              <a:latin typeface="Century Gothic" pitchFamily="34" charset="0"/>
            </a:endParaRPr>
          </a:p>
          <a:p>
            <a:pPr lvl="1"/>
            <a:endParaRPr lang="id-ID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1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229600" cy="2304256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en-US" sz="6000" dirty="0" err="1" smtClean="0">
                <a:latin typeface="Baskerville Old Face" pitchFamily="18" charset="0"/>
              </a:rPr>
              <a:t>Jadi</a:t>
            </a:r>
            <a:r>
              <a:rPr lang="en-US" sz="6000" dirty="0" smtClean="0">
                <a:latin typeface="Baskerville Old Face" pitchFamily="18" charset="0"/>
              </a:rPr>
              <a:t>? Ada </a:t>
            </a:r>
            <a:r>
              <a:rPr lang="en-US" sz="6000" dirty="0" err="1" smtClean="0">
                <a:latin typeface="Baskerville Old Face" pitchFamily="18" charset="0"/>
              </a:rPr>
              <a:t>bayangan</a:t>
            </a:r>
            <a:r>
              <a:rPr lang="en-US" sz="6000" dirty="0" smtClean="0">
                <a:latin typeface="Baskerville Old Face" pitchFamily="18" charset="0"/>
              </a:rPr>
              <a:t> </a:t>
            </a:r>
            <a:r>
              <a:rPr lang="en-US" sz="6000" dirty="0" err="1" smtClean="0">
                <a:latin typeface="Baskerville Old Face" pitchFamily="18" charset="0"/>
              </a:rPr>
              <a:t>tema</a:t>
            </a:r>
            <a:r>
              <a:rPr lang="en-US" sz="6000" dirty="0" smtClean="0">
                <a:latin typeface="Baskerville Old Face" pitchFamily="18" charset="0"/>
              </a:rPr>
              <a:t> </a:t>
            </a:r>
            <a:r>
              <a:rPr lang="en-US" sz="6000" dirty="0" err="1" smtClean="0">
                <a:latin typeface="Baskerville Old Face" pitchFamily="18" charset="0"/>
              </a:rPr>
              <a:t>penelitiannya</a:t>
            </a:r>
            <a:r>
              <a:rPr lang="en-US" sz="6000" dirty="0" smtClean="0">
                <a:latin typeface="Baskerville Old Face" pitchFamily="18" charset="0"/>
              </a:rPr>
              <a:t> </a:t>
            </a:r>
            <a:r>
              <a:rPr lang="en-US" sz="6000" dirty="0" err="1" smtClean="0">
                <a:latin typeface="Baskerville Old Face" pitchFamily="18" charset="0"/>
              </a:rPr>
              <a:t>seperti</a:t>
            </a:r>
            <a:r>
              <a:rPr lang="en-US" sz="6000" dirty="0" smtClean="0">
                <a:latin typeface="Baskerville Old Face" pitchFamily="18" charset="0"/>
              </a:rPr>
              <a:t> </a:t>
            </a:r>
            <a:r>
              <a:rPr lang="en-US" sz="6000" dirty="0" err="1" smtClean="0">
                <a:latin typeface="Baskerville Old Face" pitchFamily="18" charset="0"/>
              </a:rPr>
              <a:t>apa</a:t>
            </a:r>
            <a:r>
              <a:rPr lang="en-US" sz="6000" dirty="0" smtClean="0">
                <a:latin typeface="Baskerville Old Face" pitchFamily="18" charset="0"/>
              </a:rPr>
              <a:t>?</a:t>
            </a:r>
            <a:endParaRPr lang="id-ID" sz="60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53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889816"/>
              </p:ext>
            </p:extLst>
          </p:nvPr>
        </p:nvGraphicFramePr>
        <p:xfrm>
          <a:off x="251520" y="548680"/>
          <a:ext cx="8640960" cy="58609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80320"/>
                <a:gridCol w="2880320"/>
                <a:gridCol w="2880320"/>
              </a:tblGrid>
              <a:tr h="648071">
                <a:tc>
                  <a:txBody>
                    <a:bodyPr/>
                    <a:lstStyle/>
                    <a:p>
                      <a:r>
                        <a:rPr lang="en-US" sz="2800" baseline="0" dirty="0" err="1" smtClean="0">
                          <a:latin typeface="Century Gothic" pitchFamily="34" charset="0"/>
                        </a:rPr>
                        <a:t>Etika</a:t>
                      </a:r>
                      <a:r>
                        <a:rPr lang="en-US" sz="28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800" dirty="0" smtClean="0">
                          <a:latin typeface="Century Gothic" pitchFamily="34" charset="0"/>
                        </a:rPr>
                        <a:t>Absolut</a:t>
                      </a:r>
                      <a:endParaRPr lang="id-ID" sz="28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Century Gothic" pitchFamily="34" charset="0"/>
                        </a:rPr>
                        <a:t>Etika</a:t>
                      </a:r>
                      <a:r>
                        <a:rPr lang="en-US" sz="28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800" dirty="0" err="1" smtClean="0">
                          <a:latin typeface="Century Gothic" pitchFamily="34" charset="0"/>
                        </a:rPr>
                        <a:t>Relatif</a:t>
                      </a:r>
                      <a:endParaRPr lang="id-ID" sz="28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Century Gothic" pitchFamily="34" charset="0"/>
                        </a:rPr>
                        <a:t>Etika</a:t>
                      </a:r>
                      <a:r>
                        <a:rPr lang="en-US" sz="2800" dirty="0" smtClean="0">
                          <a:latin typeface="Century Gothic" pitchFamily="34" charset="0"/>
                        </a:rPr>
                        <a:t> Universal</a:t>
                      </a:r>
                      <a:endParaRPr lang="id-ID" sz="28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entury Gothic" pitchFamily="34" charset="0"/>
                        </a:rPr>
                        <a:t>Baik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–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buruk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dengan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standar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yang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bisa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diterapkan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di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semua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budaya</a:t>
                      </a:r>
                      <a:endParaRPr lang="id-ID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entury Gothic" pitchFamily="34" charset="0"/>
                        </a:rPr>
                        <a:t>Mengerti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konteks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budaya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untuk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memahami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isu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yang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sedang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dinilai</a:t>
                      </a:r>
                      <a:endParaRPr lang="id-ID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entury Gothic" pitchFamily="34" charset="0"/>
                        </a:rPr>
                        <a:t>Baik</a:t>
                      </a:r>
                      <a:r>
                        <a:rPr lang="en-US" sz="2400" dirty="0" smtClean="0">
                          <a:latin typeface="Century Gothic" pitchFamily="34" charset="0"/>
                        </a:rPr>
                        <a:t> – </a:t>
                      </a:r>
                      <a:r>
                        <a:rPr lang="en-US" sz="2400" dirty="0" err="1" smtClean="0">
                          <a:latin typeface="Century Gothic" pitchFamily="34" charset="0"/>
                        </a:rPr>
                        <a:t>buruk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dengan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berdiskusi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dan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menyepakati</a:t>
                      </a:r>
                      <a:endParaRPr lang="id-ID" sz="2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195114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entury Gothic" pitchFamily="34" charset="0"/>
                        </a:rPr>
                        <a:t>Sayangnya</a:t>
                      </a:r>
                      <a:r>
                        <a:rPr lang="en-US" sz="2400" dirty="0" smtClean="0">
                          <a:latin typeface="Century Gothic" pitchFamily="34" charset="0"/>
                        </a:rPr>
                        <a:t>, </a:t>
                      </a:r>
                      <a:r>
                        <a:rPr lang="en-US" sz="2400" dirty="0" err="1" smtClean="0">
                          <a:latin typeface="Century Gothic" pitchFamily="34" charset="0"/>
                        </a:rPr>
                        <a:t>baik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–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buruk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ini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didominasi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oleh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budaya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dominan</a:t>
                      </a:r>
                      <a:endParaRPr lang="id-ID" sz="2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entury Gothic" pitchFamily="34" charset="0"/>
                        </a:rPr>
                        <a:t>Mengerti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bahwa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kelompok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–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kelompok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budaya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harus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dihormati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keyakinannya</a:t>
                      </a:r>
                      <a:endParaRPr lang="id-ID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entury Gothic" pitchFamily="34" charset="0"/>
                        </a:rPr>
                        <a:t>Butuh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dialog,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keterbukaan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pikiran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kerja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keras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dari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semua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anggota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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semua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suara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harus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diperhatikan</a:t>
                      </a:r>
                      <a:endParaRPr lang="id-ID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1951143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Century Gothic" pitchFamily="34" charset="0"/>
                        </a:rPr>
                        <a:t>Misalnya budaya barat. Makan beradab adalah menggunakan sendok dan garpu</a:t>
                      </a:r>
                      <a:endParaRPr lang="id-ID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entury Gothic" pitchFamily="34" charset="0"/>
                        </a:rPr>
                        <a:t>Ngerinya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konteks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kebudayaan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yang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beda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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menafikan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etika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dasar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yang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dibangun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di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setiap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kebudayaan</a:t>
                      </a:r>
                      <a:endParaRPr lang="id-ID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i="1" dirty="0" smtClean="0">
                          <a:latin typeface="Century Gothic" pitchFamily="34" charset="0"/>
                        </a:rPr>
                        <a:t>Ideal goal to strive</a:t>
                      </a:r>
                      <a:endParaRPr lang="id-ID" sz="4000" b="1" i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3024336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l"/>
            <a:r>
              <a:rPr lang="sv-SE" sz="6000" b="1" dirty="0" smtClean="0">
                <a:latin typeface="Baskerville Old Face" pitchFamily="18" charset="0"/>
              </a:rPr>
              <a:t>3. Ragam </a:t>
            </a:r>
            <a:r>
              <a:rPr lang="sv-SE" sz="6000" b="1" dirty="0">
                <a:latin typeface="Baskerville Old Face" pitchFamily="18" charset="0"/>
              </a:rPr>
              <a:t>Posisi Etika: Menimbang Pro dan Kontra</a:t>
            </a:r>
          </a:p>
        </p:txBody>
      </p:sp>
    </p:spTree>
    <p:extLst>
      <p:ext uri="{BB962C8B-B14F-4D97-AF65-F5344CB8AC3E}">
        <p14:creationId xmlns:p14="http://schemas.microsoft.com/office/powerpoint/2010/main" val="204025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86604"/>
              </p:ext>
            </p:extLst>
          </p:nvPr>
        </p:nvGraphicFramePr>
        <p:xfrm>
          <a:off x="251520" y="620688"/>
          <a:ext cx="8640960" cy="58609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80320"/>
                <a:gridCol w="2880320"/>
                <a:gridCol w="2880320"/>
              </a:tblGrid>
              <a:tr h="648071">
                <a:tc>
                  <a:txBody>
                    <a:bodyPr/>
                    <a:lstStyle/>
                    <a:p>
                      <a:r>
                        <a:rPr lang="en-US" sz="2800" baseline="0" dirty="0" err="1" smtClean="0">
                          <a:latin typeface="Century Gothic" pitchFamily="34" charset="0"/>
                        </a:rPr>
                        <a:t>Etika</a:t>
                      </a:r>
                      <a:r>
                        <a:rPr lang="en-US" sz="28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800" dirty="0" smtClean="0">
                          <a:latin typeface="Century Gothic" pitchFamily="34" charset="0"/>
                        </a:rPr>
                        <a:t>Absolut</a:t>
                      </a:r>
                      <a:endParaRPr lang="id-ID" sz="28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Century Gothic" pitchFamily="34" charset="0"/>
                        </a:rPr>
                        <a:t>Etika</a:t>
                      </a:r>
                      <a:r>
                        <a:rPr lang="en-US" sz="28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800" dirty="0" err="1" smtClean="0">
                          <a:latin typeface="Century Gothic" pitchFamily="34" charset="0"/>
                        </a:rPr>
                        <a:t>Relatif</a:t>
                      </a:r>
                      <a:endParaRPr lang="id-ID" sz="28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Century Gothic" pitchFamily="34" charset="0"/>
                        </a:rPr>
                        <a:t>Etika</a:t>
                      </a:r>
                      <a:r>
                        <a:rPr lang="en-US" sz="2800" dirty="0" smtClean="0">
                          <a:latin typeface="Century Gothic" pitchFamily="34" charset="0"/>
                        </a:rPr>
                        <a:t> Universal</a:t>
                      </a:r>
                      <a:endParaRPr lang="id-ID" sz="28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entury Gothic" pitchFamily="34" charset="0"/>
                        </a:rPr>
                        <a:t>Baik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–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buruk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dengan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standar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yang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bisa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diterapkan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di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semua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budaya</a:t>
                      </a:r>
                      <a:endParaRPr lang="id-ID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entury Gothic" pitchFamily="34" charset="0"/>
                        </a:rPr>
                        <a:t>Mengerti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konteks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budaya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untuk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memahami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isu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yang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sedang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dinilai</a:t>
                      </a:r>
                      <a:endParaRPr lang="id-ID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entury Gothic" pitchFamily="34" charset="0"/>
                        </a:rPr>
                        <a:t>Baik</a:t>
                      </a:r>
                      <a:r>
                        <a:rPr lang="en-US" sz="2400" dirty="0" smtClean="0">
                          <a:latin typeface="Century Gothic" pitchFamily="34" charset="0"/>
                        </a:rPr>
                        <a:t> – </a:t>
                      </a:r>
                      <a:r>
                        <a:rPr lang="en-US" sz="2400" dirty="0" err="1" smtClean="0">
                          <a:latin typeface="Century Gothic" pitchFamily="34" charset="0"/>
                        </a:rPr>
                        <a:t>buruk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dengan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berdiskusi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dan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menyepakati</a:t>
                      </a:r>
                      <a:endParaRPr lang="id-ID" sz="2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195114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entury Gothic" pitchFamily="34" charset="0"/>
                        </a:rPr>
                        <a:t>Sayangnya</a:t>
                      </a:r>
                      <a:r>
                        <a:rPr lang="en-US" sz="2400" dirty="0" smtClean="0">
                          <a:latin typeface="Century Gothic" pitchFamily="34" charset="0"/>
                        </a:rPr>
                        <a:t>, </a:t>
                      </a:r>
                      <a:r>
                        <a:rPr lang="en-US" sz="2400" dirty="0" err="1" smtClean="0">
                          <a:latin typeface="Century Gothic" pitchFamily="34" charset="0"/>
                        </a:rPr>
                        <a:t>baik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–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buruk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ini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didominasi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oleh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budaya</a:t>
                      </a:r>
                      <a:r>
                        <a:rPr lang="en-US" sz="2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Century Gothic" pitchFamily="34" charset="0"/>
                        </a:rPr>
                        <a:t>dominan</a:t>
                      </a:r>
                      <a:endParaRPr lang="id-ID" sz="2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entury Gothic" pitchFamily="34" charset="0"/>
                        </a:rPr>
                        <a:t>Mengerti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bahwa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kelompok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–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kelompok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budaya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harus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dihormati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keyakinannya</a:t>
                      </a:r>
                      <a:endParaRPr lang="id-ID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entury Gothic" pitchFamily="34" charset="0"/>
                        </a:rPr>
                        <a:t>Butuh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dialog,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keterbukaan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pikiran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,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kerja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keras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dari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semua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anggota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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semua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suara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harus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diperhatikan</a:t>
                      </a:r>
                      <a:endParaRPr lang="id-ID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1951143">
                <a:tc>
                  <a:txBody>
                    <a:bodyPr/>
                    <a:lstStyle/>
                    <a:p>
                      <a:r>
                        <a:rPr lang="id-ID" sz="2000" dirty="0" smtClean="0">
                          <a:latin typeface="Century Gothic" pitchFamily="34" charset="0"/>
                        </a:rPr>
                        <a:t>Misalnya budaya barat. Makan beradab adalah menggunakan sendok dan garpu</a:t>
                      </a:r>
                      <a:endParaRPr lang="id-ID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entury Gothic" pitchFamily="34" charset="0"/>
                        </a:rPr>
                        <a:t>Ngerinya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, </a:t>
                      </a:r>
                      <a:r>
                        <a:rPr lang="en-US" sz="2000" dirty="0" err="1" smtClean="0">
                          <a:latin typeface="Century Gothic" pitchFamily="34" charset="0"/>
                        </a:rPr>
                        <a:t>konteks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kebudayaan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yang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</a:rPr>
                        <a:t>beda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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menafikan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etika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dasar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yang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dibangun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di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setiap</a:t>
                      </a:r>
                      <a:r>
                        <a:rPr lang="en-US" sz="2000" baseline="0" dirty="0" smtClean="0">
                          <a:latin typeface="Century Gothic" pitchFamily="34" charset="0"/>
                          <a:sym typeface="Wingdings" pitchFamily="2" charset="2"/>
                        </a:rPr>
                        <a:t> </a:t>
                      </a:r>
                      <a:r>
                        <a:rPr lang="en-US" sz="2000" baseline="0" dirty="0" err="1" smtClean="0">
                          <a:latin typeface="Century Gothic" pitchFamily="34" charset="0"/>
                          <a:sym typeface="Wingdings" pitchFamily="2" charset="2"/>
                        </a:rPr>
                        <a:t>kebudayaan</a:t>
                      </a:r>
                      <a:endParaRPr lang="id-ID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i="1" dirty="0" smtClean="0">
                          <a:latin typeface="Century Gothic" pitchFamily="34" charset="0"/>
                        </a:rPr>
                        <a:t>Ideal goal to strive</a:t>
                      </a:r>
                      <a:endParaRPr lang="id-ID" sz="4000" b="1" i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86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ambar terkait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 bwMode="auto">
          <a:xfrm>
            <a:off x="1043608" y="476672"/>
            <a:ext cx="6955160" cy="521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43608" y="4653136"/>
            <a:ext cx="6912768" cy="71420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4400" dirty="0" err="1" smtClean="0">
                <a:latin typeface="Baskerville Old Face" pitchFamily="18" charset="0"/>
              </a:rPr>
              <a:t>Budaya</a:t>
            </a:r>
            <a:r>
              <a:rPr lang="en-US" sz="4400" dirty="0" smtClean="0">
                <a:latin typeface="Baskerville Old Face" pitchFamily="18" charset="0"/>
              </a:rPr>
              <a:t> </a:t>
            </a:r>
            <a:r>
              <a:rPr lang="en-US" sz="4400" dirty="0" err="1" smtClean="0">
                <a:latin typeface="Baskerville Old Face" pitchFamily="18" charset="0"/>
              </a:rPr>
              <a:t>saya</a:t>
            </a:r>
            <a:r>
              <a:rPr lang="en-US" sz="4400" dirty="0" smtClean="0">
                <a:latin typeface="Baskerville Old Face" pitchFamily="18" charset="0"/>
              </a:rPr>
              <a:t>? </a:t>
            </a:r>
            <a:r>
              <a:rPr lang="en-US" sz="4400" dirty="0" err="1" smtClean="0">
                <a:latin typeface="Baskerville Old Face" pitchFamily="18" charset="0"/>
              </a:rPr>
              <a:t>Atau</a:t>
            </a:r>
            <a:r>
              <a:rPr lang="en-US" sz="4400" dirty="0" smtClean="0">
                <a:latin typeface="Baskerville Old Face" pitchFamily="18" charset="0"/>
              </a:rPr>
              <a:t> </a:t>
            </a:r>
            <a:r>
              <a:rPr lang="en-US" sz="4400" dirty="0" err="1" smtClean="0">
                <a:latin typeface="Baskerville Old Face" pitchFamily="18" charset="0"/>
              </a:rPr>
              <a:t>dia</a:t>
            </a:r>
            <a:r>
              <a:rPr lang="en-US" sz="4400" dirty="0" smtClean="0">
                <a:latin typeface="Baskerville Old Face" pitchFamily="18" charset="0"/>
              </a:rPr>
              <a:t>?</a:t>
            </a:r>
            <a:endParaRPr lang="id-ID" sz="44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853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latin typeface="Baskerville Old Face" pitchFamily="18" charset="0"/>
              </a:rPr>
              <a:t>4. </a:t>
            </a:r>
            <a:r>
              <a:rPr lang="en-US" dirty="0" err="1" smtClean="0">
                <a:latin typeface="Baskerville Old Face" pitchFamily="18" charset="0"/>
              </a:rPr>
              <a:t>Perspektif</a:t>
            </a:r>
            <a:r>
              <a:rPr lang="en-US" dirty="0" smtClean="0">
                <a:latin typeface="Baskerville Old Face" pitchFamily="18" charset="0"/>
              </a:rPr>
              <a:t> Multi-layer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entury Gothic" pitchFamily="34" charset="0"/>
              </a:rPr>
              <a:t>Dengan</a:t>
            </a:r>
            <a:r>
              <a:rPr lang="en-US" dirty="0" smtClean="0">
                <a:latin typeface="Century Gothic" pitchFamily="34" charset="0"/>
              </a:rPr>
              <a:t> 4 </a:t>
            </a:r>
            <a:r>
              <a:rPr lang="en-US" dirty="0" err="1" smtClean="0">
                <a:latin typeface="Century Gothic" pitchFamily="34" charset="0"/>
              </a:rPr>
              <a:t>pendekatan</a:t>
            </a:r>
            <a:r>
              <a:rPr lang="en-US" dirty="0" smtClean="0">
                <a:latin typeface="Century Gothic" pitchFamily="34" charset="0"/>
              </a:rPr>
              <a:t>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latin typeface="Century Gothic" pitchFamily="34" charset="0"/>
              </a:rPr>
              <a:t>Efek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dari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perilaku</a:t>
            </a:r>
            <a:r>
              <a:rPr lang="en-US" dirty="0" smtClean="0">
                <a:latin typeface="Century Gothic" pitchFamily="34" charset="0"/>
              </a:rPr>
              <a:t> personal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latin typeface="Century Gothic" pitchFamily="34" charset="0"/>
              </a:rPr>
              <a:t>Konstruksi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perilaku</a:t>
            </a:r>
            <a:r>
              <a:rPr lang="en-US" dirty="0" smtClean="0">
                <a:latin typeface="Century Gothic" pitchFamily="34" charset="0"/>
              </a:rPr>
              <a:t> personal </a:t>
            </a:r>
            <a:r>
              <a:rPr lang="en-US" dirty="0" err="1" smtClean="0">
                <a:latin typeface="Century Gothic" pitchFamily="34" charset="0"/>
              </a:rPr>
              <a:t>dan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dinamika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sosial</a:t>
            </a:r>
            <a:endParaRPr lang="en-US" dirty="0" smtClean="0">
              <a:latin typeface="Century Gothic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latin typeface="Century Gothic" pitchFamily="34" charset="0"/>
              </a:rPr>
              <a:t>Pararel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diskontinuitas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dari</a:t>
            </a:r>
            <a:r>
              <a:rPr lang="en-US" dirty="0" smtClean="0">
                <a:latin typeface="Century Gothic" pitchFamily="34" charset="0"/>
              </a:rPr>
              <a:t> proses yang </a:t>
            </a:r>
            <a:r>
              <a:rPr lang="en-US" dirty="0" err="1" smtClean="0">
                <a:latin typeface="Century Gothic" pitchFamily="34" charset="0"/>
              </a:rPr>
              <a:t>meliputi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konteks</a:t>
            </a:r>
            <a:endParaRPr lang="en-US" dirty="0" smtClean="0">
              <a:latin typeface="Century Gothic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>
                <a:latin typeface="Century Gothic" pitchFamily="34" charset="0"/>
              </a:rPr>
              <a:t>Ekspansi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bidang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kajian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dalam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memproses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konsep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abstrak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melalui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contoh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nyata</a:t>
            </a:r>
            <a:endParaRPr lang="en-US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20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err="1">
                <a:latin typeface="Baskerville Old Face" pitchFamily="18" charset="0"/>
              </a:rPr>
              <a:t>Perspektif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smtClean="0">
                <a:latin typeface="Baskerville Old Face" pitchFamily="18" charset="0"/>
              </a:rPr>
              <a:t>Multi-layer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Century Gothic" pitchFamily="34" charset="0"/>
              </a:rPr>
              <a:t>Sintesis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sinergi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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mengaitkan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fenomena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–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fenomena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dengan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etika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antar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budaya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terkait</a:t>
            </a:r>
            <a:endParaRPr lang="en-US" dirty="0">
              <a:latin typeface="Century Gothic" pitchFamily="34" charset="0"/>
              <a:sym typeface="Wingdings" pitchFamily="2" charset="2"/>
            </a:endParaRPr>
          </a:p>
          <a:p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Mengkaji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asumsi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secara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lebih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mendalam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untuk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memahami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etika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antar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budaya</a:t>
            </a:r>
            <a:endParaRPr lang="en-US" dirty="0" smtClean="0">
              <a:latin typeface="Century Gothic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959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Baskerville Old Face" pitchFamily="18" charset="0"/>
              </a:rPr>
              <a:t>5</a:t>
            </a:r>
            <a:r>
              <a:rPr lang="en-US" dirty="0" smtClean="0">
                <a:latin typeface="Baskerville Old Face" pitchFamily="18" charset="0"/>
              </a:rPr>
              <a:t>. </a:t>
            </a:r>
            <a:r>
              <a:rPr lang="fi-FI" dirty="0">
                <a:latin typeface="Baskerville Old Face" pitchFamily="18" charset="0"/>
              </a:rPr>
              <a:t>Lensa Meta-etika, Panduan Riset dan </a:t>
            </a:r>
            <a:r>
              <a:rPr lang="fi-FI" dirty="0" smtClean="0">
                <a:latin typeface="Baskerville Old Face" pitchFamily="18" charset="0"/>
              </a:rPr>
              <a:t>Terapan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latin typeface="Century Gothic" pitchFamily="34" charset="0"/>
              </a:rPr>
              <a:t>Semua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fenomena</a:t>
            </a:r>
            <a:r>
              <a:rPr lang="en-US" dirty="0" smtClean="0">
                <a:latin typeface="Century Gothic" pitchFamily="34" charset="0"/>
              </a:rPr>
              <a:t> yang </a:t>
            </a:r>
            <a:r>
              <a:rPr lang="en-US" dirty="0" err="1" smtClean="0">
                <a:latin typeface="Century Gothic" pitchFamily="34" charset="0"/>
              </a:rPr>
              <a:t>diamati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adalah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kasus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unik</a:t>
            </a:r>
            <a:endParaRPr lang="en-US" dirty="0" smtClean="0">
              <a:latin typeface="Century Gothic" pitchFamily="34" charset="0"/>
            </a:endParaRPr>
          </a:p>
          <a:p>
            <a:r>
              <a:rPr lang="en-US" dirty="0" smtClean="0">
                <a:latin typeface="Century Gothic" pitchFamily="34" charset="0"/>
              </a:rPr>
              <a:t>Meta-</a:t>
            </a:r>
            <a:r>
              <a:rPr lang="en-US" dirty="0" err="1" smtClean="0">
                <a:latin typeface="Century Gothic" pitchFamily="34" charset="0"/>
              </a:rPr>
              <a:t>etika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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kepercayaan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yang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melampaui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berbagai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ideologi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(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kejujuran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keadilan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)</a:t>
            </a:r>
          </a:p>
          <a:p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Menekankan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pada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pentingnya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pengumpulan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data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dari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berbagai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sumber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beragam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dan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pertimbangan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menyeluruh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dari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individu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yang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terlibat,situasi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,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daern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sistem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Century Gothic" pitchFamily="34" charset="0"/>
                <a:sym typeface="Wingdings" pitchFamily="2" charset="2"/>
              </a:rPr>
              <a:t>kebudayaan</a:t>
            </a:r>
            <a:endParaRPr lang="en-US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2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err="1" smtClean="0">
                <a:latin typeface="Century Gothic" pitchFamily="34" charset="0"/>
              </a:rPr>
              <a:t>Panduan</a:t>
            </a:r>
            <a:r>
              <a:rPr lang="en-US" b="1" i="1" dirty="0" smtClean="0">
                <a:latin typeface="Century Gothic" pitchFamily="34" charset="0"/>
              </a:rPr>
              <a:t> </a:t>
            </a:r>
            <a:r>
              <a:rPr lang="en-US" b="1" i="1" dirty="0" err="1" smtClean="0">
                <a:latin typeface="Century Gothic" pitchFamily="34" charset="0"/>
              </a:rPr>
              <a:t>Terapan</a:t>
            </a:r>
            <a:endParaRPr lang="id-ID" b="1" i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300" dirty="0" err="1" smtClean="0">
                <a:latin typeface="Century Gothic" pitchFamily="34" charset="0"/>
              </a:rPr>
              <a:t>Siapa</a:t>
            </a:r>
            <a:r>
              <a:rPr lang="en-US" sz="2300" dirty="0" smtClean="0">
                <a:latin typeface="Century Gothic" pitchFamily="34" charset="0"/>
              </a:rPr>
              <a:t> yang </a:t>
            </a:r>
            <a:r>
              <a:rPr lang="en-US" sz="2300" dirty="0" err="1" smtClean="0">
                <a:latin typeface="Century Gothic" pitchFamily="34" charset="0"/>
              </a:rPr>
              <a:t>melakukannya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dalam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budaya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tsb</a:t>
            </a:r>
            <a:r>
              <a:rPr lang="en-US" sz="2300" dirty="0" smtClean="0">
                <a:latin typeface="Century Gothic" pitchFamily="34" charset="0"/>
              </a:rPr>
              <a:t>? </a:t>
            </a:r>
            <a:r>
              <a:rPr lang="en-US" sz="2300" dirty="0" err="1" smtClean="0">
                <a:latin typeface="Century Gothic" pitchFamily="34" charset="0"/>
              </a:rPr>
              <a:t>Kenapa</a:t>
            </a:r>
            <a:r>
              <a:rPr lang="en-US" sz="2300" dirty="0" smtClean="0">
                <a:latin typeface="Century Gothic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 err="1" smtClean="0">
                <a:latin typeface="Century Gothic" pitchFamily="34" charset="0"/>
              </a:rPr>
              <a:t>Siapa</a:t>
            </a:r>
            <a:r>
              <a:rPr lang="en-US" sz="2300" dirty="0" smtClean="0">
                <a:latin typeface="Century Gothic" pitchFamily="34" charset="0"/>
              </a:rPr>
              <a:t> yang </a:t>
            </a:r>
            <a:r>
              <a:rPr lang="en-US" sz="2300" dirty="0" err="1" smtClean="0">
                <a:latin typeface="Century Gothic" pitchFamily="34" charset="0"/>
              </a:rPr>
              <a:t>menolak</a:t>
            </a:r>
            <a:r>
              <a:rPr lang="en-US" sz="2300" dirty="0" smtClean="0">
                <a:latin typeface="Century Gothic" pitchFamily="34" charset="0"/>
              </a:rPr>
              <a:t>? </a:t>
            </a:r>
            <a:r>
              <a:rPr lang="en-US" sz="2300" dirty="0" err="1" smtClean="0">
                <a:latin typeface="Century Gothic" pitchFamily="34" charset="0"/>
              </a:rPr>
              <a:t>Kenapa</a:t>
            </a:r>
            <a:r>
              <a:rPr lang="en-US" sz="2300" dirty="0" smtClean="0">
                <a:latin typeface="Century Gothic" pitchFamily="34" charset="0"/>
              </a:rPr>
              <a:t>? </a:t>
            </a:r>
            <a:r>
              <a:rPr lang="en-US" sz="2300" dirty="0" err="1" smtClean="0">
                <a:latin typeface="Century Gothic" pitchFamily="34" charset="0"/>
              </a:rPr>
              <a:t>Siapa</a:t>
            </a:r>
            <a:r>
              <a:rPr lang="en-US" sz="2300" dirty="0" smtClean="0">
                <a:latin typeface="Century Gothic" pitchFamily="34" charset="0"/>
              </a:rPr>
              <a:t> yang </a:t>
            </a:r>
            <a:r>
              <a:rPr lang="en-US" sz="2300" dirty="0" err="1" smtClean="0">
                <a:latin typeface="Century Gothic" pitchFamily="34" charset="0"/>
              </a:rPr>
              <a:t>untung</a:t>
            </a:r>
            <a:r>
              <a:rPr lang="en-US" sz="2300" dirty="0" smtClean="0">
                <a:latin typeface="Century Gothic" pitchFamily="34" charset="0"/>
              </a:rPr>
              <a:t>? </a:t>
            </a:r>
            <a:r>
              <a:rPr lang="en-US" sz="2300" dirty="0" err="1" smtClean="0">
                <a:latin typeface="Century Gothic" pitchFamily="34" charset="0"/>
              </a:rPr>
              <a:t>Siapa</a:t>
            </a:r>
            <a:r>
              <a:rPr lang="en-US" sz="2300" dirty="0" smtClean="0">
                <a:latin typeface="Century Gothic" pitchFamily="34" charset="0"/>
              </a:rPr>
              <a:t> yang </a:t>
            </a:r>
            <a:r>
              <a:rPr lang="en-US" sz="2300" dirty="0" err="1" smtClean="0">
                <a:latin typeface="Century Gothic" pitchFamily="34" charset="0"/>
              </a:rPr>
              <a:t>rugi</a:t>
            </a:r>
            <a:r>
              <a:rPr lang="en-US" sz="2300" dirty="0" smtClean="0">
                <a:latin typeface="Century Gothic" pitchFamily="34" charset="0"/>
              </a:rPr>
              <a:t>? </a:t>
            </a:r>
            <a:r>
              <a:rPr lang="en-US" sz="2300" dirty="0" err="1" smtClean="0">
                <a:latin typeface="Century Gothic" pitchFamily="34" charset="0"/>
              </a:rPr>
              <a:t>Secara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sukarela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atau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terpaksa</a:t>
            </a:r>
            <a:r>
              <a:rPr lang="en-US" sz="2300" dirty="0" smtClean="0">
                <a:latin typeface="Century Gothic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 err="1" smtClean="0">
                <a:latin typeface="Century Gothic" pitchFamily="34" charset="0"/>
              </a:rPr>
              <a:t>Apakah</a:t>
            </a:r>
            <a:r>
              <a:rPr lang="en-US" sz="2300" dirty="0" smtClean="0">
                <a:latin typeface="Century Gothic" pitchFamily="34" charset="0"/>
              </a:rPr>
              <a:t> yang </a:t>
            </a:r>
            <a:r>
              <a:rPr lang="en-US" sz="2300" dirty="0" err="1" smtClean="0">
                <a:latin typeface="Century Gothic" pitchFamily="34" charset="0"/>
              </a:rPr>
              <a:t>dilakukan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menyebabkan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penderitaan</a:t>
            </a:r>
            <a:r>
              <a:rPr lang="en-US" sz="2300" dirty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kepada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seseorang</a:t>
            </a:r>
            <a:r>
              <a:rPr lang="en-US" sz="2300" dirty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atau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kelompok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kecil</a:t>
            </a:r>
            <a:r>
              <a:rPr lang="en-US" sz="2300" dirty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sebagai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kepuasan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suatu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pihak</a:t>
            </a:r>
            <a:r>
              <a:rPr lang="en-US" sz="2300" dirty="0" smtClean="0">
                <a:latin typeface="Century Gothic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 err="1" smtClean="0">
                <a:latin typeface="Century Gothic" pitchFamily="34" charset="0"/>
              </a:rPr>
              <a:t>Apa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peran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saya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apa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pendapat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saya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mengenai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etika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dilema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ini</a:t>
            </a:r>
            <a:r>
              <a:rPr lang="en-US" sz="2300" dirty="0" smtClean="0">
                <a:latin typeface="Century Gothic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 err="1" smtClean="0">
                <a:latin typeface="Century Gothic" pitchFamily="34" charset="0"/>
              </a:rPr>
              <a:t>Haruskah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saya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harus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menolaknya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terang</a:t>
            </a:r>
            <a:r>
              <a:rPr lang="en-US" sz="2300" dirty="0">
                <a:latin typeface="Century Gothic" pitchFamily="34" charset="0"/>
              </a:rPr>
              <a:t> </a:t>
            </a:r>
            <a:r>
              <a:rPr lang="en-US" sz="2300" dirty="0" smtClean="0">
                <a:latin typeface="Century Gothic" pitchFamily="34" charset="0"/>
              </a:rPr>
              <a:t>– </a:t>
            </a:r>
            <a:r>
              <a:rPr lang="en-US" sz="2300" dirty="0" err="1" smtClean="0">
                <a:latin typeface="Century Gothic" pitchFamily="34" charset="0"/>
              </a:rPr>
              <a:t>terangan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menghilang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dari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kegaduhan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isu</a:t>
            </a:r>
            <a:r>
              <a:rPr lang="en-US" sz="2300" dirty="0" smtClean="0">
                <a:latin typeface="Century Gothic" pitchFamily="34" charset="0"/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300" dirty="0" err="1" smtClean="0">
                <a:latin typeface="Century Gothic" pitchFamily="34" charset="0"/>
              </a:rPr>
              <a:t>Haruskah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saya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tetap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lanjut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menawarkan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solusi</a:t>
            </a:r>
            <a:r>
              <a:rPr lang="en-US" sz="2300" dirty="0" smtClean="0">
                <a:latin typeface="Century Gothic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7159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err="1" smtClean="0">
                <a:latin typeface="Century Gothic" pitchFamily="34" charset="0"/>
              </a:rPr>
              <a:t>Panduan</a:t>
            </a:r>
            <a:r>
              <a:rPr lang="en-US" b="1" i="1" dirty="0" smtClean="0">
                <a:latin typeface="Century Gothic" pitchFamily="34" charset="0"/>
              </a:rPr>
              <a:t> </a:t>
            </a:r>
            <a:r>
              <a:rPr lang="en-US" b="1" i="1" dirty="0" err="1" smtClean="0">
                <a:latin typeface="Century Gothic" pitchFamily="34" charset="0"/>
              </a:rPr>
              <a:t>Terapan</a:t>
            </a:r>
            <a:endParaRPr lang="id-ID" b="1" i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sz="2300" dirty="0" err="1" smtClean="0">
                <a:latin typeface="Century Gothic" pitchFamily="34" charset="0"/>
              </a:rPr>
              <a:t>Bisakah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saya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memvisualisasikan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alternatif</a:t>
            </a:r>
            <a:r>
              <a:rPr lang="en-US" sz="2300" dirty="0" smtClean="0">
                <a:latin typeface="Century Gothic" pitchFamily="34" charset="0"/>
              </a:rPr>
              <a:t> – </a:t>
            </a:r>
            <a:r>
              <a:rPr lang="en-US" sz="2300" dirty="0" err="1" smtClean="0">
                <a:latin typeface="Century Gothic" pitchFamily="34" charset="0"/>
              </a:rPr>
              <a:t>alternatif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solusi</a:t>
            </a:r>
            <a:r>
              <a:rPr lang="en-US" sz="2300" dirty="0" smtClean="0">
                <a:latin typeface="Century Gothic" pitchFamily="34" charset="0"/>
              </a:rPr>
              <a:t> yang </a:t>
            </a:r>
            <a:r>
              <a:rPr lang="en-US" sz="2300" dirty="0" err="1" smtClean="0">
                <a:latin typeface="Century Gothic" pitchFamily="34" charset="0"/>
              </a:rPr>
              <a:t>tetap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menghormati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budaya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tersebut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sekaligus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menghilangkan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budaya</a:t>
            </a:r>
            <a:r>
              <a:rPr lang="en-US" sz="2300" dirty="0" smtClean="0">
                <a:latin typeface="Century Gothic" pitchFamily="34" charset="0"/>
              </a:rPr>
              <a:t> yang </a:t>
            </a:r>
            <a:r>
              <a:rPr lang="en-US" sz="2300" dirty="0" err="1" smtClean="0">
                <a:latin typeface="Century Gothic" pitchFamily="34" charset="0"/>
              </a:rPr>
              <a:t>tidak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bisa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ditoleransi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secara</a:t>
            </a:r>
            <a:r>
              <a:rPr lang="en-US" sz="2300" dirty="0" smtClean="0">
                <a:latin typeface="Century Gothic" pitchFamily="34" charset="0"/>
              </a:rPr>
              <a:t> meta-</a:t>
            </a:r>
            <a:r>
              <a:rPr lang="en-US" sz="2300" dirty="0" err="1" smtClean="0">
                <a:latin typeface="Century Gothic" pitchFamily="34" charset="0"/>
              </a:rPr>
              <a:t>etika</a:t>
            </a:r>
            <a:r>
              <a:rPr lang="en-US" sz="2300" dirty="0" smtClean="0">
                <a:latin typeface="Century Gothic" pitchFamily="34" charset="0"/>
              </a:rPr>
              <a:t>?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2300" dirty="0" err="1" smtClean="0">
                <a:latin typeface="Century Gothic" pitchFamily="34" charset="0"/>
              </a:rPr>
              <a:t>Sejauh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mana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bisa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saya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implementasikan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penyelesaian</a:t>
            </a:r>
            <a:r>
              <a:rPr lang="en-US" sz="2300" dirty="0" smtClean="0">
                <a:latin typeface="Century Gothic" pitchFamily="34" charset="0"/>
              </a:rPr>
              <a:t> yang </a:t>
            </a:r>
            <a:r>
              <a:rPr lang="en-US" sz="2300" dirty="0" err="1" smtClean="0">
                <a:latin typeface="Century Gothic" pitchFamily="34" charset="0"/>
              </a:rPr>
              <a:t>saya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tawarkan</a:t>
            </a:r>
            <a:r>
              <a:rPr lang="en-US" sz="2300" dirty="0" smtClean="0">
                <a:latin typeface="Century Gothic" pitchFamily="34" charset="0"/>
              </a:rPr>
              <a:t>? </a:t>
            </a:r>
            <a:r>
              <a:rPr lang="en-US" sz="2300" dirty="0" err="1" smtClean="0">
                <a:latin typeface="Century Gothic" pitchFamily="34" charset="0"/>
              </a:rPr>
              <a:t>Siapa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sekutu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saya</a:t>
            </a:r>
            <a:r>
              <a:rPr lang="en-US" sz="2300" dirty="0" smtClean="0">
                <a:latin typeface="Century Gothic" pitchFamily="34" charset="0"/>
              </a:rPr>
              <a:t>? </a:t>
            </a:r>
            <a:r>
              <a:rPr lang="en-US" sz="2300" dirty="0" err="1" smtClean="0">
                <a:latin typeface="Century Gothic" pitchFamily="34" charset="0"/>
              </a:rPr>
              <a:t>Siapa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lawan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saya</a:t>
            </a:r>
            <a:r>
              <a:rPr lang="en-US" sz="2300" dirty="0" smtClean="0">
                <a:latin typeface="Century Gothic" pitchFamily="34" charset="0"/>
              </a:rPr>
              <a:t>?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2300" dirty="0" err="1" smtClean="0">
                <a:latin typeface="Century Gothic" pitchFamily="34" charset="0"/>
              </a:rPr>
              <a:t>Haruskah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saya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merubahnya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dari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gerakan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akar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rumput</a:t>
            </a:r>
            <a:r>
              <a:rPr lang="en-US" sz="2300" dirty="0" smtClean="0">
                <a:latin typeface="Century Gothic" pitchFamily="34" charset="0"/>
              </a:rPr>
              <a:t>?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2300" dirty="0" err="1" smtClean="0">
                <a:latin typeface="Century Gothic" pitchFamily="34" charset="0"/>
              </a:rPr>
              <a:t>Apa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perubahan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sistem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budaya</a:t>
            </a:r>
            <a:r>
              <a:rPr lang="en-US" sz="2300" dirty="0" smtClean="0">
                <a:latin typeface="Century Gothic" pitchFamily="34" charset="0"/>
              </a:rPr>
              <a:t> yang </a:t>
            </a:r>
            <a:r>
              <a:rPr lang="en-US" sz="2300" dirty="0" err="1" smtClean="0">
                <a:latin typeface="Century Gothic" pitchFamily="34" charset="0"/>
              </a:rPr>
              <a:t>dibutuhkan</a:t>
            </a:r>
            <a:r>
              <a:rPr lang="en-US" sz="2300" dirty="0" smtClean="0">
                <a:latin typeface="Century Gothic" pitchFamily="34" charset="0"/>
              </a:rPr>
              <a:t> agar </a:t>
            </a:r>
            <a:r>
              <a:rPr lang="en-US" sz="2300" dirty="0" err="1" smtClean="0">
                <a:latin typeface="Century Gothic" pitchFamily="34" charset="0"/>
              </a:rPr>
              <a:t>solusi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dapat</a:t>
            </a:r>
            <a:r>
              <a:rPr lang="en-US" sz="2300" dirty="0" smtClean="0">
                <a:latin typeface="Century Gothic" pitchFamily="34" charset="0"/>
              </a:rPr>
              <a:t> </a:t>
            </a:r>
            <a:r>
              <a:rPr lang="en-US" sz="2300" dirty="0" err="1" smtClean="0">
                <a:latin typeface="Century Gothic" pitchFamily="34" charset="0"/>
              </a:rPr>
              <a:t>dilakukan</a:t>
            </a:r>
            <a:r>
              <a:rPr lang="en-US" sz="2300" dirty="0" smtClean="0">
                <a:latin typeface="Century Gothic" pitchFamily="34" charset="0"/>
              </a:rPr>
              <a:t>?</a:t>
            </a:r>
          </a:p>
          <a:p>
            <a:pPr marL="514350" indent="-514350">
              <a:buFont typeface="+mj-lt"/>
              <a:buAutoNum type="arabicPeriod" startAt="7"/>
            </a:pPr>
            <a:endParaRPr lang="en-US" sz="23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91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latin typeface="Baskerville Old Face" pitchFamily="18" charset="0"/>
              </a:rPr>
              <a:t>Diskusi</a:t>
            </a:r>
            <a:endParaRPr lang="id-ID" dirty="0">
              <a:latin typeface="Baskerville Old Face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6710439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152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asil gambar untuk cultural differences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3" r="14493"/>
          <a:stretch>
            <a:fillRect/>
          </a:stretch>
        </p:blipFill>
        <p:spPr bwMode="auto">
          <a:xfrm>
            <a:off x="1043608" y="908720"/>
            <a:ext cx="7019329" cy="526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60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Baskerville Old Face" pitchFamily="18" charset="0"/>
              </a:rPr>
              <a:t>Apa</a:t>
            </a:r>
            <a:r>
              <a:rPr lang="en-US" sz="3600" dirty="0" smtClean="0">
                <a:latin typeface="Baskerville Old Face" pitchFamily="18" charset="0"/>
              </a:rPr>
              <a:t> yang </a:t>
            </a:r>
            <a:r>
              <a:rPr lang="en-US" sz="3600" dirty="0" err="1" smtClean="0">
                <a:latin typeface="Baskerville Old Face" pitchFamily="18" charset="0"/>
              </a:rPr>
              <a:t>dilakukan</a:t>
            </a:r>
            <a:r>
              <a:rPr lang="en-US" sz="3600" dirty="0" smtClean="0">
                <a:latin typeface="Baskerville Old Face" pitchFamily="18" charset="0"/>
              </a:rPr>
              <a:t> </a:t>
            </a:r>
            <a:r>
              <a:rPr lang="en-US" sz="3600" dirty="0" err="1" smtClean="0">
                <a:latin typeface="Baskerville Old Face" pitchFamily="18" charset="0"/>
              </a:rPr>
              <a:t>saat</a:t>
            </a:r>
            <a:r>
              <a:rPr lang="en-US" sz="3600" dirty="0" smtClean="0">
                <a:latin typeface="Baskerville Old Face" pitchFamily="18" charset="0"/>
              </a:rPr>
              <a:t> </a:t>
            </a:r>
            <a:r>
              <a:rPr lang="en-US" sz="3600" dirty="0" err="1" smtClean="0">
                <a:latin typeface="Baskerville Old Face" pitchFamily="18" charset="0"/>
              </a:rPr>
              <a:t>terjadi</a:t>
            </a:r>
            <a:r>
              <a:rPr lang="en-US" sz="3600" dirty="0" smtClean="0">
                <a:latin typeface="Baskerville Old Face" pitchFamily="18" charset="0"/>
              </a:rPr>
              <a:t> </a:t>
            </a:r>
            <a:r>
              <a:rPr lang="en-US" sz="3600" dirty="0" err="1" smtClean="0">
                <a:latin typeface="Baskerville Old Face" pitchFamily="18" charset="0"/>
              </a:rPr>
              <a:t>begini</a:t>
            </a:r>
            <a:r>
              <a:rPr lang="en-US" sz="3600" dirty="0" smtClean="0">
                <a:latin typeface="Baskerville Old Face" pitchFamily="18" charset="0"/>
              </a:rPr>
              <a:t>?</a:t>
            </a:r>
            <a:endParaRPr lang="id-ID" sz="3600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60848"/>
            <a:ext cx="8147248" cy="3845024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Century Gothic" pitchFamily="34" charset="0"/>
              </a:rPr>
              <a:t>Seringkali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dilema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dalam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pengambilan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keputusan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dalam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konteks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budaya</a:t>
            </a:r>
            <a:r>
              <a:rPr lang="en-US" sz="2800" dirty="0" smtClean="0">
                <a:latin typeface="Century Gothic" pitchFamily="34" charset="0"/>
              </a:rPr>
              <a:t>, </a:t>
            </a:r>
            <a:r>
              <a:rPr lang="en-US" sz="2800" dirty="0" err="1" smtClean="0">
                <a:latin typeface="Century Gothic" pitchFamily="34" charset="0"/>
              </a:rPr>
              <a:t>apakah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memakai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budaya</a:t>
            </a:r>
            <a:r>
              <a:rPr lang="en-US" sz="2800" dirty="0" smtClean="0">
                <a:latin typeface="Century Gothic" pitchFamily="34" charset="0"/>
              </a:rPr>
              <a:t>/</a:t>
            </a:r>
            <a:r>
              <a:rPr lang="en-US" sz="2800" dirty="0" err="1" smtClean="0">
                <a:latin typeface="Century Gothic" pitchFamily="34" charset="0"/>
              </a:rPr>
              <a:t>kepercayaan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kita</a:t>
            </a:r>
            <a:r>
              <a:rPr lang="en-US" sz="2800" dirty="0" smtClean="0">
                <a:latin typeface="Century Gothic" pitchFamily="34" charset="0"/>
              </a:rPr>
              <a:t>? </a:t>
            </a:r>
            <a:r>
              <a:rPr lang="en-US" sz="2800" dirty="0" err="1" smtClean="0">
                <a:latin typeface="Century Gothic" pitchFamily="34" charset="0"/>
              </a:rPr>
              <a:t>Atau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budaya</a:t>
            </a:r>
            <a:r>
              <a:rPr lang="en-US" sz="2800" dirty="0" smtClean="0">
                <a:latin typeface="Century Gothic" pitchFamily="34" charset="0"/>
              </a:rPr>
              <a:t>/</a:t>
            </a:r>
            <a:r>
              <a:rPr lang="en-US" sz="2800" dirty="0" err="1" smtClean="0">
                <a:latin typeface="Century Gothic" pitchFamily="34" charset="0"/>
              </a:rPr>
              <a:t>kepercayaan</a:t>
            </a:r>
            <a:r>
              <a:rPr lang="en-US" sz="2800" dirty="0" smtClean="0">
                <a:latin typeface="Century Gothic" pitchFamily="34" charset="0"/>
              </a:rPr>
              <a:t> yang </a:t>
            </a:r>
            <a:r>
              <a:rPr lang="en-US" sz="2800" dirty="0" err="1" smtClean="0">
                <a:latin typeface="Century Gothic" pitchFamily="34" charset="0"/>
              </a:rPr>
              <a:t>dimiliki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oleh</a:t>
            </a:r>
            <a:r>
              <a:rPr lang="en-US" sz="2800" dirty="0" smtClean="0">
                <a:latin typeface="Century Gothic" pitchFamily="34" charset="0"/>
              </a:rPr>
              <a:t> orang lain?</a:t>
            </a:r>
          </a:p>
          <a:p>
            <a:r>
              <a:rPr lang="en-US" sz="2800" dirty="0" err="1" smtClean="0">
                <a:latin typeface="Century Gothic" pitchFamily="34" charset="0"/>
              </a:rPr>
              <a:t>Putuskan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berdasarkan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situasi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dan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kondisi</a:t>
            </a:r>
            <a:endParaRPr lang="en-US" sz="2800" dirty="0" smtClean="0">
              <a:latin typeface="Century Gothic" pitchFamily="34" charset="0"/>
            </a:endParaRPr>
          </a:p>
          <a:p>
            <a:r>
              <a:rPr lang="en-US" sz="2800" dirty="0" err="1" smtClean="0">
                <a:latin typeface="Century Gothic" pitchFamily="34" charset="0"/>
              </a:rPr>
              <a:t>Berdasarkan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niat</a:t>
            </a:r>
            <a:r>
              <a:rPr lang="en-US" sz="2800" dirty="0" smtClean="0">
                <a:latin typeface="Century Gothic" pitchFamily="34" charset="0"/>
              </a:rPr>
              <a:t>, </a:t>
            </a:r>
            <a:r>
              <a:rPr lang="en-US" sz="2800" dirty="0" err="1" smtClean="0">
                <a:latin typeface="Century Gothic" pitchFamily="34" charset="0"/>
              </a:rPr>
              <a:t>aksi</a:t>
            </a:r>
            <a:r>
              <a:rPr lang="en-US" sz="2800" dirty="0" smtClean="0">
                <a:latin typeface="Century Gothic" pitchFamily="34" charset="0"/>
              </a:rPr>
              <a:t>, </a:t>
            </a:r>
            <a:r>
              <a:rPr lang="en-US" sz="2800" dirty="0" err="1" smtClean="0">
                <a:latin typeface="Century Gothic" pitchFamily="34" charset="0"/>
              </a:rPr>
              <a:t>cara</a:t>
            </a:r>
            <a:r>
              <a:rPr lang="en-US" sz="2800" dirty="0" smtClean="0">
                <a:latin typeface="Century Gothic" pitchFamily="34" charset="0"/>
              </a:rPr>
              <a:t>, </a:t>
            </a:r>
            <a:r>
              <a:rPr lang="en-US" sz="2800" dirty="0" err="1" smtClean="0">
                <a:latin typeface="Century Gothic" pitchFamily="34" charset="0"/>
              </a:rPr>
              <a:t>konsekuensi</a:t>
            </a:r>
            <a:r>
              <a:rPr lang="en-US" sz="2800" dirty="0" smtClean="0">
                <a:latin typeface="Century Gothic" pitchFamily="34" charset="0"/>
              </a:rPr>
              <a:t>, </a:t>
            </a:r>
            <a:r>
              <a:rPr lang="en-US" sz="2800" dirty="0" err="1" smtClean="0">
                <a:latin typeface="Century Gothic" pitchFamily="34" charset="0"/>
              </a:rPr>
              <a:t>tujuan</a:t>
            </a:r>
            <a:r>
              <a:rPr lang="en-US" sz="2800" dirty="0" smtClean="0">
                <a:latin typeface="Century Gothic" pitchFamily="34" charset="0"/>
              </a:rPr>
              <a:t>, </a:t>
            </a:r>
            <a:r>
              <a:rPr lang="en-US" sz="2800" dirty="0" err="1" smtClean="0">
                <a:latin typeface="Century Gothic" pitchFamily="34" charset="0"/>
              </a:rPr>
              <a:t>situasi</a:t>
            </a:r>
            <a:r>
              <a:rPr lang="en-US" sz="2800" dirty="0" smtClean="0">
                <a:latin typeface="Century Gothic" pitchFamily="34" charset="0"/>
              </a:rPr>
              <a:t>, </a:t>
            </a:r>
            <a:r>
              <a:rPr lang="en-US" sz="2800" dirty="0" err="1" smtClean="0">
                <a:latin typeface="Century Gothic" pitchFamily="34" charset="0"/>
              </a:rPr>
              <a:t>dan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latar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belakang</a:t>
            </a: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err="1" smtClean="0">
                <a:latin typeface="Century Gothic" pitchFamily="34" charset="0"/>
              </a:rPr>
              <a:t>budaya</a:t>
            </a:r>
            <a:endParaRPr lang="en-US" sz="28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51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741" y="708974"/>
            <a:ext cx="7772400" cy="1362075"/>
          </a:xfrm>
        </p:spPr>
        <p:txBody>
          <a:bodyPr>
            <a:normAutofit/>
          </a:bodyPr>
          <a:lstStyle/>
          <a:p>
            <a:r>
              <a:rPr lang="en-US" sz="6000" cap="none" dirty="0" err="1" smtClean="0">
                <a:latin typeface="Baskerville Old Face" pitchFamily="18" charset="0"/>
              </a:rPr>
              <a:t>Budaya</a:t>
            </a:r>
            <a:r>
              <a:rPr lang="en-US" sz="6000" cap="none" dirty="0" smtClean="0">
                <a:latin typeface="Baskerville Old Face" pitchFamily="18" charset="0"/>
              </a:rPr>
              <a:t>? </a:t>
            </a:r>
            <a:endParaRPr lang="id-ID" sz="6000" cap="none" dirty="0">
              <a:latin typeface="Baskerville Old Face" pitchFamily="18" charset="0"/>
            </a:endParaRPr>
          </a:p>
        </p:txBody>
      </p:sp>
      <p:pic>
        <p:nvPicPr>
          <p:cNvPr id="4098" name="Picture 2" descr="Hasil gambar untuk cul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2" y="1628800"/>
            <a:ext cx="9120118" cy="478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2204864"/>
            <a:ext cx="7776864" cy="3785652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4000" b="1" i="1" dirty="0" err="1">
                <a:latin typeface="Century Gothic" pitchFamily="34" charset="0"/>
              </a:rPr>
              <a:t>sistem</a:t>
            </a:r>
            <a:r>
              <a:rPr lang="en-US" sz="4000" b="1" i="1" dirty="0">
                <a:latin typeface="Century Gothic" pitchFamily="34" charset="0"/>
              </a:rPr>
              <a:t> </a:t>
            </a:r>
            <a:r>
              <a:rPr lang="en-US" sz="4000" b="1" i="1" dirty="0" err="1">
                <a:latin typeface="Century Gothic" pitchFamily="34" charset="0"/>
              </a:rPr>
              <a:t>dari</a:t>
            </a:r>
            <a:r>
              <a:rPr lang="en-US" sz="4000" b="1" i="1" dirty="0">
                <a:latin typeface="Century Gothic" pitchFamily="34" charset="0"/>
              </a:rPr>
              <a:t> </a:t>
            </a:r>
            <a:r>
              <a:rPr lang="en-US" sz="4000" b="1" i="1" dirty="0" err="1">
                <a:latin typeface="Century Gothic" pitchFamily="34" charset="0"/>
              </a:rPr>
              <a:t>tradisi</a:t>
            </a:r>
            <a:r>
              <a:rPr lang="en-US" sz="4000" b="1" i="1" dirty="0">
                <a:latin typeface="Century Gothic" pitchFamily="34" charset="0"/>
              </a:rPr>
              <a:t>, </a:t>
            </a:r>
            <a:r>
              <a:rPr lang="en-US" sz="4000" b="1" i="1" dirty="0" err="1">
                <a:latin typeface="Century Gothic" pitchFamily="34" charset="0"/>
              </a:rPr>
              <a:t>kepercayaan</a:t>
            </a:r>
            <a:r>
              <a:rPr lang="en-US" sz="4000" b="1" i="1" dirty="0">
                <a:latin typeface="Century Gothic" pitchFamily="34" charset="0"/>
              </a:rPr>
              <a:t>, </a:t>
            </a:r>
            <a:r>
              <a:rPr lang="en-US" sz="4000" b="1" i="1" dirty="0" err="1">
                <a:latin typeface="Century Gothic" pitchFamily="34" charset="0"/>
              </a:rPr>
              <a:t>nilai</a:t>
            </a:r>
            <a:r>
              <a:rPr lang="en-US" sz="4000" b="1" i="1" dirty="0">
                <a:latin typeface="Century Gothic" pitchFamily="34" charset="0"/>
              </a:rPr>
              <a:t>, </a:t>
            </a:r>
            <a:r>
              <a:rPr lang="en-US" sz="4000" b="1" i="1" dirty="0" err="1" smtClean="0">
                <a:solidFill>
                  <a:srgbClr val="FF0000"/>
                </a:solidFill>
                <a:latin typeface="Century Gothic" pitchFamily="34" charset="0"/>
              </a:rPr>
              <a:t>makna</a:t>
            </a:r>
            <a:r>
              <a:rPr lang="en-US" sz="4000" b="1" i="1" dirty="0" smtClean="0">
                <a:latin typeface="Century Gothic" pitchFamily="34" charset="0"/>
              </a:rPr>
              <a:t> </a:t>
            </a:r>
            <a:r>
              <a:rPr lang="en-US" sz="4000" b="1" i="1" dirty="0">
                <a:latin typeface="Century Gothic" pitchFamily="34" charset="0"/>
              </a:rPr>
              <a:t>yang </a:t>
            </a:r>
            <a:r>
              <a:rPr lang="en-US" sz="4000" b="1" i="1" dirty="0" err="1">
                <a:latin typeface="Century Gothic" pitchFamily="34" charset="0"/>
              </a:rPr>
              <a:t>mendorong</a:t>
            </a:r>
            <a:r>
              <a:rPr lang="en-US" sz="4000" b="1" i="1" dirty="0">
                <a:latin typeface="Century Gothic" pitchFamily="34" charset="0"/>
              </a:rPr>
              <a:t> </a:t>
            </a:r>
            <a:r>
              <a:rPr lang="en-US" sz="4000" b="1" i="1" dirty="0" err="1" smtClean="0">
                <a:latin typeface="Century Gothic" pitchFamily="34" charset="0"/>
              </a:rPr>
              <a:t>keanggotaan</a:t>
            </a:r>
            <a:r>
              <a:rPr lang="en-US" sz="4000" b="1" i="1" dirty="0" smtClean="0">
                <a:latin typeface="Century Gothic" pitchFamily="34" charset="0"/>
              </a:rPr>
              <a:t> </a:t>
            </a:r>
            <a:r>
              <a:rPr lang="en-US" sz="4000" b="1" i="1" dirty="0" err="1">
                <a:latin typeface="Century Gothic" pitchFamily="34" charset="0"/>
              </a:rPr>
              <a:t>kelompok</a:t>
            </a:r>
            <a:r>
              <a:rPr lang="en-US" sz="4000" b="1" i="1" dirty="0">
                <a:latin typeface="Century Gothic" pitchFamily="34" charset="0"/>
              </a:rPr>
              <a:t>, </a:t>
            </a:r>
            <a:r>
              <a:rPr lang="en-US" sz="4000" b="1" i="1" dirty="0" err="1">
                <a:latin typeface="Century Gothic" pitchFamily="34" charset="0"/>
              </a:rPr>
              <a:t>identitas</a:t>
            </a:r>
            <a:r>
              <a:rPr lang="en-US" sz="4000" b="1" i="1" dirty="0">
                <a:latin typeface="Century Gothic" pitchFamily="34" charset="0"/>
              </a:rPr>
              <a:t>, </a:t>
            </a:r>
            <a:r>
              <a:rPr lang="en-US" sz="4000" b="1" i="1" dirty="0" err="1" smtClean="0">
                <a:latin typeface="Century Gothic" pitchFamily="34" charset="0"/>
              </a:rPr>
              <a:t>serta</a:t>
            </a:r>
            <a:r>
              <a:rPr lang="en-US" sz="4000" b="1" i="1" dirty="0" smtClean="0">
                <a:latin typeface="Century Gothic" pitchFamily="34" charset="0"/>
              </a:rPr>
              <a:t> </a:t>
            </a:r>
            <a:r>
              <a:rPr lang="en-US" sz="4000" b="1" i="1" dirty="0" err="1" smtClean="0">
                <a:latin typeface="Century Gothic" pitchFamily="34" charset="0"/>
              </a:rPr>
              <a:t>komunikasi</a:t>
            </a:r>
            <a:r>
              <a:rPr lang="en-US" sz="4000" b="1" i="1" dirty="0" smtClean="0">
                <a:latin typeface="Century Gothic" pitchFamily="34" charset="0"/>
              </a:rPr>
              <a:t> </a:t>
            </a:r>
            <a:r>
              <a:rPr lang="en-US" sz="4000" b="1" i="1" dirty="0" err="1" smtClean="0">
                <a:latin typeface="Century Gothic" pitchFamily="34" charset="0"/>
              </a:rPr>
              <a:t>diantara</a:t>
            </a:r>
            <a:r>
              <a:rPr lang="en-US" sz="4000" b="1" i="1" dirty="0" smtClean="0">
                <a:latin typeface="Century Gothic" pitchFamily="34" charset="0"/>
              </a:rPr>
              <a:t> </a:t>
            </a:r>
            <a:r>
              <a:rPr lang="en-US" sz="4000" b="1" i="1" dirty="0" err="1">
                <a:latin typeface="Century Gothic" pitchFamily="34" charset="0"/>
              </a:rPr>
              <a:t>anggota</a:t>
            </a:r>
            <a:r>
              <a:rPr lang="en-US" sz="4000" b="1" i="1" dirty="0">
                <a:latin typeface="Century Gothic" pitchFamily="34" charset="0"/>
              </a:rPr>
              <a:t> </a:t>
            </a:r>
            <a:r>
              <a:rPr lang="en-US" sz="4000" b="1" i="1" dirty="0" err="1">
                <a:latin typeface="Century Gothic" pitchFamily="34" charset="0"/>
              </a:rPr>
              <a:t>kelompok</a:t>
            </a:r>
            <a:r>
              <a:rPr lang="en-US" sz="4000" b="1" i="1" dirty="0">
                <a:latin typeface="Century Gothic" pitchFamily="34" charset="0"/>
              </a:rPr>
              <a:t>.</a:t>
            </a:r>
            <a:endParaRPr lang="id-ID" sz="4000" b="1" i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63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asil gambar untuk cul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52736"/>
            <a:ext cx="89154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0404" y="2204864"/>
            <a:ext cx="8229600" cy="2260847"/>
          </a:xfrm>
          <a:solidFill>
            <a:srgbClr val="FFFFFF"/>
          </a:solidFill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Century Gothic" pitchFamily="34" charset="0"/>
              </a:rPr>
              <a:t>Beda </a:t>
            </a:r>
            <a:r>
              <a:rPr lang="en-US" b="1" dirty="0" err="1" smtClean="0">
                <a:solidFill>
                  <a:srgbClr val="FF0000"/>
                </a:solidFill>
                <a:latin typeface="Century Gothic" pitchFamily="34" charset="0"/>
              </a:rPr>
              <a:t>budaya</a:t>
            </a:r>
            <a:r>
              <a:rPr lang="en-US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entury Gothic" pitchFamily="34" charset="0"/>
                <a:sym typeface="Wingdings" pitchFamily="2" charset="2"/>
              </a:rPr>
              <a:t> Beda </a:t>
            </a:r>
            <a:r>
              <a:rPr lang="en-US" b="1" dirty="0" err="1" smtClean="0">
                <a:solidFill>
                  <a:srgbClr val="FF0000"/>
                </a:solidFill>
                <a:latin typeface="Century Gothic" pitchFamily="34" charset="0"/>
                <a:sym typeface="Wingdings" pitchFamily="2" charset="2"/>
              </a:rPr>
              <a:t>makna</a:t>
            </a:r>
            <a:endParaRPr lang="en-US" b="1" dirty="0" smtClean="0">
              <a:solidFill>
                <a:srgbClr val="FF0000"/>
              </a:solidFill>
              <a:latin typeface="Century Gothic" pitchFamily="34" charset="0"/>
              <a:sym typeface="Wingdings" pitchFamily="2" charset="2"/>
            </a:endParaRPr>
          </a:p>
          <a:p>
            <a:r>
              <a:rPr lang="en-US" dirty="0" err="1">
                <a:latin typeface="Century Gothic" pitchFamily="34" charset="0"/>
              </a:rPr>
              <a:t>Perbedaan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makna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smtClean="0">
                <a:latin typeface="Century Gothic" pitchFamily="34" charset="0"/>
                <a:sym typeface="Wingdings" pitchFamily="2" charset="2"/>
              </a:rPr>
              <a:t> </a:t>
            </a:r>
            <a:r>
              <a:rPr lang="en-US" dirty="0" err="1" smtClean="0">
                <a:latin typeface="Century Gothic" pitchFamily="34" charset="0"/>
              </a:rPr>
              <a:t>kerangka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berpikir</a:t>
            </a:r>
            <a:r>
              <a:rPr lang="en-US" dirty="0">
                <a:latin typeface="Century Gothic" pitchFamily="34" charset="0"/>
              </a:rPr>
              <a:t>, </a:t>
            </a:r>
            <a:r>
              <a:rPr lang="en-US" dirty="0" err="1">
                <a:latin typeface="Century Gothic" pitchFamily="34" charset="0"/>
              </a:rPr>
              <a:t>penafsiran</a:t>
            </a:r>
            <a:r>
              <a:rPr lang="en-US" dirty="0">
                <a:latin typeface="Century Gothic" pitchFamily="34" charset="0"/>
              </a:rPr>
              <a:t>, </a:t>
            </a:r>
            <a:r>
              <a:rPr lang="en-US" dirty="0" err="1">
                <a:latin typeface="Century Gothic" pitchFamily="34" charset="0"/>
              </a:rPr>
              <a:t>evaluasi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pada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situasi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dilema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etika</a:t>
            </a:r>
            <a:endParaRPr lang="en-US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30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  <a:solidFill>
            <a:schemeClr val="bg2"/>
          </a:solidFill>
        </p:spPr>
        <p:txBody>
          <a:bodyPr/>
          <a:lstStyle/>
          <a:p>
            <a:pPr algn="l"/>
            <a:r>
              <a:rPr lang="en-US" dirty="0" err="1" smtClean="0">
                <a:latin typeface="Baskerville Old Face" pitchFamily="18" charset="0"/>
              </a:rPr>
              <a:t>Kenapa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 err="1" smtClean="0">
                <a:latin typeface="Baskerville Old Face" pitchFamily="18" charset="0"/>
              </a:rPr>
              <a:t>belajar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 err="1" smtClean="0">
                <a:latin typeface="Baskerville Old Face" pitchFamily="18" charset="0"/>
              </a:rPr>
              <a:t>budaya</a:t>
            </a:r>
            <a:r>
              <a:rPr lang="en-US" dirty="0" smtClean="0">
                <a:latin typeface="Baskerville Old Face" pitchFamily="18" charset="0"/>
              </a:rPr>
              <a:t>?</a:t>
            </a:r>
            <a:endParaRPr lang="id-ID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5050904" cy="4525963"/>
          </a:xfrm>
        </p:spPr>
        <p:txBody>
          <a:bodyPr/>
          <a:lstStyle/>
          <a:p>
            <a:r>
              <a:rPr lang="en-US" dirty="0" err="1" smtClean="0">
                <a:latin typeface="Century Gothic" pitchFamily="34" charset="0"/>
              </a:rPr>
              <a:t>Belajar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benar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atau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salah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sebagai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manusia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berbudaya</a:t>
            </a:r>
            <a:endParaRPr lang="en-US" dirty="0" smtClean="0">
              <a:latin typeface="Century Gothic" pitchFamily="34" charset="0"/>
            </a:endParaRPr>
          </a:p>
          <a:p>
            <a:r>
              <a:rPr lang="en-US" dirty="0" err="1" smtClean="0">
                <a:latin typeface="Century Gothic" pitchFamily="34" charset="0"/>
              </a:rPr>
              <a:t>Pembelajaran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didapatkan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dari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sistem</a:t>
            </a:r>
            <a:r>
              <a:rPr lang="en-US" dirty="0">
                <a:latin typeface="Century Gothic" pitchFamily="34" charset="0"/>
              </a:rPr>
              <a:t> media </a:t>
            </a:r>
            <a:r>
              <a:rPr lang="en-US" dirty="0" err="1">
                <a:latin typeface="Century Gothic" pitchFamily="34" charset="0"/>
              </a:rPr>
              <a:t>massa</a:t>
            </a:r>
            <a:r>
              <a:rPr lang="en-US" dirty="0">
                <a:latin typeface="Century Gothic" pitchFamily="34" charset="0"/>
              </a:rPr>
              <a:t>, </a:t>
            </a:r>
            <a:r>
              <a:rPr lang="en-US" dirty="0" err="1">
                <a:latin typeface="Century Gothic" pitchFamily="34" charset="0"/>
              </a:rPr>
              <a:t>sistem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politik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dan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lembaga</a:t>
            </a:r>
            <a:r>
              <a:rPr lang="en-US" dirty="0">
                <a:latin typeface="Century Gothic" pitchFamily="34" charset="0"/>
              </a:rPr>
              <a:t> </a:t>
            </a:r>
            <a:r>
              <a:rPr lang="en-US" dirty="0" err="1">
                <a:latin typeface="Century Gothic" pitchFamily="34" charset="0"/>
              </a:rPr>
              <a:t>keagamaan</a:t>
            </a:r>
            <a:r>
              <a:rPr lang="en-US" dirty="0">
                <a:latin typeface="Century Gothic" pitchFamily="34" charset="0"/>
              </a:rPr>
              <a:t> </a:t>
            </a:r>
            <a:endParaRPr lang="id-ID" dirty="0">
              <a:latin typeface="Century Gothic" pitchFamily="34" charset="0"/>
            </a:endParaRPr>
          </a:p>
        </p:txBody>
      </p:sp>
      <p:pic>
        <p:nvPicPr>
          <p:cNvPr id="17410" name="Picture 2" descr="Hasil gambar untuk why 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492896"/>
            <a:ext cx="3525658" cy="2307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86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Baskerville Old Face" pitchFamily="18" charset="0"/>
              </a:rPr>
              <a:t>Menu </a:t>
            </a:r>
            <a:r>
              <a:rPr lang="en-US" dirty="0" err="1" smtClean="0">
                <a:latin typeface="Baskerville Old Face" pitchFamily="18" charset="0"/>
              </a:rPr>
              <a:t>hari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 err="1" smtClean="0">
                <a:latin typeface="Baskerville Old Face" pitchFamily="18" charset="0"/>
              </a:rPr>
              <a:t>ini</a:t>
            </a:r>
            <a:r>
              <a:rPr lang="en-US" dirty="0" smtClean="0">
                <a:latin typeface="Baskerville Old Face" pitchFamily="18" charset="0"/>
              </a:rPr>
              <a:t>:</a:t>
            </a:r>
            <a:endParaRPr lang="id-ID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Century Gothic" pitchFamily="34" charset="0"/>
              </a:rPr>
              <a:t>Isu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Kontemporer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Etika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Komunikasi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Antar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Budaya</a:t>
            </a:r>
            <a:endParaRPr lang="en-US" dirty="0" smtClean="0">
              <a:latin typeface="Century Gothic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Century Gothic" pitchFamily="34" charset="0"/>
              </a:rPr>
              <a:t>Tema</a:t>
            </a:r>
            <a:r>
              <a:rPr lang="en-US" dirty="0" smtClean="0">
                <a:latin typeface="Century Gothic" pitchFamily="34" charset="0"/>
              </a:rPr>
              <a:t> – </a:t>
            </a:r>
            <a:r>
              <a:rPr lang="en-US" dirty="0" err="1" smtClean="0">
                <a:latin typeface="Century Gothic" pitchFamily="34" charset="0"/>
              </a:rPr>
              <a:t>tema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Riset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Praktis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Etika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Komunikasi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Antara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Budaya</a:t>
            </a:r>
            <a:r>
              <a:rPr lang="en-US" dirty="0" smtClean="0">
                <a:latin typeface="Century Gothic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Century Gothic" pitchFamily="34" charset="0"/>
              </a:rPr>
              <a:t>Ragam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Posisi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Etika</a:t>
            </a:r>
            <a:r>
              <a:rPr lang="en-US" dirty="0" smtClean="0">
                <a:latin typeface="Century Gothic" pitchFamily="34" charset="0"/>
              </a:rPr>
              <a:t>: </a:t>
            </a:r>
            <a:r>
              <a:rPr lang="en-US" dirty="0" err="1" smtClean="0">
                <a:latin typeface="Century Gothic" pitchFamily="34" charset="0"/>
              </a:rPr>
              <a:t>Menimbang</a:t>
            </a:r>
            <a:r>
              <a:rPr lang="en-US" dirty="0" smtClean="0">
                <a:latin typeface="Century Gothic" pitchFamily="34" charset="0"/>
              </a:rPr>
              <a:t> Pro </a:t>
            </a:r>
            <a:r>
              <a:rPr lang="en-US" dirty="0" err="1" smtClean="0">
                <a:latin typeface="Century Gothic" pitchFamily="34" charset="0"/>
              </a:rPr>
              <a:t>dan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Kontra</a:t>
            </a:r>
            <a:endParaRPr lang="en-US" dirty="0" smtClean="0">
              <a:latin typeface="Century Gothic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Century Gothic" pitchFamily="34" charset="0"/>
              </a:rPr>
              <a:t>Perspektif</a:t>
            </a:r>
            <a:r>
              <a:rPr lang="en-US" dirty="0" smtClean="0">
                <a:latin typeface="Century Gothic" pitchFamily="34" charset="0"/>
              </a:rPr>
              <a:t> Multi-layer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Century Gothic" pitchFamily="34" charset="0"/>
              </a:rPr>
              <a:t>Lensa</a:t>
            </a:r>
            <a:r>
              <a:rPr lang="en-US" dirty="0" smtClean="0">
                <a:latin typeface="Century Gothic" pitchFamily="34" charset="0"/>
              </a:rPr>
              <a:t> Meta-</a:t>
            </a:r>
            <a:r>
              <a:rPr lang="en-US" dirty="0" err="1" smtClean="0">
                <a:latin typeface="Century Gothic" pitchFamily="34" charset="0"/>
              </a:rPr>
              <a:t>etika</a:t>
            </a:r>
            <a:r>
              <a:rPr lang="en-US" dirty="0" smtClean="0">
                <a:latin typeface="Century Gothic" pitchFamily="34" charset="0"/>
              </a:rPr>
              <a:t>, </a:t>
            </a:r>
            <a:r>
              <a:rPr lang="en-US" dirty="0" err="1" smtClean="0">
                <a:latin typeface="Century Gothic" pitchFamily="34" charset="0"/>
              </a:rPr>
              <a:t>Panduan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Riset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dan</a:t>
            </a:r>
            <a:r>
              <a:rPr lang="en-US" dirty="0" smtClean="0">
                <a:latin typeface="Century Gothic" pitchFamily="34" charset="0"/>
              </a:rPr>
              <a:t> </a:t>
            </a:r>
            <a:r>
              <a:rPr lang="en-US" dirty="0" err="1" smtClean="0">
                <a:latin typeface="Century Gothic" pitchFamily="34" charset="0"/>
              </a:rPr>
              <a:t>Terapan</a:t>
            </a:r>
            <a:endParaRPr lang="en-US" dirty="0" smtClean="0">
              <a:latin typeface="Century Gothic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id-ID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17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Baskerville Old Face" pitchFamily="18" charset="0"/>
              </a:rPr>
              <a:t>1. </a:t>
            </a:r>
            <a:r>
              <a:rPr lang="en-US" dirty="0" err="1" smtClean="0">
                <a:latin typeface="Baskerville Old Face" pitchFamily="18" charset="0"/>
              </a:rPr>
              <a:t>Isu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Kontemporer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Etika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Komunikasi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>
                <a:latin typeface="Baskerville Old Face" pitchFamily="18" charset="0"/>
              </a:rPr>
              <a:t>Antar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en-US" dirty="0" err="1" smtClean="0">
                <a:latin typeface="Baskerville Old Face" pitchFamily="18" charset="0"/>
              </a:rPr>
              <a:t>Budaya</a:t>
            </a:r>
            <a:endParaRPr lang="id-ID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r>
              <a:rPr lang="en-US" i="1" dirty="0" err="1" smtClean="0">
                <a:latin typeface="Century Gothic" pitchFamily="34" charset="0"/>
              </a:rPr>
              <a:t>Globalisasi</a:t>
            </a:r>
            <a:r>
              <a:rPr lang="en-US" i="1" dirty="0" smtClean="0">
                <a:latin typeface="Century Gothic" pitchFamily="34" charset="0"/>
              </a:rPr>
              <a:t> </a:t>
            </a:r>
            <a:r>
              <a:rPr lang="en-US" i="1" dirty="0" err="1" smtClean="0">
                <a:latin typeface="Century Gothic" pitchFamily="34" charset="0"/>
              </a:rPr>
              <a:t>vs</a:t>
            </a:r>
            <a:r>
              <a:rPr lang="en-US" i="1" dirty="0" smtClean="0">
                <a:latin typeface="Century Gothic" pitchFamily="34" charset="0"/>
              </a:rPr>
              <a:t> </a:t>
            </a:r>
            <a:r>
              <a:rPr lang="en-US" i="1" dirty="0" err="1" smtClean="0">
                <a:latin typeface="Century Gothic" pitchFamily="34" charset="0"/>
              </a:rPr>
              <a:t>Lokal</a:t>
            </a:r>
            <a:endParaRPr lang="en-US" i="1" dirty="0" smtClean="0">
              <a:latin typeface="Century Gothic" pitchFamily="34" charset="0"/>
            </a:endParaRPr>
          </a:p>
          <a:p>
            <a:pPr lvl="1"/>
            <a:r>
              <a:rPr lang="en-US" b="1" dirty="0" err="1" smtClean="0">
                <a:latin typeface="Century Gothic" pitchFamily="34" charset="0"/>
              </a:rPr>
              <a:t>Studi</a:t>
            </a:r>
            <a:r>
              <a:rPr lang="en-US" b="1" dirty="0" smtClean="0">
                <a:latin typeface="Century Gothic" pitchFamily="34" charset="0"/>
              </a:rPr>
              <a:t> </a:t>
            </a:r>
            <a:r>
              <a:rPr lang="en-US" b="1" dirty="0" err="1" smtClean="0">
                <a:latin typeface="Century Gothic" pitchFamily="34" charset="0"/>
              </a:rPr>
              <a:t>Kasus</a:t>
            </a:r>
            <a:endParaRPr lang="id-ID" b="1" dirty="0">
              <a:latin typeface="Century Gothic" pitchFamily="34" charset="0"/>
            </a:endParaRPr>
          </a:p>
        </p:txBody>
      </p:sp>
      <p:pic>
        <p:nvPicPr>
          <p:cNvPr id="6146" name="Picture 2" descr="Hasil gambar untuk gillian gibb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170" y="2708920"/>
            <a:ext cx="2527821" cy="3791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067944" y="2276872"/>
            <a:ext cx="468052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Century Gothic" pitchFamily="34" charset="0"/>
              </a:rPr>
              <a:t>Gillian Gibbons - guru </a:t>
            </a:r>
            <a:r>
              <a:rPr lang="en-US" sz="2400" dirty="0" err="1" smtClean="0">
                <a:latin typeface="Century Gothic" pitchFamily="34" charset="0"/>
              </a:rPr>
              <a:t>asal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Inggris</a:t>
            </a:r>
            <a:r>
              <a:rPr lang="en-US" sz="2400" dirty="0" smtClean="0">
                <a:latin typeface="Century Gothic" pitchFamily="34" charset="0"/>
              </a:rPr>
              <a:t> di Sudan. </a:t>
            </a:r>
          </a:p>
          <a:p>
            <a:r>
              <a:rPr lang="en-US" sz="2400" dirty="0" err="1" smtClean="0">
                <a:latin typeface="Century Gothic" pitchFamily="34" charset="0"/>
              </a:rPr>
              <a:t>Praktek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isu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demokrasi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ttg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perbedaan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pendapat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melalui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pemberian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nama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boneka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beruang</a:t>
            </a:r>
            <a:r>
              <a:rPr lang="en-US" sz="2400" dirty="0" smtClean="0">
                <a:latin typeface="Century Gothic" pitchFamily="34" charset="0"/>
              </a:rPr>
              <a:t> Teddy.</a:t>
            </a:r>
          </a:p>
          <a:p>
            <a:r>
              <a:rPr lang="en-US" sz="2400" dirty="0" smtClean="0">
                <a:latin typeface="Century Gothic" pitchFamily="34" charset="0"/>
              </a:rPr>
              <a:t>Voting</a:t>
            </a:r>
            <a:r>
              <a:rPr lang="en-US" sz="2400" dirty="0" smtClean="0">
                <a:latin typeface="Century Gothic" pitchFamily="34" charset="0"/>
                <a:sym typeface="Wingdings" pitchFamily="2" charset="2"/>
              </a:rPr>
              <a:t>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nama</a:t>
            </a:r>
            <a:r>
              <a:rPr lang="en-US" sz="2400" dirty="0" smtClean="0">
                <a:latin typeface="Century Gothic" pitchFamily="34" charset="0"/>
              </a:rPr>
              <a:t> – </a:t>
            </a:r>
            <a:r>
              <a:rPr lang="en-US" sz="2400" dirty="0" err="1" smtClean="0">
                <a:latin typeface="Century Gothic" pitchFamily="34" charset="0"/>
              </a:rPr>
              <a:t>nama</a:t>
            </a:r>
            <a:r>
              <a:rPr lang="en-US" sz="2400" dirty="0" smtClean="0">
                <a:latin typeface="Century Gothic" pitchFamily="34" charset="0"/>
              </a:rPr>
              <a:t> yang </a:t>
            </a:r>
            <a:r>
              <a:rPr lang="en-US" sz="2400" dirty="0" err="1" smtClean="0">
                <a:latin typeface="Century Gothic" pitchFamily="34" charset="0"/>
              </a:rPr>
              <a:t>muncul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adalah</a:t>
            </a:r>
            <a:r>
              <a:rPr lang="en-US" sz="2400" dirty="0">
                <a:latin typeface="Century Gothic" pitchFamily="34" charset="0"/>
              </a:rPr>
              <a:t> </a:t>
            </a:r>
            <a:r>
              <a:rPr lang="en-US" sz="2400" dirty="0" smtClean="0">
                <a:latin typeface="Century Gothic" pitchFamily="34" charset="0"/>
              </a:rPr>
              <a:t>Abdullah, Hassan, Muhammad. </a:t>
            </a:r>
          </a:p>
          <a:p>
            <a:r>
              <a:rPr lang="en-US" sz="2400" dirty="0" err="1" smtClean="0">
                <a:latin typeface="Century Gothic" pitchFamily="34" charset="0"/>
              </a:rPr>
              <a:t>Nama</a:t>
            </a:r>
            <a:r>
              <a:rPr lang="en-US" sz="2400" dirty="0" smtClean="0">
                <a:latin typeface="Century Gothic" pitchFamily="34" charset="0"/>
              </a:rPr>
              <a:t> Muhammad </a:t>
            </a:r>
            <a:r>
              <a:rPr lang="en-US" sz="2400" dirty="0" err="1" smtClean="0">
                <a:latin typeface="Century Gothic" pitchFamily="34" charset="0"/>
              </a:rPr>
              <a:t>terpilih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sebagai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pilihan</a:t>
            </a:r>
            <a:r>
              <a:rPr lang="en-US" sz="2400" dirty="0" smtClean="0">
                <a:latin typeface="Century Gothic" pitchFamily="34" charset="0"/>
              </a:rPr>
              <a:t> </a:t>
            </a:r>
            <a:r>
              <a:rPr lang="en-US" sz="2400" dirty="0" err="1" smtClean="0">
                <a:latin typeface="Century Gothic" pitchFamily="34" charset="0"/>
              </a:rPr>
              <a:t>terbanyak</a:t>
            </a:r>
            <a:r>
              <a:rPr lang="en-US" sz="2400" dirty="0" smtClean="0">
                <a:latin typeface="Century Gothic" pitchFamily="34" charset="0"/>
              </a:rPr>
              <a:t>.</a:t>
            </a:r>
            <a:endParaRPr lang="en-US" sz="24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3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1009</Words>
  <Application>Microsoft Office PowerPoint</Application>
  <PresentationFormat>On-screen Show (4:3)</PresentationFormat>
  <Paragraphs>119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Etika Komunikasi Antar Budaya</vt:lpstr>
      <vt:lpstr>Budaya saya? Atau dia?</vt:lpstr>
      <vt:lpstr>PowerPoint Presentation</vt:lpstr>
      <vt:lpstr>Apa yang dilakukan saat terjadi begini?</vt:lpstr>
      <vt:lpstr>Budaya? </vt:lpstr>
      <vt:lpstr>PowerPoint Presentation</vt:lpstr>
      <vt:lpstr>Kenapa belajar budaya?</vt:lpstr>
      <vt:lpstr>Menu hari ini:</vt:lpstr>
      <vt:lpstr>1. Isu Kontemporer Etika Komunikasi Antar Budaya</vt:lpstr>
      <vt:lpstr>Perbedaan Makna </vt:lpstr>
      <vt:lpstr>Isu Kontemporer Etika Komunikasi Antar Budaya</vt:lpstr>
      <vt:lpstr>5 Fase Model Pengambilan Keputusan Etika</vt:lpstr>
      <vt:lpstr>5 Fase Model Pengambilan Keputusan Etika</vt:lpstr>
      <vt:lpstr>Dramatisasi Studi Kasus</vt:lpstr>
      <vt:lpstr>2. Tema – tema Riset Praktis Etika Komunikasi Antara Budaya </vt:lpstr>
      <vt:lpstr>Tema – tema Riset Praktis Etika Komunikasi Antara Budaya </vt:lpstr>
      <vt:lpstr>Jadi? Ada bayangan tema penelitiannya seperti apa?</vt:lpstr>
      <vt:lpstr>3. Ragam Posisi Etika: Menimbang Pro dan Kontra</vt:lpstr>
      <vt:lpstr>PowerPoint Presentation</vt:lpstr>
      <vt:lpstr>4. Perspektif Multi-layer</vt:lpstr>
      <vt:lpstr>Perspektif Multi-layer</vt:lpstr>
      <vt:lpstr>5. Lensa Meta-etika, Panduan Riset dan Terapan</vt:lpstr>
      <vt:lpstr>Panduan Terapan</vt:lpstr>
      <vt:lpstr>Panduan Terapan</vt:lpstr>
      <vt:lpstr>Diskusi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Komunikasi Antar Budaya</dc:title>
  <dc:creator>Suci Marini</dc:creator>
  <cp:lastModifiedBy>Suci Marini</cp:lastModifiedBy>
  <cp:revision>20</cp:revision>
  <dcterms:created xsi:type="dcterms:W3CDTF">2019-02-24T13:22:23Z</dcterms:created>
  <dcterms:modified xsi:type="dcterms:W3CDTF">2019-02-24T16:57:20Z</dcterms:modified>
</cp:coreProperties>
</file>