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6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835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027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97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947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242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2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83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87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8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559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027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F615-736B-468E-A2A1-FA35BFF70BC3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9480-C394-4280-9534-F42A78DE33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79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municati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065" y="1916832"/>
            <a:ext cx="7772400" cy="103797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College Condensed" pitchFamily="34" charset="0"/>
              </a:rPr>
              <a:t>ETIKA KOMUNIKASI INTERPERSONAL</a:t>
            </a:r>
            <a:endParaRPr lang="id-ID" b="1" dirty="0">
              <a:solidFill>
                <a:schemeClr val="bg1"/>
              </a:solidFill>
              <a:latin typeface="College Condense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53544"/>
            <a:ext cx="6152728" cy="5509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chemeClr val="tx1"/>
                </a:solidFill>
                <a:latin typeface="Mark My Words" pitchFamily="50" charset="0"/>
              </a:rPr>
              <a:t>Oleh</a:t>
            </a:r>
            <a:r>
              <a:rPr lang="en-US" sz="2800" b="1" dirty="0" smtClean="0">
                <a:solidFill>
                  <a:schemeClr val="tx1"/>
                </a:solidFill>
                <a:latin typeface="Mark My Words" pitchFamily="50" charset="0"/>
              </a:rPr>
              <a:t> Suci Marini </a:t>
            </a:r>
            <a:r>
              <a:rPr lang="en-US" sz="2800" b="1" dirty="0" err="1" smtClean="0">
                <a:solidFill>
                  <a:schemeClr val="tx1"/>
                </a:solidFill>
                <a:latin typeface="Mark My Words" pitchFamily="50" charset="0"/>
              </a:rPr>
              <a:t>Novianty</a:t>
            </a:r>
            <a:endParaRPr lang="id-ID" sz="2800" b="1" dirty="0">
              <a:solidFill>
                <a:schemeClr val="tx1"/>
              </a:solidFill>
              <a:latin typeface="Mark My Word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3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SALING</a:t>
            </a:r>
            <a:r>
              <a:rPr lang="en-US" dirty="0" smtClean="0">
                <a:latin typeface="College Condensed" pitchFamily="34" charset="0"/>
              </a:rPr>
              <a:t> </a:t>
            </a:r>
            <a:r>
              <a:rPr lang="en-US" dirty="0" err="1" smtClean="0">
                <a:latin typeface="College Condensed" pitchFamily="34" charset="0"/>
              </a:rPr>
              <a:t>KETERGANTUNGAN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Economica" pitchFamily="2" charset="0"/>
              </a:rPr>
              <a:t>Sebaliknya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jika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mendengarkan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memberikan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respon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tepat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merupakan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pilihan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menghargai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lawan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bicara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i="1" dirty="0" smtClean="0">
                <a:latin typeface="Economica" pitchFamily="2" charset="0"/>
              </a:rPr>
              <a:t>Interdependence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saling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ketergantungan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merupakan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bentuk</a:t>
            </a:r>
            <a:r>
              <a:rPr lang="en-US" dirty="0" smtClean="0">
                <a:latin typeface="Economica" pitchFamily="2" charset="0"/>
              </a:rPr>
              <a:t> lain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manusia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perawat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pasien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merupakan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searah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smtClean="0">
                <a:latin typeface="Economica" pitchFamily="2" charset="0"/>
                <a:sym typeface="Wingdings" pitchFamily="2" charset="2"/>
              </a:rPr>
              <a:t> WHY?</a:t>
            </a:r>
            <a:r>
              <a:rPr lang="en-US" dirty="0" smtClean="0">
                <a:latin typeface="Economica" pitchFamily="2" charset="0"/>
              </a:rPr>
              <a:t>. </a:t>
            </a:r>
            <a:endParaRPr lang="en-US" dirty="0" smtClean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SISI</a:t>
            </a:r>
            <a:r>
              <a:rPr lang="en-US" dirty="0" smtClean="0">
                <a:latin typeface="College Condensed" pitchFamily="34" charset="0"/>
              </a:rPr>
              <a:t> </a:t>
            </a:r>
            <a:r>
              <a:rPr lang="en-US" dirty="0" err="1" smtClean="0">
                <a:latin typeface="College Condensed" pitchFamily="34" charset="0"/>
              </a:rPr>
              <a:t>GELAP</a:t>
            </a:r>
            <a:r>
              <a:rPr lang="en-US" dirty="0" smtClean="0">
                <a:latin typeface="College Condensed" pitchFamily="34" charset="0"/>
              </a:rPr>
              <a:t> </a:t>
            </a:r>
            <a:r>
              <a:rPr lang="en-US" dirty="0" err="1" smtClean="0">
                <a:latin typeface="College Condensed" pitchFamily="34" charset="0"/>
              </a:rPr>
              <a:t>KOMUNIKASI</a:t>
            </a:r>
            <a:r>
              <a:rPr lang="en-US" dirty="0" smtClean="0">
                <a:latin typeface="College Condensed" pitchFamily="34" charset="0"/>
              </a:rPr>
              <a:t> INTERPERSONAL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Economica" pitchFamily="2" charset="0"/>
              </a:rPr>
              <a:t>Sebaliknya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antar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pasangan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merupakan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saling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menjaga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timbal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balik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Sisi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tidak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etis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adalah</a:t>
            </a:r>
            <a:r>
              <a:rPr lang="en-US" dirty="0" smtClean="0">
                <a:latin typeface="Economica" pitchFamily="2" charset="0"/>
              </a:rPr>
              <a:t> intimate violence, </a:t>
            </a:r>
            <a:r>
              <a:rPr lang="en-US" dirty="0" err="1" smtClean="0">
                <a:latin typeface="Economica" pitchFamily="2" charset="0"/>
              </a:rPr>
              <a:t>ketidakpedulian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manipulasi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kontrol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smtClean="0">
                <a:latin typeface="Economica" pitchFamily="2" charset="0"/>
              </a:rPr>
              <a:t>monolog.</a:t>
            </a:r>
            <a:endParaRPr lang="en-US" dirty="0" smtClean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KETERGANTUNGAN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Economica" pitchFamily="2" charset="0"/>
              </a:rPr>
              <a:t>Ketergantungan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adalah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harus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jujur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adil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sehingga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memuaskan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kedua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belah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pihak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Bisa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adil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saling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membagi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namun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ada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menerjemahkan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keadilan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adalah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pemenang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mengambil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semuanya</a:t>
            </a:r>
            <a:r>
              <a:rPr lang="en-US" dirty="0" smtClean="0">
                <a:latin typeface="Economica" pitchFamily="2" charset="0"/>
              </a:rPr>
              <a:t> (winner takes all). </a:t>
            </a:r>
          </a:p>
        </p:txBody>
      </p:sp>
    </p:spTree>
    <p:extLst>
      <p:ext uri="{BB962C8B-B14F-4D97-AF65-F5344CB8AC3E}">
        <p14:creationId xmlns:p14="http://schemas.microsoft.com/office/powerpoint/2010/main" val="913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6350"/>
            <a:ext cx="86090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KETERGANTUNGAN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Economica" pitchFamily="2" charset="0"/>
              </a:rPr>
              <a:t>Adil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juga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dapat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diterjemahkan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menjadi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balas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dendam</a:t>
            </a:r>
            <a:r>
              <a:rPr lang="en-US" dirty="0">
                <a:latin typeface="Economica" pitchFamily="2" charset="0"/>
              </a:rPr>
              <a:t> yang </a:t>
            </a:r>
            <a:r>
              <a:rPr lang="en-US" dirty="0" err="1">
                <a:latin typeface="Economica" pitchFamily="2" charset="0"/>
              </a:rPr>
              <a:t>bertujuan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mempermalukan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lawan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bicara</a:t>
            </a:r>
            <a:r>
              <a:rPr lang="en-US" dirty="0">
                <a:latin typeface="Economica" pitchFamily="2" charset="0"/>
              </a:rPr>
              <a:t>. </a:t>
            </a:r>
          </a:p>
          <a:p>
            <a:r>
              <a:rPr lang="en-US" dirty="0" err="1">
                <a:latin typeface="Economica" pitchFamily="2" charset="0"/>
              </a:rPr>
              <a:t>Ketergantungan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juga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memiliki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sisi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gelap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yaitu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tidak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adanya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otonomi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dan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privasi</a:t>
            </a:r>
            <a:r>
              <a:rPr lang="en-US" dirty="0">
                <a:latin typeface="Economica" pitchFamily="2" charset="0"/>
              </a:rPr>
              <a:t>. </a:t>
            </a:r>
          </a:p>
          <a:p>
            <a:r>
              <a:rPr lang="en-US" dirty="0" err="1">
                <a:latin typeface="Economica" pitchFamily="2" charset="0"/>
              </a:rPr>
              <a:t>Misalnya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pelanggaran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privasi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oleh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tayangan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err="1">
                <a:latin typeface="Economica" pitchFamily="2" charset="0"/>
              </a:rPr>
              <a:t>televisi</a:t>
            </a:r>
            <a:r>
              <a:rPr lang="en-US" dirty="0">
                <a:latin typeface="Economica" pitchFamily="2" charset="0"/>
              </a:rPr>
              <a:t>, internet, </a:t>
            </a:r>
            <a:r>
              <a:rPr lang="en-US" dirty="0" err="1">
                <a:latin typeface="Economica" pitchFamily="2" charset="0"/>
              </a:rPr>
              <a:t>dll</a:t>
            </a:r>
            <a:r>
              <a:rPr lang="en-US" dirty="0">
                <a:latin typeface="Econom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29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>
                <a:latin typeface="College Condensed" pitchFamily="34" charset="0"/>
              </a:rPr>
              <a:t>JENIS-JENIS</a:t>
            </a:r>
            <a:r>
              <a:rPr lang="en-US" dirty="0">
                <a:latin typeface="College Condensed" pitchFamily="34" charset="0"/>
              </a:rPr>
              <a:t> </a:t>
            </a:r>
            <a:r>
              <a:rPr lang="en-US" dirty="0" err="1">
                <a:latin typeface="College Condensed" pitchFamily="34" charset="0"/>
              </a:rPr>
              <a:t>HUBUNGAN</a:t>
            </a:r>
            <a:r>
              <a:rPr lang="en-US" dirty="0">
                <a:latin typeface="College Condensed" pitchFamily="34" charset="0"/>
              </a:rPr>
              <a:t> DAN </a:t>
            </a:r>
            <a:r>
              <a:rPr lang="en-US" dirty="0" err="1" smtClean="0">
                <a:latin typeface="College Condensed" pitchFamily="34" charset="0"/>
              </a:rPr>
              <a:t>KEADILAN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berbagi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komunal</a:t>
            </a:r>
            <a:r>
              <a:rPr lang="en-US" dirty="0" smtClean="0">
                <a:latin typeface="Economica" pitchFamily="2" charset="0"/>
              </a:rPr>
              <a:t>: mutual, </a:t>
            </a:r>
            <a:r>
              <a:rPr lang="en-US" dirty="0" err="1" smtClean="0">
                <a:latin typeface="Economica" pitchFamily="2" charset="0"/>
              </a:rPr>
              <a:t>intim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saling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merawat</a:t>
            </a:r>
            <a:r>
              <a:rPr lang="en-US" dirty="0" smtClean="0">
                <a:latin typeface="Economica" pitchFamily="2" charset="0"/>
              </a:rPr>
              <a:t> </a:t>
            </a:r>
          </a:p>
          <a:p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otoritas</a:t>
            </a:r>
            <a:r>
              <a:rPr lang="en-US" dirty="0" smtClean="0">
                <a:latin typeface="Economica" pitchFamily="2" charset="0"/>
              </a:rPr>
              <a:t>: </a:t>
            </a:r>
            <a:r>
              <a:rPr lang="en-US" dirty="0" err="1" smtClean="0">
                <a:latin typeface="Economica" pitchFamily="2" charset="0"/>
              </a:rPr>
              <a:t>kekuatan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subordinasi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mengarahkan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mengikuti</a:t>
            </a:r>
            <a:r>
              <a:rPr lang="en-US" dirty="0" smtClean="0">
                <a:latin typeface="Economica" pitchFamily="2" charset="0"/>
              </a:rPr>
              <a:t>. </a:t>
            </a:r>
            <a:r>
              <a:rPr lang="en-US" dirty="0" err="1" smtClean="0">
                <a:latin typeface="Economica" pitchFamily="2" charset="0"/>
              </a:rPr>
              <a:t>Ortu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anak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sejajar</a:t>
            </a:r>
            <a:r>
              <a:rPr lang="en-US" dirty="0" smtClean="0">
                <a:latin typeface="Economica" pitchFamily="2" charset="0"/>
              </a:rPr>
              <a:t>: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tanpa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pamrih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saling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memberi</a:t>
            </a:r>
            <a:r>
              <a:rPr lang="en-US" dirty="0" smtClean="0">
                <a:latin typeface="Economica" pitchFamily="2" charset="0"/>
              </a:rPr>
              <a:t>.</a:t>
            </a:r>
          </a:p>
          <a:p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pasar</a:t>
            </a:r>
            <a:r>
              <a:rPr lang="en-US" dirty="0" smtClean="0">
                <a:latin typeface="Economica" pitchFamily="2" charset="0"/>
              </a:rPr>
              <a:t>: </a:t>
            </a:r>
            <a:r>
              <a:rPr lang="en-US" dirty="0" err="1" smtClean="0">
                <a:latin typeface="Economica" pitchFamily="2" charset="0"/>
              </a:rPr>
              <a:t>memperlakukan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pasangan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karena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memiliki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sumber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daya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mencapai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tujuan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tertentu</a:t>
            </a:r>
            <a:r>
              <a:rPr lang="en-US" dirty="0" smtClean="0">
                <a:latin typeface="Econom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34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PELANGGARAN</a:t>
            </a:r>
            <a:r>
              <a:rPr lang="en-US" dirty="0" smtClean="0">
                <a:latin typeface="College Condensed" pitchFamily="34" charset="0"/>
              </a:rPr>
              <a:t> </a:t>
            </a:r>
            <a:r>
              <a:rPr lang="en-US" dirty="0" err="1" smtClean="0">
                <a:latin typeface="College Condensed" pitchFamily="34" charset="0"/>
              </a:rPr>
              <a:t>HUBUNGAN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Economica" pitchFamily="2" charset="0"/>
              </a:rPr>
              <a:t>Persahabatan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didasarkan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pada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i="1" dirty="0" smtClean="0">
                <a:latin typeface="Economica" pitchFamily="2" charset="0"/>
              </a:rPr>
              <a:t>mutual, sharing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i="1" dirty="0" smtClean="0">
                <a:latin typeface="Economica" pitchFamily="2" charset="0"/>
              </a:rPr>
              <a:t>support. </a:t>
            </a:r>
          </a:p>
          <a:p>
            <a:r>
              <a:rPr lang="en-US" dirty="0" err="1" smtClean="0">
                <a:latin typeface="Economica" pitchFamily="2" charset="0"/>
              </a:rPr>
              <a:t>Pelanggaran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terjadi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dapat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menimbulkan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masalah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terhadap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suami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istri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fokus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kepada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memelihara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ikatan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perkawinan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koordinasi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kehidupan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pPr lvl="1"/>
            <a:r>
              <a:rPr lang="en-US" dirty="0" err="1" smtClean="0">
                <a:latin typeface="Economica" pitchFamily="2" charset="0"/>
              </a:rPr>
              <a:t>Pelanggaran</a:t>
            </a:r>
            <a:r>
              <a:rPr lang="en-US" dirty="0" smtClean="0">
                <a:latin typeface="Economica" pitchFamily="2" charset="0"/>
              </a:rPr>
              <a:t>: </a:t>
            </a:r>
            <a:r>
              <a:rPr lang="en-US" dirty="0" err="1" smtClean="0">
                <a:latin typeface="Economica" pitchFamily="2" charset="0"/>
              </a:rPr>
              <a:t>selingkuh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di </a:t>
            </a:r>
            <a:r>
              <a:rPr lang="en-US" dirty="0" err="1" smtClean="0">
                <a:latin typeface="Economica" pitchFamily="2" charset="0"/>
              </a:rPr>
              <a:t>luar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pernikahan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pPr lvl="1"/>
            <a:r>
              <a:rPr lang="en-US" dirty="0" smtClean="0">
                <a:latin typeface="Economica" pitchFamily="2" charset="0"/>
              </a:rPr>
              <a:t>Labeling: </a:t>
            </a:r>
            <a:r>
              <a:rPr lang="en-US" dirty="0" err="1" smtClean="0">
                <a:latin typeface="Economica" pitchFamily="2" charset="0"/>
              </a:rPr>
              <a:t>suami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buruk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endParaRPr lang="en-US" dirty="0" smtClean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i="1" dirty="0" smtClean="0">
                <a:latin typeface="College Condensed" pitchFamily="34" charset="0"/>
              </a:rPr>
              <a:t>Relationship Guidelines</a:t>
            </a:r>
            <a:endParaRPr lang="en-US" i="1" dirty="0">
              <a:latin typeface="College Condensed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Economica" pitchFamily="2" charset="0"/>
              </a:rPr>
              <a:t>Pasangan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menolak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perkawinan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eksklusif</a:t>
            </a:r>
            <a:r>
              <a:rPr lang="en-US" dirty="0" smtClean="0">
                <a:latin typeface="Economica" pitchFamily="2" charset="0"/>
              </a:rPr>
              <a:t>; </a:t>
            </a:r>
          </a:p>
          <a:p>
            <a:r>
              <a:rPr lang="en-US" dirty="0">
                <a:latin typeface="Economica" pitchFamily="2" charset="0"/>
              </a:rPr>
              <a:t>A</a:t>
            </a:r>
            <a:r>
              <a:rPr lang="en-US" dirty="0" smtClean="0">
                <a:latin typeface="Economica" pitchFamily="2" charset="0"/>
              </a:rPr>
              <a:t>da </a:t>
            </a:r>
            <a:r>
              <a:rPr lang="en-US" dirty="0" err="1" smtClean="0">
                <a:latin typeface="Economica" pitchFamily="2" charset="0"/>
              </a:rPr>
              <a:t>rahasia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disimpan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rapat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oleh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pasangan</a:t>
            </a:r>
            <a:r>
              <a:rPr lang="en-US" dirty="0" smtClean="0">
                <a:latin typeface="Economica" pitchFamily="2" charset="0"/>
              </a:rPr>
              <a:t>; </a:t>
            </a:r>
            <a:r>
              <a:rPr lang="en-US" dirty="0" err="1" smtClean="0">
                <a:latin typeface="Economica" pitchFamily="2" charset="0"/>
              </a:rPr>
              <a:t>dll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smtClean="0">
                <a:latin typeface="Economica" pitchFamily="2" charset="0"/>
              </a:rPr>
              <a:t>Ada </a:t>
            </a:r>
            <a:r>
              <a:rPr lang="en-US" dirty="0" err="1" smtClean="0">
                <a:latin typeface="Economica" pitchFamily="2" charset="0"/>
              </a:rPr>
              <a:t>panduan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menjadi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rahasia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umum</a:t>
            </a:r>
            <a:r>
              <a:rPr lang="en-US" dirty="0" smtClean="0">
                <a:latin typeface="Economica" pitchFamily="2" charset="0"/>
              </a:rPr>
              <a:t> </a:t>
            </a:r>
          </a:p>
          <a:p>
            <a:r>
              <a:rPr lang="en-US" dirty="0" err="1">
                <a:latin typeface="Economica" pitchFamily="2" charset="0"/>
              </a:rPr>
              <a:t>A</a:t>
            </a:r>
            <a:r>
              <a:rPr lang="en-US" dirty="0" err="1" smtClean="0">
                <a:latin typeface="Economica" pitchFamily="2" charset="0"/>
              </a:rPr>
              <a:t>turan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menjadi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berbeda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ketika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siapa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memegang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kekuasaan</a:t>
            </a:r>
            <a:r>
              <a:rPr lang="en-US" dirty="0" smtClean="0">
                <a:latin typeface="Economica" pitchFamily="2" charset="0"/>
              </a:rPr>
              <a:t> di </a:t>
            </a:r>
            <a:r>
              <a:rPr lang="en-US" dirty="0" err="1" smtClean="0">
                <a:latin typeface="Economica" pitchFamily="2" charset="0"/>
              </a:rPr>
              <a:t>rumah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Sesuatu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diputuskan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belum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tentu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menjadi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keuntungan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kedua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belah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pihak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endParaRPr lang="en-US" dirty="0" smtClean="0">
              <a:latin typeface="Economica" pitchFamily="2" charset="0"/>
            </a:endParaRPr>
          </a:p>
          <a:p>
            <a:endParaRPr lang="en-US" dirty="0" smtClean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Hukuman</a:t>
            </a:r>
            <a:r>
              <a:rPr lang="en-US" dirty="0" smtClean="0">
                <a:latin typeface="College Condensed" pitchFamily="34" charset="0"/>
              </a:rPr>
              <a:t> Dan </a:t>
            </a:r>
            <a:r>
              <a:rPr lang="en-US" dirty="0" err="1" smtClean="0">
                <a:latin typeface="College Condensed" pitchFamily="34" charset="0"/>
              </a:rPr>
              <a:t>Dendam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Economica" pitchFamily="2" charset="0"/>
              </a:rPr>
              <a:t>Ada </a:t>
            </a:r>
            <a:r>
              <a:rPr lang="en-US" dirty="0" err="1" smtClean="0">
                <a:latin typeface="Economica" pitchFamily="2" charset="0"/>
              </a:rPr>
              <a:t>perilaku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tidak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bisa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dimaafkan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Hukuman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merupakan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tindakan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membalas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kepada</a:t>
            </a:r>
            <a:r>
              <a:rPr lang="en-US" dirty="0" smtClean="0">
                <a:latin typeface="Economica" pitchFamily="2" charset="0"/>
              </a:rPr>
              <a:t> orang yang </a:t>
            </a:r>
            <a:r>
              <a:rPr lang="en-US" dirty="0" err="1" smtClean="0">
                <a:latin typeface="Economica" pitchFamily="2" charset="0"/>
              </a:rPr>
              <a:t>jahat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terhadap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kita</a:t>
            </a:r>
            <a:r>
              <a:rPr lang="en-US" dirty="0" smtClean="0">
                <a:latin typeface="Economica" pitchFamily="2" charset="0"/>
              </a:rPr>
              <a:t>.  </a:t>
            </a:r>
          </a:p>
          <a:p>
            <a:r>
              <a:rPr lang="en-US" dirty="0" err="1" smtClean="0">
                <a:latin typeface="Economica" pitchFamily="2" charset="0"/>
              </a:rPr>
              <a:t>Hukuman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bersifat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rasional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logis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Bahkan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dapat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mengarah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balas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dendam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Perilaku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bertujuan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menimbulkan</a:t>
            </a:r>
            <a:r>
              <a:rPr lang="en-US" dirty="0" smtClean="0">
                <a:latin typeface="Economica" pitchFamily="2" charset="0"/>
              </a:rPr>
              <a:t> rasa </a:t>
            </a:r>
            <a:r>
              <a:rPr lang="en-US" dirty="0" err="1" smtClean="0">
                <a:latin typeface="Economica" pitchFamily="2" charset="0"/>
              </a:rPr>
              <a:t>sakit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tinggi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Dendam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bersifat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emosional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rasa </a:t>
            </a:r>
            <a:r>
              <a:rPr lang="en-US" dirty="0" err="1" smtClean="0">
                <a:latin typeface="Economica" pitchFamily="2" charset="0"/>
              </a:rPr>
              <a:t>benci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i="1" dirty="0" smtClean="0">
                <a:latin typeface="Economica" pitchFamily="2" charset="0"/>
              </a:rPr>
              <a:t>An eye for an eye. </a:t>
            </a:r>
          </a:p>
          <a:p>
            <a:endParaRPr lang="en-US" dirty="0" smtClean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Hukuman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Economica" pitchFamily="2" charset="0"/>
              </a:rPr>
              <a:t>Hukuman</a:t>
            </a:r>
            <a:r>
              <a:rPr lang="en-US" dirty="0" smtClean="0">
                <a:latin typeface="Economica" pitchFamily="2" charset="0"/>
              </a:rPr>
              <a:t>: </a:t>
            </a:r>
            <a:r>
              <a:rPr lang="en-US" dirty="0" err="1" smtClean="0">
                <a:latin typeface="Economica" pitchFamily="2" charset="0"/>
              </a:rPr>
              <a:t>mengirimkan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sinyal</a:t>
            </a:r>
            <a:r>
              <a:rPr lang="en-US" dirty="0">
                <a:latin typeface="Economica" pitchFamily="2" charset="0"/>
              </a:rPr>
              <a:t> </a:t>
            </a:r>
            <a:r>
              <a:rPr lang="en-US" dirty="0" smtClean="0">
                <a:latin typeface="Economica" pitchFamily="2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Economica" pitchFamily="2" charset="0"/>
              </a:rPr>
              <a:t>ada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yg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salah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mendidik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pasangan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kebutuhan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menyeimbangkan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kekuasaan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memberitahu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pasangan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akan</a:t>
            </a:r>
            <a:r>
              <a:rPr lang="en-US" dirty="0" smtClean="0">
                <a:latin typeface="Economica" pitchFamily="2" charset="0"/>
              </a:rPr>
              <a:t> rasa </a:t>
            </a:r>
            <a:r>
              <a:rPr lang="en-US" dirty="0" err="1" smtClean="0">
                <a:latin typeface="Economica" pitchFamily="2" charset="0"/>
              </a:rPr>
              <a:t>sakit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mereka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tanggung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bahkan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ingin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menjadi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martir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menanggung</a:t>
            </a:r>
            <a:r>
              <a:rPr lang="en-US" dirty="0" smtClean="0">
                <a:latin typeface="Economica" pitchFamily="2" charset="0"/>
              </a:rPr>
              <a:t> rasa </a:t>
            </a:r>
            <a:r>
              <a:rPr lang="en-US" dirty="0" err="1" smtClean="0">
                <a:latin typeface="Economica" pitchFamily="2" charset="0"/>
              </a:rPr>
              <a:t>sakit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Bagaimana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memaafkan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pasangan</a:t>
            </a:r>
            <a:r>
              <a:rPr lang="en-US" dirty="0" smtClean="0">
                <a:latin typeface="Economica" pitchFamily="2" charset="0"/>
              </a:rPr>
              <a:t>? </a:t>
            </a:r>
          </a:p>
          <a:p>
            <a:pPr lvl="1"/>
            <a:r>
              <a:rPr lang="en-US" dirty="0" smtClean="0">
                <a:latin typeface="Economica" pitchFamily="2" charset="0"/>
              </a:rPr>
              <a:t>Ada yang </a:t>
            </a:r>
            <a:r>
              <a:rPr lang="en-US" dirty="0" err="1" smtClean="0">
                <a:latin typeface="Economica" pitchFamily="2" charset="0"/>
              </a:rPr>
              <a:t>tidak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bisa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memaafkan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pPr lvl="1"/>
            <a:r>
              <a:rPr lang="en-US" dirty="0" err="1" smtClean="0">
                <a:latin typeface="Economica" pitchFamily="2" charset="0"/>
              </a:rPr>
              <a:t>Butuh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waktu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memaafkan</a:t>
            </a:r>
            <a:endParaRPr lang="en-US" dirty="0" smtClean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Permintaan</a:t>
            </a:r>
            <a:r>
              <a:rPr lang="en-US" dirty="0" smtClean="0">
                <a:latin typeface="College Condensed" pitchFamily="34" charset="0"/>
              </a:rPr>
              <a:t> </a:t>
            </a:r>
            <a:r>
              <a:rPr lang="en-US" dirty="0" err="1" smtClean="0">
                <a:latin typeface="College Condensed" pitchFamily="34" charset="0"/>
              </a:rPr>
              <a:t>Maaf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Economica" pitchFamily="2" charset="0"/>
              </a:rPr>
              <a:t>Butuh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permintaan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maaf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secara</a:t>
            </a:r>
            <a:r>
              <a:rPr lang="en-US" dirty="0" smtClean="0">
                <a:latin typeface="Economica" pitchFamily="2" charset="0"/>
              </a:rPr>
              <a:t> verbal </a:t>
            </a:r>
            <a:r>
              <a:rPr lang="en-US" dirty="0" err="1" smtClean="0">
                <a:latin typeface="Economica" pitchFamily="2" charset="0"/>
              </a:rPr>
              <a:t>namun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kemungkinan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permintaan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maaf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tersebut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dapat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saja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membuat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keadaan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menjadi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lebih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buruk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Jika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tidak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jujur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tidak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jelas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menghindar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dll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Minta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maaf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harus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mempertimbangkan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seberapa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besar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kesalahan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akibat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kesalahan</a:t>
            </a:r>
            <a:r>
              <a:rPr lang="en-US" dirty="0" smtClean="0">
                <a:latin typeface="Economica" pitchFamily="2" charset="0"/>
              </a:rPr>
              <a:t>.  </a:t>
            </a:r>
          </a:p>
          <a:p>
            <a:endParaRPr lang="en-US" dirty="0" smtClean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61" y="332656"/>
            <a:ext cx="7772400" cy="103797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College Condensed" pitchFamily="34" charset="0"/>
              </a:rPr>
              <a:t>ETIKA KOMUNIKASI INTERPERSONAL</a:t>
            </a:r>
            <a:endParaRPr lang="id-ID" b="1" dirty="0">
              <a:solidFill>
                <a:schemeClr val="bg1"/>
              </a:solidFill>
              <a:latin typeface="College Condense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08" y="1628800"/>
            <a:ext cx="8604448" cy="46085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Fungsi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komunikasi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didasarkan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kerjasama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antar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pihak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terlibat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dalam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hubungan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Sebuah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hubungan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didasarkan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kebohongan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Economica" pitchFamily="2" charset="0"/>
              </a:rPr>
              <a:t>mislead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serta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informasi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ditutupi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pelanggaran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hubungan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ada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tx1"/>
                </a:solidFill>
                <a:latin typeface="Economica" pitchFamily="2" charset="0"/>
              </a:rPr>
              <a:t>Mislead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sering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terjadi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baik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disengaja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maupun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conomica" pitchFamily="2" charset="0"/>
              </a:rPr>
              <a:t>tidak</a:t>
            </a:r>
            <a:r>
              <a:rPr lang="en-US" sz="2800" dirty="0">
                <a:solidFill>
                  <a:schemeClr val="tx1"/>
                </a:solidFill>
                <a:latin typeface="Economica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  <a:sym typeface="Wingdings" pitchFamily="2" charset="2"/>
              </a:rPr>
              <a:t> WHITE LIES</a:t>
            </a:r>
            <a:r>
              <a:rPr lang="en-US" sz="2800" dirty="0" smtClean="0">
                <a:solidFill>
                  <a:schemeClr val="tx1"/>
                </a:solidFill>
                <a:latin typeface="Economica" pitchFamily="2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60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Kebaikan</a:t>
            </a:r>
            <a:r>
              <a:rPr lang="en-US" dirty="0" smtClean="0">
                <a:latin typeface="College Condensed" pitchFamily="34" charset="0"/>
              </a:rPr>
              <a:t> </a:t>
            </a:r>
            <a:r>
              <a:rPr lang="en-US" dirty="0" err="1" smtClean="0">
                <a:latin typeface="College Condensed" pitchFamily="34" charset="0"/>
              </a:rPr>
              <a:t>bersama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Economica" pitchFamily="2" charset="0"/>
              </a:rPr>
              <a:t>Perkembangan</a:t>
            </a:r>
            <a:r>
              <a:rPr lang="en-US" dirty="0" smtClean="0">
                <a:latin typeface="Economica" pitchFamily="2" charset="0"/>
              </a:rPr>
              <a:t> moral </a:t>
            </a:r>
            <a:r>
              <a:rPr lang="en-US" dirty="0" err="1" smtClean="0">
                <a:latin typeface="Economica" pitchFamily="2" charset="0"/>
              </a:rPr>
              <a:t>adalah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perkembangan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pribadi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mengarah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kebaikan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bersama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Kebaikan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tumbuh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apabila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ada</a:t>
            </a:r>
            <a:r>
              <a:rPr lang="en-US" dirty="0" smtClean="0">
                <a:latin typeface="Economica" pitchFamily="2" charset="0"/>
              </a:rPr>
              <a:t> reward. </a:t>
            </a:r>
          </a:p>
          <a:p>
            <a:r>
              <a:rPr lang="en-US" dirty="0" err="1" smtClean="0">
                <a:latin typeface="Economica" pitchFamily="2" charset="0"/>
              </a:rPr>
              <a:t>Masalahnya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adalah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bagaimana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menumbuhkan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kebiasaan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berbuat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baik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sesama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tanpa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pamrih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Misalnya</a:t>
            </a:r>
            <a:r>
              <a:rPr lang="en-US" dirty="0" smtClean="0">
                <a:latin typeface="Economica" pitchFamily="2" charset="0"/>
              </a:rPr>
              <a:t>: donor </a:t>
            </a:r>
            <a:r>
              <a:rPr lang="en-US" dirty="0" err="1" smtClean="0">
                <a:latin typeface="Economica" pitchFamily="2" charset="0"/>
              </a:rPr>
              <a:t>darah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sumbangan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pakaian</a:t>
            </a:r>
            <a:r>
              <a:rPr lang="en-US" dirty="0" smtClean="0">
                <a:latin typeface="Economica" pitchFamily="2" charset="0"/>
              </a:rPr>
              <a:t>, </a:t>
            </a:r>
          </a:p>
          <a:p>
            <a:endParaRPr lang="en-US" dirty="0" smtClean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municati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116" y="2132856"/>
            <a:ext cx="77724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err="1" smtClean="0">
                <a:latin typeface="College Condensed" pitchFamily="34" charset="0"/>
              </a:rPr>
              <a:t>Terima</a:t>
            </a:r>
            <a:r>
              <a:rPr lang="en-US" sz="6600" dirty="0" smtClean="0">
                <a:latin typeface="College Condensed" pitchFamily="34" charset="0"/>
              </a:rPr>
              <a:t> </a:t>
            </a:r>
            <a:r>
              <a:rPr lang="en-US" sz="6600" dirty="0" err="1" smtClean="0">
                <a:latin typeface="College Condensed" pitchFamily="34" charset="0"/>
              </a:rPr>
              <a:t>Kasih</a:t>
            </a:r>
            <a:endParaRPr lang="en-US" sz="6600" dirty="0">
              <a:latin typeface="College Condensed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27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municati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2332" y="2348880"/>
            <a:ext cx="7772400" cy="13620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latin typeface="College Condensed" pitchFamily="34" charset="0"/>
              </a:rPr>
              <a:t>White lies</a:t>
            </a:r>
            <a:endParaRPr lang="en-US" sz="8000" dirty="0">
              <a:latin typeface="College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latin typeface="College Condensed" pitchFamily="34" charset="0"/>
              </a:rPr>
              <a:t>White Lies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conomica" pitchFamily="2" charset="0"/>
              </a:rPr>
              <a:t>White lies </a:t>
            </a:r>
            <a:r>
              <a:rPr lang="en-US" dirty="0" err="1" smtClean="0">
                <a:latin typeface="Economica" pitchFamily="2" charset="0"/>
              </a:rPr>
              <a:t>merupakan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cara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menjaga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perasaan</a:t>
            </a:r>
            <a:r>
              <a:rPr lang="en-US" dirty="0" smtClean="0">
                <a:latin typeface="Economica" pitchFamily="2" charset="0"/>
              </a:rPr>
              <a:t> orang lain yang </a:t>
            </a:r>
            <a:r>
              <a:rPr lang="en-US" dirty="0" err="1" smtClean="0">
                <a:latin typeface="Economica" pitchFamily="2" charset="0"/>
              </a:rPr>
              <a:t>menjadi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pembenaran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smtClean="0">
                <a:latin typeface="Economica" pitchFamily="2" charset="0"/>
              </a:rPr>
              <a:t>White lies </a:t>
            </a:r>
            <a:r>
              <a:rPr lang="en-US" dirty="0" err="1" smtClean="0">
                <a:latin typeface="Economica" pitchFamily="2" charset="0"/>
              </a:rPr>
              <a:t>didasari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berbuat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baik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melindungi</a:t>
            </a:r>
            <a:r>
              <a:rPr lang="en-US" dirty="0" smtClean="0">
                <a:latin typeface="Economica" pitchFamily="2" charset="0"/>
              </a:rPr>
              <a:t> orang lain.  </a:t>
            </a:r>
          </a:p>
          <a:p>
            <a:r>
              <a:rPr lang="en-US" dirty="0" err="1" smtClean="0">
                <a:latin typeface="Economica" pitchFamily="2" charset="0"/>
              </a:rPr>
              <a:t>Bahkan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dalam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sebuah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dengan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komitmen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dapat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saja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menjadi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i="1" dirty="0" smtClean="0">
                <a:latin typeface="Economica" pitchFamily="2" charset="0"/>
              </a:rPr>
              <a:t>mislead</a:t>
            </a:r>
            <a:r>
              <a:rPr lang="en-US" dirty="0" smtClean="0">
                <a:latin typeface="Economica" pitchFamily="2" charset="0"/>
              </a:rPr>
              <a:t>. </a:t>
            </a:r>
            <a:endParaRPr lang="en-US" dirty="0" smtClean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Kejujuran</a:t>
            </a:r>
            <a:r>
              <a:rPr lang="en-US" dirty="0" smtClean="0">
                <a:latin typeface="College Condensed" pitchFamily="34" charset="0"/>
              </a:rPr>
              <a:t> Dan </a:t>
            </a:r>
            <a:r>
              <a:rPr lang="en-US" dirty="0" err="1" smtClean="0">
                <a:latin typeface="College Condensed" pitchFamily="34" charset="0"/>
              </a:rPr>
              <a:t>Kebohongan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Economica" pitchFamily="2" charset="0"/>
              </a:rPr>
              <a:t>Ada </a:t>
            </a:r>
            <a:r>
              <a:rPr lang="en-US" dirty="0" err="1" smtClean="0">
                <a:latin typeface="Economica" pitchFamily="2" charset="0"/>
              </a:rPr>
              <a:t>juga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ketidaktepatan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empati</a:t>
            </a:r>
            <a:r>
              <a:rPr lang="en-US" dirty="0" smtClean="0">
                <a:latin typeface="Economica" pitchFamily="2" charset="0"/>
              </a:rPr>
              <a:t> (</a:t>
            </a:r>
            <a:r>
              <a:rPr lang="en-US" dirty="0" err="1" smtClean="0">
                <a:latin typeface="Economica" pitchFamily="2" charset="0"/>
              </a:rPr>
              <a:t>percaya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bahwa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pasangan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kita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tidak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selingkuh</a:t>
            </a:r>
            <a:r>
              <a:rPr lang="en-US" dirty="0" smtClean="0">
                <a:latin typeface="Economica" pitchFamily="2" charset="0"/>
              </a:rPr>
              <a:t>); </a:t>
            </a:r>
            <a:r>
              <a:rPr lang="en-US" dirty="0" err="1" smtClean="0">
                <a:latin typeface="Economica" pitchFamily="2" charset="0"/>
              </a:rPr>
              <a:t>memilih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untuk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mempercayai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hal</a:t>
            </a:r>
            <a:r>
              <a:rPr lang="en-US" dirty="0" smtClean="0">
                <a:latin typeface="Economica" pitchFamily="2" charset="0"/>
              </a:rPr>
              <a:t> lain. </a:t>
            </a:r>
          </a:p>
          <a:p>
            <a:r>
              <a:rPr lang="en-US" dirty="0" err="1" smtClean="0">
                <a:latin typeface="Economica" pitchFamily="2" charset="0"/>
              </a:rPr>
              <a:t>Intinya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adalah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kejujuran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merupakan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hal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penting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kebohongan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merupakan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hal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terakhir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harus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dilakukan</a:t>
            </a:r>
            <a:r>
              <a:rPr lang="en-US" dirty="0" smtClean="0">
                <a:latin typeface="Econom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44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mmunicati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2910" y="2204864"/>
            <a:ext cx="7772400" cy="36724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8000" dirty="0">
                <a:latin typeface="College Condensed" pitchFamily="34" charset="0"/>
              </a:rPr>
              <a:t>Aturan Dasar Hubungan Dan Dampak Etika. </a:t>
            </a:r>
            <a:endParaRPr lang="en-US" sz="8000" dirty="0">
              <a:latin typeface="College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KONEKSI</a:t>
            </a:r>
            <a:r>
              <a:rPr lang="en-US" dirty="0" smtClean="0">
                <a:latin typeface="College Condensed" pitchFamily="34" charset="0"/>
              </a:rPr>
              <a:t> DAN </a:t>
            </a:r>
            <a:r>
              <a:rPr lang="en-US" dirty="0" err="1" smtClean="0">
                <a:latin typeface="College Condensed" pitchFamily="34" charset="0"/>
              </a:rPr>
              <a:t>INKLUSI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r>
              <a:rPr lang="en-US" dirty="0" err="1" smtClean="0">
                <a:latin typeface="Economica" pitchFamily="2" charset="0"/>
              </a:rPr>
              <a:t>Koneksi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inklusi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pada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merupakan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hak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dasar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manusia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Misalnya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bayi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ibunya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berdasarkan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interaksi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kepedulian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satu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sama</a:t>
            </a:r>
            <a:r>
              <a:rPr lang="en-US" dirty="0" smtClean="0">
                <a:latin typeface="Economica" pitchFamily="2" charset="0"/>
              </a:rPr>
              <a:t> lain. </a:t>
            </a:r>
          </a:p>
          <a:p>
            <a:r>
              <a:rPr lang="en-US" dirty="0" err="1" smtClean="0">
                <a:latin typeface="Economica" pitchFamily="2" charset="0"/>
              </a:rPr>
              <a:t>Setiap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penolakan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pemutusan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hubungan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pengasingan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akan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menyebabkan</a:t>
            </a:r>
            <a:r>
              <a:rPr lang="en-US" dirty="0" smtClean="0">
                <a:latin typeface="Economica" pitchFamily="2" charset="0"/>
              </a:rPr>
              <a:t> stress.  </a:t>
            </a:r>
          </a:p>
        </p:txBody>
      </p:sp>
    </p:spTree>
    <p:extLst>
      <p:ext uri="{BB962C8B-B14F-4D97-AF65-F5344CB8AC3E}">
        <p14:creationId xmlns:p14="http://schemas.microsoft.com/office/powerpoint/2010/main" val="21258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>
                <a:latin typeface="College Condensed" pitchFamily="34" charset="0"/>
              </a:rPr>
              <a:t>STUDI</a:t>
            </a:r>
            <a:r>
              <a:rPr lang="en-US" dirty="0" smtClean="0">
                <a:latin typeface="College Condensed" pitchFamily="34" charset="0"/>
              </a:rPr>
              <a:t> </a:t>
            </a:r>
            <a:r>
              <a:rPr lang="en-US" dirty="0" err="1" smtClean="0">
                <a:latin typeface="College Condensed" pitchFamily="34" charset="0"/>
              </a:rPr>
              <a:t>KASUS</a:t>
            </a:r>
            <a:endParaRPr lang="en-US" dirty="0">
              <a:latin typeface="College Condensed" pitchFamily="34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r>
              <a:rPr lang="en-US" dirty="0" err="1" smtClean="0">
                <a:latin typeface="Economica" pitchFamily="2" charset="0"/>
              </a:rPr>
              <a:t>Malu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hinaan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celaan</a:t>
            </a:r>
            <a:r>
              <a:rPr lang="en-US" dirty="0" smtClean="0">
                <a:latin typeface="Economica" pitchFamily="2" charset="0"/>
              </a:rPr>
              <a:t>, </a:t>
            </a:r>
            <a:r>
              <a:rPr lang="en-US" dirty="0" err="1" smtClean="0">
                <a:latin typeface="Economica" pitchFamily="2" charset="0"/>
              </a:rPr>
              <a:t>memperlakukan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seseorang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seolah-olah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ia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tidak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terlihat</a:t>
            </a:r>
            <a:r>
              <a:rPr lang="en-US" dirty="0" smtClean="0">
                <a:latin typeface="Economica" pitchFamily="2" charset="0"/>
              </a:rPr>
              <a:t>. </a:t>
            </a:r>
          </a:p>
          <a:p>
            <a:r>
              <a:rPr lang="en-US" dirty="0" smtClean="0">
                <a:latin typeface="Economica" pitchFamily="2" charset="0"/>
              </a:rPr>
              <a:t>Ada </a:t>
            </a:r>
            <a:r>
              <a:rPr lang="en-US" dirty="0" err="1" smtClean="0">
                <a:latin typeface="Economica" pitchFamily="2" charset="0"/>
              </a:rPr>
              <a:t>berbagai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kasus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interaksi</a:t>
            </a:r>
            <a:r>
              <a:rPr lang="en-US" dirty="0" smtClean="0">
                <a:latin typeface="Economica" pitchFamily="2" charset="0"/>
              </a:rPr>
              <a:t> yang </a:t>
            </a:r>
            <a:r>
              <a:rPr lang="en-US" dirty="0" err="1" smtClean="0">
                <a:latin typeface="Economica" pitchFamily="2" charset="0"/>
              </a:rPr>
              <a:t>memalukan</a:t>
            </a:r>
            <a:r>
              <a:rPr lang="en-US" dirty="0" smtClean="0">
                <a:latin typeface="Economica" pitchFamily="2" charset="0"/>
              </a:rPr>
              <a:t> di </a:t>
            </a:r>
            <a:r>
              <a:rPr lang="en-US" dirty="0" err="1" smtClean="0">
                <a:latin typeface="Economica" pitchFamily="2" charset="0"/>
              </a:rPr>
              <a:t>organisasi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dirty="0" err="1" smtClean="0">
                <a:latin typeface="Economica" pitchFamily="2" charset="0"/>
              </a:rPr>
              <a:t>dan</a:t>
            </a:r>
            <a:r>
              <a:rPr lang="en-US" dirty="0" smtClean="0">
                <a:latin typeface="Economica" pitchFamily="2" charset="0"/>
              </a:rPr>
              <a:t> interpersonal. </a:t>
            </a:r>
          </a:p>
          <a:p>
            <a:r>
              <a:rPr lang="en-US" dirty="0" err="1" smtClean="0">
                <a:latin typeface="Economica" pitchFamily="2" charset="0"/>
              </a:rPr>
              <a:t>Contoh</a:t>
            </a:r>
            <a:r>
              <a:rPr lang="en-US" dirty="0" smtClean="0">
                <a:latin typeface="Economica" pitchFamily="2" charset="0"/>
              </a:rPr>
              <a:t> </a:t>
            </a:r>
            <a:r>
              <a:rPr lang="en-US" i="1" dirty="0" err="1" smtClean="0">
                <a:latin typeface="Economica" pitchFamily="2" charset="0"/>
              </a:rPr>
              <a:t>cyberbullying</a:t>
            </a:r>
            <a:r>
              <a:rPr lang="en-US" dirty="0" smtClean="0">
                <a:latin typeface="Economica" pitchFamily="2" charset="0"/>
              </a:rPr>
              <a:t> di </a:t>
            </a:r>
            <a:r>
              <a:rPr lang="en-US" dirty="0" err="1">
                <a:latin typeface="Economica" pitchFamily="2" charset="0"/>
              </a:rPr>
              <a:t>K</a:t>
            </a:r>
            <a:r>
              <a:rPr lang="en-US" dirty="0" err="1" smtClean="0">
                <a:latin typeface="Economica" pitchFamily="2" charset="0"/>
              </a:rPr>
              <a:t>anada</a:t>
            </a:r>
            <a:r>
              <a:rPr lang="en-US" dirty="0" smtClean="0">
                <a:latin typeface="Econom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60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mmunication illustration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251520" y="-1"/>
            <a:ext cx="8604448" cy="6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2" descr="A mourner holds a photograph of Rehtaeh Parsons (April 201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7" y="547688"/>
            <a:ext cx="55546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39725" y="3671888"/>
            <a:ext cx="802816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800" dirty="0" err="1">
                <a:latin typeface="Economica" pitchFamily="2" charset="0"/>
              </a:rPr>
              <a:t>Rahteah</a:t>
            </a:r>
            <a:r>
              <a:rPr lang="en-US" sz="2800" dirty="0">
                <a:latin typeface="Economica" pitchFamily="2" charset="0"/>
              </a:rPr>
              <a:t> Parson, 17. </a:t>
            </a:r>
            <a:r>
              <a:rPr lang="en-US" sz="2800" dirty="0" err="1">
                <a:latin typeface="Economica" pitchFamily="2" charset="0"/>
              </a:rPr>
              <a:t>Warga</a:t>
            </a:r>
            <a:r>
              <a:rPr lang="en-US" sz="2800" dirty="0">
                <a:latin typeface="Economica" pitchFamily="2" charset="0"/>
              </a:rPr>
              <a:t> Nova Scotia, Canada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>
                <a:latin typeface="Economica" pitchFamily="2" charset="0"/>
              </a:rPr>
              <a:t>Ikut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pesta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dan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mengkonsumsi</a:t>
            </a:r>
            <a:r>
              <a:rPr lang="en-US" sz="2800" dirty="0">
                <a:latin typeface="Economica" pitchFamily="2" charset="0"/>
              </a:rPr>
              <a:t> vodka </a:t>
            </a:r>
            <a:r>
              <a:rPr lang="en-US" sz="2800" dirty="0" err="1">
                <a:latin typeface="Economica" pitchFamily="2" charset="0"/>
              </a:rPr>
              <a:t>sehingga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kehilangan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kesadaran</a:t>
            </a:r>
            <a:endParaRPr lang="en-US" sz="2800" dirty="0">
              <a:latin typeface="Economic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>
                <a:latin typeface="Economica" pitchFamily="2" charset="0"/>
              </a:rPr>
              <a:t>Mengalami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perkosaan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oleh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empat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smtClean="0">
                <a:latin typeface="Economica" pitchFamily="2" charset="0"/>
              </a:rPr>
              <a:t>orang </a:t>
            </a:r>
            <a:r>
              <a:rPr lang="en-US" sz="2800" dirty="0" err="1" smtClean="0">
                <a:latin typeface="Economica" pitchFamily="2" charset="0"/>
              </a:rPr>
              <a:t>kawan</a:t>
            </a:r>
            <a:r>
              <a:rPr lang="en-US" sz="2800" dirty="0" smtClean="0">
                <a:latin typeface="Economica" pitchFamily="2" charset="0"/>
              </a:rPr>
              <a:t> </a:t>
            </a:r>
            <a:r>
              <a:rPr lang="en-US" sz="2800" dirty="0" err="1" smtClean="0">
                <a:latin typeface="Economica" pitchFamily="2" charset="0"/>
              </a:rPr>
              <a:t>sekolah</a:t>
            </a:r>
            <a:endParaRPr lang="en-US" sz="2800" dirty="0">
              <a:latin typeface="Economic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>
                <a:latin typeface="Economica" pitchFamily="2" charset="0"/>
              </a:rPr>
              <a:t>Selama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perkosaan</a:t>
            </a:r>
            <a:r>
              <a:rPr lang="en-US" sz="2800" dirty="0">
                <a:latin typeface="Economica" pitchFamily="2" charset="0"/>
              </a:rPr>
              <a:t>, </a:t>
            </a:r>
            <a:r>
              <a:rPr lang="en-US" sz="2800" dirty="0" err="1">
                <a:latin typeface="Economica" pitchFamily="2" charset="0"/>
              </a:rPr>
              <a:t>diambil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foto-foto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kejadian</a:t>
            </a:r>
            <a:endParaRPr lang="en-US" sz="2800" dirty="0">
              <a:latin typeface="Economic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>
                <a:latin typeface="Economica" pitchFamily="2" charset="0"/>
              </a:rPr>
              <a:t>Foto-foto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tersebut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beredar</a:t>
            </a:r>
            <a:r>
              <a:rPr lang="en-US" sz="2800" dirty="0">
                <a:latin typeface="Economica" pitchFamily="2" charset="0"/>
              </a:rPr>
              <a:t> di internet.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>
                <a:latin typeface="Economica" pitchFamily="2" charset="0"/>
              </a:rPr>
              <a:t>Digoda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secara</a:t>
            </a:r>
            <a:r>
              <a:rPr lang="en-US" sz="2800" dirty="0">
                <a:latin typeface="Economica" pitchFamily="2" charset="0"/>
              </a:rPr>
              <a:t> verbal, SMS </a:t>
            </a:r>
            <a:r>
              <a:rPr lang="en-US" sz="2800" dirty="0" err="1">
                <a:latin typeface="Economica" pitchFamily="2" charset="0"/>
              </a:rPr>
              <a:t>dan</a:t>
            </a:r>
            <a:r>
              <a:rPr lang="en-US" sz="2800" dirty="0">
                <a:latin typeface="Economica" pitchFamily="2" charset="0"/>
              </a:rPr>
              <a:t> Facebook.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>
                <a:latin typeface="Economica" pitchFamily="2" charset="0"/>
              </a:rPr>
              <a:t>Memilih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>
                <a:latin typeface="Economica" pitchFamily="2" charset="0"/>
              </a:rPr>
              <a:t>bunuh</a:t>
            </a:r>
            <a:r>
              <a:rPr lang="en-US" sz="2800" dirty="0">
                <a:latin typeface="Economica" pitchFamily="2" charset="0"/>
              </a:rPr>
              <a:t> </a:t>
            </a:r>
            <a:r>
              <a:rPr lang="en-US" sz="2800" dirty="0" err="1" smtClean="0">
                <a:latin typeface="Economica" pitchFamily="2" charset="0"/>
              </a:rPr>
              <a:t>diri</a:t>
            </a:r>
            <a:endParaRPr lang="en-US" sz="2800" dirty="0">
              <a:latin typeface="Econom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10647567</TotalTime>
  <Words>730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ETIKA KOMUNIKASI INTERPERSONAL</vt:lpstr>
      <vt:lpstr>ETIKA KOMUNIKASI INTERPERSONAL</vt:lpstr>
      <vt:lpstr>White lies</vt:lpstr>
      <vt:lpstr>White Lies</vt:lpstr>
      <vt:lpstr>Kejujuran Dan Kebohongan</vt:lpstr>
      <vt:lpstr>Aturan Dasar Hubungan Dan Dampak Etika. </vt:lpstr>
      <vt:lpstr>KONEKSI DAN INKLUSI</vt:lpstr>
      <vt:lpstr>STUDI KASUS</vt:lpstr>
      <vt:lpstr>PowerPoint Presentation</vt:lpstr>
      <vt:lpstr>SALING KETERGANTUNGAN</vt:lpstr>
      <vt:lpstr>SISI GELAP KOMUNIKASI INTERPERSONAL</vt:lpstr>
      <vt:lpstr>KETERGANTUNGAN</vt:lpstr>
      <vt:lpstr>KETERGANTUNGAN</vt:lpstr>
      <vt:lpstr>JENIS-JENIS HUBUNGAN DAN KEADILAN</vt:lpstr>
      <vt:lpstr>PELANGGARAN HUBUNGAN</vt:lpstr>
      <vt:lpstr>Relationship Guidelines</vt:lpstr>
      <vt:lpstr>Hukuman Dan Dendam</vt:lpstr>
      <vt:lpstr>Hukuman</vt:lpstr>
      <vt:lpstr>Permintaan Maaf</vt:lpstr>
      <vt:lpstr>Kebaikan bersama</vt:lpstr>
      <vt:lpstr>Terima Kasih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Suci Marini</dc:creator>
  <cp:lastModifiedBy>Suci Marini</cp:lastModifiedBy>
  <cp:revision>9</cp:revision>
  <dcterms:created xsi:type="dcterms:W3CDTF">2008-12-31T17:42:30Z</dcterms:created>
  <dcterms:modified xsi:type="dcterms:W3CDTF">2019-02-16T08:26:55Z</dcterms:modified>
</cp:coreProperties>
</file>