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0"/>
  </p:notesMasterIdLst>
  <p:sldIdLst>
    <p:sldId id="256" r:id="rId2"/>
    <p:sldId id="257" r:id="rId3"/>
    <p:sldId id="258" r:id="rId4"/>
    <p:sldId id="260" r:id="rId5"/>
    <p:sldId id="261" r:id="rId6"/>
    <p:sldId id="262" r:id="rId7"/>
    <p:sldId id="263" r:id="rId8"/>
    <p:sldId id="264" r:id="rId9"/>
    <p:sldId id="265" r:id="rId10"/>
    <p:sldId id="266" r:id="rId11"/>
    <p:sldId id="267" r:id="rId12"/>
    <p:sldId id="269" r:id="rId13"/>
    <p:sldId id="270" r:id="rId14"/>
    <p:sldId id="271" r:id="rId15"/>
    <p:sldId id="272" r:id="rId16"/>
    <p:sldId id="273" r:id="rId17"/>
    <p:sldId id="274" r:id="rId18"/>
    <p:sldId id="275" r:id="rId19"/>
    <p:sldId id="276" r:id="rId20"/>
    <p:sldId id="277" r:id="rId21"/>
    <p:sldId id="278" r:id="rId22"/>
    <p:sldId id="280" r:id="rId23"/>
    <p:sldId id="279" r:id="rId24"/>
    <p:sldId id="281" r:id="rId25"/>
    <p:sldId id="282" r:id="rId26"/>
    <p:sldId id="283" r:id="rId27"/>
    <p:sldId id="259" r:id="rId28"/>
    <p:sldId id="284" r:id="rId29"/>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D9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3659" autoAdjust="0"/>
  </p:normalViewPr>
  <p:slideViewPr>
    <p:cSldViewPr>
      <p:cViewPr varScale="1">
        <p:scale>
          <a:sx n="45" d="100"/>
          <a:sy n="45" d="100"/>
        </p:scale>
        <p:origin x="-39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D1484E-B302-4F3A-9C22-23643508CF69}" type="datetimeFigureOut">
              <a:rPr lang="id-ID" smtClean="0"/>
              <a:t>01/01/2009</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DE15EF-6DF2-431E-AC7A-38050880B1EE}" type="slidenum">
              <a:rPr lang="id-ID" smtClean="0"/>
              <a:t>‹#›</a:t>
            </a:fld>
            <a:endParaRPr lang="id-ID"/>
          </a:p>
        </p:txBody>
      </p:sp>
    </p:spTree>
    <p:extLst>
      <p:ext uri="{BB962C8B-B14F-4D97-AF65-F5344CB8AC3E}">
        <p14:creationId xmlns:p14="http://schemas.microsoft.com/office/powerpoint/2010/main" val="595306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Contoh</a:t>
            </a:r>
            <a:r>
              <a:rPr lang="en-US" dirty="0" smtClean="0"/>
              <a:t> </a:t>
            </a:r>
            <a:r>
              <a:rPr lang="en-US" dirty="0" err="1" smtClean="0"/>
              <a:t>konkret</a:t>
            </a:r>
            <a:r>
              <a:rPr lang="en-US" baseline="0" dirty="0" smtClean="0"/>
              <a:t> (Das </a:t>
            </a:r>
            <a:r>
              <a:rPr lang="en-US" baseline="0" dirty="0" err="1" smtClean="0"/>
              <a:t>Sain</a:t>
            </a:r>
            <a:r>
              <a:rPr lang="en-US" baseline="0" dirty="0" smtClean="0"/>
              <a:t>)</a:t>
            </a:r>
          </a:p>
          <a:p>
            <a:r>
              <a:rPr lang="id-ID" sz="1200" b="0" i="0" kern="1200" dirty="0" smtClean="0">
                <a:solidFill>
                  <a:schemeClr val="tx1"/>
                </a:solidFill>
                <a:effectLst/>
                <a:latin typeface="+mn-lt"/>
                <a:ea typeface="+mn-ea"/>
                <a:cs typeface="+mn-cs"/>
              </a:rPr>
              <a:t>Seorang putri pulang larut malam. Dia terlihat sangat lelah karena telah menghadiri diskusi kelompok yang sangat panjang. Saat pulang, tanpa mendengarkan penjelasan putrinya, sang ayahnya langsung memarahi sang putrid dengan kata – kata tegas dan kasar. Di bilangnya bahwa putrinya tersebut tidak tahu waktu, tidak tahu diri, tidak berguna karena tidak mematuhi aturan orangtua. Tidak terima dikata – katai ayahnya, sang putri menggebrak meja, dan berbicara lantang, tidak kalah keras dari nada marah ayahnya. Dia pergi ke kamarnya, membanting pintu.</a:t>
            </a:r>
          </a:p>
          <a:p>
            <a:r>
              <a:rPr lang="en-US" sz="1200" b="0" i="0" kern="1200" dirty="0" smtClean="0">
                <a:solidFill>
                  <a:schemeClr val="tx1"/>
                </a:solidFill>
                <a:effectLst/>
                <a:latin typeface="+mn-lt"/>
                <a:ea typeface="+mn-ea"/>
                <a:cs typeface="+mn-cs"/>
              </a:rPr>
              <a:t>	</a:t>
            </a:r>
            <a:r>
              <a:rPr lang="id-ID" sz="1200" b="0" i="0" kern="1200" dirty="0" smtClean="0">
                <a:solidFill>
                  <a:schemeClr val="tx1"/>
                </a:solidFill>
                <a:effectLst/>
                <a:latin typeface="+mn-lt"/>
                <a:ea typeface="+mn-ea"/>
                <a:cs typeface="+mn-cs"/>
              </a:rPr>
              <a:t>Saat dikonfirmasi pada sang ayah, dirinya bercerita bahwa kemarahannya tersebut merupakan efek panjang dari kekhawatiran pada anaknya. Ayahnya bercerita bahwa dirinya sangat resah, karena sang anak tidak kunjung pulang sejak sore hari. Telepon genggamnya tidak bisa dihubungi. Kekhawatiran tersebut semakin memuncak ketika dirinya melihat tayangan berita di televisi yang menampilkan kabar mahasiswi kedokteran yang diperkosa sekaligus dibunuh pada saat pulang larut malam.</a:t>
            </a:r>
          </a:p>
          <a:p>
            <a:r>
              <a:rPr lang="en-US" sz="1200" b="0" i="0" kern="1200" dirty="0" smtClean="0">
                <a:solidFill>
                  <a:schemeClr val="tx1"/>
                </a:solidFill>
                <a:effectLst/>
                <a:latin typeface="+mn-lt"/>
                <a:ea typeface="+mn-ea"/>
                <a:cs typeface="+mn-cs"/>
              </a:rPr>
              <a:t>	</a:t>
            </a:r>
            <a:r>
              <a:rPr lang="id-ID" sz="1200" b="0" i="0" kern="1200" dirty="0" smtClean="0">
                <a:solidFill>
                  <a:schemeClr val="tx1"/>
                </a:solidFill>
                <a:effectLst/>
                <a:latin typeface="+mn-lt"/>
                <a:ea typeface="+mn-ea"/>
                <a:cs typeface="+mn-cs"/>
              </a:rPr>
              <a:t>Ketika sang anak pulang, ayahnya lantas mengungkapkan kekhawatiran itu dengan menyalurkan emosi negatif pada anaknya dengan cara berkata – kata tegas dan marah tanpa mendengarkan terlebih dahulu penjelasan anaknya. Dia berprasangka buruk, kalau anaknya pulang larut malam karena asyik bermain dengan teman – temannya.</a:t>
            </a:r>
          </a:p>
          <a:p>
            <a:r>
              <a:rPr lang="en-US" sz="1200" b="0" i="0" kern="1200" dirty="0" smtClean="0">
                <a:solidFill>
                  <a:schemeClr val="tx1"/>
                </a:solidFill>
                <a:effectLst/>
                <a:latin typeface="+mn-lt"/>
                <a:ea typeface="+mn-ea"/>
                <a:cs typeface="+mn-cs"/>
              </a:rPr>
              <a:t>	</a:t>
            </a:r>
            <a:r>
              <a:rPr lang="id-ID" sz="1200" b="0" i="0" kern="1200" dirty="0" smtClean="0">
                <a:solidFill>
                  <a:schemeClr val="tx1"/>
                </a:solidFill>
                <a:effectLst/>
                <a:latin typeface="+mn-lt"/>
                <a:ea typeface="+mn-ea"/>
                <a:cs typeface="+mn-cs"/>
              </a:rPr>
              <a:t>Dengan cara memarahi anaknya dengan tegas, sang ayah berharap anaknya akan jera, sehingga tidak lagi membuat ayahnya khawatir. </a:t>
            </a:r>
          </a:p>
          <a:p>
            <a:r>
              <a:rPr lang="id-ID" sz="1200" b="0" i="0" kern="1200" dirty="0" smtClean="0">
                <a:solidFill>
                  <a:schemeClr val="tx1"/>
                </a:solidFill>
                <a:effectLst/>
                <a:latin typeface="+mn-lt"/>
                <a:ea typeface="+mn-ea"/>
                <a:cs typeface="+mn-cs"/>
              </a:rPr>
              <a:t>Sedangkan dari cerita sang putri diungkapkan bahwa dirinya pada malam itu merasa sangat lelah karena telah melakukan diskusi kelompok yang sangat panjang di rumah salah satu temannya. Diskusi tersebut membahas mengenai tugas presentasi yang akan dilakukan keesokan harinya di kelas. Motif utama, sang putri melakukan hal tersebut adalah men</a:t>
            </a:r>
            <a:r>
              <a:rPr lang="en-US" sz="1200" b="0" i="0" kern="1200" dirty="0" err="1" smtClean="0">
                <a:solidFill>
                  <a:schemeClr val="tx1"/>
                </a:solidFill>
                <a:effectLst/>
                <a:latin typeface="+mn-lt"/>
                <a:ea typeface="+mn-ea"/>
                <a:cs typeface="+mn-cs"/>
              </a:rPr>
              <a:t>dapatkan</a:t>
            </a:r>
            <a:r>
              <a:rPr lang="en-US" sz="1200" b="0" i="0" kern="1200" dirty="0" smtClean="0">
                <a:solidFill>
                  <a:schemeClr val="tx1"/>
                </a:solidFill>
                <a:effectLst/>
                <a:latin typeface="+mn-lt"/>
                <a:ea typeface="+mn-ea"/>
                <a:cs typeface="+mn-cs"/>
              </a:rPr>
              <a:t> IPK</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tinggi</a:t>
            </a:r>
            <a:r>
              <a:rPr lang="id-ID" sz="1200" b="0" i="0" kern="1200" dirty="0" smtClean="0">
                <a:solidFill>
                  <a:schemeClr val="tx1"/>
                </a:solidFill>
                <a:effectLst/>
                <a:latin typeface="+mn-lt"/>
                <a:ea typeface="+mn-ea"/>
                <a:cs typeface="+mn-cs"/>
              </a:rPr>
              <a:t> yang dapat membanggakan hati sang ayah.</a:t>
            </a:r>
          </a:p>
          <a:p>
            <a:r>
              <a:rPr lang="en-US" sz="1200" b="0" i="0" kern="1200" dirty="0" smtClean="0">
                <a:solidFill>
                  <a:schemeClr val="tx1"/>
                </a:solidFill>
                <a:effectLst/>
                <a:latin typeface="+mn-lt"/>
                <a:ea typeface="+mn-ea"/>
                <a:cs typeface="+mn-cs"/>
              </a:rPr>
              <a:t>	</a:t>
            </a:r>
            <a:r>
              <a:rPr lang="id-ID" sz="1200" b="0" i="0" kern="1200" dirty="0" smtClean="0">
                <a:solidFill>
                  <a:schemeClr val="tx1"/>
                </a:solidFill>
                <a:effectLst/>
                <a:latin typeface="+mn-lt"/>
                <a:ea typeface="+mn-ea"/>
                <a:cs typeface="+mn-cs"/>
              </a:rPr>
              <a:t>Di sepanjang perjalanan, dia membayangkan wajah ayahnya yang lembut dan membelainya dengan kasih sayang sembari mengucapkan terimakasih karena dirinya telah berusaha keras men</a:t>
            </a:r>
            <a:r>
              <a:rPr lang="en-US" sz="1200" b="0" i="0" kern="1200" dirty="0" err="1" smtClean="0">
                <a:solidFill>
                  <a:schemeClr val="tx1"/>
                </a:solidFill>
                <a:effectLst/>
                <a:latin typeface="+mn-lt"/>
                <a:ea typeface="+mn-ea"/>
                <a:cs typeface="+mn-cs"/>
              </a:rPr>
              <a:t>dapatkan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nilai</a:t>
            </a:r>
            <a:r>
              <a:rPr lang="en-US" sz="1200" b="0" i="0" kern="1200" dirty="0" smtClean="0">
                <a:solidFill>
                  <a:schemeClr val="tx1"/>
                </a:solidFill>
                <a:effectLst/>
                <a:latin typeface="+mn-lt"/>
                <a:ea typeface="+mn-ea"/>
                <a:cs typeface="+mn-cs"/>
              </a:rPr>
              <a:t> yang </a:t>
            </a:r>
            <a:r>
              <a:rPr lang="en-US" sz="1200" b="0" i="0" kern="1200" dirty="0" err="1" smtClean="0">
                <a:solidFill>
                  <a:schemeClr val="tx1"/>
                </a:solidFill>
                <a:effectLst/>
                <a:latin typeface="+mn-lt"/>
                <a:ea typeface="+mn-ea"/>
                <a:cs typeface="+mn-cs"/>
              </a:rPr>
              <a:t>bagus</a:t>
            </a:r>
            <a:r>
              <a:rPr lang="id-ID" sz="1200" b="0" i="0" kern="1200" dirty="0" smtClean="0">
                <a:solidFill>
                  <a:schemeClr val="tx1"/>
                </a:solidFill>
                <a:effectLst/>
                <a:latin typeface="+mn-lt"/>
                <a:ea typeface="+mn-ea"/>
                <a:cs typeface="+mn-cs"/>
              </a:rPr>
              <a:t>. Dibayangkan pula, kasur yang empuk dan niat mengisi ulang batere telepon genggam, karena sejak pagi teleponnya habis batere.</a:t>
            </a:r>
          </a:p>
          <a:p>
            <a:r>
              <a:rPr lang="en-US" sz="1200" b="0" i="0" kern="1200" dirty="0" smtClean="0">
                <a:solidFill>
                  <a:schemeClr val="tx1"/>
                </a:solidFill>
                <a:effectLst/>
                <a:latin typeface="+mn-lt"/>
                <a:ea typeface="+mn-ea"/>
                <a:cs typeface="+mn-cs"/>
              </a:rPr>
              <a:t>	</a:t>
            </a:r>
            <a:r>
              <a:rPr lang="id-ID" sz="1200" b="0" i="0" kern="1200" dirty="0" smtClean="0">
                <a:solidFill>
                  <a:schemeClr val="tx1"/>
                </a:solidFill>
                <a:effectLst/>
                <a:latin typeface="+mn-lt"/>
                <a:ea typeface="+mn-ea"/>
                <a:cs typeface="+mn-cs"/>
              </a:rPr>
              <a:t>Ketika sampai di rumah dia berusaha menjelaskan hal yang sebenarnya, namun sang ayah tak memberinya kesempatan dan langsung memarahinya dengan kata tegas. Sang anak yang merasa tidak terima dengan perlakuan tersebut dan merasakan marah, lantas menyalurkannya dengan menggebrak meja, dan pergi ke kamar lalu menangis</a:t>
            </a:r>
            <a:r>
              <a:rPr lang="id-ID" sz="1200" b="0" i="0" kern="1200" dirty="0" smtClean="0">
                <a:solidFill>
                  <a:schemeClr val="tx1"/>
                </a:solidFill>
                <a:effectLst/>
                <a:latin typeface="+mn-lt"/>
                <a:ea typeface="+mn-ea"/>
                <a:cs typeface="+mn-cs"/>
              </a:rPr>
              <a:t>.</a:t>
            </a:r>
            <a:endParaRPr lang="id-ID"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2DE15EF-6DF2-431E-AC7A-38050880B1EE}" type="slidenum">
              <a:rPr lang="id-ID" smtClean="0"/>
              <a:t>3</a:t>
            </a:fld>
            <a:endParaRPr lang="id-ID"/>
          </a:p>
        </p:txBody>
      </p:sp>
    </p:spTree>
    <p:extLst>
      <p:ext uri="{BB962C8B-B14F-4D97-AF65-F5344CB8AC3E}">
        <p14:creationId xmlns:p14="http://schemas.microsoft.com/office/powerpoint/2010/main" val="40475885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id-ID" sz="1200" dirty="0" smtClean="0"/>
              <a:t>Yang dimaksud dengan gangguan mekanik adalah gangguan yang disebabkan saluran komunikasi atau kegaduhan yang bersifat fisik. Dalam hal ini, suara bungkus permen yang memecahkan konsentrasi mahasiswa.</a:t>
            </a:r>
            <a:endParaRPr lang="en-US" sz="1200"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id-ID" sz="1200" dirty="0" smtClean="0"/>
              <a:t>Prasangka merupakan salah satu rindangan atau hambatan berat bagi suatu kegiatan komunikasi oleh karena orang yang mempunyai prasangka belum apa – apa sudah bersikap curiga dan menentang komunikan yang hendak melancarkan komunikasi. Dalam hal ini, sang dosen berprasangka bahwa tertawaan mahasiswa ditujukan padanya, sehingga tujuan komunikasi awal (perkuliahan) terhenti sejenak.</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id-ID" sz="1200" dirty="0" smtClean="0"/>
          </a:p>
          <a:p>
            <a:endParaRPr lang="id-ID" dirty="0"/>
          </a:p>
        </p:txBody>
      </p:sp>
      <p:sp>
        <p:nvSpPr>
          <p:cNvPr id="4" name="Slide Number Placeholder 3"/>
          <p:cNvSpPr>
            <a:spLocks noGrp="1"/>
          </p:cNvSpPr>
          <p:nvPr>
            <p:ph type="sldNum" sz="quarter" idx="10"/>
          </p:nvPr>
        </p:nvSpPr>
        <p:spPr/>
        <p:txBody>
          <a:bodyPr/>
          <a:lstStyle/>
          <a:p>
            <a:fld id="{72DE15EF-6DF2-431E-AC7A-38050880B1EE}" type="slidenum">
              <a:rPr lang="id-ID" smtClean="0"/>
              <a:t>12</a:t>
            </a:fld>
            <a:endParaRPr lang="id-ID"/>
          </a:p>
        </p:txBody>
      </p:sp>
    </p:spTree>
    <p:extLst>
      <p:ext uri="{BB962C8B-B14F-4D97-AF65-F5344CB8AC3E}">
        <p14:creationId xmlns:p14="http://schemas.microsoft.com/office/powerpoint/2010/main" val="4047588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err="1" smtClean="0"/>
              <a:t>Hati</a:t>
            </a:r>
            <a:r>
              <a:rPr lang="en-US" baseline="0" dirty="0" smtClean="0"/>
              <a:t> – </a:t>
            </a:r>
            <a:r>
              <a:rPr lang="en-US" baseline="0" dirty="0" err="1" smtClean="0"/>
              <a:t>hati</a:t>
            </a:r>
            <a:r>
              <a:rPr lang="en-US" baseline="0" dirty="0" smtClean="0"/>
              <a:t>, </a:t>
            </a:r>
            <a:r>
              <a:rPr lang="id-ID" sz="1200" dirty="0" smtClean="0">
                <a:latin typeface="Century Gothic" pitchFamily="34" charset="0"/>
              </a:rPr>
              <a:t>Komunikator dalam kelompok seharusnya menggunakan kemampuan persuasifnya sendiri untuk menilai secara menyeluruh pesan-pesan yang jelas dan yang tersembunyi dari organisasi tersebut dan harus menghindari penerimaan atas pandangan konvensional secara otomatis dan tanpa berpikir.</a:t>
            </a:r>
            <a:endParaRPr lang="en-US" sz="1200" dirty="0" smtClean="0">
              <a:latin typeface="Century Gothic" pitchFamily="34" charset="0"/>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err="1" smtClean="0">
                <a:latin typeface="Century Gothic" pitchFamily="34" charset="0"/>
              </a:rPr>
              <a:t>Mudah</a:t>
            </a:r>
            <a:r>
              <a:rPr lang="en-US" sz="1200" dirty="0" smtClean="0">
                <a:latin typeface="Century Gothic" pitchFamily="34" charset="0"/>
              </a:rPr>
              <a:t> </a:t>
            </a:r>
            <a:r>
              <a:rPr lang="en-US" sz="1200" dirty="0" err="1" smtClean="0">
                <a:latin typeface="Century Gothic" pitchFamily="34" charset="0"/>
              </a:rPr>
              <a:t>dicapai</a:t>
            </a:r>
            <a:r>
              <a:rPr lang="en-US" sz="1200" dirty="0" smtClean="0">
                <a:latin typeface="Century Gothic" pitchFamily="34" charset="0"/>
              </a:rPr>
              <a:t>, </a:t>
            </a:r>
            <a:r>
              <a:rPr lang="id-ID" sz="1200" dirty="0" smtClean="0">
                <a:latin typeface="Century Gothic" pitchFamily="34" charset="0"/>
              </a:rPr>
              <a:t>Komunikator dalam organisasi harus terbuka terhadap kemungkinan diubahnya pesan dari orang lain dari orang yang dibujuk. Keyakinan yang kita pegang secara dogmatis atau pandangan berfokus sempit yang membutakan kita terhadap informasi yang berguna,pandangan yang berbeda tentang suatu masalah, atau penyelesaian alternatif,perlu diseimbangkan atau dikurangi.</a:t>
            </a:r>
            <a:endParaRPr lang="en-US" sz="1200" dirty="0" smtClean="0">
              <a:latin typeface="Century Gothic" pitchFamily="34" charset="0"/>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err="1" smtClean="0">
                <a:latin typeface="Century Gothic" pitchFamily="34" charset="0"/>
              </a:rPr>
              <a:t>Cukup</a:t>
            </a:r>
            <a:r>
              <a:rPr lang="en-US" sz="1200" dirty="0" smtClean="0">
                <a:latin typeface="Century Gothic" pitchFamily="34" charset="0"/>
              </a:rPr>
              <a:t> </a:t>
            </a:r>
            <a:r>
              <a:rPr lang="en-US" sz="1200" dirty="0" err="1" smtClean="0">
                <a:latin typeface="Century Gothic" pitchFamily="34" charset="0"/>
              </a:rPr>
              <a:t>jelas</a:t>
            </a:r>
            <a:endParaRPr lang="en-US" sz="1200" dirty="0" smtClean="0">
              <a:latin typeface="Century Gothic" pitchFamily="34" charset="0"/>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err="1" smtClean="0">
                <a:latin typeface="Century Gothic" pitchFamily="34" charset="0"/>
              </a:rPr>
              <a:t>Empati</a:t>
            </a:r>
            <a:r>
              <a:rPr lang="en-US" sz="1200" dirty="0" smtClean="0">
                <a:latin typeface="Century Gothic" pitchFamily="34" charset="0"/>
              </a:rPr>
              <a:t>, </a:t>
            </a:r>
            <a:r>
              <a:rPr lang="id-ID" sz="1200" dirty="0" smtClean="0">
                <a:latin typeface="Century Gothic" pitchFamily="34" charset="0"/>
              </a:rPr>
              <a:t>Komunikator benar-benar mendengarkan argumen, opini, nilai dan asumsi orang lain, terbuka terhadap perbedaan pendapat, mengesampingkan cetusan streosip berdasarkan julukan atau isyarat non verbal, dan menghargai hak semua orang sebagai person untuk memegang pandangan yang berbeda. Dalam latar kelompok Empati melibatkan keseimbangan kepentingan individu dan kepentingan kelompok</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id-ID" sz="1200" dirty="0" smtClean="0">
              <a:latin typeface="Century Gothic" pitchFamily="34" charset="0"/>
            </a:endParaRPr>
          </a:p>
          <a:p>
            <a:endParaRPr lang="id-ID" dirty="0"/>
          </a:p>
        </p:txBody>
      </p:sp>
      <p:sp>
        <p:nvSpPr>
          <p:cNvPr id="4" name="Slide Number Placeholder 3"/>
          <p:cNvSpPr>
            <a:spLocks noGrp="1"/>
          </p:cNvSpPr>
          <p:nvPr>
            <p:ph type="sldNum" sz="quarter" idx="10"/>
          </p:nvPr>
        </p:nvSpPr>
        <p:spPr/>
        <p:txBody>
          <a:bodyPr/>
          <a:lstStyle/>
          <a:p>
            <a:fld id="{72DE15EF-6DF2-431E-AC7A-38050880B1EE}" type="slidenum">
              <a:rPr lang="id-ID" smtClean="0"/>
              <a:t>13</a:t>
            </a:fld>
            <a:endParaRPr lang="id-ID"/>
          </a:p>
        </p:txBody>
      </p:sp>
    </p:spTree>
    <p:extLst>
      <p:ext uri="{BB962C8B-B14F-4D97-AF65-F5344CB8AC3E}">
        <p14:creationId xmlns:p14="http://schemas.microsoft.com/office/powerpoint/2010/main" val="40475885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200" b="0" i="0" kern="1200" dirty="0" smtClean="0">
                <a:solidFill>
                  <a:schemeClr val="tx1"/>
                </a:solidFill>
                <a:effectLst/>
                <a:latin typeface="+mn-lt"/>
                <a:ea typeface="+mn-ea"/>
                <a:cs typeface="+mn-cs"/>
              </a:rPr>
              <a:t>Ratna Sarumpaet Diduga Dikeroyok, Prabowo : Tindakan Pengecut dan Jelas Pelanggaran HAM</a:t>
            </a:r>
          </a:p>
          <a:p>
            <a:r>
              <a:rPr lang="id-ID" sz="1200" b="0" i="0" kern="1200" dirty="0" smtClean="0">
                <a:solidFill>
                  <a:schemeClr val="tx1"/>
                </a:solidFill>
                <a:effectLst/>
                <a:latin typeface="+mn-lt"/>
                <a:ea typeface="+mn-ea"/>
                <a:cs typeface="+mn-cs"/>
              </a:rPr>
              <a:t>Selasa, 2 Oktober 2018 21:30 WIB</a:t>
            </a:r>
          </a:p>
          <a:p>
            <a:r>
              <a:rPr lang="id-ID" sz="1200" b="0" i="0" kern="1200" dirty="0" smtClean="0">
                <a:solidFill>
                  <a:schemeClr val="tx1"/>
                </a:solidFill>
                <a:effectLst/>
                <a:latin typeface="+mn-lt"/>
                <a:ea typeface="+mn-ea"/>
                <a:cs typeface="+mn-cs"/>
              </a:rPr>
              <a:t>Twitter @Fadlizon</a:t>
            </a:r>
          </a:p>
          <a:p>
            <a:r>
              <a:rPr lang="id-ID" sz="1200" b="0" i="0" kern="1200" dirty="0" smtClean="0">
                <a:solidFill>
                  <a:schemeClr val="tx1"/>
                </a:solidFill>
                <a:effectLst/>
                <a:latin typeface="+mn-lt"/>
                <a:ea typeface="+mn-ea"/>
                <a:cs typeface="+mn-cs"/>
              </a:rPr>
              <a:t>Prabowo bertemu Ratna Sarumpaet </a:t>
            </a:r>
          </a:p>
          <a:p>
            <a:r>
              <a:rPr lang="id-ID" sz="1200" b="1" i="0" kern="1200" dirty="0" smtClean="0">
                <a:solidFill>
                  <a:schemeClr val="tx1"/>
                </a:solidFill>
                <a:effectLst/>
                <a:latin typeface="+mn-lt"/>
                <a:ea typeface="+mn-ea"/>
                <a:cs typeface="+mn-cs"/>
              </a:rPr>
              <a:t>TRIBUNNEWS.COM -</a:t>
            </a:r>
            <a:r>
              <a:rPr lang="id-ID" sz="1200" b="0" i="0" kern="1200" dirty="0" smtClean="0">
                <a:solidFill>
                  <a:schemeClr val="tx1"/>
                </a:solidFill>
                <a:effectLst/>
                <a:latin typeface="+mn-lt"/>
                <a:ea typeface="+mn-ea"/>
                <a:cs typeface="+mn-cs"/>
              </a:rPr>
              <a:t> Dugaan penganiayaan yang menimpa aktivis Ratna Sarumpaet membuat berbagai pihak bereaksi.</a:t>
            </a:r>
          </a:p>
          <a:p>
            <a:r>
              <a:rPr lang="id-ID" sz="1200" b="0" i="0" kern="1200" dirty="0" smtClean="0">
                <a:solidFill>
                  <a:schemeClr val="tx1"/>
                </a:solidFill>
                <a:effectLst/>
                <a:latin typeface="+mn-lt"/>
                <a:ea typeface="+mn-ea"/>
                <a:cs typeface="+mn-cs"/>
              </a:rPr>
              <a:t>Calon Presiden RI, Prabowo Subianto pun sampai menemui Ratna Sarumpaet bersama tokoh lainnya, Selasa (2/10/2018).</a:t>
            </a:r>
          </a:p>
          <a:p>
            <a:r>
              <a:rPr lang="id-ID" sz="1200" b="0" i="0" kern="1200" dirty="0" smtClean="0">
                <a:solidFill>
                  <a:schemeClr val="tx1"/>
                </a:solidFill>
                <a:effectLst/>
                <a:latin typeface="+mn-lt"/>
                <a:ea typeface="+mn-ea"/>
                <a:cs typeface="+mn-cs"/>
              </a:rPr>
              <a:t>Usai menjenguk Ratna, Prabowo pun langsung mengeluarkan pernyatannya terhadap kasus tersebut.</a:t>
            </a:r>
          </a:p>
          <a:p>
            <a:r>
              <a:rPr lang="id-ID" sz="1200" b="0" i="0" kern="1200" dirty="0" smtClean="0">
                <a:solidFill>
                  <a:schemeClr val="tx1"/>
                </a:solidFill>
                <a:effectLst/>
                <a:latin typeface="+mn-lt"/>
                <a:ea typeface="+mn-ea"/>
                <a:cs typeface="+mn-cs"/>
              </a:rPr>
              <a:t>Dalam tayangan Breaking News yang disiarkan langsung di TV One pada Selasa malam, ia mengatakan sangat prihatin dengan yang menimpa Ratna Sarumpaet, yang merupakan bagian dari Badan Pemenangan Nasional Pasangan Prabowo Subianto-Sandiaga Uno.</a:t>
            </a:r>
          </a:p>
          <a:p>
            <a:r>
              <a:rPr lang="id-ID" sz="1200" b="0" i="0" kern="1200" dirty="0" smtClean="0">
                <a:solidFill>
                  <a:schemeClr val="tx1"/>
                </a:solidFill>
                <a:effectLst/>
                <a:latin typeface="+mn-lt"/>
                <a:ea typeface="+mn-ea"/>
                <a:cs typeface="+mn-cs"/>
              </a:rPr>
              <a:t>"Kami prihatin, sangat kecewa bahwa telah terjadi suatu aksi kekerasan suatu penganiayaan yang sangat kejam terhadap salah satu pimpinan daripada badan pemenangan kampanye kita yaitu ibu Ratna," ujar Prabowo saat menggelar konferensi pers.</a:t>
            </a:r>
          </a:p>
          <a:p>
            <a:r>
              <a:rPr lang="id-ID" sz="1200" b="0" i="0" kern="1200" dirty="0" smtClean="0">
                <a:solidFill>
                  <a:schemeClr val="tx1"/>
                </a:solidFill>
                <a:effectLst/>
                <a:latin typeface="+mn-lt"/>
                <a:ea typeface="+mn-ea"/>
                <a:cs typeface="+mn-cs"/>
              </a:rPr>
              <a:t>Lanjutnya, dirinya juga merasa kaget setelah menerima foto-foto Ratna Sarumpaet dalam kondisi babak belur.</a:t>
            </a:r>
          </a:p>
          <a:p>
            <a:r>
              <a:rPr lang="id-ID" sz="1200" b="0" i="0" kern="1200" dirty="0" smtClean="0">
                <a:solidFill>
                  <a:schemeClr val="tx1"/>
                </a:solidFill>
                <a:effectLst/>
                <a:latin typeface="+mn-lt"/>
                <a:ea typeface="+mn-ea"/>
                <a:cs typeface="+mn-cs"/>
              </a:rPr>
              <a:t>"hari ini saya jumpa beliau dengan Amin Rais dam fadli zon. Beliau sangat ketakutan sangat traumatik, saya lihat sendiri. Ini menurut kami suatu tindakan yang represif, tindakan yang diluar kepatutan tindakan. Yang jelas pelanggaran HAM bahkan menurut saya tindakan pengucut, ko dilakukan terhadap ibu-ibu yang usianya sudah 70. luar biasa," ucapnya.</a:t>
            </a:r>
          </a:p>
          <a:p>
            <a:r>
              <a:rPr lang="id-ID" sz="1200" b="0" i="0" kern="1200" dirty="0" smtClean="0">
                <a:solidFill>
                  <a:schemeClr val="tx1"/>
                </a:solidFill>
                <a:effectLst/>
                <a:latin typeface="+mn-lt"/>
                <a:ea typeface="+mn-ea"/>
                <a:cs typeface="+mn-cs"/>
              </a:rPr>
              <a:t>Ia mengatakan, Ratna Sarumpaet merupakan sosok perempuan yang berjuang untuk orang miskin dan keadilan, berjuang untuk demokrasi dan apa yang menimpanya saat iti merupakan ancaman serius terhadap demokraso.</a:t>
            </a:r>
          </a:p>
          <a:p>
            <a:r>
              <a:rPr lang="id-ID" sz="1200" b="0" i="0" kern="1200" dirty="0" smtClean="0">
                <a:solidFill>
                  <a:schemeClr val="tx1"/>
                </a:solidFill>
                <a:effectLst/>
                <a:latin typeface="+mn-lt"/>
                <a:ea typeface="+mn-ea"/>
                <a:cs typeface="+mn-cs"/>
              </a:rPr>
              <a:t>"Ini sangat ironi. Hari ini tanggal 2 Oktober adalah Hari Anti Kekerasan internasional. Tapi saya harus menyampaikan hal ini (kekerasan) terhadap publik," ucapnya.</a:t>
            </a:r>
          </a:p>
          <a:p>
            <a:r>
              <a:rPr lang="id-ID" sz="1200" b="0" i="0" kern="1200" dirty="0" smtClean="0">
                <a:solidFill>
                  <a:schemeClr val="tx1"/>
                </a:solidFill>
                <a:effectLst/>
                <a:latin typeface="+mn-lt"/>
                <a:ea typeface="+mn-ea"/>
                <a:cs typeface="+mn-cs"/>
              </a:rPr>
              <a:t>Ia menyebut kalau kasus kekerasan terhadap aktivis di Indonesia ini bukan pertama kalinya.</a:t>
            </a:r>
          </a:p>
          <a:p>
            <a:r>
              <a:rPr lang="id-ID" sz="1200" b="0" i="0" kern="1200" dirty="0" smtClean="0">
                <a:solidFill>
                  <a:schemeClr val="tx1"/>
                </a:solidFill>
                <a:effectLst/>
                <a:latin typeface="+mn-lt"/>
                <a:ea typeface="+mn-ea"/>
                <a:cs typeface="+mn-cs"/>
              </a:rPr>
              <a:t/>
            </a:r>
            <a:br>
              <a:rPr lang="id-ID" sz="1200" b="0" i="0" kern="1200" dirty="0" smtClean="0">
                <a:solidFill>
                  <a:schemeClr val="tx1"/>
                </a:solidFill>
                <a:effectLst/>
                <a:latin typeface="+mn-lt"/>
                <a:ea typeface="+mn-ea"/>
                <a:cs typeface="+mn-cs"/>
              </a:rPr>
            </a:br>
            <a:r>
              <a:rPr lang="id-ID" sz="1200" b="0" i="0" kern="1200" dirty="0" smtClean="0">
                <a:solidFill>
                  <a:schemeClr val="tx1"/>
                </a:solidFill>
                <a:effectLst/>
                <a:latin typeface="+mn-lt"/>
                <a:ea typeface="+mn-ea"/>
                <a:cs typeface="+mn-cs"/>
              </a:rPr>
              <a:t/>
            </a:r>
            <a:br>
              <a:rPr lang="id-ID" sz="1200" b="0" i="0" kern="1200" dirty="0" smtClean="0">
                <a:solidFill>
                  <a:schemeClr val="tx1"/>
                </a:solidFill>
                <a:effectLst/>
                <a:latin typeface="+mn-lt"/>
                <a:ea typeface="+mn-ea"/>
                <a:cs typeface="+mn-cs"/>
              </a:rPr>
            </a:br>
            <a:endParaRPr lang="id-ID"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2DE15EF-6DF2-431E-AC7A-38050880B1EE}" type="slidenum">
              <a:rPr lang="id-ID" smtClean="0"/>
              <a:t>14</a:t>
            </a:fld>
            <a:endParaRPr lang="id-ID"/>
          </a:p>
        </p:txBody>
      </p:sp>
    </p:spTree>
    <p:extLst>
      <p:ext uri="{BB962C8B-B14F-4D97-AF65-F5344CB8AC3E}">
        <p14:creationId xmlns:p14="http://schemas.microsoft.com/office/powerpoint/2010/main" val="40475885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72DE15EF-6DF2-431E-AC7A-38050880B1EE}" type="slidenum">
              <a:rPr lang="id-ID" smtClean="0"/>
              <a:t>15</a:t>
            </a:fld>
            <a:endParaRPr lang="id-ID"/>
          </a:p>
        </p:txBody>
      </p:sp>
    </p:spTree>
    <p:extLst>
      <p:ext uri="{BB962C8B-B14F-4D97-AF65-F5344CB8AC3E}">
        <p14:creationId xmlns:p14="http://schemas.microsoft.com/office/powerpoint/2010/main" val="40475885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id-ID" sz="1800" dirty="0" smtClean="0"/>
              <a:t/>
            </a:r>
            <a:br>
              <a:rPr lang="id-ID" sz="1800" dirty="0" smtClean="0"/>
            </a:br>
            <a:r>
              <a:rPr lang="id-ID" sz="1800" dirty="0" smtClean="0"/>
              <a:t>Publik pun akan  dapat membedakan pemimpin mana yang menjadi “media darling” pemimpin kesayangan media ataupun pemimpin yang riskan menjadi “media enemy” Pemimpin yang menjadi musuh media.</a:t>
            </a:r>
            <a:br>
              <a:rPr lang="id-ID" sz="1800" dirty="0" smtClean="0"/>
            </a:br>
            <a:r>
              <a:rPr lang="id-ID" sz="1800" dirty="0" smtClean="0"/>
              <a:t/>
            </a:r>
            <a:br>
              <a:rPr lang="id-ID" sz="1800" dirty="0" smtClean="0"/>
            </a:br>
            <a:r>
              <a:rPr lang="id-ID" sz="1800" dirty="0" smtClean="0"/>
              <a:t>Untuk mendapatkan kualitas komunikasi publik yang sehat dan lebih baik serta optimal dalam pengembangan masyarakat, sangat diperlukan untuk mendorong kualitas komunikasi publik Siapa yang perlu memperhatikan etika komunikasi public? Tentu saja jawabannya semua pihak, tetapi setidaknya 3 aktor penting yang saya sebutkan ini sangat berperan.</a:t>
            </a:r>
            <a:br>
              <a:rPr lang="id-ID" sz="1800" dirty="0" smtClean="0"/>
            </a:br>
            <a:r>
              <a:rPr lang="id-ID" sz="1800" dirty="0" smtClean="0"/>
              <a:t/>
            </a:r>
            <a:br>
              <a:rPr lang="id-ID" sz="1800" dirty="0" smtClean="0"/>
            </a:br>
            <a:r>
              <a:rPr lang="id-ID" sz="1800" dirty="0" smtClean="0"/>
              <a:t>Pertama, Media massa konvensional. Media perlu mempertajam fokus observasinya dan justru tidak gagal fokus dengan objek yang seharusnya tidak terlalu perlu untuk dikonsumsi oleh public. Media massa dalam liputannya perlu memiliki visi kepublikan yang kuat dan jelas sehingga akan memberitakan hal-hal yang relevan dengan pengembangan sistem politik dan pemerintahan yang seharusnya. </a:t>
            </a:r>
            <a:br>
              <a:rPr lang="id-ID" sz="1800" dirty="0" smtClean="0"/>
            </a:br>
            <a:r>
              <a:rPr lang="id-ID" sz="1800" dirty="0" smtClean="0"/>
              <a:t/>
            </a:r>
            <a:br>
              <a:rPr lang="id-ID" sz="1800" dirty="0" smtClean="0"/>
            </a:br>
            <a:r>
              <a:rPr lang="id-ID" sz="1800" dirty="0" smtClean="0"/>
              <a:t>Seorang pemimpin perlu dieksplorasi secara serius dari apa rancangan dan ide mereka untuk Indonesia yang lebih baik, mengeksplorasi bagaimana implementasinya dan bersetia untuk melaporkannya pada publik. Media massa yang mendasarkan liputannya lebih tertarik pada  opini-opini yang berkembang di luar dari isu utama dan substantive tidak akan menyumbang apa-apa pada penguatan komunikasi public. Dan justru berpotensi mendorong masyarakat dan suasana yang tidak kondusif untuk pembangunan nasional.</a:t>
            </a:r>
            <a:br>
              <a:rPr lang="id-ID" sz="1800" dirty="0" smtClean="0"/>
            </a:br>
            <a:r>
              <a:rPr lang="id-ID" sz="1800" dirty="0" smtClean="0"/>
              <a:t/>
            </a:r>
            <a:br>
              <a:rPr lang="id-ID" sz="1800" dirty="0" smtClean="0"/>
            </a:br>
            <a:r>
              <a:rPr lang="id-ID" sz="1800" dirty="0" smtClean="0"/>
              <a:t>Kedua, bagi aktivis media baru, perdebatan di new media mungkin harus dipandang sedikit berbeda karena etika akan berada pada person atau individu-individu yang sangat bervariasi ragam dan kompetensinya. Membicarakan etika di media baru tentu akan membutuhkan penguatan literasi digital. </a:t>
            </a:r>
            <a:br>
              <a:rPr lang="id-ID" sz="1800" dirty="0" smtClean="0"/>
            </a:br>
            <a:r>
              <a:rPr lang="id-ID" sz="1800" dirty="0" smtClean="0"/>
              <a:t/>
            </a:r>
            <a:br>
              <a:rPr lang="id-ID" sz="1800" dirty="0" smtClean="0"/>
            </a:br>
            <a:r>
              <a:rPr lang="id-ID" sz="1800" dirty="0" smtClean="0"/>
              <a:t>Para aktor yang aktif mengkonstruksi dan memberikan feeding untuk diskusi di media sosial juga sangat perlu menjadikan etika sebagai batas optimal pada eksplorasi kajiannya. Jika ia tidak setuju pada sebuah fenomena ia perlu mengkonstruksinya secara rasional. Sedangkan jika ia mendorong satu aliran tertentu ia perlu memberikan dukungan secara sehat rasional dan tidak membabi buta. </a:t>
            </a:r>
            <a:br>
              <a:rPr lang="id-ID" sz="1800" dirty="0" smtClean="0"/>
            </a:br>
            <a:r>
              <a:rPr lang="id-ID" sz="1800" dirty="0" smtClean="0"/>
              <a:t/>
            </a:r>
            <a:br>
              <a:rPr lang="id-ID" sz="1800" dirty="0" smtClean="0"/>
            </a:br>
            <a:r>
              <a:rPr lang="id-ID" sz="1800" dirty="0" smtClean="0"/>
              <a:t>Ketiga, bagi para komunikator publik, suasana komunikasi publik yang sehat dan mencerdaskan sangat dibutuhkan dalam membangun Indonesia yang lebih baik. Para komunikator publik harus sadar betul bahwa statemen yang dilontarkan akan dapat melahirkan polemik-polemik yang tidak perlu dan bahkan bisa membawa pada perpecahan bangsa. Sayang sekali jika optimisme pada negara Indonesia harus disandera oleh persoalan-persoalan klasik yang bisa melahirkan pesimisme baru yang tidak perlu.</a:t>
            </a:r>
            <a:br>
              <a:rPr lang="id-ID" sz="1800" dirty="0" smtClean="0"/>
            </a:br>
            <a:r>
              <a:rPr lang="id-ID" sz="1800" dirty="0" smtClean="0"/>
              <a:t/>
            </a:r>
            <a:br>
              <a:rPr lang="id-ID" sz="1800" dirty="0" smtClean="0"/>
            </a:br>
            <a:r>
              <a:rPr lang="id-ID" sz="1800" dirty="0" smtClean="0"/>
              <a:t>Hendaknya etika dapat selalu ditegakkan dalam komunikasi publik Indonesia untuk kualitas komunikasi yang lebih baik. </a:t>
            </a:r>
            <a:r>
              <a:rPr lang="en-US" sz="1800" dirty="0" smtClean="0"/>
              <a:t>N </a:t>
            </a:r>
            <a:endParaRPr lang="id-ID" sz="1800" dirty="0" smtClean="0">
              <a:latin typeface="Century Gothic" pitchFamily="34" charset="0"/>
            </a:endParaRPr>
          </a:p>
          <a:p>
            <a:pPr marL="1028700" lvl="2" indent="-342900">
              <a:buFont typeface="+mj-lt"/>
              <a:buAutoNum type="arabicPeriod"/>
            </a:pPr>
            <a:endParaRPr lang="en-US" dirty="0" smtClean="0">
              <a:latin typeface="Century Gothic" pitchFamily="34" charset="0"/>
            </a:endParaRPr>
          </a:p>
          <a:p>
            <a:endParaRPr lang="id-ID" dirty="0"/>
          </a:p>
        </p:txBody>
      </p:sp>
      <p:sp>
        <p:nvSpPr>
          <p:cNvPr id="4" name="Slide Number Placeholder 3"/>
          <p:cNvSpPr>
            <a:spLocks noGrp="1"/>
          </p:cNvSpPr>
          <p:nvPr>
            <p:ph type="sldNum" sz="quarter" idx="10"/>
          </p:nvPr>
        </p:nvSpPr>
        <p:spPr/>
        <p:txBody>
          <a:bodyPr/>
          <a:lstStyle/>
          <a:p>
            <a:fld id="{72DE15EF-6DF2-431E-AC7A-38050880B1EE}" type="slidenum">
              <a:rPr lang="id-ID" smtClean="0"/>
              <a:t>16</a:t>
            </a:fld>
            <a:endParaRPr lang="id-ID"/>
          </a:p>
        </p:txBody>
      </p:sp>
    </p:spTree>
    <p:extLst>
      <p:ext uri="{BB962C8B-B14F-4D97-AF65-F5344CB8AC3E}">
        <p14:creationId xmlns:p14="http://schemas.microsoft.com/office/powerpoint/2010/main" val="40475885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2DE15EF-6DF2-431E-AC7A-38050880B1EE}" type="slidenum">
              <a:rPr lang="id-ID" smtClean="0"/>
              <a:t>17</a:t>
            </a:fld>
            <a:endParaRPr lang="id-ID"/>
          </a:p>
        </p:txBody>
      </p:sp>
    </p:spTree>
    <p:extLst>
      <p:ext uri="{BB962C8B-B14F-4D97-AF65-F5344CB8AC3E}">
        <p14:creationId xmlns:p14="http://schemas.microsoft.com/office/powerpoint/2010/main" val="40475885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200" b="0" i="0" kern="1200" dirty="0" smtClean="0">
                <a:solidFill>
                  <a:schemeClr val="tx1"/>
                </a:solidFill>
                <a:effectLst/>
                <a:latin typeface="+mn-lt"/>
                <a:ea typeface="+mn-ea"/>
                <a:cs typeface="+mn-cs"/>
              </a:rPr>
              <a:t>Ratna Sarumpaet Diduga Dikeroyok, Prabowo : Tindakan Pengecut dan Jelas Pelanggaran HAM</a:t>
            </a:r>
          </a:p>
          <a:p>
            <a:r>
              <a:rPr lang="id-ID" sz="1200" b="0" i="0" kern="1200" dirty="0" smtClean="0">
                <a:solidFill>
                  <a:schemeClr val="tx1"/>
                </a:solidFill>
                <a:effectLst/>
                <a:latin typeface="+mn-lt"/>
                <a:ea typeface="+mn-ea"/>
                <a:cs typeface="+mn-cs"/>
              </a:rPr>
              <a:t>Selasa, 2 Oktober 2018 21:30 WIB</a:t>
            </a:r>
          </a:p>
          <a:p>
            <a:r>
              <a:rPr lang="id-ID" sz="1200" b="0" i="0" kern="1200" dirty="0" smtClean="0">
                <a:solidFill>
                  <a:schemeClr val="tx1"/>
                </a:solidFill>
                <a:effectLst/>
                <a:latin typeface="+mn-lt"/>
                <a:ea typeface="+mn-ea"/>
                <a:cs typeface="+mn-cs"/>
              </a:rPr>
              <a:t>Twitter @Fadlizon</a:t>
            </a:r>
          </a:p>
          <a:p>
            <a:r>
              <a:rPr lang="id-ID" sz="1200" b="0" i="0" kern="1200" dirty="0" smtClean="0">
                <a:solidFill>
                  <a:schemeClr val="tx1"/>
                </a:solidFill>
                <a:effectLst/>
                <a:latin typeface="+mn-lt"/>
                <a:ea typeface="+mn-ea"/>
                <a:cs typeface="+mn-cs"/>
              </a:rPr>
              <a:t>Prabowo bertemu Ratna Sarumpaet </a:t>
            </a:r>
          </a:p>
          <a:p>
            <a:r>
              <a:rPr lang="id-ID" sz="1200" b="1" i="0" kern="1200" dirty="0" smtClean="0">
                <a:solidFill>
                  <a:schemeClr val="tx1"/>
                </a:solidFill>
                <a:effectLst/>
                <a:latin typeface="+mn-lt"/>
                <a:ea typeface="+mn-ea"/>
                <a:cs typeface="+mn-cs"/>
              </a:rPr>
              <a:t>TRIBUNNEWS.COM -</a:t>
            </a:r>
            <a:r>
              <a:rPr lang="id-ID" sz="1200" b="0" i="0" kern="1200" dirty="0" smtClean="0">
                <a:solidFill>
                  <a:schemeClr val="tx1"/>
                </a:solidFill>
                <a:effectLst/>
                <a:latin typeface="+mn-lt"/>
                <a:ea typeface="+mn-ea"/>
                <a:cs typeface="+mn-cs"/>
              </a:rPr>
              <a:t> Dugaan penganiayaan yang menimpa aktivis Ratna Sarumpaet membuat berbagai pihak bereaksi.</a:t>
            </a:r>
          </a:p>
          <a:p>
            <a:r>
              <a:rPr lang="id-ID" sz="1200" b="0" i="0" kern="1200" dirty="0" smtClean="0">
                <a:solidFill>
                  <a:schemeClr val="tx1"/>
                </a:solidFill>
                <a:effectLst/>
                <a:latin typeface="+mn-lt"/>
                <a:ea typeface="+mn-ea"/>
                <a:cs typeface="+mn-cs"/>
              </a:rPr>
              <a:t>Calon Presiden RI, Prabowo Subianto pun sampai menemui Ratna Sarumpaet bersama tokoh lainnya, Selasa (2/10/2018).</a:t>
            </a:r>
          </a:p>
          <a:p>
            <a:r>
              <a:rPr lang="id-ID" sz="1200" b="0" i="0" kern="1200" dirty="0" smtClean="0">
                <a:solidFill>
                  <a:schemeClr val="tx1"/>
                </a:solidFill>
                <a:effectLst/>
                <a:latin typeface="+mn-lt"/>
                <a:ea typeface="+mn-ea"/>
                <a:cs typeface="+mn-cs"/>
              </a:rPr>
              <a:t>Usai menjenguk Ratna, Prabowo pun langsung mengeluarkan pernyatannya terhadap kasus tersebut.</a:t>
            </a:r>
          </a:p>
          <a:p>
            <a:r>
              <a:rPr lang="id-ID" sz="1200" b="0" i="0" kern="1200" dirty="0" smtClean="0">
                <a:solidFill>
                  <a:schemeClr val="tx1"/>
                </a:solidFill>
                <a:effectLst/>
                <a:latin typeface="+mn-lt"/>
                <a:ea typeface="+mn-ea"/>
                <a:cs typeface="+mn-cs"/>
              </a:rPr>
              <a:t>Dalam tayangan Breaking News yang disiarkan langsung di TV One pada Selasa malam, ia mengatakan sangat prihatin dengan yang menimpa Ratna Sarumpaet, yang merupakan bagian dari Badan Pemenangan Nasional Pasangan Prabowo Subianto-Sandiaga Uno.</a:t>
            </a:r>
          </a:p>
          <a:p>
            <a:r>
              <a:rPr lang="id-ID" sz="1200" b="0" i="0" kern="1200" dirty="0" smtClean="0">
                <a:solidFill>
                  <a:schemeClr val="tx1"/>
                </a:solidFill>
                <a:effectLst/>
                <a:latin typeface="+mn-lt"/>
                <a:ea typeface="+mn-ea"/>
                <a:cs typeface="+mn-cs"/>
              </a:rPr>
              <a:t>"Kami prihatin, sangat kecewa bahwa telah terjadi suatu aksi kekerasan suatu penganiayaan yang sangat kejam terhadap salah satu pimpinan daripada badan pemenangan kampanye kita yaitu ibu Ratna," ujar Prabowo saat menggelar konferensi pers.</a:t>
            </a:r>
          </a:p>
          <a:p>
            <a:r>
              <a:rPr lang="id-ID" sz="1200" b="0" i="0" kern="1200" dirty="0" smtClean="0">
                <a:solidFill>
                  <a:schemeClr val="tx1"/>
                </a:solidFill>
                <a:effectLst/>
                <a:latin typeface="+mn-lt"/>
                <a:ea typeface="+mn-ea"/>
                <a:cs typeface="+mn-cs"/>
              </a:rPr>
              <a:t>Lanjutnya, dirinya juga merasa kaget setelah menerima foto-foto Ratna Sarumpaet dalam kondisi babak belur.</a:t>
            </a:r>
          </a:p>
          <a:p>
            <a:r>
              <a:rPr lang="id-ID" sz="1200" b="0" i="0" kern="1200" dirty="0" smtClean="0">
                <a:solidFill>
                  <a:schemeClr val="tx1"/>
                </a:solidFill>
                <a:effectLst/>
                <a:latin typeface="+mn-lt"/>
                <a:ea typeface="+mn-ea"/>
                <a:cs typeface="+mn-cs"/>
              </a:rPr>
              <a:t>"hari ini saya jumpa beliau dengan Amin Rais dam fadli zon. Beliau sangat ketakutan sangat traumatik, saya lihat sendiri. Ini menurut kami suatu tindakan yang represif, tindakan yang diluar kepatutan tindakan. Yang jelas pelanggaran HAM bahkan menurut saya tindakan pengucut, ko dilakukan terhadap ibu-ibu yang usianya sudah 70. luar biasa," ucapnya.</a:t>
            </a:r>
          </a:p>
          <a:p>
            <a:r>
              <a:rPr lang="id-ID" sz="1200" b="0" i="0" kern="1200" dirty="0" smtClean="0">
                <a:solidFill>
                  <a:schemeClr val="tx1"/>
                </a:solidFill>
                <a:effectLst/>
                <a:latin typeface="+mn-lt"/>
                <a:ea typeface="+mn-ea"/>
                <a:cs typeface="+mn-cs"/>
              </a:rPr>
              <a:t>Ia mengatakan, Ratna Sarumpaet merupakan sosok perempuan yang berjuang untuk orang miskin dan keadilan, berjuang untuk demokrasi dan apa yang menimpanya saat iti merupakan ancaman serius terhadap demokraso.</a:t>
            </a:r>
          </a:p>
          <a:p>
            <a:r>
              <a:rPr lang="id-ID" sz="1200" b="0" i="0" kern="1200" dirty="0" smtClean="0">
                <a:solidFill>
                  <a:schemeClr val="tx1"/>
                </a:solidFill>
                <a:effectLst/>
                <a:latin typeface="+mn-lt"/>
                <a:ea typeface="+mn-ea"/>
                <a:cs typeface="+mn-cs"/>
              </a:rPr>
              <a:t>"Ini sangat ironi. Hari ini tanggal 2 Oktober adalah Hari Anti Kekerasan internasional. Tapi saya harus menyampaikan hal ini (kekerasan) terhadap publik," ucapnya.</a:t>
            </a:r>
          </a:p>
          <a:p>
            <a:r>
              <a:rPr lang="id-ID" sz="1200" b="0" i="0" kern="1200" dirty="0" smtClean="0">
                <a:solidFill>
                  <a:schemeClr val="tx1"/>
                </a:solidFill>
                <a:effectLst/>
                <a:latin typeface="+mn-lt"/>
                <a:ea typeface="+mn-ea"/>
                <a:cs typeface="+mn-cs"/>
              </a:rPr>
              <a:t>Ia menyebut kalau kasus kekerasan terhadap aktivis di Indonesia ini bukan pertama kalinya.</a:t>
            </a:r>
          </a:p>
          <a:p>
            <a:r>
              <a:rPr lang="id-ID" sz="1200" b="0" i="0" kern="1200" dirty="0" smtClean="0">
                <a:solidFill>
                  <a:schemeClr val="tx1"/>
                </a:solidFill>
                <a:effectLst/>
                <a:latin typeface="+mn-lt"/>
                <a:ea typeface="+mn-ea"/>
                <a:cs typeface="+mn-cs"/>
              </a:rPr>
              <a:t/>
            </a:r>
            <a:br>
              <a:rPr lang="id-ID" sz="1200" b="0" i="0" kern="1200" dirty="0" smtClean="0">
                <a:solidFill>
                  <a:schemeClr val="tx1"/>
                </a:solidFill>
                <a:effectLst/>
                <a:latin typeface="+mn-lt"/>
                <a:ea typeface="+mn-ea"/>
                <a:cs typeface="+mn-cs"/>
              </a:rPr>
            </a:br>
            <a:r>
              <a:rPr lang="id-ID" sz="1200" b="0" i="0" kern="1200" dirty="0" smtClean="0">
                <a:solidFill>
                  <a:schemeClr val="tx1"/>
                </a:solidFill>
                <a:effectLst/>
                <a:latin typeface="+mn-lt"/>
                <a:ea typeface="+mn-ea"/>
                <a:cs typeface="+mn-cs"/>
              </a:rPr>
              <a:t/>
            </a:r>
            <a:br>
              <a:rPr lang="id-ID" sz="1200" b="0" i="0" kern="1200" dirty="0" smtClean="0">
                <a:solidFill>
                  <a:schemeClr val="tx1"/>
                </a:solidFill>
                <a:effectLst/>
                <a:latin typeface="+mn-lt"/>
                <a:ea typeface="+mn-ea"/>
                <a:cs typeface="+mn-cs"/>
              </a:rPr>
            </a:br>
            <a:endParaRPr lang="id-ID"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2DE15EF-6DF2-431E-AC7A-38050880B1EE}" type="slidenum">
              <a:rPr lang="id-ID" smtClean="0"/>
              <a:t>18</a:t>
            </a:fld>
            <a:endParaRPr lang="id-ID"/>
          </a:p>
        </p:txBody>
      </p:sp>
    </p:spTree>
    <p:extLst>
      <p:ext uri="{BB962C8B-B14F-4D97-AF65-F5344CB8AC3E}">
        <p14:creationId xmlns:p14="http://schemas.microsoft.com/office/powerpoint/2010/main" val="40475885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72DE15EF-6DF2-431E-AC7A-38050880B1EE}" type="slidenum">
              <a:rPr lang="id-ID" smtClean="0"/>
              <a:t>19</a:t>
            </a:fld>
            <a:endParaRPr lang="id-ID"/>
          </a:p>
        </p:txBody>
      </p:sp>
    </p:spTree>
    <p:extLst>
      <p:ext uri="{BB962C8B-B14F-4D97-AF65-F5344CB8AC3E}">
        <p14:creationId xmlns:p14="http://schemas.microsoft.com/office/powerpoint/2010/main" val="40475885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72DE15EF-6DF2-431E-AC7A-38050880B1EE}" type="slidenum">
              <a:rPr lang="id-ID" smtClean="0"/>
              <a:t>20</a:t>
            </a:fld>
            <a:endParaRPr lang="id-ID"/>
          </a:p>
        </p:txBody>
      </p:sp>
    </p:spTree>
    <p:extLst>
      <p:ext uri="{BB962C8B-B14F-4D97-AF65-F5344CB8AC3E}">
        <p14:creationId xmlns:p14="http://schemas.microsoft.com/office/powerpoint/2010/main" val="40475885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72DE15EF-6DF2-431E-AC7A-38050880B1EE}" type="slidenum">
              <a:rPr lang="id-ID" smtClean="0"/>
              <a:t>21</a:t>
            </a:fld>
            <a:endParaRPr lang="id-ID"/>
          </a:p>
        </p:txBody>
      </p:sp>
    </p:spTree>
    <p:extLst>
      <p:ext uri="{BB962C8B-B14F-4D97-AF65-F5344CB8AC3E}">
        <p14:creationId xmlns:p14="http://schemas.microsoft.com/office/powerpoint/2010/main" val="4047588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400" dirty="0" smtClean="0">
                <a:latin typeface="Century Gothic" pitchFamily="34" charset="0"/>
              </a:rPr>
              <a:t>1.    </a:t>
            </a:r>
            <a:r>
              <a:rPr lang="en-US" sz="1400" dirty="0" err="1" smtClean="0">
                <a:latin typeface="Century Gothic" pitchFamily="34" charset="0"/>
              </a:rPr>
              <a:t>Hambatan</a:t>
            </a:r>
            <a:r>
              <a:rPr lang="en-US" sz="1400" dirty="0" smtClean="0">
                <a:latin typeface="Century Gothic" pitchFamily="34" charset="0"/>
              </a:rPr>
              <a:t> </a:t>
            </a:r>
            <a:r>
              <a:rPr lang="en-US" sz="1400" dirty="0" err="1" smtClean="0">
                <a:latin typeface="Century Gothic" pitchFamily="34" charset="0"/>
              </a:rPr>
              <a:t>kepentingan</a:t>
            </a:r>
            <a:endParaRPr lang="en-US" sz="1400" dirty="0" smtClean="0">
              <a:latin typeface="Century Gothic" pitchFamily="34" charset="0"/>
            </a:endParaRPr>
          </a:p>
          <a:p>
            <a:pPr lvl="2"/>
            <a:r>
              <a:rPr lang="en-US" sz="1200" dirty="0" err="1" smtClean="0">
                <a:latin typeface="Century Gothic" pitchFamily="34" charset="0"/>
              </a:rPr>
              <a:t>Dalam</a:t>
            </a:r>
            <a:r>
              <a:rPr lang="en-US" sz="1200" dirty="0" smtClean="0">
                <a:latin typeface="Century Gothic" pitchFamily="34" charset="0"/>
              </a:rPr>
              <a:t> </a:t>
            </a:r>
            <a:r>
              <a:rPr lang="en-US" sz="1200" dirty="0" err="1" smtClean="0">
                <a:latin typeface="Century Gothic" pitchFamily="34" charset="0"/>
              </a:rPr>
              <a:t>hal</a:t>
            </a:r>
            <a:r>
              <a:rPr lang="en-US" sz="1200" dirty="0" smtClean="0">
                <a:latin typeface="Century Gothic" pitchFamily="34" charset="0"/>
              </a:rPr>
              <a:t> </a:t>
            </a:r>
            <a:r>
              <a:rPr lang="en-US" sz="1200" dirty="0" err="1" smtClean="0">
                <a:latin typeface="Century Gothic" pitchFamily="34" charset="0"/>
              </a:rPr>
              <a:t>ini</a:t>
            </a:r>
            <a:r>
              <a:rPr lang="en-US" sz="1200" dirty="0" smtClean="0">
                <a:latin typeface="Century Gothic" pitchFamily="34" charset="0"/>
              </a:rPr>
              <a:t>, </a:t>
            </a:r>
            <a:r>
              <a:rPr lang="en-US" sz="1200" dirty="0" err="1" smtClean="0">
                <a:latin typeface="Century Gothic" pitchFamily="34" charset="0"/>
              </a:rPr>
              <a:t>ketika</a:t>
            </a:r>
            <a:r>
              <a:rPr lang="en-US" sz="1200" dirty="0" smtClean="0">
                <a:latin typeface="Century Gothic" pitchFamily="34" charset="0"/>
              </a:rPr>
              <a:t> ayah </a:t>
            </a:r>
            <a:r>
              <a:rPr lang="en-US" sz="1200" dirty="0" err="1" smtClean="0">
                <a:latin typeface="Century Gothic" pitchFamily="34" charset="0"/>
              </a:rPr>
              <a:t>dan</a:t>
            </a:r>
            <a:r>
              <a:rPr lang="en-US" sz="1200" dirty="0" smtClean="0">
                <a:latin typeface="Century Gothic" pitchFamily="34" charset="0"/>
              </a:rPr>
              <a:t> </a:t>
            </a:r>
            <a:r>
              <a:rPr lang="en-US" sz="1200" dirty="0" err="1" smtClean="0">
                <a:latin typeface="Century Gothic" pitchFamily="34" charset="0"/>
              </a:rPr>
              <a:t>anak</a:t>
            </a:r>
            <a:r>
              <a:rPr lang="en-US" sz="1200" dirty="0" smtClean="0">
                <a:latin typeface="Century Gothic" pitchFamily="34" charset="0"/>
              </a:rPr>
              <a:t> </a:t>
            </a:r>
            <a:r>
              <a:rPr lang="en-US" sz="1200" dirty="0" err="1" smtClean="0">
                <a:latin typeface="Century Gothic" pitchFamily="34" charset="0"/>
              </a:rPr>
              <a:t>bertemu</a:t>
            </a:r>
            <a:r>
              <a:rPr lang="en-US" sz="1200" dirty="0" smtClean="0">
                <a:latin typeface="Century Gothic" pitchFamily="34" charset="0"/>
              </a:rPr>
              <a:t>, </a:t>
            </a:r>
            <a:r>
              <a:rPr lang="en-US" sz="1200" dirty="0" err="1" smtClean="0">
                <a:latin typeface="Century Gothic" pitchFamily="34" charset="0"/>
              </a:rPr>
              <a:t>terjadi</a:t>
            </a:r>
            <a:r>
              <a:rPr lang="en-US" sz="1200" dirty="0" smtClean="0">
                <a:latin typeface="Century Gothic" pitchFamily="34" charset="0"/>
              </a:rPr>
              <a:t> </a:t>
            </a:r>
            <a:r>
              <a:rPr lang="en-US" sz="1200" dirty="0" err="1" smtClean="0">
                <a:latin typeface="Century Gothic" pitchFamily="34" charset="0"/>
              </a:rPr>
              <a:t>konflik</a:t>
            </a:r>
            <a:r>
              <a:rPr lang="en-US" sz="1200" dirty="0" smtClean="0">
                <a:latin typeface="Century Gothic" pitchFamily="34" charset="0"/>
              </a:rPr>
              <a:t> </a:t>
            </a:r>
            <a:r>
              <a:rPr lang="en-US" sz="1200" dirty="0" err="1" smtClean="0">
                <a:latin typeface="Century Gothic" pitchFamily="34" charset="0"/>
              </a:rPr>
              <a:t>kepentingan</a:t>
            </a:r>
            <a:r>
              <a:rPr lang="en-US" sz="1200" dirty="0" smtClean="0">
                <a:latin typeface="Century Gothic" pitchFamily="34" charset="0"/>
              </a:rPr>
              <a:t> di </a:t>
            </a:r>
            <a:r>
              <a:rPr lang="en-US" sz="1200" dirty="0" err="1" smtClean="0">
                <a:latin typeface="Century Gothic" pitchFamily="34" charset="0"/>
              </a:rPr>
              <a:t>mana</a:t>
            </a:r>
            <a:r>
              <a:rPr lang="en-US" sz="1200" dirty="0" smtClean="0">
                <a:latin typeface="Century Gothic" pitchFamily="34" charset="0"/>
              </a:rPr>
              <a:t> sang ayah </a:t>
            </a:r>
            <a:r>
              <a:rPr lang="en-US" sz="1200" dirty="0" err="1" smtClean="0">
                <a:latin typeface="Century Gothic" pitchFamily="34" charset="0"/>
              </a:rPr>
              <a:t>ingin</a:t>
            </a:r>
            <a:r>
              <a:rPr lang="en-US" sz="1200" dirty="0" smtClean="0">
                <a:latin typeface="Century Gothic" pitchFamily="34" charset="0"/>
              </a:rPr>
              <a:t> </a:t>
            </a:r>
            <a:r>
              <a:rPr lang="en-US" sz="1200" dirty="0" err="1" smtClean="0">
                <a:latin typeface="Century Gothic" pitchFamily="34" charset="0"/>
              </a:rPr>
              <a:t>anaknya</a:t>
            </a:r>
            <a:r>
              <a:rPr lang="en-US" sz="1200" dirty="0" smtClean="0">
                <a:latin typeface="Century Gothic" pitchFamily="34" charset="0"/>
              </a:rPr>
              <a:t> </a:t>
            </a:r>
            <a:r>
              <a:rPr lang="en-US" sz="1200" dirty="0" err="1" smtClean="0">
                <a:latin typeface="Century Gothic" pitchFamily="34" charset="0"/>
              </a:rPr>
              <a:t>mendengarkan</a:t>
            </a:r>
            <a:r>
              <a:rPr lang="en-US" sz="1200" dirty="0" smtClean="0">
                <a:latin typeface="Century Gothic" pitchFamily="34" charset="0"/>
              </a:rPr>
              <a:t> </a:t>
            </a:r>
            <a:r>
              <a:rPr lang="en-US" sz="1200" dirty="0" err="1" smtClean="0">
                <a:latin typeface="Century Gothic" pitchFamily="34" charset="0"/>
              </a:rPr>
              <a:t>patuh</a:t>
            </a:r>
            <a:r>
              <a:rPr lang="en-US" sz="1200" dirty="0" smtClean="0">
                <a:latin typeface="Century Gothic" pitchFamily="34" charset="0"/>
              </a:rPr>
              <a:t> </a:t>
            </a:r>
            <a:r>
              <a:rPr lang="en-US" sz="1200" dirty="0" err="1" smtClean="0">
                <a:latin typeface="Century Gothic" pitchFamily="34" charset="0"/>
              </a:rPr>
              <a:t>dan</a:t>
            </a:r>
            <a:r>
              <a:rPr lang="en-US" sz="1200" dirty="0" smtClean="0">
                <a:latin typeface="Century Gothic" pitchFamily="34" charset="0"/>
              </a:rPr>
              <a:t> </a:t>
            </a:r>
            <a:r>
              <a:rPr lang="en-US" sz="1200" dirty="0" err="1" smtClean="0">
                <a:latin typeface="Century Gothic" pitchFamily="34" charset="0"/>
              </a:rPr>
              <a:t>merasa</a:t>
            </a:r>
            <a:r>
              <a:rPr lang="en-US" sz="1200" dirty="0" smtClean="0">
                <a:latin typeface="Century Gothic" pitchFamily="34" charset="0"/>
              </a:rPr>
              <a:t> </a:t>
            </a:r>
            <a:r>
              <a:rPr lang="en-US" sz="1200" dirty="0" err="1" smtClean="0">
                <a:latin typeface="Century Gothic" pitchFamily="34" charset="0"/>
              </a:rPr>
              <a:t>jera</a:t>
            </a:r>
            <a:r>
              <a:rPr lang="en-US" sz="1200" dirty="0" smtClean="0">
                <a:latin typeface="Century Gothic" pitchFamily="34" charset="0"/>
              </a:rPr>
              <a:t> </a:t>
            </a:r>
            <a:r>
              <a:rPr lang="en-US" sz="1200" dirty="0" err="1" smtClean="0">
                <a:latin typeface="Century Gothic" pitchFamily="34" charset="0"/>
              </a:rPr>
              <a:t>karena</a:t>
            </a:r>
            <a:r>
              <a:rPr lang="en-US" sz="1200" dirty="0" smtClean="0">
                <a:latin typeface="Century Gothic" pitchFamily="34" charset="0"/>
              </a:rPr>
              <a:t> </a:t>
            </a:r>
            <a:r>
              <a:rPr lang="en-US" sz="1200" dirty="0" err="1" smtClean="0">
                <a:latin typeface="Century Gothic" pitchFamily="34" charset="0"/>
              </a:rPr>
              <a:t>susah</a:t>
            </a:r>
            <a:r>
              <a:rPr lang="en-US" sz="1200" dirty="0" smtClean="0">
                <a:latin typeface="Century Gothic" pitchFamily="34" charset="0"/>
              </a:rPr>
              <a:t> </a:t>
            </a:r>
            <a:r>
              <a:rPr lang="en-US" sz="1200" dirty="0" err="1" smtClean="0">
                <a:latin typeface="Century Gothic" pitchFamily="34" charset="0"/>
              </a:rPr>
              <a:t>dihubungi</a:t>
            </a:r>
            <a:r>
              <a:rPr lang="en-US" sz="1200" dirty="0" smtClean="0">
                <a:latin typeface="Century Gothic" pitchFamily="34" charset="0"/>
              </a:rPr>
              <a:t> </a:t>
            </a:r>
            <a:r>
              <a:rPr lang="en-US" sz="1200" dirty="0" err="1" smtClean="0">
                <a:latin typeface="Century Gothic" pitchFamily="34" charset="0"/>
              </a:rPr>
              <a:t>dan</a:t>
            </a:r>
            <a:r>
              <a:rPr lang="en-US" sz="1200" dirty="0" smtClean="0">
                <a:latin typeface="Century Gothic" pitchFamily="34" charset="0"/>
              </a:rPr>
              <a:t> </a:t>
            </a:r>
            <a:r>
              <a:rPr lang="en-US" sz="1200" dirty="0" err="1" smtClean="0">
                <a:latin typeface="Century Gothic" pitchFamily="34" charset="0"/>
              </a:rPr>
              <a:t>pulang</a:t>
            </a:r>
            <a:r>
              <a:rPr lang="en-US" sz="1200" dirty="0" smtClean="0">
                <a:latin typeface="Century Gothic" pitchFamily="34" charset="0"/>
              </a:rPr>
              <a:t> </a:t>
            </a:r>
            <a:r>
              <a:rPr lang="en-US" sz="1200" dirty="0" err="1" smtClean="0">
                <a:latin typeface="Century Gothic" pitchFamily="34" charset="0"/>
              </a:rPr>
              <a:t>larut</a:t>
            </a:r>
            <a:r>
              <a:rPr lang="en-US" sz="1200" dirty="0" smtClean="0">
                <a:latin typeface="Century Gothic" pitchFamily="34" charset="0"/>
              </a:rPr>
              <a:t> </a:t>
            </a:r>
            <a:r>
              <a:rPr lang="en-US" sz="1200" dirty="0" err="1" smtClean="0">
                <a:latin typeface="Century Gothic" pitchFamily="34" charset="0"/>
              </a:rPr>
              <a:t>malam</a:t>
            </a:r>
            <a:r>
              <a:rPr lang="en-US" sz="1200" dirty="0" smtClean="0">
                <a:latin typeface="Century Gothic" pitchFamily="34" charset="0"/>
              </a:rPr>
              <a:t>. </a:t>
            </a:r>
            <a:r>
              <a:rPr lang="en-US" sz="1200" dirty="0" err="1" smtClean="0">
                <a:latin typeface="Century Gothic" pitchFamily="34" charset="0"/>
              </a:rPr>
              <a:t>Sedangkan</a:t>
            </a:r>
            <a:r>
              <a:rPr lang="en-US" sz="1200" dirty="0" smtClean="0">
                <a:latin typeface="Century Gothic" pitchFamily="34" charset="0"/>
              </a:rPr>
              <a:t> </a:t>
            </a:r>
            <a:r>
              <a:rPr lang="en-US" sz="1200" dirty="0" err="1" smtClean="0">
                <a:latin typeface="Century Gothic" pitchFamily="34" charset="0"/>
              </a:rPr>
              <a:t>kepentingan</a:t>
            </a:r>
            <a:r>
              <a:rPr lang="en-US" sz="1200" dirty="0" smtClean="0">
                <a:latin typeface="Century Gothic" pitchFamily="34" charset="0"/>
              </a:rPr>
              <a:t> sang </a:t>
            </a:r>
            <a:r>
              <a:rPr lang="en-US" sz="1200" dirty="0" err="1" smtClean="0">
                <a:latin typeface="Century Gothic" pitchFamily="34" charset="0"/>
              </a:rPr>
              <a:t>anak</a:t>
            </a:r>
            <a:r>
              <a:rPr lang="en-US" sz="1200" dirty="0" smtClean="0">
                <a:latin typeface="Century Gothic" pitchFamily="34" charset="0"/>
              </a:rPr>
              <a:t> </a:t>
            </a:r>
            <a:r>
              <a:rPr lang="en-US" sz="1200" dirty="0" err="1" smtClean="0">
                <a:latin typeface="Century Gothic" pitchFamily="34" charset="0"/>
              </a:rPr>
              <a:t>adalah</a:t>
            </a:r>
            <a:r>
              <a:rPr lang="en-US" sz="1200" dirty="0" smtClean="0">
                <a:latin typeface="Century Gothic" pitchFamily="34" charset="0"/>
              </a:rPr>
              <a:t> </a:t>
            </a:r>
            <a:r>
              <a:rPr lang="en-US" sz="1200" dirty="0" err="1" smtClean="0">
                <a:latin typeface="Century Gothic" pitchFamily="34" charset="0"/>
              </a:rPr>
              <a:t>keinginan</a:t>
            </a:r>
            <a:r>
              <a:rPr lang="en-US" sz="1200" dirty="0" smtClean="0">
                <a:latin typeface="Century Gothic" pitchFamily="34" charset="0"/>
              </a:rPr>
              <a:t> sang ayah </a:t>
            </a:r>
            <a:r>
              <a:rPr lang="en-US" sz="1200" dirty="0" err="1" smtClean="0">
                <a:latin typeface="Century Gothic" pitchFamily="34" charset="0"/>
              </a:rPr>
              <a:t>untuk</a:t>
            </a:r>
            <a:r>
              <a:rPr lang="en-US" sz="1200" dirty="0" smtClean="0">
                <a:latin typeface="Century Gothic" pitchFamily="34" charset="0"/>
              </a:rPr>
              <a:t> </a:t>
            </a:r>
            <a:r>
              <a:rPr lang="en-US" sz="1200" dirty="0" err="1" smtClean="0">
                <a:latin typeface="Century Gothic" pitchFamily="34" charset="0"/>
              </a:rPr>
              <a:t>berterimakasih</a:t>
            </a:r>
            <a:r>
              <a:rPr lang="en-US" sz="1200" dirty="0" smtClean="0">
                <a:latin typeface="Century Gothic" pitchFamily="34" charset="0"/>
              </a:rPr>
              <a:t> </a:t>
            </a:r>
            <a:r>
              <a:rPr lang="en-US" sz="1200" dirty="0" err="1" smtClean="0">
                <a:latin typeface="Century Gothic" pitchFamily="34" charset="0"/>
              </a:rPr>
              <a:t>padanya</a:t>
            </a:r>
            <a:r>
              <a:rPr lang="en-US" sz="1200" dirty="0" smtClean="0">
                <a:latin typeface="Century Gothic" pitchFamily="34" charset="0"/>
              </a:rPr>
              <a:t> </a:t>
            </a:r>
            <a:r>
              <a:rPr lang="en-US" sz="1200" dirty="0" err="1" smtClean="0">
                <a:latin typeface="Century Gothic" pitchFamily="34" charset="0"/>
              </a:rPr>
              <a:t>dan</a:t>
            </a:r>
            <a:r>
              <a:rPr lang="en-US" sz="1200" dirty="0" smtClean="0">
                <a:latin typeface="Century Gothic" pitchFamily="34" charset="0"/>
              </a:rPr>
              <a:t> </a:t>
            </a:r>
            <a:r>
              <a:rPr lang="en-US" sz="1200" dirty="0" err="1" smtClean="0">
                <a:latin typeface="Century Gothic" pitchFamily="34" charset="0"/>
              </a:rPr>
              <a:t>segera</a:t>
            </a:r>
            <a:r>
              <a:rPr lang="en-US" sz="1200" dirty="0" smtClean="0">
                <a:latin typeface="Century Gothic" pitchFamily="34" charset="0"/>
              </a:rPr>
              <a:t> </a:t>
            </a:r>
            <a:r>
              <a:rPr lang="en-US" sz="1200" dirty="0" err="1" smtClean="0">
                <a:latin typeface="Century Gothic" pitchFamily="34" charset="0"/>
              </a:rPr>
              <a:t>tidur</a:t>
            </a:r>
            <a:r>
              <a:rPr lang="en-US" sz="1200" dirty="0" smtClean="0">
                <a:latin typeface="Century Gothic" pitchFamily="34" charset="0"/>
              </a:rPr>
              <a:t> </a:t>
            </a:r>
            <a:r>
              <a:rPr lang="en-US" sz="1200" dirty="0" err="1" smtClean="0">
                <a:latin typeface="Century Gothic" pitchFamily="34" charset="0"/>
              </a:rPr>
              <a:t>karena</a:t>
            </a:r>
            <a:r>
              <a:rPr lang="en-US" sz="1200" dirty="0" smtClean="0">
                <a:latin typeface="Century Gothic" pitchFamily="34" charset="0"/>
              </a:rPr>
              <a:t> </a:t>
            </a:r>
            <a:r>
              <a:rPr lang="en-US" sz="1200" dirty="0" err="1" smtClean="0">
                <a:latin typeface="Century Gothic" pitchFamily="34" charset="0"/>
              </a:rPr>
              <a:t>lelah</a:t>
            </a:r>
            <a:r>
              <a:rPr lang="en-US" sz="1200" dirty="0" smtClean="0">
                <a:latin typeface="Century Gothic" pitchFamily="34" charset="0"/>
              </a:rPr>
              <a:t>. </a:t>
            </a:r>
            <a:r>
              <a:rPr lang="en-US" sz="1200" dirty="0" err="1" smtClean="0">
                <a:latin typeface="Century Gothic" pitchFamily="34" charset="0"/>
              </a:rPr>
              <a:t>Konflik</a:t>
            </a:r>
            <a:r>
              <a:rPr lang="en-US" sz="1200" dirty="0" smtClean="0">
                <a:latin typeface="Century Gothic" pitchFamily="34" charset="0"/>
              </a:rPr>
              <a:t> </a:t>
            </a:r>
            <a:r>
              <a:rPr lang="en-US" sz="1200" dirty="0" err="1" smtClean="0">
                <a:latin typeface="Century Gothic" pitchFamily="34" charset="0"/>
              </a:rPr>
              <a:t>kepentingan</a:t>
            </a:r>
            <a:r>
              <a:rPr lang="en-US" sz="1200" dirty="0" smtClean="0">
                <a:latin typeface="Century Gothic" pitchFamily="34" charset="0"/>
              </a:rPr>
              <a:t> </a:t>
            </a:r>
            <a:r>
              <a:rPr lang="en-US" sz="1200" dirty="0" err="1" smtClean="0">
                <a:latin typeface="Century Gothic" pitchFamily="34" charset="0"/>
              </a:rPr>
              <a:t>tersebut</a:t>
            </a:r>
            <a:r>
              <a:rPr lang="en-US" sz="1200" dirty="0" smtClean="0">
                <a:latin typeface="Century Gothic" pitchFamily="34" charset="0"/>
              </a:rPr>
              <a:t> yang </a:t>
            </a:r>
            <a:r>
              <a:rPr lang="en-US" sz="1200" dirty="0" err="1" smtClean="0">
                <a:latin typeface="Century Gothic" pitchFamily="34" charset="0"/>
              </a:rPr>
              <a:t>menjadikan</a:t>
            </a:r>
            <a:r>
              <a:rPr lang="en-US" sz="1200" dirty="0" smtClean="0">
                <a:latin typeface="Century Gothic" pitchFamily="34" charset="0"/>
              </a:rPr>
              <a:t> </a:t>
            </a:r>
            <a:r>
              <a:rPr lang="en-US" sz="1200" dirty="0" err="1" smtClean="0">
                <a:latin typeface="Century Gothic" pitchFamily="34" charset="0"/>
              </a:rPr>
              <a:t>komunikasi</a:t>
            </a:r>
            <a:r>
              <a:rPr lang="en-US" sz="1200" dirty="0" smtClean="0">
                <a:latin typeface="Century Gothic" pitchFamily="34" charset="0"/>
              </a:rPr>
              <a:t> </a:t>
            </a:r>
            <a:r>
              <a:rPr lang="en-US" sz="1200" dirty="0" err="1" smtClean="0">
                <a:latin typeface="Century Gothic" pitchFamily="34" charset="0"/>
              </a:rPr>
              <a:t>tidak</a:t>
            </a:r>
            <a:r>
              <a:rPr lang="en-US" sz="1200" dirty="0" smtClean="0">
                <a:latin typeface="Century Gothic" pitchFamily="34" charset="0"/>
              </a:rPr>
              <a:t> </a:t>
            </a:r>
            <a:r>
              <a:rPr lang="en-US" sz="1200" dirty="0" err="1" smtClean="0">
                <a:latin typeface="Century Gothic" pitchFamily="34" charset="0"/>
              </a:rPr>
              <a:t>berjalan</a:t>
            </a:r>
            <a:r>
              <a:rPr lang="en-US" sz="1200" dirty="0" smtClean="0">
                <a:latin typeface="Century Gothic" pitchFamily="34" charset="0"/>
              </a:rPr>
              <a:t> </a:t>
            </a:r>
            <a:r>
              <a:rPr lang="en-US" sz="1200" dirty="0" err="1" smtClean="0">
                <a:latin typeface="Century Gothic" pitchFamily="34" charset="0"/>
              </a:rPr>
              <a:t>dengan</a:t>
            </a:r>
            <a:r>
              <a:rPr lang="en-US" sz="1200" dirty="0" smtClean="0">
                <a:latin typeface="Century Gothic" pitchFamily="34" charset="0"/>
              </a:rPr>
              <a:t> </a:t>
            </a:r>
            <a:r>
              <a:rPr lang="en-US" sz="1200" dirty="0" err="1" smtClean="0">
                <a:latin typeface="Century Gothic" pitchFamily="34" charset="0"/>
              </a:rPr>
              <a:t>lancar</a:t>
            </a:r>
            <a:r>
              <a:rPr lang="en-US" sz="1200" dirty="0" smtClean="0">
                <a:latin typeface="Century Gothic" pitchFamily="34" charset="0"/>
              </a:rPr>
              <a:t>.</a:t>
            </a:r>
          </a:p>
          <a:p>
            <a:pPr lvl="1"/>
            <a:r>
              <a:rPr lang="en-US" sz="1400" dirty="0" smtClean="0">
                <a:latin typeface="Century Gothic" pitchFamily="34" charset="0"/>
              </a:rPr>
              <a:t>2.    </a:t>
            </a:r>
            <a:r>
              <a:rPr lang="en-US" sz="1400" dirty="0" err="1" smtClean="0">
                <a:latin typeface="Century Gothic" pitchFamily="34" charset="0"/>
              </a:rPr>
              <a:t>Hambatan</a:t>
            </a:r>
            <a:r>
              <a:rPr lang="en-US" sz="1400" dirty="0" smtClean="0">
                <a:latin typeface="Century Gothic" pitchFamily="34" charset="0"/>
              </a:rPr>
              <a:t> </a:t>
            </a:r>
            <a:r>
              <a:rPr lang="en-US" sz="1400" dirty="0" err="1" smtClean="0">
                <a:latin typeface="Century Gothic" pitchFamily="34" charset="0"/>
              </a:rPr>
              <a:t>Prasangka</a:t>
            </a:r>
            <a:endParaRPr lang="en-US" sz="1400" dirty="0" smtClean="0">
              <a:latin typeface="Century Gothic" pitchFamily="34" charset="0"/>
            </a:endParaRPr>
          </a:p>
          <a:p>
            <a:pPr lvl="2"/>
            <a:r>
              <a:rPr lang="en-US" sz="1200" dirty="0" err="1" smtClean="0">
                <a:latin typeface="Century Gothic" pitchFamily="34" charset="0"/>
              </a:rPr>
              <a:t>Dalam</a:t>
            </a:r>
            <a:r>
              <a:rPr lang="en-US" sz="1200" dirty="0" smtClean="0">
                <a:latin typeface="Century Gothic" pitchFamily="34" charset="0"/>
              </a:rPr>
              <a:t> </a:t>
            </a:r>
            <a:r>
              <a:rPr lang="en-US" sz="1200" dirty="0" err="1" smtClean="0">
                <a:latin typeface="Century Gothic" pitchFamily="34" charset="0"/>
              </a:rPr>
              <a:t>hal</a:t>
            </a:r>
            <a:r>
              <a:rPr lang="en-US" sz="1200" dirty="0" smtClean="0">
                <a:latin typeface="Century Gothic" pitchFamily="34" charset="0"/>
              </a:rPr>
              <a:t> </a:t>
            </a:r>
            <a:r>
              <a:rPr lang="en-US" sz="1200" dirty="0" err="1" smtClean="0">
                <a:latin typeface="Century Gothic" pitchFamily="34" charset="0"/>
              </a:rPr>
              <a:t>ini</a:t>
            </a:r>
            <a:r>
              <a:rPr lang="en-US" sz="1200" dirty="0" smtClean="0">
                <a:latin typeface="Century Gothic" pitchFamily="34" charset="0"/>
              </a:rPr>
              <a:t>, sang ayah ‘</a:t>
            </a:r>
            <a:r>
              <a:rPr lang="en-US" sz="1200" dirty="0" err="1" smtClean="0">
                <a:latin typeface="Century Gothic" pitchFamily="34" charset="0"/>
              </a:rPr>
              <a:t>gelap</a:t>
            </a:r>
            <a:r>
              <a:rPr lang="en-US" sz="1200" dirty="0" smtClean="0">
                <a:latin typeface="Century Gothic" pitchFamily="34" charset="0"/>
              </a:rPr>
              <a:t> </a:t>
            </a:r>
            <a:r>
              <a:rPr lang="en-US" sz="1200" dirty="0" err="1" smtClean="0">
                <a:latin typeface="Century Gothic" pitchFamily="34" charset="0"/>
              </a:rPr>
              <a:t>mata</a:t>
            </a:r>
            <a:r>
              <a:rPr lang="en-US" sz="1200" dirty="0" smtClean="0">
                <a:latin typeface="Century Gothic" pitchFamily="34" charset="0"/>
              </a:rPr>
              <a:t>’, </a:t>
            </a:r>
            <a:r>
              <a:rPr lang="en-US" sz="1200" dirty="0" err="1" smtClean="0">
                <a:latin typeface="Century Gothic" pitchFamily="34" charset="0"/>
              </a:rPr>
              <a:t>tanpa</a:t>
            </a:r>
            <a:r>
              <a:rPr lang="en-US" sz="1200" dirty="0" smtClean="0">
                <a:latin typeface="Century Gothic" pitchFamily="34" charset="0"/>
              </a:rPr>
              <a:t> </a:t>
            </a:r>
            <a:r>
              <a:rPr lang="en-US" sz="1200" dirty="0" err="1" smtClean="0">
                <a:latin typeface="Century Gothic" pitchFamily="34" charset="0"/>
              </a:rPr>
              <a:t>mendengarkan</a:t>
            </a:r>
            <a:r>
              <a:rPr lang="en-US" sz="1200" dirty="0" smtClean="0">
                <a:latin typeface="Century Gothic" pitchFamily="34" charset="0"/>
              </a:rPr>
              <a:t> </a:t>
            </a:r>
            <a:r>
              <a:rPr lang="en-US" sz="1200" dirty="0" err="1" smtClean="0">
                <a:latin typeface="Century Gothic" pitchFamily="34" charset="0"/>
              </a:rPr>
              <a:t>penjelasan</a:t>
            </a:r>
            <a:r>
              <a:rPr lang="en-US" sz="1200" dirty="0" smtClean="0">
                <a:latin typeface="Century Gothic" pitchFamily="34" charset="0"/>
              </a:rPr>
              <a:t> sang </a:t>
            </a:r>
            <a:r>
              <a:rPr lang="en-US" sz="1200" dirty="0" err="1" smtClean="0">
                <a:latin typeface="Century Gothic" pitchFamily="34" charset="0"/>
              </a:rPr>
              <a:t>anak</a:t>
            </a:r>
            <a:r>
              <a:rPr lang="en-US" sz="1200" dirty="0" smtClean="0">
                <a:latin typeface="Century Gothic" pitchFamily="34" charset="0"/>
              </a:rPr>
              <a:t>, </a:t>
            </a:r>
            <a:r>
              <a:rPr lang="en-US" sz="1200" dirty="0" err="1" smtClean="0">
                <a:latin typeface="Century Gothic" pitchFamily="34" charset="0"/>
              </a:rPr>
              <a:t>dirinya</a:t>
            </a:r>
            <a:r>
              <a:rPr lang="en-US" sz="1200" dirty="0" smtClean="0">
                <a:latin typeface="Century Gothic" pitchFamily="34" charset="0"/>
              </a:rPr>
              <a:t> </a:t>
            </a:r>
            <a:r>
              <a:rPr lang="en-US" sz="1200" dirty="0" err="1" smtClean="0">
                <a:latin typeface="Century Gothic" pitchFamily="34" charset="0"/>
              </a:rPr>
              <a:t>langsung</a:t>
            </a:r>
            <a:r>
              <a:rPr lang="en-US" sz="1200" dirty="0" smtClean="0">
                <a:latin typeface="Century Gothic" pitchFamily="34" charset="0"/>
              </a:rPr>
              <a:t> </a:t>
            </a:r>
            <a:r>
              <a:rPr lang="en-US" sz="1200" dirty="0" err="1" smtClean="0">
                <a:latin typeface="Century Gothic" pitchFamily="34" charset="0"/>
              </a:rPr>
              <a:t>memarahi</a:t>
            </a:r>
            <a:r>
              <a:rPr lang="en-US" sz="1200" dirty="0" smtClean="0">
                <a:latin typeface="Century Gothic" pitchFamily="34" charset="0"/>
              </a:rPr>
              <a:t> </a:t>
            </a:r>
            <a:r>
              <a:rPr lang="en-US" sz="1200" dirty="0" err="1" smtClean="0">
                <a:latin typeface="Century Gothic" pitchFamily="34" charset="0"/>
              </a:rPr>
              <a:t>anak</a:t>
            </a:r>
            <a:r>
              <a:rPr lang="en-US" sz="1200" dirty="0" smtClean="0">
                <a:latin typeface="Century Gothic" pitchFamily="34" charset="0"/>
              </a:rPr>
              <a:t> </a:t>
            </a:r>
            <a:r>
              <a:rPr lang="en-US" sz="1200" dirty="0" err="1" smtClean="0">
                <a:latin typeface="Century Gothic" pitchFamily="34" charset="0"/>
              </a:rPr>
              <a:t>tersebut</a:t>
            </a:r>
            <a:r>
              <a:rPr lang="en-US" sz="1200" dirty="0" smtClean="0">
                <a:latin typeface="Century Gothic" pitchFamily="34" charset="0"/>
              </a:rPr>
              <a:t>. </a:t>
            </a:r>
            <a:r>
              <a:rPr lang="en-US" sz="1200" dirty="0" err="1" smtClean="0">
                <a:latin typeface="Century Gothic" pitchFamily="34" charset="0"/>
              </a:rPr>
              <a:t>Karena</a:t>
            </a:r>
            <a:r>
              <a:rPr lang="en-US" sz="1200" dirty="0" smtClean="0">
                <a:latin typeface="Century Gothic" pitchFamily="34" charset="0"/>
              </a:rPr>
              <a:t> </a:t>
            </a:r>
            <a:r>
              <a:rPr lang="en-US" sz="1200" dirty="0" err="1" smtClean="0">
                <a:latin typeface="Century Gothic" pitchFamily="34" charset="0"/>
              </a:rPr>
              <a:t>sebelumnya</a:t>
            </a:r>
            <a:r>
              <a:rPr lang="en-US" sz="1200" dirty="0" smtClean="0">
                <a:latin typeface="Century Gothic" pitchFamily="34" charset="0"/>
              </a:rPr>
              <a:t> </a:t>
            </a:r>
            <a:r>
              <a:rPr lang="en-US" sz="1200" dirty="0" err="1" smtClean="0">
                <a:latin typeface="Century Gothic" pitchFamily="34" charset="0"/>
              </a:rPr>
              <a:t>dirinya</a:t>
            </a:r>
            <a:r>
              <a:rPr lang="en-US" sz="1200" dirty="0" smtClean="0">
                <a:latin typeface="Century Gothic" pitchFamily="34" charset="0"/>
              </a:rPr>
              <a:t> </a:t>
            </a:r>
            <a:r>
              <a:rPr lang="en-US" sz="1200" dirty="0" err="1" smtClean="0">
                <a:latin typeface="Century Gothic" pitchFamily="34" charset="0"/>
              </a:rPr>
              <a:t>telah</a:t>
            </a:r>
            <a:r>
              <a:rPr lang="en-US" sz="1200" dirty="0" smtClean="0">
                <a:latin typeface="Century Gothic" pitchFamily="34" charset="0"/>
              </a:rPr>
              <a:t> </a:t>
            </a:r>
            <a:r>
              <a:rPr lang="en-US" sz="1200" dirty="0" err="1" smtClean="0">
                <a:latin typeface="Century Gothic" pitchFamily="34" charset="0"/>
              </a:rPr>
              <a:t>berprasangka</a:t>
            </a:r>
            <a:r>
              <a:rPr lang="en-US" sz="1200" dirty="0" smtClean="0">
                <a:latin typeface="Century Gothic" pitchFamily="34" charset="0"/>
              </a:rPr>
              <a:t> </a:t>
            </a:r>
            <a:r>
              <a:rPr lang="en-US" sz="1200" dirty="0" err="1" smtClean="0">
                <a:latin typeface="Century Gothic" pitchFamily="34" charset="0"/>
              </a:rPr>
              <a:t>buruk</a:t>
            </a:r>
            <a:r>
              <a:rPr lang="en-US" sz="1200" dirty="0" smtClean="0">
                <a:latin typeface="Century Gothic" pitchFamily="34" charset="0"/>
              </a:rPr>
              <a:t> </a:t>
            </a:r>
            <a:r>
              <a:rPr lang="en-US" sz="1200" dirty="0" err="1" smtClean="0">
                <a:latin typeface="Century Gothic" pitchFamily="34" charset="0"/>
              </a:rPr>
              <a:t>pada</a:t>
            </a:r>
            <a:r>
              <a:rPr lang="en-US" sz="1200" dirty="0" smtClean="0">
                <a:latin typeface="Century Gothic" pitchFamily="34" charset="0"/>
              </a:rPr>
              <a:t> </a:t>
            </a:r>
            <a:r>
              <a:rPr lang="en-US" sz="1200" dirty="0" err="1" smtClean="0">
                <a:latin typeface="Century Gothic" pitchFamily="34" charset="0"/>
              </a:rPr>
              <a:t>anaknya</a:t>
            </a:r>
            <a:r>
              <a:rPr lang="en-US" sz="1200" dirty="0" smtClean="0">
                <a:latin typeface="Century Gothic" pitchFamily="34" charset="0"/>
              </a:rPr>
              <a:t>.</a:t>
            </a:r>
          </a:p>
          <a:p>
            <a:endParaRPr lang="id-ID" dirty="0"/>
          </a:p>
        </p:txBody>
      </p:sp>
      <p:sp>
        <p:nvSpPr>
          <p:cNvPr id="4" name="Slide Number Placeholder 3"/>
          <p:cNvSpPr>
            <a:spLocks noGrp="1"/>
          </p:cNvSpPr>
          <p:nvPr>
            <p:ph type="sldNum" sz="quarter" idx="10"/>
          </p:nvPr>
        </p:nvSpPr>
        <p:spPr/>
        <p:txBody>
          <a:bodyPr/>
          <a:lstStyle/>
          <a:p>
            <a:fld id="{72DE15EF-6DF2-431E-AC7A-38050880B1EE}" type="slidenum">
              <a:rPr lang="id-ID" smtClean="0"/>
              <a:t>4</a:t>
            </a:fld>
            <a:endParaRPr lang="id-ID"/>
          </a:p>
        </p:txBody>
      </p:sp>
    </p:spTree>
    <p:extLst>
      <p:ext uri="{BB962C8B-B14F-4D97-AF65-F5344CB8AC3E}">
        <p14:creationId xmlns:p14="http://schemas.microsoft.com/office/powerpoint/2010/main" val="40475885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72DE15EF-6DF2-431E-AC7A-38050880B1EE}" type="slidenum">
              <a:rPr lang="id-ID" smtClean="0"/>
              <a:t>23</a:t>
            </a:fld>
            <a:endParaRPr lang="id-ID"/>
          </a:p>
        </p:txBody>
      </p:sp>
    </p:spTree>
    <p:extLst>
      <p:ext uri="{BB962C8B-B14F-4D97-AF65-F5344CB8AC3E}">
        <p14:creationId xmlns:p14="http://schemas.microsoft.com/office/powerpoint/2010/main" val="40475885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Century Gothic" pitchFamily="34" charset="0"/>
              </a:rPr>
              <a:t>UU </a:t>
            </a:r>
            <a:r>
              <a:rPr lang="en-US" sz="1200" dirty="0" err="1" smtClean="0">
                <a:latin typeface="Century Gothic" pitchFamily="34" charset="0"/>
              </a:rPr>
              <a:t>Nomor</a:t>
            </a:r>
            <a:r>
              <a:rPr lang="en-US" sz="1200" dirty="0" smtClean="0">
                <a:latin typeface="Century Gothic" pitchFamily="34" charset="0"/>
              </a:rPr>
              <a:t> 15 </a:t>
            </a:r>
            <a:r>
              <a:rPr lang="en-US" sz="1200" dirty="0" err="1" smtClean="0">
                <a:latin typeface="Century Gothic" pitchFamily="34" charset="0"/>
              </a:rPr>
              <a:t>Tahun</a:t>
            </a:r>
            <a:r>
              <a:rPr lang="en-US" sz="1200" dirty="0" smtClean="0">
                <a:latin typeface="Century Gothic" pitchFamily="34" charset="0"/>
              </a:rPr>
              <a:t> 1992 </a:t>
            </a:r>
            <a:r>
              <a:rPr lang="en-US" sz="1200" dirty="0" err="1" smtClean="0">
                <a:latin typeface="Century Gothic" pitchFamily="34" charset="0"/>
              </a:rPr>
              <a:t>tentang</a:t>
            </a:r>
            <a:r>
              <a:rPr lang="en-US" sz="1200" dirty="0" smtClean="0">
                <a:latin typeface="Century Gothic" pitchFamily="34" charset="0"/>
              </a:rPr>
              <a:t> </a:t>
            </a:r>
            <a:r>
              <a:rPr lang="en-US" sz="1200" dirty="0" err="1" smtClean="0">
                <a:latin typeface="Century Gothic" pitchFamily="34" charset="0"/>
              </a:rPr>
              <a:t>Penerbangan</a:t>
            </a:r>
            <a:r>
              <a:rPr lang="en-US" sz="1200" dirty="0" smtClean="0">
                <a:latin typeface="Century Gothic" pitchFamily="34" charset="0"/>
              </a:rPr>
              <a:t>, </a:t>
            </a:r>
            <a:r>
              <a:rPr lang="en-US" sz="1200" dirty="0" err="1" smtClean="0">
                <a:latin typeface="Century Gothic" pitchFamily="34" charset="0"/>
              </a:rPr>
              <a:t>yaitu</a:t>
            </a:r>
            <a:r>
              <a:rPr lang="en-US" sz="1200" dirty="0" smtClean="0">
                <a:latin typeface="Century Gothic" pitchFamily="34" charset="0"/>
              </a:rPr>
              <a:t> </a:t>
            </a:r>
            <a:r>
              <a:rPr lang="en-US" sz="1200" dirty="0" err="1" smtClean="0">
                <a:latin typeface="Century Gothic" pitchFamily="34" charset="0"/>
              </a:rPr>
              <a:t>pasal</a:t>
            </a:r>
            <a:r>
              <a:rPr lang="en-US" sz="1200" dirty="0" smtClean="0">
                <a:latin typeface="Century Gothic" pitchFamily="34" charset="0"/>
              </a:rPr>
              <a:t> 34 </a:t>
            </a:r>
            <a:r>
              <a:rPr lang="en-US" sz="1200" dirty="0" err="1" smtClean="0">
                <a:latin typeface="Century Gothic" pitchFamily="34" charset="0"/>
              </a:rPr>
              <a:t>ayat</a:t>
            </a:r>
            <a:r>
              <a:rPr lang="en-US" sz="1200" dirty="0" smtClean="0">
                <a:latin typeface="Century Gothic" pitchFamily="34" charset="0"/>
              </a:rPr>
              <a:t> 2 </a:t>
            </a:r>
            <a:r>
              <a:rPr lang="en-US" sz="1200" dirty="0" err="1" smtClean="0">
                <a:latin typeface="Century Gothic" pitchFamily="34" charset="0"/>
              </a:rPr>
              <a:t>yaitu</a:t>
            </a:r>
            <a:r>
              <a:rPr lang="en-US" sz="1200" dirty="0" smtClean="0">
                <a:latin typeface="Century Gothic" pitchFamily="34" charset="0"/>
              </a:rPr>
              <a:t> “</a:t>
            </a:r>
            <a:r>
              <a:rPr lang="en-US" sz="1200" dirty="0" err="1" smtClean="0">
                <a:latin typeface="Century Gothic" pitchFamily="34" charset="0"/>
              </a:rPr>
              <a:t>siapa</a:t>
            </a:r>
            <a:r>
              <a:rPr lang="en-US" sz="1200" dirty="0" smtClean="0">
                <a:latin typeface="Century Gothic" pitchFamily="34" charset="0"/>
              </a:rPr>
              <a:t> pun </a:t>
            </a:r>
            <a:r>
              <a:rPr lang="en-US" sz="1200" dirty="0" err="1" smtClean="0">
                <a:latin typeface="Century Gothic" pitchFamily="34" charset="0"/>
              </a:rPr>
              <a:t>dilarang</a:t>
            </a:r>
            <a:r>
              <a:rPr lang="en-US" sz="1200" dirty="0" smtClean="0">
                <a:latin typeface="Century Gothic" pitchFamily="34" charset="0"/>
              </a:rPr>
              <a:t> </a:t>
            </a:r>
            <a:r>
              <a:rPr lang="en-US" sz="1200" dirty="0" err="1" smtClean="0">
                <a:latin typeface="Century Gothic" pitchFamily="34" charset="0"/>
              </a:rPr>
              <a:t>merusak</a:t>
            </a:r>
            <a:r>
              <a:rPr lang="en-US" sz="1200" dirty="0" smtClean="0">
                <a:latin typeface="Century Gothic" pitchFamily="34" charset="0"/>
              </a:rPr>
              <a:t>, </a:t>
            </a:r>
            <a:r>
              <a:rPr lang="en-US" sz="1200" dirty="0" err="1" smtClean="0">
                <a:latin typeface="Century Gothic" pitchFamily="34" charset="0"/>
              </a:rPr>
              <a:t>menghilangkan</a:t>
            </a:r>
            <a:r>
              <a:rPr lang="en-US" sz="1200" dirty="0" smtClean="0">
                <a:latin typeface="Century Gothic" pitchFamily="34" charset="0"/>
              </a:rPr>
              <a:t> </a:t>
            </a:r>
            <a:r>
              <a:rPr lang="en-US" sz="1200" dirty="0" err="1" smtClean="0">
                <a:latin typeface="Century Gothic" pitchFamily="34" charset="0"/>
              </a:rPr>
              <a:t>bukti-bukti</a:t>
            </a:r>
            <a:r>
              <a:rPr lang="en-US" sz="1200" dirty="0" smtClean="0">
                <a:latin typeface="Century Gothic" pitchFamily="34" charset="0"/>
              </a:rPr>
              <a:t>, </a:t>
            </a:r>
            <a:r>
              <a:rPr lang="en-US" sz="1200" dirty="0" err="1" smtClean="0">
                <a:latin typeface="Century Gothic" pitchFamily="34" charset="0"/>
              </a:rPr>
              <a:t>mengubah</a:t>
            </a:r>
            <a:r>
              <a:rPr lang="en-US" sz="1200" dirty="0" smtClean="0">
                <a:latin typeface="Century Gothic" pitchFamily="34" charset="0"/>
              </a:rPr>
              <a:t> </a:t>
            </a:r>
            <a:r>
              <a:rPr lang="en-US" sz="1200" dirty="0" err="1" smtClean="0">
                <a:latin typeface="Century Gothic" pitchFamily="34" charset="0"/>
              </a:rPr>
              <a:t>letak</a:t>
            </a:r>
            <a:r>
              <a:rPr lang="en-US" sz="1200" dirty="0" smtClean="0">
                <a:latin typeface="Century Gothic" pitchFamily="34" charset="0"/>
              </a:rPr>
              <a:t> </a:t>
            </a:r>
            <a:r>
              <a:rPr lang="en-US" sz="1200" dirty="0" err="1" smtClean="0">
                <a:latin typeface="Century Gothic" pitchFamily="34" charset="0"/>
              </a:rPr>
              <a:t>pesawat</a:t>
            </a:r>
            <a:r>
              <a:rPr lang="en-US" sz="1200" dirty="0" smtClean="0">
                <a:latin typeface="Century Gothic" pitchFamily="34" charset="0"/>
              </a:rPr>
              <a:t> </a:t>
            </a:r>
            <a:r>
              <a:rPr lang="en-US" sz="1200" dirty="0" err="1" smtClean="0">
                <a:latin typeface="Century Gothic" pitchFamily="34" charset="0"/>
              </a:rPr>
              <a:t>udara</a:t>
            </a:r>
            <a:r>
              <a:rPr lang="en-US" sz="1200" dirty="0" smtClean="0">
                <a:latin typeface="Century Gothic" pitchFamily="34" charset="0"/>
              </a:rPr>
              <a:t>, </a:t>
            </a:r>
            <a:r>
              <a:rPr lang="en-US" sz="1200" dirty="0" err="1" smtClean="0">
                <a:latin typeface="Century Gothic" pitchFamily="34" charset="0"/>
              </a:rPr>
              <a:t>mengambil</a:t>
            </a:r>
            <a:r>
              <a:rPr lang="en-US" sz="1200" dirty="0" smtClean="0">
                <a:latin typeface="Century Gothic" pitchFamily="34" charset="0"/>
              </a:rPr>
              <a:t> </a:t>
            </a:r>
            <a:r>
              <a:rPr lang="en-US" sz="1200" dirty="0" err="1" smtClean="0">
                <a:latin typeface="Century Gothic" pitchFamily="34" charset="0"/>
              </a:rPr>
              <a:t>bagian-bagian</a:t>
            </a:r>
            <a:r>
              <a:rPr lang="en-US" sz="1200" dirty="0" smtClean="0">
                <a:latin typeface="Century Gothic" pitchFamily="34" charset="0"/>
              </a:rPr>
              <a:t> </a:t>
            </a:r>
            <a:r>
              <a:rPr lang="en-US" sz="1200" dirty="0" err="1" smtClean="0">
                <a:latin typeface="Century Gothic" pitchFamily="34" charset="0"/>
              </a:rPr>
              <a:t>pesawat</a:t>
            </a:r>
            <a:r>
              <a:rPr lang="en-US" sz="1200" dirty="0" smtClean="0">
                <a:latin typeface="Century Gothic" pitchFamily="34" charset="0"/>
              </a:rPr>
              <a:t> </a:t>
            </a:r>
            <a:r>
              <a:rPr lang="en-US" sz="1200" dirty="0" err="1" smtClean="0">
                <a:latin typeface="Century Gothic" pitchFamily="34" charset="0"/>
              </a:rPr>
              <a:t>atau</a:t>
            </a:r>
            <a:r>
              <a:rPr lang="en-US" sz="1200" dirty="0" smtClean="0">
                <a:latin typeface="Century Gothic" pitchFamily="34" charset="0"/>
              </a:rPr>
              <a:t> </a:t>
            </a:r>
            <a:r>
              <a:rPr lang="en-US" sz="1200" dirty="0" err="1" smtClean="0">
                <a:latin typeface="Century Gothic" pitchFamily="34" charset="0"/>
              </a:rPr>
              <a:t>barang</a:t>
            </a:r>
            <a:r>
              <a:rPr lang="en-US" sz="1200" dirty="0" smtClean="0">
                <a:latin typeface="Century Gothic" pitchFamily="34" charset="0"/>
              </a:rPr>
              <a:t> </a:t>
            </a:r>
            <a:r>
              <a:rPr lang="en-US" sz="1200" dirty="0" err="1" smtClean="0">
                <a:latin typeface="Century Gothic" pitchFamily="34" charset="0"/>
              </a:rPr>
              <a:t>lainnya</a:t>
            </a:r>
            <a:r>
              <a:rPr lang="en-US" sz="1200" dirty="0" smtClean="0">
                <a:latin typeface="Century Gothic" pitchFamily="34" charset="0"/>
              </a:rPr>
              <a:t> yang </a:t>
            </a:r>
            <a:r>
              <a:rPr lang="en-US" sz="1200" dirty="0" err="1" smtClean="0">
                <a:latin typeface="Century Gothic" pitchFamily="34" charset="0"/>
              </a:rPr>
              <a:t>tersisa</a:t>
            </a:r>
            <a:r>
              <a:rPr lang="en-US" sz="1200" dirty="0" smtClean="0">
                <a:latin typeface="Century Gothic" pitchFamily="34" charset="0"/>
              </a:rPr>
              <a:t> </a:t>
            </a:r>
            <a:r>
              <a:rPr lang="en-US" sz="1200" dirty="0" err="1" smtClean="0">
                <a:latin typeface="Century Gothic" pitchFamily="34" charset="0"/>
              </a:rPr>
              <a:t>akibat</a:t>
            </a:r>
            <a:r>
              <a:rPr lang="en-US" sz="1200" dirty="0" smtClean="0">
                <a:latin typeface="Century Gothic" pitchFamily="34" charset="0"/>
              </a:rPr>
              <a:t> </a:t>
            </a:r>
            <a:r>
              <a:rPr lang="en-US" sz="1200" dirty="0" err="1" smtClean="0">
                <a:latin typeface="Century Gothic" pitchFamily="34" charset="0"/>
              </a:rPr>
              <a:t>kecelakaan</a:t>
            </a:r>
            <a:r>
              <a:rPr lang="en-US" sz="1200" dirty="0" smtClean="0">
                <a:latin typeface="Century Gothic" pitchFamily="34" charset="0"/>
              </a:rPr>
              <a:t>, </a:t>
            </a:r>
            <a:r>
              <a:rPr lang="en-US" sz="1200" dirty="0" err="1" smtClean="0">
                <a:latin typeface="Century Gothic" pitchFamily="34" charset="0"/>
              </a:rPr>
              <a:t>sebelum</a:t>
            </a:r>
            <a:r>
              <a:rPr lang="en-US" sz="1200" dirty="0" smtClean="0">
                <a:latin typeface="Century Gothic" pitchFamily="34" charset="0"/>
              </a:rPr>
              <a:t> </a:t>
            </a:r>
            <a:r>
              <a:rPr lang="en-US" sz="1200" dirty="0" err="1" smtClean="0">
                <a:latin typeface="Century Gothic" pitchFamily="34" charset="0"/>
              </a:rPr>
              <a:t>dilakukan</a:t>
            </a:r>
            <a:r>
              <a:rPr lang="en-US" sz="1200" dirty="0" smtClean="0">
                <a:latin typeface="Century Gothic" pitchFamily="34" charset="0"/>
              </a:rPr>
              <a:t> </a:t>
            </a:r>
            <a:r>
              <a:rPr lang="en-US" sz="1200" dirty="0" err="1" smtClean="0">
                <a:latin typeface="Century Gothic" pitchFamily="34" charset="0"/>
              </a:rPr>
              <a:t>penelitian</a:t>
            </a:r>
            <a:r>
              <a:rPr lang="en-US" sz="1200" dirty="0" smtClean="0">
                <a:latin typeface="Century Gothic" pitchFamily="34" charset="0"/>
              </a:rPr>
              <a:t> </a:t>
            </a:r>
            <a:r>
              <a:rPr lang="en-US" sz="1200" dirty="0" err="1" smtClean="0">
                <a:latin typeface="Century Gothic" pitchFamily="34" charset="0"/>
              </a:rPr>
              <a:t>terhadap</a:t>
            </a:r>
            <a:r>
              <a:rPr lang="en-US" sz="1200" dirty="0" smtClean="0">
                <a:latin typeface="Century Gothic" pitchFamily="34" charset="0"/>
              </a:rPr>
              <a:t> </a:t>
            </a:r>
            <a:r>
              <a:rPr lang="en-US" sz="1200" dirty="0" err="1" smtClean="0">
                <a:latin typeface="Century Gothic" pitchFamily="34" charset="0"/>
              </a:rPr>
              <a:t>penyebab</a:t>
            </a:r>
            <a:r>
              <a:rPr lang="en-US" sz="1200" dirty="0" smtClean="0">
                <a:latin typeface="Century Gothic" pitchFamily="34" charset="0"/>
              </a:rPr>
              <a:t> </a:t>
            </a:r>
            <a:r>
              <a:rPr lang="en-US" sz="1200" dirty="0" err="1" smtClean="0">
                <a:latin typeface="Century Gothic" pitchFamily="34" charset="0"/>
              </a:rPr>
              <a:t>kecelakaan</a:t>
            </a:r>
            <a:r>
              <a:rPr lang="en-US" sz="1200" dirty="0" smtClean="0">
                <a:latin typeface="Century Gothic" pitchFamily="34" charset="0"/>
              </a:rPr>
              <a:t> </a:t>
            </a:r>
            <a:r>
              <a:rPr lang="en-US" sz="1200" dirty="0" err="1" smtClean="0">
                <a:latin typeface="Century Gothic" pitchFamily="34" charset="0"/>
              </a:rPr>
              <a:t>itu</a:t>
            </a:r>
            <a:r>
              <a:rPr lang="en-US" sz="1200" dirty="0" smtClean="0">
                <a:latin typeface="Century Gothic" pitchFamily="34" charset="0"/>
              </a:rPr>
              <a:t>. </a:t>
            </a:r>
            <a:r>
              <a:rPr lang="en-US" sz="1200" dirty="0" err="1" smtClean="0">
                <a:latin typeface="Century Gothic" pitchFamily="34" charset="0"/>
              </a:rPr>
              <a:t>Ancaman</a:t>
            </a:r>
            <a:r>
              <a:rPr lang="en-US" sz="1200" dirty="0" smtClean="0">
                <a:latin typeface="Century Gothic" pitchFamily="34" charset="0"/>
              </a:rPr>
              <a:t> </a:t>
            </a:r>
            <a:r>
              <a:rPr lang="en-US" sz="1200" dirty="0" err="1" smtClean="0">
                <a:latin typeface="Century Gothic" pitchFamily="34" charset="0"/>
              </a:rPr>
              <a:t>hukuman</a:t>
            </a:r>
            <a:r>
              <a:rPr lang="en-US" sz="1200" dirty="0" smtClean="0">
                <a:latin typeface="Century Gothic" pitchFamily="34" charset="0"/>
              </a:rPr>
              <a:t> </a:t>
            </a:r>
            <a:r>
              <a:rPr lang="en-US" sz="1200" dirty="0" err="1" smtClean="0">
                <a:latin typeface="Century Gothic" pitchFamily="34" charset="0"/>
              </a:rPr>
              <a:t>bagi</a:t>
            </a:r>
            <a:r>
              <a:rPr lang="en-US" sz="1200" dirty="0" smtClean="0">
                <a:latin typeface="Century Gothic" pitchFamily="34" charset="0"/>
              </a:rPr>
              <a:t> </a:t>
            </a:r>
            <a:r>
              <a:rPr lang="en-US" sz="1200" dirty="0" err="1" smtClean="0">
                <a:latin typeface="Century Gothic" pitchFamily="34" charset="0"/>
              </a:rPr>
              <a:t>pelanggarnya</a:t>
            </a:r>
            <a:r>
              <a:rPr lang="en-US" sz="1200" dirty="0" smtClean="0">
                <a:latin typeface="Century Gothic" pitchFamily="34" charset="0"/>
              </a:rPr>
              <a:t> </a:t>
            </a:r>
            <a:r>
              <a:rPr lang="en-US" sz="1200" dirty="0" err="1" smtClean="0">
                <a:latin typeface="Century Gothic" pitchFamily="34" charset="0"/>
              </a:rPr>
              <a:t>adalah</a:t>
            </a:r>
            <a:r>
              <a:rPr lang="en-US" sz="1200" dirty="0" smtClean="0">
                <a:latin typeface="Century Gothic" pitchFamily="34" charset="0"/>
              </a:rPr>
              <a:t> </a:t>
            </a:r>
            <a:r>
              <a:rPr lang="en-US" sz="1200" dirty="0" err="1" smtClean="0">
                <a:latin typeface="Century Gothic" pitchFamily="34" charset="0"/>
              </a:rPr>
              <a:t>enam</a:t>
            </a:r>
            <a:r>
              <a:rPr lang="en-US" sz="1200" dirty="0" smtClean="0">
                <a:latin typeface="Century Gothic" pitchFamily="34" charset="0"/>
              </a:rPr>
              <a:t> </a:t>
            </a:r>
            <a:r>
              <a:rPr lang="en-US" sz="1200" dirty="0" err="1" smtClean="0">
                <a:latin typeface="Century Gothic" pitchFamily="34" charset="0"/>
              </a:rPr>
              <a:t>bulan</a:t>
            </a:r>
            <a:r>
              <a:rPr lang="en-US" sz="1200" dirty="0" smtClean="0">
                <a:latin typeface="Century Gothic" pitchFamily="34" charset="0"/>
              </a:rPr>
              <a:t> </a:t>
            </a:r>
            <a:r>
              <a:rPr lang="en-US" sz="1200" dirty="0" err="1" smtClean="0">
                <a:latin typeface="Century Gothic" pitchFamily="34" charset="0"/>
              </a:rPr>
              <a:t>kurungan</a:t>
            </a:r>
            <a:r>
              <a:rPr lang="en-US" sz="1200" dirty="0" smtClean="0">
                <a:latin typeface="Century Gothic" pitchFamily="34" charset="0"/>
              </a:rPr>
              <a:t> </a:t>
            </a:r>
            <a:r>
              <a:rPr lang="en-US" sz="1200" dirty="0" err="1" smtClean="0">
                <a:latin typeface="Century Gothic" pitchFamily="34" charset="0"/>
              </a:rPr>
              <a:t>serta</a:t>
            </a:r>
            <a:r>
              <a:rPr lang="en-US" sz="1200" dirty="0" smtClean="0">
                <a:latin typeface="Century Gothic" pitchFamily="34" charset="0"/>
              </a:rPr>
              <a:t> </a:t>
            </a:r>
            <a:r>
              <a:rPr lang="en-US" sz="1200" dirty="0" err="1" smtClean="0">
                <a:latin typeface="Century Gothic" pitchFamily="34" charset="0"/>
              </a:rPr>
              <a:t>denda</a:t>
            </a:r>
            <a:r>
              <a:rPr lang="en-US" sz="1200" dirty="0" smtClean="0">
                <a:latin typeface="Century Gothic" pitchFamily="34" charset="0"/>
              </a:rPr>
              <a:t> </a:t>
            </a:r>
            <a:r>
              <a:rPr lang="en-US" sz="1200" dirty="0" err="1" smtClean="0">
                <a:latin typeface="Century Gothic" pitchFamily="34" charset="0"/>
              </a:rPr>
              <a:t>Rp</a:t>
            </a:r>
            <a:r>
              <a:rPr lang="en-US" sz="1200" dirty="0" smtClean="0">
                <a:latin typeface="Century Gothic" pitchFamily="34" charset="0"/>
              </a:rPr>
              <a:t> 18 </a:t>
            </a:r>
            <a:r>
              <a:rPr lang="en-US" sz="1200" dirty="0" err="1" smtClean="0">
                <a:latin typeface="Century Gothic" pitchFamily="34" charset="0"/>
              </a:rPr>
              <a:t>juta</a:t>
            </a:r>
            <a:r>
              <a:rPr lang="en-US" sz="1200" dirty="0" smtClean="0">
                <a:latin typeface="Century Gothic" pitchFamily="34" charset="0"/>
              </a:rPr>
              <a:t>.”</a:t>
            </a:r>
            <a:endParaRPr lang="id-ID" sz="1200" dirty="0" smtClean="0">
              <a:latin typeface="Century Gothic" pitchFamily="34" charset="0"/>
            </a:endParaRPr>
          </a:p>
          <a:p>
            <a:endParaRPr lang="id-ID" dirty="0"/>
          </a:p>
        </p:txBody>
      </p:sp>
      <p:sp>
        <p:nvSpPr>
          <p:cNvPr id="4" name="Slide Number Placeholder 3"/>
          <p:cNvSpPr>
            <a:spLocks noGrp="1"/>
          </p:cNvSpPr>
          <p:nvPr>
            <p:ph type="sldNum" sz="quarter" idx="10"/>
          </p:nvPr>
        </p:nvSpPr>
        <p:spPr/>
        <p:txBody>
          <a:bodyPr/>
          <a:lstStyle/>
          <a:p>
            <a:fld id="{72DE15EF-6DF2-431E-AC7A-38050880B1EE}" type="slidenum">
              <a:rPr lang="id-ID" smtClean="0"/>
              <a:t>24</a:t>
            </a:fld>
            <a:endParaRPr lang="id-ID"/>
          </a:p>
        </p:txBody>
      </p:sp>
    </p:spTree>
    <p:extLst>
      <p:ext uri="{BB962C8B-B14F-4D97-AF65-F5344CB8AC3E}">
        <p14:creationId xmlns:p14="http://schemas.microsoft.com/office/powerpoint/2010/main" val="23702872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72DE15EF-6DF2-431E-AC7A-38050880B1EE}" type="slidenum">
              <a:rPr lang="id-ID" smtClean="0"/>
              <a:t>25</a:t>
            </a:fld>
            <a:endParaRPr lang="id-ID"/>
          </a:p>
        </p:txBody>
      </p:sp>
    </p:spTree>
    <p:extLst>
      <p:ext uri="{BB962C8B-B14F-4D97-AF65-F5344CB8AC3E}">
        <p14:creationId xmlns:p14="http://schemas.microsoft.com/office/powerpoint/2010/main" val="40475885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200" b="0" i="0" kern="1200" dirty="0" smtClean="0">
                <a:solidFill>
                  <a:schemeClr val="tx1"/>
                </a:solidFill>
                <a:effectLst/>
                <a:latin typeface="+mn-lt"/>
                <a:ea typeface="+mn-ea"/>
                <a:cs typeface="+mn-cs"/>
              </a:rPr>
              <a:t>Dalam hal ini, pihak yang dirugikan adalah warga Kota Bekasi.Isi dari pesan iklan Indosat adalah “Liburan ke Aussie Lebih Mudah Dibanding ke Bekasi”. Hal ini sangat menunjukkan bahwa kota Bekasi dianggap rendah akan lalu lintas yang mengakibatkan sulit untuk datang ke Bekasi maupun keluar melewati daerah Bekasi. Maksudnya adalah untuk berkunjung ke Bekasi akan membutuhkan waktu yang lama karena situasi jalan raya yang tidak mendukung dan juga apabila pengendara melewati lokasi Bekasi, akan membutuhkan waktu yang lama juga untuk keluar dari daerah tersebut. Dalam keadaan tersebut, muncullah pernyataan bahwa menuju ke Kota Bekasi dari Jakarta maupun daerah lainmembutuhkan waktu yang lama akibat kemacetan yang panjang padahal Kota Bekasi memiliki jarak yang dekat.</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pPr fontAlgn="base"/>
            <a:r>
              <a:rPr lang="id-ID" sz="1200" b="0" i="0" kern="1200" dirty="0" smtClean="0">
                <a:solidFill>
                  <a:schemeClr val="tx1"/>
                </a:solidFill>
                <a:effectLst/>
                <a:latin typeface="+mn-lt"/>
                <a:ea typeface="+mn-ea"/>
                <a:cs typeface="+mn-cs"/>
              </a:rPr>
              <a:t>Dari segi bahasa, iklan Indosat juga memberikan pemilihan bahasa yang tidak tepat atau kurang baik.Penyajian bahasa yang digunakan oleh PT Indosat mudah dipahami oleh khalayak orang namun bahasa yang diberikan adalah bersifat negatif yang mana menimbulkan sebuah sindiran kepada pihak atau kelompok yang bersangkutan yaitu Kota Bekasi.Isi pesan yang digunakan adalah “Liburan ke Aussie Lebih Mudah Dibanding ke Bekasi”.Kata “lebih mudah” diaggap memberikan kesan yang rendah terhadap sesuatu yang sedang dibicarakan.Hal ini menunjukkan kesan atau nilai yang rendah terhadap Kota Bekasi yang mana untuk berkunjung ke Bekasi membutuhkan waktu yang lama.Berdasarkan pesan iklan yang diberikan, pihak yang bersangkutan (Kota Bekasi) merasa terlecehkan.</a:t>
            </a:r>
          </a:p>
          <a:p>
            <a:pPr fontAlgn="base"/>
            <a:r>
              <a:rPr lang="id-ID" sz="1200" b="0" i="0" kern="1200" dirty="0" smtClean="0">
                <a:solidFill>
                  <a:schemeClr val="tx1"/>
                </a:solidFill>
                <a:effectLst/>
                <a:latin typeface="+mn-lt"/>
                <a:ea typeface="+mn-ea"/>
                <a:cs typeface="+mn-cs"/>
              </a:rPr>
              <a:t>Dalam hal ini, pihak PT Indosat telah memberikan pelanggaran dalam etika periklanan karena sudah menimbulkan pihak yang dirugikan dan membuat iklan tanpa melakukan sebuah persetujuan terlebih dahulu terhadap pihak yang terlibat didalam isi iklan tersebut.PT Indosat juga sudah melanggar norma-norma sisoal yang berlaku dimana ida telah merendahkan salah satu pihak terhadap ketenaran yang akan dicapai. Dibalik kepopularitasan iklan Indosat, PT Indosat tidak melihat bahwa pesan iklan yang dimuat akan memiliki dampak negatif kepada pihak yang terlibat.</a:t>
            </a:r>
          </a:p>
          <a:p>
            <a:endParaRPr lang="id-ID" dirty="0"/>
          </a:p>
        </p:txBody>
      </p:sp>
      <p:sp>
        <p:nvSpPr>
          <p:cNvPr id="4" name="Slide Number Placeholder 3"/>
          <p:cNvSpPr>
            <a:spLocks noGrp="1"/>
          </p:cNvSpPr>
          <p:nvPr>
            <p:ph type="sldNum" sz="quarter" idx="10"/>
          </p:nvPr>
        </p:nvSpPr>
        <p:spPr/>
        <p:txBody>
          <a:bodyPr/>
          <a:lstStyle/>
          <a:p>
            <a:fld id="{72DE15EF-6DF2-431E-AC7A-38050880B1EE}" type="slidenum">
              <a:rPr lang="id-ID" smtClean="0"/>
              <a:t>26</a:t>
            </a:fld>
            <a:endParaRPr lang="id-ID"/>
          </a:p>
        </p:txBody>
      </p:sp>
    </p:spTree>
    <p:extLst>
      <p:ext uri="{BB962C8B-B14F-4D97-AF65-F5344CB8AC3E}">
        <p14:creationId xmlns:p14="http://schemas.microsoft.com/office/powerpoint/2010/main" val="2370287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72DE15EF-6DF2-431E-AC7A-38050880B1EE}" type="slidenum">
              <a:rPr lang="id-ID" smtClean="0"/>
              <a:t>5</a:t>
            </a:fld>
            <a:endParaRPr lang="id-ID"/>
          </a:p>
        </p:txBody>
      </p:sp>
    </p:spTree>
    <p:extLst>
      <p:ext uri="{BB962C8B-B14F-4D97-AF65-F5344CB8AC3E}">
        <p14:creationId xmlns:p14="http://schemas.microsoft.com/office/powerpoint/2010/main" val="4047588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72DE15EF-6DF2-431E-AC7A-38050880B1EE}" type="slidenum">
              <a:rPr lang="id-ID" smtClean="0"/>
              <a:t>6</a:t>
            </a:fld>
            <a:endParaRPr lang="id-ID"/>
          </a:p>
        </p:txBody>
      </p:sp>
    </p:spTree>
    <p:extLst>
      <p:ext uri="{BB962C8B-B14F-4D97-AF65-F5344CB8AC3E}">
        <p14:creationId xmlns:p14="http://schemas.microsoft.com/office/powerpoint/2010/main" val="4047588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latinLnBrk="0"/>
            <a:r>
              <a:rPr lang="en-US" sz="1200" b="0" i="0" kern="1200" dirty="0" smtClean="0">
                <a:solidFill>
                  <a:schemeClr val="tx1"/>
                </a:solidFill>
                <a:effectLst/>
                <a:latin typeface="+mn-lt"/>
                <a:ea typeface="+mn-ea"/>
                <a:cs typeface="+mn-cs"/>
              </a:rPr>
              <a:t>To</a:t>
            </a:r>
            <a:r>
              <a:rPr lang="id-ID" sz="1200" b="0" i="0" kern="1200" dirty="0" smtClean="0">
                <a:solidFill>
                  <a:schemeClr val="tx1"/>
                </a:solidFill>
                <a:effectLst/>
                <a:latin typeface="+mn-lt"/>
                <a:ea typeface="+mn-ea"/>
                <a:cs typeface="+mn-cs"/>
              </a:rPr>
              <a:t>dd Hamilton, pria muda dari Seattle-Amerika Serikat. Kantor tempat Todd bekerja mengirimnya ke benua seberang, tepatnya ke India. Di sana mereka membuka cabang baru khusus untuk menangani keluhan atau pertanyaan via telepon untuk produk mereka. Maka berangkatlah Todd dengan pakaian dan pola pikir Amerika-nya ke tanah asing di Asia Selatan itu.</a:t>
            </a:r>
          </a:p>
          <a:p>
            <a:pPr fontAlgn="base" latinLnBrk="0"/>
            <a:r>
              <a:rPr lang="id-ID" sz="1200" b="0" i="0" kern="1200" dirty="0" smtClean="0">
                <a:solidFill>
                  <a:schemeClr val="tx1"/>
                </a:solidFill>
                <a:effectLst/>
                <a:latin typeface="+mn-lt"/>
                <a:ea typeface="+mn-ea"/>
                <a:cs typeface="+mn-cs"/>
              </a:rPr>
              <a:t>Dengan cepat Todd terjebak dalam situasi menggelikan. Keteraturan dan modernitas a la Amerika langsung berbenturan dengan ketidakteraturan dan kesederhanaan a la India, membuat Todd sempat mengalami </a:t>
            </a:r>
            <a:r>
              <a:rPr lang="id-ID" sz="1200" b="0" i="1" kern="1200" dirty="0" smtClean="0">
                <a:solidFill>
                  <a:schemeClr val="tx1"/>
                </a:solidFill>
                <a:effectLst/>
                <a:latin typeface="+mn-lt"/>
                <a:ea typeface="+mn-ea"/>
                <a:cs typeface="+mn-cs"/>
              </a:rPr>
              <a:t>shock culture</a:t>
            </a:r>
            <a:r>
              <a:rPr lang="id-ID" sz="1200" b="0" i="0" kern="1200" dirty="0" smtClean="0">
                <a:solidFill>
                  <a:schemeClr val="tx1"/>
                </a:solidFill>
                <a:effectLst/>
                <a:latin typeface="+mn-lt"/>
                <a:ea typeface="+mn-ea"/>
                <a:cs typeface="+mn-cs"/>
              </a:rPr>
              <a:t>. Tapi tugas harus jalan terus. Dengan ditemani Kuro – manager lokalnya ? Todd terus berusaha memperbaiki kinerja karyawan </a:t>
            </a:r>
            <a:r>
              <a:rPr lang="id-ID" sz="1200" b="0" i="1" kern="1200" dirty="0" smtClean="0">
                <a:solidFill>
                  <a:schemeClr val="tx1"/>
                </a:solidFill>
                <a:effectLst/>
                <a:latin typeface="+mn-lt"/>
                <a:ea typeface="+mn-ea"/>
                <a:cs typeface="+mn-cs"/>
              </a:rPr>
              <a:t>outsourcing</a:t>
            </a:r>
            <a:r>
              <a:rPr lang="id-ID" sz="1200" b="0" i="0" kern="1200" dirty="0" smtClean="0">
                <a:solidFill>
                  <a:schemeClr val="tx1"/>
                </a:solidFill>
                <a:effectLst/>
                <a:latin typeface="+mn-lt"/>
                <a:ea typeface="+mn-ea"/>
                <a:cs typeface="+mn-cs"/>
              </a:rPr>
              <a:t>dari India itu.</a:t>
            </a:r>
          </a:p>
          <a:p>
            <a:pPr fontAlgn="base" latinLnBrk="0"/>
            <a:r>
              <a:rPr lang="id-ID" sz="1200" b="0" i="0" kern="1200" dirty="0" smtClean="0">
                <a:solidFill>
                  <a:schemeClr val="tx1"/>
                </a:solidFill>
                <a:effectLst/>
                <a:latin typeface="+mn-lt"/>
                <a:ea typeface="+mn-ea"/>
                <a:cs typeface="+mn-cs"/>
              </a:rPr>
              <a:t>Target mereka 6 menit untuk rata-rata penyelesaian komplain di telepon. Waktu yang ada sekarang 12 menit, bukan tugas mudah memangkas setengahnya. Benturan terjadi di awal, Todd masih membawa pakaian dan pola pikir Amerikanya ke India yang sederhana. Taget rasanya mustahil dicapai. Bagaimana mungkin mereka bisa bekerja dengan baik bersama seekor sapi yang </a:t>
            </a:r>
            <a:r>
              <a:rPr lang="id-ID" sz="1200" b="0" i="1" kern="1200" dirty="0" smtClean="0">
                <a:solidFill>
                  <a:schemeClr val="tx1"/>
                </a:solidFill>
                <a:effectLst/>
                <a:latin typeface="+mn-lt"/>
                <a:ea typeface="+mn-ea"/>
                <a:cs typeface="+mn-cs"/>
              </a:rPr>
              <a:t>nongkrong</a:t>
            </a:r>
            <a:r>
              <a:rPr lang="id-ID" sz="1200" b="0" i="0" kern="1200" dirty="0" smtClean="0">
                <a:solidFill>
                  <a:schemeClr val="tx1"/>
                </a:solidFill>
                <a:effectLst/>
                <a:latin typeface="+mn-lt"/>
                <a:ea typeface="+mn-ea"/>
                <a:cs typeface="+mn-cs"/>
              </a:rPr>
              <a:t> santai di ruang kerja?</a:t>
            </a:r>
            <a:endParaRPr lang="en-US" sz="1200" b="0" i="0" kern="1200" dirty="0" smtClean="0">
              <a:solidFill>
                <a:schemeClr val="tx1"/>
              </a:solidFill>
              <a:effectLst/>
              <a:latin typeface="+mn-lt"/>
              <a:ea typeface="+mn-ea"/>
              <a:cs typeface="+mn-cs"/>
            </a:endParaRPr>
          </a:p>
          <a:p>
            <a:pPr fontAlgn="base" latinLnBrk="0"/>
            <a:r>
              <a:rPr lang="id-ID" sz="1200" b="0" i="0" kern="1200" dirty="0" smtClean="0">
                <a:solidFill>
                  <a:schemeClr val="tx1"/>
                </a:solidFill>
                <a:effectLst/>
                <a:latin typeface="+mn-lt"/>
                <a:ea typeface="+mn-ea"/>
                <a:cs typeface="+mn-cs"/>
              </a:rPr>
              <a:t>Sebuah kejadian menjungkirbalikkan cara Todd berinteraksi dengan karyawan </a:t>
            </a:r>
            <a:r>
              <a:rPr lang="id-ID" sz="1200" b="0" i="1" kern="1200" dirty="0" smtClean="0">
                <a:solidFill>
                  <a:schemeClr val="tx1"/>
                </a:solidFill>
                <a:effectLst/>
                <a:latin typeface="+mn-lt"/>
                <a:ea typeface="+mn-ea"/>
                <a:cs typeface="+mn-cs"/>
              </a:rPr>
              <a:t>outsourcingnya</a:t>
            </a:r>
            <a:r>
              <a:rPr lang="id-ID" sz="1200" b="0" i="0" kern="1200" dirty="0" smtClean="0">
                <a:solidFill>
                  <a:schemeClr val="tx1"/>
                </a:solidFill>
                <a:effectLst/>
                <a:latin typeface="+mn-lt"/>
                <a:ea typeface="+mn-ea"/>
                <a:cs typeface="+mn-cs"/>
              </a:rPr>
              <a:t>. Dia menanggalkan pakaian Amerikanya, meninggalkan pola pikir Amerikanya dan mengganti semuanya dengan pakaian dan pola pikir India, tempat di mana dia berpijak. Berhasil! Dengan kerja keras target akhirnya terpenuhi. Formula Todd ternyata tidak sia-sia, dengan cara dan pola pikir India dia berhasil mengalahkan target yang dibuat dari seberang lautan itu.</a:t>
            </a:r>
            <a:endParaRPr lang="en-US" sz="1200" b="0" i="0" kern="1200" dirty="0" smtClean="0">
              <a:solidFill>
                <a:schemeClr val="tx1"/>
              </a:solidFill>
              <a:effectLst/>
              <a:latin typeface="+mn-lt"/>
              <a:ea typeface="+mn-ea"/>
              <a:cs typeface="+mn-cs"/>
            </a:endParaRPr>
          </a:p>
          <a:p>
            <a:pPr fontAlgn="base" latinLnBrk="0"/>
            <a:endParaRPr lang="en-US" sz="1200" b="0" i="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ts val="0"/>
              </a:spcBef>
              <a:spcAft>
                <a:spcPts val="0"/>
              </a:spcAft>
              <a:buClrTx/>
              <a:buSzTx/>
              <a:buFontTx/>
              <a:buNone/>
              <a:tabLst/>
              <a:defRPr/>
            </a:pPr>
            <a:r>
              <a:rPr lang="id-ID" sz="1200" b="1" i="1" u="none" strike="noStrike" kern="1200" dirty="0" smtClean="0">
                <a:solidFill>
                  <a:schemeClr val="tx1"/>
                </a:solidFill>
                <a:effectLst/>
                <a:latin typeface="+mn-lt"/>
                <a:ea typeface="+mn-ea"/>
                <a:cs typeface="+mn-cs"/>
              </a:rPr>
              <a:t>Kita tidak bisa memahami orang lain jika kita tetap bertahan sebagai kita, bukan sebagai mereka.</a:t>
            </a:r>
            <a:endParaRPr lang="id-ID" sz="1200" b="1" i="0" u="none" strike="noStrike" kern="1200" dirty="0" smtClean="0">
              <a:solidFill>
                <a:schemeClr val="tx1"/>
              </a:solidFill>
              <a:effectLst/>
              <a:latin typeface="+mn-lt"/>
              <a:ea typeface="+mn-ea"/>
              <a:cs typeface="+mn-cs"/>
            </a:endParaRPr>
          </a:p>
          <a:p>
            <a:pPr fontAlgn="base" latinLnBrk="0"/>
            <a:endParaRPr lang="id-ID"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2DE15EF-6DF2-431E-AC7A-38050880B1EE}" type="slidenum">
              <a:rPr lang="id-ID" smtClean="0"/>
              <a:t>7</a:t>
            </a:fld>
            <a:endParaRPr lang="id-ID"/>
          </a:p>
        </p:txBody>
      </p:sp>
    </p:spTree>
    <p:extLst>
      <p:ext uri="{BB962C8B-B14F-4D97-AF65-F5344CB8AC3E}">
        <p14:creationId xmlns:p14="http://schemas.microsoft.com/office/powerpoint/2010/main" val="4047588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72DE15EF-6DF2-431E-AC7A-38050880B1EE}" type="slidenum">
              <a:rPr lang="id-ID" smtClean="0"/>
              <a:t>8</a:t>
            </a:fld>
            <a:endParaRPr lang="id-ID"/>
          </a:p>
        </p:txBody>
      </p:sp>
    </p:spTree>
    <p:extLst>
      <p:ext uri="{BB962C8B-B14F-4D97-AF65-F5344CB8AC3E}">
        <p14:creationId xmlns:p14="http://schemas.microsoft.com/office/powerpoint/2010/main" val="4047588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72DE15EF-6DF2-431E-AC7A-38050880B1EE}" type="slidenum">
              <a:rPr lang="id-ID" smtClean="0"/>
              <a:t>9</a:t>
            </a:fld>
            <a:endParaRPr lang="id-ID"/>
          </a:p>
        </p:txBody>
      </p:sp>
    </p:spTree>
    <p:extLst>
      <p:ext uri="{BB962C8B-B14F-4D97-AF65-F5344CB8AC3E}">
        <p14:creationId xmlns:p14="http://schemas.microsoft.com/office/powerpoint/2010/main" val="4047588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200" b="0" i="0" kern="1200" dirty="0" smtClean="0">
                <a:solidFill>
                  <a:schemeClr val="tx1"/>
                </a:solidFill>
                <a:effectLst/>
                <a:latin typeface="+mn-lt"/>
                <a:ea typeface="+mn-ea"/>
                <a:cs typeface="+mn-cs"/>
              </a:rPr>
              <a:t>Dalam sebuah kuliah yang dilakukan di ruang kelas terdapat seorang dosen yang tengah menjelaskan salah satu mata kuliah. Selama kuliah berlangsung terlihat sebagian mahasiswa kurang fokus pada perkuliahan yang diselenggarakan. Sebagian diantara mereka ada yang terlihat mengantuk, berbisik dengan temannya, atau sibuk sendiri dengan telepon genggam dan membaca buku kesukaan.</a:t>
            </a:r>
          </a:p>
          <a:p>
            <a:r>
              <a:rPr lang="id-ID" sz="1200" b="0" i="0" kern="1200" dirty="0" smtClean="0">
                <a:solidFill>
                  <a:schemeClr val="tx1"/>
                </a:solidFill>
                <a:effectLst/>
                <a:latin typeface="+mn-lt"/>
                <a:ea typeface="+mn-ea"/>
                <a:cs typeface="+mn-cs"/>
              </a:rPr>
              <a:t>Dalam ruang kelas tersebut, komunikasi berjalan satu arah, karena dosen hanya menerangkan slide – slide presentasi yang dipancarkan oleh mesin </a:t>
            </a:r>
            <a:r>
              <a:rPr lang="id-ID" sz="1200" b="0" i="1" kern="1200" dirty="0" smtClean="0">
                <a:solidFill>
                  <a:schemeClr val="tx1"/>
                </a:solidFill>
                <a:effectLst/>
                <a:latin typeface="+mn-lt"/>
                <a:ea typeface="+mn-ea"/>
                <a:cs typeface="+mn-cs"/>
              </a:rPr>
              <a:t>in focus</a:t>
            </a:r>
            <a:r>
              <a:rPr lang="id-ID" sz="1200" b="0" i="0" kern="1200" dirty="0" smtClean="0">
                <a:solidFill>
                  <a:schemeClr val="tx1"/>
                </a:solidFill>
                <a:effectLst/>
                <a:latin typeface="+mn-lt"/>
                <a:ea typeface="+mn-ea"/>
                <a:cs typeface="+mn-cs"/>
              </a:rPr>
              <a:t>. Untuk memecahkan kantuk, salah satu mahasiswa yang berada di bangku paling belakang mencoba memakan permen. Perlahan tapi pasti dia membuka bungkus permen tersebut. Tanpa dia sadari, usaha membuka permen itu telah menimbulkan bunyi dan </a:t>
            </a:r>
            <a:r>
              <a:rPr lang="id-ID" sz="1200" b="0" i="1" kern="1200" dirty="0" smtClean="0">
                <a:solidFill>
                  <a:schemeClr val="tx1"/>
                </a:solidFill>
                <a:effectLst/>
                <a:latin typeface="+mn-lt"/>
                <a:ea typeface="+mn-ea"/>
                <a:cs typeface="+mn-cs"/>
              </a:rPr>
              <a:t>noise </a:t>
            </a:r>
            <a:r>
              <a:rPr lang="id-ID" sz="1200" b="0" i="0" kern="1200" dirty="0" smtClean="0">
                <a:solidFill>
                  <a:schemeClr val="tx1"/>
                </a:solidFill>
                <a:effectLst/>
                <a:latin typeface="+mn-lt"/>
                <a:ea typeface="+mn-ea"/>
                <a:cs typeface="+mn-cs"/>
              </a:rPr>
              <a:t>di kelas. Seketika pula, beberapa teman mahasiswa yang berada di depan dan mendengar kegaduhan tersebut tersenyum – senyum dan cekikikan menyembunyikan tawa dibalik tangan mereka.</a:t>
            </a:r>
          </a:p>
          <a:p>
            <a:r>
              <a:rPr lang="id-ID" sz="1200" b="0" i="0" kern="1200" dirty="0" smtClean="0">
                <a:solidFill>
                  <a:schemeClr val="tx1"/>
                </a:solidFill>
                <a:effectLst/>
                <a:latin typeface="+mn-lt"/>
                <a:ea typeface="+mn-ea"/>
                <a:cs typeface="+mn-cs"/>
              </a:rPr>
              <a:t>Menyadari hal tersebut, sang dosen terlihat tersinggung. Dari raut mukanya, dia terlihat khawatir, bahwa tertawaan mahasiswa ditujukan padanya. Seraya dia berkata: “Kenapa teman – teman (sebutan untuk mahasiswa)? Ada apa tertawa? Apakah ada yang salah dengan apa yang ibu sampaikan?” tanyanya bingung.</a:t>
            </a:r>
          </a:p>
          <a:p>
            <a:r>
              <a:rPr lang="id-ID" sz="1200" b="0" i="0" kern="1200" dirty="0" smtClean="0">
                <a:solidFill>
                  <a:schemeClr val="tx1"/>
                </a:solidFill>
                <a:effectLst/>
                <a:latin typeface="+mn-lt"/>
                <a:ea typeface="+mn-ea"/>
                <a:cs typeface="+mn-cs"/>
              </a:rPr>
              <a:t>Seketika sang mahasiswa menyadari bahwa sang dosen tersinggung, dan menghentikan tawa mereka, seraya menjawab: “Tidak bu, tidak ada apa – apa,” ujar mahasiswa.</a:t>
            </a:r>
          </a:p>
          <a:p>
            <a:pPr fontAlgn="base" latinLnBrk="0"/>
            <a:endParaRPr lang="id-ID"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2DE15EF-6DF2-431E-AC7A-38050880B1EE}" type="slidenum">
              <a:rPr lang="id-ID" smtClean="0"/>
              <a:t>10</a:t>
            </a:fld>
            <a:endParaRPr lang="id-ID"/>
          </a:p>
        </p:txBody>
      </p:sp>
    </p:spTree>
    <p:extLst>
      <p:ext uri="{BB962C8B-B14F-4D97-AF65-F5344CB8AC3E}">
        <p14:creationId xmlns:p14="http://schemas.microsoft.com/office/powerpoint/2010/main" val="4047588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id-ID" sz="1200" dirty="0" smtClean="0"/>
              <a:t>di mana setiap anggota mendapat kesan atau penglihatan antara satu sama lainnya yang cukup kentara, sehingga dia baik pada saat timbul pertanyaan maupun sesudahnya dapat memberikan tanggapan kepada masing – masing sebagai perorangan.</a:t>
            </a:r>
          </a:p>
          <a:p>
            <a:endParaRPr lang="id-ID" dirty="0"/>
          </a:p>
        </p:txBody>
      </p:sp>
      <p:sp>
        <p:nvSpPr>
          <p:cNvPr id="4" name="Slide Number Placeholder 3"/>
          <p:cNvSpPr>
            <a:spLocks noGrp="1"/>
          </p:cNvSpPr>
          <p:nvPr>
            <p:ph type="sldNum" sz="quarter" idx="10"/>
          </p:nvPr>
        </p:nvSpPr>
        <p:spPr/>
        <p:txBody>
          <a:bodyPr/>
          <a:lstStyle/>
          <a:p>
            <a:fld id="{72DE15EF-6DF2-431E-AC7A-38050880B1EE}" type="slidenum">
              <a:rPr lang="id-ID" smtClean="0"/>
              <a:t>11</a:t>
            </a:fld>
            <a:endParaRPr lang="id-ID"/>
          </a:p>
        </p:txBody>
      </p:sp>
    </p:spTree>
    <p:extLst>
      <p:ext uri="{BB962C8B-B14F-4D97-AF65-F5344CB8AC3E}">
        <p14:creationId xmlns:p14="http://schemas.microsoft.com/office/powerpoint/2010/main" val="40475885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5792EF37-44ED-4459-87EB-DA9073FA7485}" type="datetimeFigureOut">
              <a:rPr lang="id-ID" smtClean="0"/>
              <a:t>01/01/2009</a:t>
            </a:fld>
            <a:endParaRPr lang="id-ID"/>
          </a:p>
        </p:txBody>
      </p:sp>
      <p:sp>
        <p:nvSpPr>
          <p:cNvPr id="5" name="Footer Placeholder 4"/>
          <p:cNvSpPr>
            <a:spLocks noGrp="1"/>
          </p:cNvSpPr>
          <p:nvPr>
            <p:ph type="ftr" sz="quarter" idx="11"/>
          </p:nvPr>
        </p:nvSpPr>
        <p:spPr>
          <a:xfrm>
            <a:off x="1174044" y="5357592"/>
            <a:ext cx="5034845" cy="365125"/>
          </a:xfrm>
        </p:spPr>
        <p:txBody>
          <a:bodyPr/>
          <a:lstStyle/>
          <a:p>
            <a:endParaRPr lang="id-ID"/>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7EC73865-6685-4773-AC80-9FDA2DA1B017}" type="slidenum">
              <a:rPr lang="id-ID" smtClean="0"/>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92EF37-44ED-4459-87EB-DA9073FA7485}" type="datetimeFigureOut">
              <a:rPr lang="id-ID" smtClean="0"/>
              <a:t>01/01/2009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EC73865-6685-4773-AC80-9FDA2DA1B017}" type="slidenum">
              <a:rPr lang="id-ID" smtClean="0"/>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92EF37-44ED-4459-87EB-DA9073FA7485}" type="datetimeFigureOut">
              <a:rPr lang="id-ID" smtClean="0"/>
              <a:t>01/01/2009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EC73865-6685-4773-AC80-9FDA2DA1B017}" type="slidenum">
              <a:rPr lang="id-ID" smtClean="0"/>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92EF37-44ED-4459-87EB-DA9073FA7485}" type="datetimeFigureOut">
              <a:rPr lang="id-ID" smtClean="0"/>
              <a:t>01/01/2009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EC73865-6685-4773-AC80-9FDA2DA1B017}" type="slidenum">
              <a:rPr lang="id-ID" smtClean="0"/>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92EF37-44ED-4459-87EB-DA9073FA7485}" type="datetimeFigureOut">
              <a:rPr lang="id-ID" smtClean="0"/>
              <a:t>01/01/2009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EC73865-6685-4773-AC80-9FDA2DA1B017}" type="slidenum">
              <a:rPr lang="id-ID" smtClean="0"/>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5792EF37-44ED-4459-87EB-DA9073FA7485}" type="datetimeFigureOut">
              <a:rPr lang="id-ID" smtClean="0"/>
              <a:t>01/01/2009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EC73865-6685-4773-AC80-9FDA2DA1B017}" type="slidenum">
              <a:rPr lang="id-ID" smtClean="0"/>
              <a:t>‹#›</a:t>
            </a:fld>
            <a:endParaRPr lang="id-ID"/>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5792EF37-44ED-4459-87EB-DA9073FA7485}" type="datetimeFigureOut">
              <a:rPr lang="id-ID" smtClean="0"/>
              <a:t>01/01/2009</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7EC73865-6685-4773-AC80-9FDA2DA1B017}" type="slidenum">
              <a:rPr lang="id-ID" smtClean="0"/>
              <a:t>‹#›</a:t>
            </a:fld>
            <a:endParaRPr lang="id-ID"/>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92EF37-44ED-4459-87EB-DA9073FA7485}" type="datetimeFigureOut">
              <a:rPr lang="id-ID" smtClean="0"/>
              <a:t>01/01/2009</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7EC73865-6685-4773-AC80-9FDA2DA1B017}" type="slidenum">
              <a:rPr lang="id-ID" smtClean="0"/>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92EF37-44ED-4459-87EB-DA9073FA7485}" type="datetimeFigureOut">
              <a:rPr lang="id-ID" smtClean="0"/>
              <a:t>01/01/2009</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7EC73865-6685-4773-AC80-9FDA2DA1B017}" type="slidenum">
              <a:rPr lang="id-ID" smtClean="0"/>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5792EF37-44ED-4459-87EB-DA9073FA7485}" type="datetimeFigureOut">
              <a:rPr lang="id-ID" smtClean="0"/>
              <a:t>01/01/2009</a:t>
            </a:fld>
            <a:endParaRPr lang="id-ID"/>
          </a:p>
        </p:txBody>
      </p:sp>
      <p:sp>
        <p:nvSpPr>
          <p:cNvPr id="6" name="Footer Placeholder 5"/>
          <p:cNvSpPr>
            <a:spLocks noGrp="1"/>
          </p:cNvSpPr>
          <p:nvPr>
            <p:ph type="ftr" sz="quarter" idx="11"/>
          </p:nvPr>
        </p:nvSpPr>
        <p:spPr>
          <a:xfrm rot="-60000">
            <a:off x="914554" y="5829261"/>
            <a:ext cx="3522607" cy="365125"/>
          </a:xfrm>
        </p:spPr>
        <p:txBody>
          <a:bodyPr/>
          <a:lstStyle/>
          <a:p>
            <a:endParaRPr lang="id-ID"/>
          </a:p>
        </p:txBody>
      </p:sp>
      <p:sp>
        <p:nvSpPr>
          <p:cNvPr id="7" name="Slide Number Placeholder 6"/>
          <p:cNvSpPr>
            <a:spLocks noGrp="1"/>
          </p:cNvSpPr>
          <p:nvPr>
            <p:ph type="sldNum" sz="quarter" idx="12"/>
          </p:nvPr>
        </p:nvSpPr>
        <p:spPr>
          <a:xfrm rot="60000">
            <a:off x="7557313" y="5896961"/>
            <a:ext cx="554023" cy="365125"/>
          </a:xfrm>
        </p:spPr>
        <p:txBody>
          <a:bodyPr/>
          <a:lstStyle/>
          <a:p>
            <a:fld id="{7EC73865-6685-4773-AC80-9FDA2DA1B017}" type="slidenum">
              <a:rPr lang="id-ID" smtClean="0"/>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5792EF37-44ED-4459-87EB-DA9073FA7485}" type="datetimeFigureOut">
              <a:rPr lang="id-ID" smtClean="0"/>
              <a:t>01/01/2009</a:t>
            </a:fld>
            <a:endParaRPr lang="id-ID"/>
          </a:p>
        </p:txBody>
      </p:sp>
      <p:sp>
        <p:nvSpPr>
          <p:cNvPr id="6" name="Footer Placeholder 5"/>
          <p:cNvSpPr>
            <a:spLocks noGrp="1"/>
          </p:cNvSpPr>
          <p:nvPr>
            <p:ph type="ftr" sz="quarter" idx="11"/>
          </p:nvPr>
        </p:nvSpPr>
        <p:spPr>
          <a:xfrm rot="-60000">
            <a:off x="914569" y="5831037"/>
            <a:ext cx="3319043" cy="365125"/>
          </a:xfrm>
        </p:spPr>
        <p:txBody>
          <a:bodyPr/>
          <a:lstStyle/>
          <a:p>
            <a:endParaRPr lang="id-ID"/>
          </a:p>
        </p:txBody>
      </p:sp>
      <p:sp>
        <p:nvSpPr>
          <p:cNvPr id="7" name="Slide Number Placeholder 6"/>
          <p:cNvSpPr>
            <a:spLocks noGrp="1"/>
          </p:cNvSpPr>
          <p:nvPr>
            <p:ph type="sldNum" sz="quarter" idx="12"/>
          </p:nvPr>
        </p:nvSpPr>
        <p:spPr>
          <a:xfrm rot="60000">
            <a:off x="7562089" y="5900026"/>
            <a:ext cx="554023" cy="365125"/>
          </a:xfrm>
        </p:spPr>
        <p:txBody>
          <a:bodyPr/>
          <a:lstStyle/>
          <a:p>
            <a:fld id="{7EC73865-6685-4773-AC80-9FDA2DA1B017}" type="slidenum">
              <a:rPr lang="id-ID" smtClean="0"/>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5792EF37-44ED-4459-87EB-DA9073FA7485}" type="datetimeFigureOut">
              <a:rPr lang="id-ID" smtClean="0"/>
              <a:t>01/01/2009</a:t>
            </a:fld>
            <a:endParaRPr lang="id-ID"/>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id-ID"/>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7EC73865-6685-4773-AC80-9FDA2DA1B017}" type="slidenum">
              <a:rPr lang="id-ID" smtClean="0"/>
              <a:t>‹#›</a:t>
            </a:fld>
            <a:endParaRPr lang="id-ID"/>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91680" y="1916832"/>
            <a:ext cx="5723468" cy="1828090"/>
          </a:xfrm>
        </p:spPr>
        <p:txBody>
          <a:bodyPr>
            <a:normAutofit/>
          </a:bodyPr>
          <a:lstStyle/>
          <a:p>
            <a:pPr algn="l"/>
            <a:r>
              <a:rPr lang="en-US" i="1" dirty="0" err="1" smtClean="0">
                <a:latin typeface="American Purpose Casual 01" pitchFamily="2" charset="0"/>
              </a:rPr>
              <a:t>Ruang</a:t>
            </a:r>
            <a:r>
              <a:rPr lang="en-US" i="1" dirty="0" smtClean="0">
                <a:latin typeface="American Purpose Casual 01" pitchFamily="2" charset="0"/>
              </a:rPr>
              <a:t> </a:t>
            </a:r>
            <a:r>
              <a:rPr lang="en-US" i="1" dirty="0" err="1" smtClean="0">
                <a:latin typeface="American Purpose Casual 01" pitchFamily="2" charset="0"/>
              </a:rPr>
              <a:t>Lingkup</a:t>
            </a:r>
            <a:r>
              <a:rPr lang="en-US" i="1" dirty="0" smtClean="0">
                <a:latin typeface="American Purpose Casual 01" pitchFamily="2" charset="0"/>
              </a:rPr>
              <a:t> </a:t>
            </a:r>
            <a:br>
              <a:rPr lang="en-US" i="1" dirty="0" smtClean="0">
                <a:latin typeface="American Purpose Casual 01" pitchFamily="2" charset="0"/>
              </a:rPr>
            </a:br>
            <a:r>
              <a:rPr lang="en-US" i="1" dirty="0" err="1" smtClean="0">
                <a:latin typeface="American Purpose Casual 01" pitchFamily="2" charset="0"/>
              </a:rPr>
              <a:t>Etika</a:t>
            </a:r>
            <a:r>
              <a:rPr lang="en-US" i="1" dirty="0" smtClean="0">
                <a:latin typeface="American Purpose Casual 01" pitchFamily="2" charset="0"/>
              </a:rPr>
              <a:t> </a:t>
            </a:r>
            <a:r>
              <a:rPr lang="en-US" i="1" dirty="0" err="1" smtClean="0">
                <a:latin typeface="American Purpose Casual 01" pitchFamily="2" charset="0"/>
              </a:rPr>
              <a:t>Komunikasi</a:t>
            </a:r>
            <a:endParaRPr lang="id-ID" i="1" dirty="0">
              <a:latin typeface="American Purpose Casual 01" pitchFamily="2" charset="0"/>
            </a:endParaRPr>
          </a:p>
        </p:txBody>
      </p:sp>
      <p:sp>
        <p:nvSpPr>
          <p:cNvPr id="3" name="Subtitle 2"/>
          <p:cNvSpPr>
            <a:spLocks noGrp="1"/>
          </p:cNvSpPr>
          <p:nvPr>
            <p:ph type="subTitle" idx="1"/>
          </p:nvPr>
        </p:nvSpPr>
        <p:spPr>
          <a:xfrm>
            <a:off x="1691680" y="3933056"/>
            <a:ext cx="5712179" cy="556474"/>
          </a:xfrm>
        </p:spPr>
        <p:txBody>
          <a:bodyPr>
            <a:normAutofit/>
          </a:bodyPr>
          <a:lstStyle/>
          <a:p>
            <a:pPr algn="r"/>
            <a:r>
              <a:rPr lang="en-US" sz="2800" dirty="0" err="1" smtClean="0">
                <a:solidFill>
                  <a:schemeClr val="tx1"/>
                </a:solidFill>
                <a:latin typeface="Black Diamonds Personal Use" pitchFamily="2" charset="0"/>
              </a:rPr>
              <a:t>Sebuah</a:t>
            </a:r>
            <a:r>
              <a:rPr lang="en-US" sz="2800" dirty="0" smtClean="0">
                <a:solidFill>
                  <a:schemeClr val="tx1"/>
                </a:solidFill>
                <a:latin typeface="Black Diamonds Personal Use" pitchFamily="2" charset="0"/>
              </a:rPr>
              <a:t> </a:t>
            </a:r>
            <a:r>
              <a:rPr lang="en-US" sz="2800" dirty="0" err="1" smtClean="0">
                <a:solidFill>
                  <a:schemeClr val="tx1"/>
                </a:solidFill>
                <a:latin typeface="Black Diamonds Personal Use" pitchFamily="2" charset="0"/>
              </a:rPr>
              <a:t>Tinjauan</a:t>
            </a:r>
            <a:r>
              <a:rPr lang="en-US" sz="2800" dirty="0" smtClean="0">
                <a:solidFill>
                  <a:schemeClr val="tx1"/>
                </a:solidFill>
                <a:latin typeface="Black Diamonds Personal Use" pitchFamily="2" charset="0"/>
              </a:rPr>
              <a:t> </a:t>
            </a:r>
            <a:r>
              <a:rPr lang="en-US" sz="2800" dirty="0" err="1" smtClean="0">
                <a:solidFill>
                  <a:schemeClr val="tx1"/>
                </a:solidFill>
                <a:latin typeface="Black Diamonds Personal Use" pitchFamily="2" charset="0"/>
              </a:rPr>
              <a:t>Kasus</a:t>
            </a:r>
            <a:endParaRPr lang="id-ID" sz="2800" dirty="0">
              <a:solidFill>
                <a:schemeClr val="tx1"/>
              </a:solidFill>
              <a:latin typeface="Black Diamonds Personal Use" pitchFamily="2" charset="0"/>
            </a:endParaRPr>
          </a:p>
        </p:txBody>
      </p:sp>
    </p:spTree>
    <p:extLst>
      <p:ext uri="{BB962C8B-B14F-4D97-AF65-F5344CB8AC3E}">
        <p14:creationId xmlns:p14="http://schemas.microsoft.com/office/powerpoint/2010/main" val="28668665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err="1" smtClean="0">
                <a:latin typeface="American Purpose Casual 01" pitchFamily="2" charset="0"/>
              </a:rPr>
              <a:t>Contoh</a:t>
            </a:r>
            <a:r>
              <a:rPr lang="en-US" sz="3200" dirty="0" smtClean="0">
                <a:latin typeface="American Purpose Casual 01" pitchFamily="2" charset="0"/>
              </a:rPr>
              <a:t> </a:t>
            </a:r>
            <a:r>
              <a:rPr lang="en-US" sz="3200" dirty="0" err="1" smtClean="0">
                <a:latin typeface="American Purpose Casual 01" pitchFamily="2" charset="0"/>
              </a:rPr>
              <a:t>kasus</a:t>
            </a:r>
            <a:r>
              <a:rPr lang="en-US" sz="3200" dirty="0" smtClean="0">
                <a:latin typeface="American Purpose Casual 01" pitchFamily="2" charset="0"/>
              </a:rPr>
              <a:t> </a:t>
            </a:r>
            <a:r>
              <a:rPr lang="en-US" sz="3200" dirty="0" err="1" smtClean="0">
                <a:latin typeface="American Purpose Casual 01" pitchFamily="2" charset="0"/>
              </a:rPr>
              <a:t>pelanggaran</a:t>
            </a:r>
            <a:r>
              <a:rPr lang="en-US" sz="3200" dirty="0" smtClean="0">
                <a:latin typeface="American Purpose Casual 01" pitchFamily="2" charset="0"/>
              </a:rPr>
              <a:t/>
            </a:r>
            <a:br>
              <a:rPr lang="en-US" sz="3200" dirty="0" smtClean="0">
                <a:latin typeface="American Purpose Casual 01" pitchFamily="2" charset="0"/>
              </a:rPr>
            </a:br>
            <a:r>
              <a:rPr lang="en-US" sz="3200" dirty="0" err="1" smtClean="0">
                <a:latin typeface="American Purpose Casual 01" pitchFamily="2" charset="0"/>
              </a:rPr>
              <a:t>etika</a:t>
            </a:r>
            <a:r>
              <a:rPr lang="en-US" sz="3200" dirty="0" smtClean="0">
                <a:latin typeface="American Purpose Casual 01" pitchFamily="2" charset="0"/>
              </a:rPr>
              <a:t> </a:t>
            </a:r>
            <a:r>
              <a:rPr lang="en-US" sz="3200" dirty="0" err="1" smtClean="0">
                <a:latin typeface="American Purpose Casual 01" pitchFamily="2" charset="0"/>
              </a:rPr>
              <a:t>komunikasi</a:t>
            </a:r>
            <a:r>
              <a:rPr lang="en-US" sz="3200" dirty="0" smtClean="0">
                <a:latin typeface="American Purpose Casual 01" pitchFamily="2" charset="0"/>
              </a:rPr>
              <a:t> </a:t>
            </a:r>
            <a:r>
              <a:rPr lang="en-US" sz="3200" dirty="0" err="1" smtClean="0">
                <a:latin typeface="American Purpose Casual 01" pitchFamily="2" charset="0"/>
              </a:rPr>
              <a:t>kelompok</a:t>
            </a:r>
            <a:endParaRPr lang="id-ID" sz="3200" dirty="0">
              <a:latin typeface="American Purpose Casual 01" pitchFamily="2" charset="0"/>
            </a:endParaRPr>
          </a:p>
        </p:txBody>
      </p:sp>
      <p:sp>
        <p:nvSpPr>
          <p:cNvPr id="3" name="Content Placeholder 2"/>
          <p:cNvSpPr>
            <a:spLocks noGrp="1"/>
          </p:cNvSpPr>
          <p:nvPr>
            <p:ph idx="1"/>
          </p:nvPr>
        </p:nvSpPr>
        <p:spPr>
          <a:xfrm>
            <a:off x="1115616" y="2119257"/>
            <a:ext cx="7128792" cy="445647"/>
          </a:xfrm>
        </p:spPr>
        <p:txBody>
          <a:bodyPr>
            <a:noAutofit/>
          </a:bodyPr>
          <a:lstStyle/>
          <a:p>
            <a:r>
              <a:rPr lang="en-US" sz="1800" dirty="0" smtClean="0">
                <a:latin typeface="Century Gothic" pitchFamily="34" charset="0"/>
              </a:rPr>
              <a:t>Das </a:t>
            </a:r>
            <a:r>
              <a:rPr lang="en-US" sz="1800" dirty="0" err="1" smtClean="0">
                <a:latin typeface="Century Gothic" pitchFamily="34" charset="0"/>
              </a:rPr>
              <a:t>Sain</a:t>
            </a:r>
            <a:endParaRPr lang="en-US" sz="1800" dirty="0" smtClean="0">
              <a:latin typeface="Century Gothic" pitchFamily="34" charset="0"/>
            </a:endParaRPr>
          </a:p>
          <a:p>
            <a:pPr marL="0" indent="0">
              <a:buNone/>
            </a:pPr>
            <a:endParaRPr lang="id-ID" sz="1800" dirty="0">
              <a:latin typeface="Century Gothic" pitchFamily="34" charset="0"/>
            </a:endParaRPr>
          </a:p>
        </p:txBody>
      </p:sp>
      <p:sp>
        <p:nvSpPr>
          <p:cNvPr id="4" name="AutoShape 4" descr="Image result for disruptive student in class lectur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pic>
        <p:nvPicPr>
          <p:cNvPr id="6149" name="Picture 5" descr="D:\Desktop\downlo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2552700"/>
            <a:ext cx="5112568" cy="3445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99381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err="1" smtClean="0">
                <a:latin typeface="American Purpose Casual 01" pitchFamily="2" charset="0"/>
              </a:rPr>
              <a:t>Contoh</a:t>
            </a:r>
            <a:r>
              <a:rPr lang="en-US" sz="3200" dirty="0" smtClean="0">
                <a:latin typeface="American Purpose Casual 01" pitchFamily="2" charset="0"/>
              </a:rPr>
              <a:t> </a:t>
            </a:r>
            <a:r>
              <a:rPr lang="en-US" sz="3200" dirty="0" err="1" smtClean="0">
                <a:latin typeface="American Purpose Casual 01" pitchFamily="2" charset="0"/>
              </a:rPr>
              <a:t>kasus</a:t>
            </a:r>
            <a:r>
              <a:rPr lang="en-US" sz="3200" dirty="0" smtClean="0">
                <a:latin typeface="American Purpose Casual 01" pitchFamily="2" charset="0"/>
              </a:rPr>
              <a:t> </a:t>
            </a:r>
            <a:r>
              <a:rPr lang="en-US" sz="3200" dirty="0" err="1" smtClean="0">
                <a:latin typeface="American Purpose Casual 01" pitchFamily="2" charset="0"/>
              </a:rPr>
              <a:t>pelanggaran</a:t>
            </a:r>
            <a:r>
              <a:rPr lang="en-US" sz="3200" dirty="0" smtClean="0">
                <a:latin typeface="American Purpose Casual 01" pitchFamily="2" charset="0"/>
              </a:rPr>
              <a:t/>
            </a:r>
            <a:br>
              <a:rPr lang="en-US" sz="3200" dirty="0" smtClean="0">
                <a:latin typeface="American Purpose Casual 01" pitchFamily="2" charset="0"/>
              </a:rPr>
            </a:br>
            <a:r>
              <a:rPr lang="en-US" sz="3200" dirty="0" err="1" smtClean="0">
                <a:latin typeface="American Purpose Casual 01" pitchFamily="2" charset="0"/>
              </a:rPr>
              <a:t>etika</a:t>
            </a:r>
            <a:r>
              <a:rPr lang="en-US" sz="3200" dirty="0" smtClean="0">
                <a:latin typeface="American Purpose Casual 01" pitchFamily="2" charset="0"/>
              </a:rPr>
              <a:t> </a:t>
            </a:r>
            <a:r>
              <a:rPr lang="en-US" sz="3200" dirty="0" err="1" smtClean="0">
                <a:latin typeface="American Purpose Casual 01" pitchFamily="2" charset="0"/>
              </a:rPr>
              <a:t>komunikasi</a:t>
            </a:r>
            <a:r>
              <a:rPr lang="en-US" sz="3200" dirty="0" smtClean="0">
                <a:latin typeface="American Purpose Casual 01" pitchFamily="2" charset="0"/>
              </a:rPr>
              <a:t> </a:t>
            </a:r>
            <a:r>
              <a:rPr lang="en-US" sz="3200" dirty="0" err="1" smtClean="0">
                <a:latin typeface="American Purpose Casual 01" pitchFamily="2" charset="0"/>
              </a:rPr>
              <a:t>kelompok</a:t>
            </a:r>
            <a:endParaRPr lang="id-ID" sz="3200" dirty="0">
              <a:latin typeface="American Purpose Casual 01" pitchFamily="2" charset="0"/>
            </a:endParaRPr>
          </a:p>
        </p:txBody>
      </p:sp>
      <p:sp>
        <p:nvSpPr>
          <p:cNvPr id="3" name="Content Placeholder 2"/>
          <p:cNvSpPr>
            <a:spLocks noGrp="1"/>
          </p:cNvSpPr>
          <p:nvPr>
            <p:ph idx="1"/>
          </p:nvPr>
        </p:nvSpPr>
        <p:spPr>
          <a:xfrm>
            <a:off x="1115616" y="2119257"/>
            <a:ext cx="7128792" cy="3974039"/>
          </a:xfrm>
        </p:spPr>
        <p:txBody>
          <a:bodyPr>
            <a:noAutofit/>
          </a:bodyPr>
          <a:lstStyle/>
          <a:p>
            <a:r>
              <a:rPr lang="en-US" sz="2000" dirty="0" err="1" smtClean="0">
                <a:latin typeface="Century Gothic" pitchFamily="34" charset="0"/>
              </a:rPr>
              <a:t>Analisis</a:t>
            </a:r>
            <a:endParaRPr lang="en-US" sz="2000" dirty="0" smtClean="0">
              <a:latin typeface="Century Gothic" pitchFamily="34" charset="0"/>
            </a:endParaRPr>
          </a:p>
          <a:p>
            <a:pPr lvl="1"/>
            <a:r>
              <a:rPr lang="id-ID" sz="1800" dirty="0" smtClean="0">
                <a:latin typeface="Century Gothic" pitchFamily="34" charset="0"/>
              </a:rPr>
              <a:t>Robert </a:t>
            </a:r>
            <a:r>
              <a:rPr lang="id-ID" sz="1800" dirty="0">
                <a:latin typeface="Century Gothic" pitchFamily="34" charset="0"/>
              </a:rPr>
              <a:t>F Bales dalam Onong (2003:73) </a:t>
            </a:r>
            <a:r>
              <a:rPr lang="en-US" sz="1800" dirty="0" smtClean="0">
                <a:latin typeface="Century Gothic" pitchFamily="34" charset="0"/>
              </a:rPr>
              <a:t>- </a:t>
            </a:r>
            <a:r>
              <a:rPr lang="id-ID" sz="1800" dirty="0" smtClean="0">
                <a:latin typeface="Century Gothic" pitchFamily="34" charset="0"/>
              </a:rPr>
              <a:t>kelompok </a:t>
            </a:r>
            <a:r>
              <a:rPr lang="id-ID" sz="1800" dirty="0">
                <a:latin typeface="Century Gothic" pitchFamily="34" charset="0"/>
              </a:rPr>
              <a:t>adalah sejumlah orang yang terlibat dalam interaksi satu sama lain dalam suatu pertemuan yang bersifat tatap muka (</a:t>
            </a:r>
            <a:r>
              <a:rPr lang="id-ID" sz="1800" i="1" dirty="0">
                <a:latin typeface="Century Gothic" pitchFamily="34" charset="0"/>
              </a:rPr>
              <a:t>face to face </a:t>
            </a:r>
            <a:r>
              <a:rPr lang="id-ID" sz="1800" i="1" dirty="0" smtClean="0">
                <a:latin typeface="Century Gothic" pitchFamily="34" charset="0"/>
              </a:rPr>
              <a:t>meeting</a:t>
            </a:r>
            <a:r>
              <a:rPr lang="id-ID" sz="1800" dirty="0" smtClean="0">
                <a:latin typeface="Century Gothic" pitchFamily="34" charset="0"/>
              </a:rPr>
              <a:t>)</a:t>
            </a:r>
            <a:r>
              <a:rPr lang="en-US" sz="1800" dirty="0" smtClean="0">
                <a:latin typeface="Century Gothic" pitchFamily="34" charset="0"/>
              </a:rPr>
              <a:t>*</a:t>
            </a:r>
          </a:p>
          <a:p>
            <a:pPr lvl="1"/>
            <a:r>
              <a:rPr lang="id-ID" sz="1800" dirty="0" smtClean="0">
                <a:latin typeface="Century Gothic" pitchFamily="34" charset="0"/>
              </a:rPr>
              <a:t>Berdasarkan </a:t>
            </a:r>
            <a:r>
              <a:rPr lang="id-ID" sz="1800" dirty="0">
                <a:latin typeface="Century Gothic" pitchFamily="34" charset="0"/>
              </a:rPr>
              <a:t>definisi di atas sejumlah orang dalam situasi seperti itu harus berada dalam kesatuan psikologis dan interaksi</a:t>
            </a:r>
            <a:r>
              <a:rPr lang="id-ID" sz="1800" dirty="0" smtClean="0">
                <a:latin typeface="Century Gothic" pitchFamily="34" charset="0"/>
              </a:rPr>
              <a:t>.</a:t>
            </a:r>
            <a:endParaRPr lang="en-US" sz="1800" dirty="0" smtClean="0">
              <a:latin typeface="Century Gothic" pitchFamily="34" charset="0"/>
            </a:endParaRPr>
          </a:p>
          <a:p>
            <a:pPr lvl="1"/>
            <a:r>
              <a:rPr lang="en-US" sz="1800" dirty="0" smtClean="0">
                <a:latin typeface="Century Gothic" pitchFamily="34" charset="0"/>
              </a:rPr>
              <a:t>K</a:t>
            </a:r>
            <a:r>
              <a:rPr lang="id-ID" sz="1800" dirty="0" smtClean="0">
                <a:latin typeface="Century Gothic" pitchFamily="34" charset="0"/>
              </a:rPr>
              <a:t>omunikasi </a:t>
            </a:r>
            <a:r>
              <a:rPr lang="id-ID" sz="1800" dirty="0">
                <a:latin typeface="Century Gothic" pitchFamily="34" charset="0"/>
              </a:rPr>
              <a:t>kelompok kecil merupakan komunikasi yang ditujukan kepada kognisi komunikan, dan prosesnya berlangsung secara dialogis. Dalam komunikasi ini, komunikator menunjukkan pesannya kepada benak dan pikiran komunikan.</a:t>
            </a:r>
          </a:p>
        </p:txBody>
      </p:sp>
    </p:spTree>
    <p:extLst>
      <p:ext uri="{BB962C8B-B14F-4D97-AF65-F5344CB8AC3E}">
        <p14:creationId xmlns:p14="http://schemas.microsoft.com/office/powerpoint/2010/main" val="28354025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err="1" smtClean="0">
                <a:latin typeface="American Purpose Casual 01" pitchFamily="2" charset="0"/>
              </a:rPr>
              <a:t>Contoh</a:t>
            </a:r>
            <a:r>
              <a:rPr lang="en-US" sz="3200" dirty="0" smtClean="0">
                <a:latin typeface="American Purpose Casual 01" pitchFamily="2" charset="0"/>
              </a:rPr>
              <a:t> </a:t>
            </a:r>
            <a:r>
              <a:rPr lang="en-US" sz="3200" dirty="0" err="1" smtClean="0">
                <a:latin typeface="American Purpose Casual 01" pitchFamily="2" charset="0"/>
              </a:rPr>
              <a:t>kasus</a:t>
            </a:r>
            <a:r>
              <a:rPr lang="en-US" sz="3200" dirty="0" smtClean="0">
                <a:latin typeface="American Purpose Casual 01" pitchFamily="2" charset="0"/>
              </a:rPr>
              <a:t> </a:t>
            </a:r>
            <a:r>
              <a:rPr lang="en-US" sz="3200" dirty="0" err="1" smtClean="0">
                <a:latin typeface="American Purpose Casual 01" pitchFamily="2" charset="0"/>
              </a:rPr>
              <a:t>pelanggaran</a:t>
            </a:r>
            <a:r>
              <a:rPr lang="en-US" sz="3200" dirty="0" smtClean="0">
                <a:latin typeface="American Purpose Casual 01" pitchFamily="2" charset="0"/>
              </a:rPr>
              <a:t/>
            </a:r>
            <a:br>
              <a:rPr lang="en-US" sz="3200" dirty="0" smtClean="0">
                <a:latin typeface="American Purpose Casual 01" pitchFamily="2" charset="0"/>
              </a:rPr>
            </a:br>
            <a:r>
              <a:rPr lang="en-US" sz="3200" dirty="0" err="1" smtClean="0">
                <a:latin typeface="American Purpose Casual 01" pitchFamily="2" charset="0"/>
              </a:rPr>
              <a:t>etika</a:t>
            </a:r>
            <a:r>
              <a:rPr lang="en-US" sz="3200" dirty="0" smtClean="0">
                <a:latin typeface="American Purpose Casual 01" pitchFamily="2" charset="0"/>
              </a:rPr>
              <a:t> </a:t>
            </a:r>
            <a:r>
              <a:rPr lang="en-US" sz="3200" dirty="0" err="1" smtClean="0">
                <a:latin typeface="American Purpose Casual 01" pitchFamily="2" charset="0"/>
              </a:rPr>
              <a:t>komunikasi</a:t>
            </a:r>
            <a:r>
              <a:rPr lang="en-US" sz="3200" dirty="0" smtClean="0">
                <a:latin typeface="American Purpose Casual 01" pitchFamily="2" charset="0"/>
              </a:rPr>
              <a:t> </a:t>
            </a:r>
            <a:r>
              <a:rPr lang="en-US" sz="3200" dirty="0" err="1" smtClean="0">
                <a:latin typeface="American Purpose Casual 01" pitchFamily="2" charset="0"/>
              </a:rPr>
              <a:t>Antar</a:t>
            </a:r>
            <a:r>
              <a:rPr lang="en-US" sz="3200" dirty="0" smtClean="0">
                <a:latin typeface="American Purpose Casual 01" pitchFamily="2" charset="0"/>
              </a:rPr>
              <a:t> </a:t>
            </a:r>
            <a:r>
              <a:rPr lang="en-US" sz="3200" dirty="0" err="1" smtClean="0">
                <a:latin typeface="American Purpose Casual 01" pitchFamily="2" charset="0"/>
              </a:rPr>
              <a:t>kelompok</a:t>
            </a:r>
            <a:endParaRPr lang="id-ID" sz="3200" dirty="0">
              <a:latin typeface="American Purpose Casual 01" pitchFamily="2" charset="0"/>
            </a:endParaRPr>
          </a:p>
        </p:txBody>
      </p:sp>
      <p:sp>
        <p:nvSpPr>
          <p:cNvPr id="3" name="Content Placeholder 2"/>
          <p:cNvSpPr>
            <a:spLocks noGrp="1"/>
          </p:cNvSpPr>
          <p:nvPr>
            <p:ph idx="1"/>
          </p:nvPr>
        </p:nvSpPr>
        <p:spPr>
          <a:xfrm>
            <a:off x="1115616" y="2119257"/>
            <a:ext cx="7128792" cy="3758015"/>
          </a:xfrm>
        </p:spPr>
        <p:txBody>
          <a:bodyPr>
            <a:noAutofit/>
          </a:bodyPr>
          <a:lstStyle/>
          <a:p>
            <a:r>
              <a:rPr lang="id-ID" sz="1800" dirty="0">
                <a:latin typeface="Century Gothic" pitchFamily="34" charset="0"/>
              </a:rPr>
              <a:t>Ditinjau dari sudut komunikasi, komunikasi kelompok yang dilakukan dosen dan mahasiswa tidak berjalan mulus karena terdapat beberapa gangguan, diantaranya adalah:</a:t>
            </a:r>
          </a:p>
          <a:p>
            <a:pPr marL="708660" lvl="1" indent="-342900">
              <a:buFont typeface="+mj-lt"/>
              <a:buAutoNum type="arabicPeriod"/>
            </a:pPr>
            <a:r>
              <a:rPr lang="id-ID" sz="1800" dirty="0" smtClean="0">
                <a:latin typeface="Century Gothic" pitchFamily="34" charset="0"/>
              </a:rPr>
              <a:t>Gangguan Mekanik</a:t>
            </a:r>
            <a:endParaRPr lang="en-US" sz="1800" dirty="0">
              <a:latin typeface="Century Gothic" pitchFamily="34" charset="0"/>
            </a:endParaRPr>
          </a:p>
          <a:p>
            <a:pPr marL="708660" lvl="1" indent="-342900">
              <a:buFont typeface="+mj-lt"/>
              <a:buAutoNum type="arabicPeriod"/>
            </a:pPr>
            <a:r>
              <a:rPr lang="id-ID" sz="1800" dirty="0" smtClean="0">
                <a:latin typeface="Century Gothic" pitchFamily="34" charset="0"/>
              </a:rPr>
              <a:t>Prasangka</a:t>
            </a:r>
            <a:endParaRPr lang="id-ID" sz="1800" dirty="0">
              <a:latin typeface="Century Gothic" pitchFamily="34" charset="0"/>
            </a:endParaRPr>
          </a:p>
          <a:p>
            <a:r>
              <a:rPr lang="id-ID" sz="1800" dirty="0" smtClean="0">
                <a:latin typeface="Century Gothic" pitchFamily="34" charset="0"/>
              </a:rPr>
              <a:t>Sedangkan </a:t>
            </a:r>
            <a:r>
              <a:rPr lang="id-ID" sz="1800" dirty="0">
                <a:latin typeface="Century Gothic" pitchFamily="34" charset="0"/>
              </a:rPr>
              <a:t>jika dilihat dari sisi etika komunikasi, mahasiswa dalam hal ini bertindak kurang tepat. Karena </a:t>
            </a:r>
            <a:r>
              <a:rPr lang="en-US" sz="1800" dirty="0" err="1" smtClean="0">
                <a:latin typeface="Century Gothic" pitchFamily="34" charset="0"/>
              </a:rPr>
              <a:t>ada</a:t>
            </a:r>
            <a:r>
              <a:rPr lang="id-ID" sz="1800" dirty="0" smtClean="0">
                <a:latin typeface="Century Gothic" pitchFamily="34" charset="0"/>
              </a:rPr>
              <a:t> </a:t>
            </a:r>
            <a:r>
              <a:rPr lang="id-ID" sz="1800" dirty="0">
                <a:latin typeface="Century Gothic" pitchFamily="34" charset="0"/>
              </a:rPr>
              <a:t>‘acara di dalam acara’, </a:t>
            </a:r>
            <a:r>
              <a:rPr lang="id-ID" sz="1800" i="1" dirty="0" smtClean="0">
                <a:latin typeface="Century Gothic" pitchFamily="34" charset="0"/>
              </a:rPr>
              <a:t>noi</a:t>
            </a:r>
            <a:r>
              <a:rPr lang="en-US" sz="1800" i="1" dirty="0" smtClean="0">
                <a:latin typeface="Century Gothic" pitchFamily="34" charset="0"/>
              </a:rPr>
              <a:t>s</a:t>
            </a:r>
            <a:r>
              <a:rPr lang="id-ID" sz="1800" i="1" dirty="0" smtClean="0">
                <a:latin typeface="Century Gothic" pitchFamily="34" charset="0"/>
              </a:rPr>
              <a:t>e</a:t>
            </a:r>
            <a:r>
              <a:rPr lang="en-US" sz="1800" i="1" dirty="0" smtClean="0">
                <a:latin typeface="Century Gothic" pitchFamily="34" charset="0"/>
              </a:rPr>
              <a:t> </a:t>
            </a:r>
            <a:r>
              <a:rPr lang="id-ID" sz="1800" dirty="0" smtClean="0">
                <a:latin typeface="Century Gothic" pitchFamily="34" charset="0"/>
              </a:rPr>
              <a:t>bungkus </a:t>
            </a:r>
            <a:r>
              <a:rPr lang="id-ID" sz="1800" dirty="0">
                <a:latin typeface="Century Gothic" pitchFamily="34" charset="0"/>
              </a:rPr>
              <a:t>permen yang dimainkannya memecahkan konsentrasi mahasiswa lain. Selain itu membuat dosen merasa tersinggung, karena berfikir mahasiswa lain metertawakan </a:t>
            </a:r>
            <a:r>
              <a:rPr lang="id-ID" sz="1800" dirty="0" smtClean="0">
                <a:latin typeface="Century Gothic" pitchFamily="34" charset="0"/>
              </a:rPr>
              <a:t>kesalahan</a:t>
            </a:r>
            <a:r>
              <a:rPr lang="id-ID" sz="1800" dirty="0">
                <a:latin typeface="Century Gothic" pitchFamily="34" charset="0"/>
              </a:rPr>
              <a:t> yang tak sengaja dibuatnya</a:t>
            </a:r>
          </a:p>
        </p:txBody>
      </p:sp>
    </p:spTree>
    <p:extLst>
      <p:ext uri="{BB962C8B-B14F-4D97-AF65-F5344CB8AC3E}">
        <p14:creationId xmlns:p14="http://schemas.microsoft.com/office/powerpoint/2010/main" val="19495188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err="1" smtClean="0">
                <a:latin typeface="American Purpose Casual 01" pitchFamily="2" charset="0"/>
              </a:rPr>
              <a:t>Contoh</a:t>
            </a:r>
            <a:r>
              <a:rPr lang="en-US" sz="3200" dirty="0" smtClean="0">
                <a:latin typeface="American Purpose Casual 01" pitchFamily="2" charset="0"/>
              </a:rPr>
              <a:t> </a:t>
            </a:r>
            <a:r>
              <a:rPr lang="en-US" sz="3200" dirty="0" err="1" smtClean="0">
                <a:latin typeface="American Purpose Casual 01" pitchFamily="2" charset="0"/>
              </a:rPr>
              <a:t>kasus</a:t>
            </a:r>
            <a:r>
              <a:rPr lang="en-US" sz="3200" dirty="0" smtClean="0">
                <a:latin typeface="American Purpose Casual 01" pitchFamily="2" charset="0"/>
              </a:rPr>
              <a:t> </a:t>
            </a:r>
            <a:r>
              <a:rPr lang="en-US" sz="3200" dirty="0" err="1" smtClean="0">
                <a:latin typeface="American Purpose Casual 01" pitchFamily="2" charset="0"/>
              </a:rPr>
              <a:t>pelanggaran</a:t>
            </a:r>
            <a:r>
              <a:rPr lang="en-US" sz="3200" dirty="0" smtClean="0">
                <a:latin typeface="American Purpose Casual 01" pitchFamily="2" charset="0"/>
              </a:rPr>
              <a:t/>
            </a:r>
            <a:br>
              <a:rPr lang="en-US" sz="3200" dirty="0" smtClean="0">
                <a:latin typeface="American Purpose Casual 01" pitchFamily="2" charset="0"/>
              </a:rPr>
            </a:br>
            <a:r>
              <a:rPr lang="en-US" sz="3200" dirty="0" err="1" smtClean="0">
                <a:latin typeface="American Purpose Casual 01" pitchFamily="2" charset="0"/>
              </a:rPr>
              <a:t>etika</a:t>
            </a:r>
            <a:r>
              <a:rPr lang="en-US" sz="3200" dirty="0" smtClean="0">
                <a:latin typeface="American Purpose Casual 01" pitchFamily="2" charset="0"/>
              </a:rPr>
              <a:t> </a:t>
            </a:r>
            <a:r>
              <a:rPr lang="en-US" sz="3200" dirty="0" err="1" smtClean="0">
                <a:latin typeface="American Purpose Casual 01" pitchFamily="2" charset="0"/>
              </a:rPr>
              <a:t>komunikasi</a:t>
            </a:r>
            <a:r>
              <a:rPr lang="en-US" sz="3200" dirty="0" smtClean="0">
                <a:latin typeface="American Purpose Casual 01" pitchFamily="2" charset="0"/>
              </a:rPr>
              <a:t> </a:t>
            </a:r>
            <a:r>
              <a:rPr lang="en-US" sz="3200" dirty="0" err="1" smtClean="0">
                <a:latin typeface="American Purpose Casual 01" pitchFamily="2" charset="0"/>
              </a:rPr>
              <a:t>kelompok</a:t>
            </a:r>
            <a:endParaRPr lang="id-ID" sz="3200" dirty="0">
              <a:latin typeface="American Purpose Casual 01" pitchFamily="2" charset="0"/>
            </a:endParaRPr>
          </a:p>
        </p:txBody>
      </p:sp>
      <p:sp>
        <p:nvSpPr>
          <p:cNvPr id="3" name="Content Placeholder 2"/>
          <p:cNvSpPr>
            <a:spLocks noGrp="1"/>
          </p:cNvSpPr>
          <p:nvPr>
            <p:ph idx="1"/>
          </p:nvPr>
        </p:nvSpPr>
        <p:spPr>
          <a:xfrm>
            <a:off x="1115616" y="2119257"/>
            <a:ext cx="7128792" cy="3758015"/>
          </a:xfrm>
        </p:spPr>
        <p:txBody>
          <a:bodyPr>
            <a:noAutofit/>
          </a:bodyPr>
          <a:lstStyle/>
          <a:p>
            <a:r>
              <a:rPr lang="en-US" sz="2000" dirty="0" smtClean="0">
                <a:latin typeface="Century Gothic" pitchFamily="34" charset="0"/>
              </a:rPr>
              <a:t>Das </a:t>
            </a:r>
            <a:r>
              <a:rPr lang="en-US" sz="2000" dirty="0" err="1" smtClean="0">
                <a:latin typeface="Century Gothic" pitchFamily="34" charset="0"/>
              </a:rPr>
              <a:t>Sollen</a:t>
            </a:r>
            <a:endParaRPr lang="en-US" sz="2000" dirty="0" smtClean="0">
              <a:latin typeface="Century Gothic" pitchFamily="34" charset="0"/>
            </a:endParaRPr>
          </a:p>
          <a:p>
            <a:pPr lvl="1"/>
            <a:r>
              <a:rPr lang="id-ID" sz="1800" dirty="0">
                <a:latin typeface="Century Gothic" pitchFamily="34" charset="0"/>
              </a:rPr>
              <a:t>Cheney dan Tompskins merujuk pada Henry W. Johnstone Jr., </a:t>
            </a:r>
            <a:r>
              <a:rPr lang="en-US" sz="1800" dirty="0" smtClean="0">
                <a:latin typeface="Century Gothic" pitchFamily="34" charset="0"/>
              </a:rPr>
              <a:t>4</a:t>
            </a:r>
            <a:r>
              <a:rPr lang="id-ID" sz="1800" dirty="0" smtClean="0">
                <a:latin typeface="Century Gothic" pitchFamily="34" charset="0"/>
              </a:rPr>
              <a:t> </a:t>
            </a:r>
            <a:r>
              <a:rPr lang="id-ID" sz="1800" dirty="0">
                <a:latin typeface="Century Gothic" pitchFamily="34" charset="0"/>
              </a:rPr>
              <a:t>tugas keetikaan Johnstone yakni: </a:t>
            </a:r>
            <a:r>
              <a:rPr lang="id-ID" sz="1800" b="1" dirty="0">
                <a:latin typeface="Century Gothic" pitchFamily="34" charset="0"/>
              </a:rPr>
              <a:t>Keteguhan hati, keterbukaan, kelemah lembutan, dan keharuan</a:t>
            </a:r>
            <a:r>
              <a:rPr lang="id-ID" sz="1800" dirty="0">
                <a:latin typeface="Century Gothic" pitchFamily="34" charset="0"/>
              </a:rPr>
              <a:t>. Hal tersebut selanjutnya dimodifikasi oleh Cheney dan Tompkins untuk diterapkan dalam konteks komunikasi kelompok antara lain:</a:t>
            </a:r>
          </a:p>
          <a:p>
            <a:pPr marL="708660" lvl="1" indent="-342900">
              <a:buFont typeface="+mj-lt"/>
              <a:buAutoNum type="arabicPeriod"/>
            </a:pPr>
            <a:r>
              <a:rPr lang="id-ID" sz="1800" dirty="0">
                <a:latin typeface="Century Gothic" pitchFamily="34" charset="0"/>
              </a:rPr>
              <a:t> </a:t>
            </a:r>
            <a:r>
              <a:rPr lang="id-ID" sz="1800" dirty="0" smtClean="0">
                <a:latin typeface="Century Gothic" pitchFamily="34" charset="0"/>
              </a:rPr>
              <a:t>Kehati-hatian</a:t>
            </a:r>
            <a:endParaRPr lang="en-US" sz="1800" dirty="0" smtClean="0">
              <a:latin typeface="Century Gothic" pitchFamily="34" charset="0"/>
            </a:endParaRPr>
          </a:p>
          <a:p>
            <a:pPr marL="708660" lvl="1" indent="-342900">
              <a:buFont typeface="+mj-lt"/>
              <a:buAutoNum type="arabicPeriod"/>
            </a:pPr>
            <a:r>
              <a:rPr lang="id-ID" sz="1800" dirty="0">
                <a:latin typeface="Century Gothic" pitchFamily="34" charset="0"/>
              </a:rPr>
              <a:t> Mudah untuk dicapai</a:t>
            </a:r>
          </a:p>
          <a:p>
            <a:pPr marL="708660" lvl="1" indent="-342900">
              <a:buFont typeface="+mj-lt"/>
              <a:buAutoNum type="arabicPeriod"/>
            </a:pPr>
            <a:r>
              <a:rPr lang="id-ID" sz="1800" dirty="0" smtClean="0">
                <a:latin typeface="Century Gothic" pitchFamily="34" charset="0"/>
              </a:rPr>
              <a:t>Tanpa </a:t>
            </a:r>
            <a:r>
              <a:rPr lang="id-ID" sz="1800" dirty="0">
                <a:latin typeface="Century Gothic" pitchFamily="34" charset="0"/>
              </a:rPr>
              <a:t>kekerasan, penipuan, terang-terangan atau pun tidak, terhadap orang lain berdasarkan etika tidak diinginkan.</a:t>
            </a:r>
          </a:p>
          <a:p>
            <a:pPr marL="708660" lvl="1" indent="-342900">
              <a:buFont typeface="+mj-lt"/>
              <a:buAutoNum type="arabicPeriod"/>
            </a:pPr>
            <a:r>
              <a:rPr lang="id-ID" sz="1800" dirty="0" smtClean="0">
                <a:latin typeface="Century Gothic" pitchFamily="34" charset="0"/>
              </a:rPr>
              <a:t>Empati</a:t>
            </a:r>
            <a:endParaRPr lang="id-ID" sz="1800" dirty="0">
              <a:latin typeface="Century Gothic" pitchFamily="34" charset="0"/>
            </a:endParaRPr>
          </a:p>
          <a:p>
            <a:pPr marL="1028700" lvl="2" indent="-342900">
              <a:buFont typeface="+mj-lt"/>
              <a:buAutoNum type="arabicPeriod"/>
            </a:pPr>
            <a:endParaRPr lang="en-US" dirty="0">
              <a:latin typeface="Century Gothic" pitchFamily="34" charset="0"/>
            </a:endParaRPr>
          </a:p>
        </p:txBody>
      </p:sp>
    </p:spTree>
    <p:extLst>
      <p:ext uri="{BB962C8B-B14F-4D97-AF65-F5344CB8AC3E}">
        <p14:creationId xmlns:p14="http://schemas.microsoft.com/office/powerpoint/2010/main" val="22087815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err="1" smtClean="0">
                <a:latin typeface="American Purpose Casual 01" pitchFamily="2" charset="0"/>
              </a:rPr>
              <a:t>Contoh</a:t>
            </a:r>
            <a:r>
              <a:rPr lang="en-US" sz="3200" dirty="0" smtClean="0">
                <a:latin typeface="American Purpose Casual 01" pitchFamily="2" charset="0"/>
              </a:rPr>
              <a:t> </a:t>
            </a:r>
            <a:r>
              <a:rPr lang="en-US" sz="3200" dirty="0" err="1" smtClean="0">
                <a:latin typeface="American Purpose Casual 01" pitchFamily="2" charset="0"/>
              </a:rPr>
              <a:t>kasus</a:t>
            </a:r>
            <a:r>
              <a:rPr lang="en-US" sz="3200" dirty="0" smtClean="0">
                <a:latin typeface="American Purpose Casual 01" pitchFamily="2" charset="0"/>
              </a:rPr>
              <a:t> </a:t>
            </a:r>
            <a:r>
              <a:rPr lang="en-US" sz="3200" dirty="0" err="1" smtClean="0">
                <a:latin typeface="American Purpose Casual 01" pitchFamily="2" charset="0"/>
              </a:rPr>
              <a:t>pelanggaran</a:t>
            </a:r>
            <a:r>
              <a:rPr lang="en-US" sz="3200" dirty="0" smtClean="0">
                <a:latin typeface="American Purpose Casual 01" pitchFamily="2" charset="0"/>
              </a:rPr>
              <a:t/>
            </a:r>
            <a:br>
              <a:rPr lang="en-US" sz="3200" dirty="0" smtClean="0">
                <a:latin typeface="American Purpose Casual 01" pitchFamily="2" charset="0"/>
              </a:rPr>
            </a:br>
            <a:r>
              <a:rPr lang="en-US" sz="3200" dirty="0" err="1" smtClean="0">
                <a:latin typeface="American Purpose Casual 01" pitchFamily="2" charset="0"/>
              </a:rPr>
              <a:t>etika</a:t>
            </a:r>
            <a:r>
              <a:rPr lang="en-US" sz="3200" dirty="0" smtClean="0">
                <a:latin typeface="American Purpose Casual 01" pitchFamily="2" charset="0"/>
              </a:rPr>
              <a:t> </a:t>
            </a:r>
            <a:r>
              <a:rPr lang="en-US" sz="3200" dirty="0" err="1" smtClean="0">
                <a:latin typeface="American Purpose Casual 01" pitchFamily="2" charset="0"/>
              </a:rPr>
              <a:t>komunikasi</a:t>
            </a:r>
            <a:r>
              <a:rPr lang="en-US" sz="3200" dirty="0" smtClean="0">
                <a:latin typeface="American Purpose Casual 01" pitchFamily="2" charset="0"/>
              </a:rPr>
              <a:t> </a:t>
            </a:r>
            <a:r>
              <a:rPr lang="en-US" sz="3200" dirty="0" err="1" smtClean="0">
                <a:latin typeface="American Purpose Casual 01" pitchFamily="2" charset="0"/>
              </a:rPr>
              <a:t>Publik</a:t>
            </a:r>
            <a:endParaRPr lang="id-ID" sz="3200" dirty="0">
              <a:latin typeface="American Purpose Casual 01" pitchFamily="2" charset="0"/>
            </a:endParaRPr>
          </a:p>
        </p:txBody>
      </p:sp>
      <p:sp>
        <p:nvSpPr>
          <p:cNvPr id="3" name="Content Placeholder 2"/>
          <p:cNvSpPr>
            <a:spLocks noGrp="1"/>
          </p:cNvSpPr>
          <p:nvPr>
            <p:ph idx="1"/>
          </p:nvPr>
        </p:nvSpPr>
        <p:spPr>
          <a:xfrm>
            <a:off x="1115616" y="2119257"/>
            <a:ext cx="7128792" cy="445647"/>
          </a:xfrm>
        </p:spPr>
        <p:txBody>
          <a:bodyPr>
            <a:noAutofit/>
          </a:bodyPr>
          <a:lstStyle/>
          <a:p>
            <a:r>
              <a:rPr lang="en-US" sz="1800" dirty="0" smtClean="0">
                <a:latin typeface="Century Gothic" pitchFamily="34" charset="0"/>
              </a:rPr>
              <a:t>Das </a:t>
            </a:r>
            <a:r>
              <a:rPr lang="en-US" sz="1800" dirty="0" err="1" smtClean="0">
                <a:latin typeface="Century Gothic" pitchFamily="34" charset="0"/>
              </a:rPr>
              <a:t>Sain</a:t>
            </a:r>
            <a:endParaRPr lang="en-US" sz="1800" dirty="0" smtClean="0">
              <a:latin typeface="Century Gothic" pitchFamily="34" charset="0"/>
            </a:endParaRPr>
          </a:p>
          <a:p>
            <a:pPr marL="0" indent="0">
              <a:buNone/>
            </a:pPr>
            <a:endParaRPr lang="id-ID" sz="1800" dirty="0">
              <a:latin typeface="Century Gothic" pitchFamily="34" charset="0"/>
            </a:endParaRPr>
          </a:p>
        </p:txBody>
      </p:sp>
      <p:pic>
        <p:nvPicPr>
          <p:cNvPr id="9218"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2564904"/>
            <a:ext cx="5544616" cy="3698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24224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err="1" smtClean="0">
                <a:latin typeface="American Purpose Casual 01" pitchFamily="2" charset="0"/>
              </a:rPr>
              <a:t>Contoh</a:t>
            </a:r>
            <a:r>
              <a:rPr lang="en-US" sz="3200" dirty="0" smtClean="0">
                <a:latin typeface="American Purpose Casual 01" pitchFamily="2" charset="0"/>
              </a:rPr>
              <a:t> </a:t>
            </a:r>
            <a:r>
              <a:rPr lang="en-US" sz="3200" dirty="0" err="1" smtClean="0">
                <a:latin typeface="American Purpose Casual 01" pitchFamily="2" charset="0"/>
              </a:rPr>
              <a:t>kasus</a:t>
            </a:r>
            <a:r>
              <a:rPr lang="en-US" sz="3200" dirty="0" smtClean="0">
                <a:latin typeface="American Purpose Casual 01" pitchFamily="2" charset="0"/>
              </a:rPr>
              <a:t> </a:t>
            </a:r>
            <a:r>
              <a:rPr lang="en-US" sz="3200" dirty="0" err="1" smtClean="0">
                <a:latin typeface="American Purpose Casual 01" pitchFamily="2" charset="0"/>
              </a:rPr>
              <a:t>pelanggaran</a:t>
            </a:r>
            <a:r>
              <a:rPr lang="en-US" sz="3200" dirty="0" smtClean="0">
                <a:latin typeface="American Purpose Casual 01" pitchFamily="2" charset="0"/>
              </a:rPr>
              <a:t/>
            </a:r>
            <a:br>
              <a:rPr lang="en-US" sz="3200" dirty="0" smtClean="0">
                <a:latin typeface="American Purpose Casual 01" pitchFamily="2" charset="0"/>
              </a:rPr>
            </a:br>
            <a:r>
              <a:rPr lang="en-US" sz="3200" dirty="0" err="1" smtClean="0">
                <a:latin typeface="American Purpose Casual 01" pitchFamily="2" charset="0"/>
              </a:rPr>
              <a:t>etika</a:t>
            </a:r>
            <a:r>
              <a:rPr lang="en-US" sz="3200" dirty="0" smtClean="0">
                <a:latin typeface="American Purpose Casual 01" pitchFamily="2" charset="0"/>
              </a:rPr>
              <a:t> </a:t>
            </a:r>
            <a:r>
              <a:rPr lang="en-US" sz="3200" dirty="0" err="1" smtClean="0">
                <a:latin typeface="American Purpose Casual 01" pitchFamily="2" charset="0"/>
              </a:rPr>
              <a:t>komunikasi</a:t>
            </a:r>
            <a:r>
              <a:rPr lang="en-US" sz="3200" dirty="0" smtClean="0">
                <a:latin typeface="American Purpose Casual 01" pitchFamily="2" charset="0"/>
              </a:rPr>
              <a:t> </a:t>
            </a:r>
            <a:r>
              <a:rPr lang="en-US" sz="3200" dirty="0" err="1" smtClean="0">
                <a:latin typeface="American Purpose Casual 01" pitchFamily="2" charset="0"/>
              </a:rPr>
              <a:t>publik</a:t>
            </a:r>
            <a:endParaRPr lang="id-ID" sz="3200" dirty="0">
              <a:latin typeface="American Purpose Casual 01" pitchFamily="2" charset="0"/>
            </a:endParaRPr>
          </a:p>
        </p:txBody>
      </p:sp>
      <p:sp>
        <p:nvSpPr>
          <p:cNvPr id="3" name="Content Placeholder 2"/>
          <p:cNvSpPr>
            <a:spLocks noGrp="1"/>
          </p:cNvSpPr>
          <p:nvPr>
            <p:ph idx="1"/>
          </p:nvPr>
        </p:nvSpPr>
        <p:spPr>
          <a:xfrm>
            <a:off x="1115616" y="2119257"/>
            <a:ext cx="7128792" cy="3974039"/>
          </a:xfrm>
        </p:spPr>
        <p:txBody>
          <a:bodyPr>
            <a:noAutofit/>
          </a:bodyPr>
          <a:lstStyle/>
          <a:p>
            <a:r>
              <a:rPr lang="en-US" sz="2000" dirty="0" err="1" smtClean="0">
                <a:latin typeface="Century Gothic" pitchFamily="34" charset="0"/>
              </a:rPr>
              <a:t>Analisis</a:t>
            </a:r>
            <a:endParaRPr lang="en-US" sz="2000" dirty="0" smtClean="0">
              <a:latin typeface="Century Gothic" pitchFamily="34" charset="0"/>
            </a:endParaRPr>
          </a:p>
          <a:p>
            <a:pPr lvl="1"/>
            <a:r>
              <a:rPr lang="id-ID" sz="1800" dirty="0">
                <a:latin typeface="Century Gothic" pitchFamily="34" charset="0"/>
              </a:rPr>
              <a:t>Komunikasi publik dipahami sebagai komunikasi yang berlangsung di arena publik. Audience dalam komunikasi publik adalah masyarakat luas sangat beragam namun yang dibayangkan memiliki orientasi dan nilai-nilai yang disepakati bersama</a:t>
            </a:r>
            <a:r>
              <a:rPr lang="id-ID" sz="1800" dirty="0" smtClean="0">
                <a:latin typeface="Century Gothic" pitchFamily="34" charset="0"/>
              </a:rPr>
              <a:t>.</a:t>
            </a:r>
            <a:endParaRPr lang="en-US" sz="1800" dirty="0" smtClean="0">
              <a:latin typeface="Century Gothic" pitchFamily="34" charset="0"/>
            </a:endParaRPr>
          </a:p>
          <a:p>
            <a:pPr lvl="1"/>
            <a:r>
              <a:rPr lang="en-US" sz="1800" dirty="0" err="1" smtClean="0">
                <a:latin typeface="Century Gothic" pitchFamily="34" charset="0"/>
              </a:rPr>
              <a:t>Posisi</a:t>
            </a:r>
            <a:r>
              <a:rPr lang="en-US" sz="1800" dirty="0" smtClean="0">
                <a:latin typeface="Century Gothic" pitchFamily="34" charset="0"/>
              </a:rPr>
              <a:t> </a:t>
            </a:r>
            <a:r>
              <a:rPr lang="en-US" sz="1800" dirty="0" err="1" smtClean="0">
                <a:latin typeface="Century Gothic" pitchFamily="34" charset="0"/>
              </a:rPr>
              <a:t>Prabowo</a:t>
            </a:r>
            <a:r>
              <a:rPr lang="en-US" sz="1800" dirty="0" smtClean="0">
                <a:latin typeface="Century Gothic" pitchFamily="34" charset="0"/>
              </a:rPr>
              <a:t> </a:t>
            </a:r>
            <a:r>
              <a:rPr lang="en-US" sz="1800" dirty="0" err="1" smtClean="0">
                <a:latin typeface="Century Gothic" pitchFamily="34" charset="0"/>
              </a:rPr>
              <a:t>dan</a:t>
            </a:r>
            <a:r>
              <a:rPr lang="en-US" sz="1800" dirty="0" smtClean="0">
                <a:latin typeface="Century Gothic" pitchFamily="34" charset="0"/>
              </a:rPr>
              <a:t> </a:t>
            </a:r>
            <a:r>
              <a:rPr lang="en-US" sz="1800" dirty="0" err="1" smtClean="0">
                <a:latin typeface="Century Gothic" pitchFamily="34" charset="0"/>
              </a:rPr>
              <a:t>Fadli</a:t>
            </a:r>
            <a:r>
              <a:rPr lang="en-US" sz="1800" dirty="0" smtClean="0">
                <a:latin typeface="Century Gothic" pitchFamily="34" charset="0"/>
              </a:rPr>
              <a:t> </a:t>
            </a:r>
            <a:r>
              <a:rPr lang="en-US" sz="1800" dirty="0" err="1" smtClean="0">
                <a:latin typeface="Century Gothic" pitchFamily="34" charset="0"/>
              </a:rPr>
              <a:t>Zon</a:t>
            </a:r>
            <a:r>
              <a:rPr lang="en-US" sz="1800" dirty="0" smtClean="0">
                <a:latin typeface="Century Gothic" pitchFamily="34" charset="0"/>
              </a:rPr>
              <a:t> </a:t>
            </a:r>
            <a:r>
              <a:rPr lang="en-US" sz="1800" dirty="0" err="1" smtClean="0">
                <a:latin typeface="Century Gothic" pitchFamily="34" charset="0"/>
              </a:rPr>
              <a:t>sebagai</a:t>
            </a:r>
            <a:r>
              <a:rPr lang="en-US" sz="1800" dirty="0" smtClean="0">
                <a:latin typeface="Century Gothic" pitchFamily="34" charset="0"/>
              </a:rPr>
              <a:t> </a:t>
            </a:r>
            <a:r>
              <a:rPr lang="en-US" sz="1800" dirty="0" err="1" smtClean="0">
                <a:latin typeface="Century Gothic" pitchFamily="34" charset="0"/>
              </a:rPr>
              <a:t>politikus</a:t>
            </a:r>
            <a:r>
              <a:rPr lang="en-US" sz="1800" dirty="0" smtClean="0">
                <a:latin typeface="Century Gothic" pitchFamily="34" charset="0"/>
              </a:rPr>
              <a:t> </a:t>
            </a:r>
            <a:r>
              <a:rPr lang="en-US" sz="1800" dirty="0" err="1" smtClean="0">
                <a:latin typeface="Century Gothic" pitchFamily="34" charset="0"/>
              </a:rPr>
              <a:t>atau</a:t>
            </a:r>
            <a:r>
              <a:rPr lang="en-US" sz="1800" dirty="0" smtClean="0">
                <a:latin typeface="Century Gothic" pitchFamily="34" charset="0"/>
              </a:rPr>
              <a:t> Key of Opinion Leader </a:t>
            </a:r>
            <a:r>
              <a:rPr lang="en-US" sz="1800" dirty="0" err="1" smtClean="0">
                <a:latin typeface="Century Gothic" pitchFamily="34" charset="0"/>
              </a:rPr>
              <a:t>memungkinkan</a:t>
            </a:r>
            <a:r>
              <a:rPr lang="en-US" sz="1800" dirty="0" smtClean="0">
                <a:latin typeface="Century Gothic" pitchFamily="34" charset="0"/>
              </a:rPr>
              <a:t> </a:t>
            </a:r>
            <a:r>
              <a:rPr lang="en-US" sz="1800" dirty="0" err="1" smtClean="0">
                <a:latin typeface="Century Gothic" pitchFamily="34" charset="0"/>
              </a:rPr>
              <a:t>timbulnya</a:t>
            </a:r>
            <a:r>
              <a:rPr lang="en-US" sz="1800" dirty="0">
                <a:latin typeface="Century Gothic" pitchFamily="34" charset="0"/>
              </a:rPr>
              <a:t> </a:t>
            </a:r>
            <a:r>
              <a:rPr lang="en-US" sz="1800" dirty="0" err="1" smtClean="0">
                <a:latin typeface="Century Gothic" pitchFamily="34" charset="0"/>
              </a:rPr>
              <a:t>opini</a:t>
            </a:r>
            <a:r>
              <a:rPr lang="en-US" sz="1800" dirty="0" smtClean="0">
                <a:latin typeface="Century Gothic" pitchFamily="34" charset="0"/>
              </a:rPr>
              <a:t> di </a:t>
            </a:r>
            <a:r>
              <a:rPr lang="en-US" sz="1800" dirty="0" err="1" smtClean="0">
                <a:latin typeface="Century Gothic" pitchFamily="34" charset="0"/>
              </a:rPr>
              <a:t>masyarakat</a:t>
            </a:r>
            <a:r>
              <a:rPr lang="en-US" sz="1800" dirty="0" smtClean="0">
                <a:latin typeface="Century Gothic" pitchFamily="34" charset="0"/>
              </a:rPr>
              <a:t> </a:t>
            </a:r>
            <a:r>
              <a:rPr lang="en-US" sz="1800" dirty="0" err="1" smtClean="0">
                <a:latin typeface="Century Gothic" pitchFamily="34" charset="0"/>
              </a:rPr>
              <a:t>berkaitan</a:t>
            </a:r>
            <a:r>
              <a:rPr lang="en-US" sz="1800" dirty="0" smtClean="0">
                <a:latin typeface="Century Gothic" pitchFamily="34" charset="0"/>
              </a:rPr>
              <a:t> </a:t>
            </a:r>
            <a:r>
              <a:rPr lang="en-US" sz="1800" dirty="0" err="1" smtClean="0">
                <a:latin typeface="Century Gothic" pitchFamily="34" charset="0"/>
              </a:rPr>
              <a:t>dengan</a:t>
            </a:r>
            <a:r>
              <a:rPr lang="en-US" sz="1800" dirty="0" smtClean="0">
                <a:latin typeface="Century Gothic" pitchFamily="34" charset="0"/>
              </a:rPr>
              <a:t> </a:t>
            </a:r>
            <a:r>
              <a:rPr lang="en-US" sz="1800" dirty="0" err="1" smtClean="0">
                <a:latin typeface="Century Gothic" pitchFamily="34" charset="0"/>
              </a:rPr>
              <a:t>Ratna</a:t>
            </a:r>
            <a:r>
              <a:rPr lang="en-US" sz="1800" dirty="0" smtClean="0">
                <a:latin typeface="Century Gothic" pitchFamily="34" charset="0"/>
              </a:rPr>
              <a:t> </a:t>
            </a:r>
            <a:r>
              <a:rPr lang="en-US" sz="1800" dirty="0" err="1" smtClean="0">
                <a:latin typeface="Century Gothic" pitchFamily="34" charset="0"/>
              </a:rPr>
              <a:t>Sarumpaet</a:t>
            </a:r>
            <a:r>
              <a:rPr lang="en-US" sz="1800" dirty="0" smtClean="0">
                <a:latin typeface="Century Gothic" pitchFamily="34" charset="0"/>
              </a:rPr>
              <a:t> </a:t>
            </a:r>
            <a:r>
              <a:rPr lang="id-ID" sz="1800" dirty="0">
                <a:latin typeface="Century Gothic" pitchFamily="34" charset="0"/>
              </a:rPr>
              <a:t/>
            </a:r>
            <a:br>
              <a:rPr lang="id-ID" sz="1800" dirty="0">
                <a:latin typeface="Century Gothic" pitchFamily="34" charset="0"/>
              </a:rPr>
            </a:br>
            <a:r>
              <a:rPr lang="id-ID" sz="1800" dirty="0">
                <a:latin typeface="Century Gothic" pitchFamily="34" charset="0"/>
              </a:rPr>
              <a:t/>
            </a:r>
            <a:br>
              <a:rPr lang="id-ID" sz="1800" dirty="0">
                <a:latin typeface="Century Gothic" pitchFamily="34" charset="0"/>
              </a:rPr>
            </a:br>
            <a:endParaRPr lang="id-ID" sz="1800" dirty="0">
              <a:latin typeface="Century Gothic" pitchFamily="34" charset="0"/>
            </a:endParaRPr>
          </a:p>
        </p:txBody>
      </p:sp>
    </p:spTree>
    <p:extLst>
      <p:ext uri="{BB962C8B-B14F-4D97-AF65-F5344CB8AC3E}">
        <p14:creationId xmlns:p14="http://schemas.microsoft.com/office/powerpoint/2010/main" val="33283966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err="1" smtClean="0">
                <a:latin typeface="American Purpose Casual 01" pitchFamily="2" charset="0"/>
              </a:rPr>
              <a:t>Contoh</a:t>
            </a:r>
            <a:r>
              <a:rPr lang="en-US" sz="3200" dirty="0" smtClean="0">
                <a:latin typeface="American Purpose Casual 01" pitchFamily="2" charset="0"/>
              </a:rPr>
              <a:t> </a:t>
            </a:r>
            <a:r>
              <a:rPr lang="en-US" sz="3200" dirty="0" err="1" smtClean="0">
                <a:latin typeface="American Purpose Casual 01" pitchFamily="2" charset="0"/>
              </a:rPr>
              <a:t>kasus</a:t>
            </a:r>
            <a:r>
              <a:rPr lang="en-US" sz="3200" dirty="0" smtClean="0">
                <a:latin typeface="American Purpose Casual 01" pitchFamily="2" charset="0"/>
              </a:rPr>
              <a:t> </a:t>
            </a:r>
            <a:r>
              <a:rPr lang="en-US" sz="3200" dirty="0" err="1" smtClean="0">
                <a:latin typeface="American Purpose Casual 01" pitchFamily="2" charset="0"/>
              </a:rPr>
              <a:t>pelanggaran</a:t>
            </a:r>
            <a:r>
              <a:rPr lang="en-US" sz="3200" dirty="0" smtClean="0">
                <a:latin typeface="American Purpose Casual 01" pitchFamily="2" charset="0"/>
              </a:rPr>
              <a:t/>
            </a:r>
            <a:br>
              <a:rPr lang="en-US" sz="3200" dirty="0" smtClean="0">
                <a:latin typeface="American Purpose Casual 01" pitchFamily="2" charset="0"/>
              </a:rPr>
            </a:br>
            <a:r>
              <a:rPr lang="en-US" sz="3200" dirty="0" err="1" smtClean="0">
                <a:latin typeface="American Purpose Casual 01" pitchFamily="2" charset="0"/>
              </a:rPr>
              <a:t>etika</a:t>
            </a:r>
            <a:r>
              <a:rPr lang="en-US" sz="3200" dirty="0" smtClean="0">
                <a:latin typeface="American Purpose Casual 01" pitchFamily="2" charset="0"/>
              </a:rPr>
              <a:t> </a:t>
            </a:r>
            <a:r>
              <a:rPr lang="en-US" sz="3200" dirty="0" err="1" smtClean="0">
                <a:latin typeface="American Purpose Casual 01" pitchFamily="2" charset="0"/>
              </a:rPr>
              <a:t>komunikasi</a:t>
            </a:r>
            <a:r>
              <a:rPr lang="en-US" sz="3200" dirty="0" smtClean="0">
                <a:latin typeface="American Purpose Casual 01" pitchFamily="2" charset="0"/>
              </a:rPr>
              <a:t> </a:t>
            </a:r>
            <a:r>
              <a:rPr lang="en-US" sz="3200" dirty="0" err="1" smtClean="0">
                <a:latin typeface="American Purpose Casual 01" pitchFamily="2" charset="0"/>
              </a:rPr>
              <a:t>publik</a:t>
            </a:r>
            <a:endParaRPr lang="id-ID" sz="3200" dirty="0">
              <a:latin typeface="American Purpose Casual 01" pitchFamily="2" charset="0"/>
            </a:endParaRPr>
          </a:p>
        </p:txBody>
      </p:sp>
      <p:sp>
        <p:nvSpPr>
          <p:cNvPr id="3" name="Content Placeholder 2"/>
          <p:cNvSpPr>
            <a:spLocks noGrp="1"/>
          </p:cNvSpPr>
          <p:nvPr>
            <p:ph idx="1"/>
          </p:nvPr>
        </p:nvSpPr>
        <p:spPr>
          <a:xfrm>
            <a:off x="1115616" y="2119257"/>
            <a:ext cx="7128792" cy="3758015"/>
          </a:xfrm>
        </p:spPr>
        <p:txBody>
          <a:bodyPr>
            <a:noAutofit/>
          </a:bodyPr>
          <a:lstStyle/>
          <a:p>
            <a:r>
              <a:rPr lang="en-US" sz="2000" dirty="0" smtClean="0">
                <a:latin typeface="Century Gothic" pitchFamily="34" charset="0"/>
              </a:rPr>
              <a:t>Das </a:t>
            </a:r>
            <a:r>
              <a:rPr lang="en-US" sz="2000" dirty="0" err="1" smtClean="0">
                <a:latin typeface="Century Gothic" pitchFamily="34" charset="0"/>
              </a:rPr>
              <a:t>Sollen</a:t>
            </a:r>
            <a:endParaRPr lang="en-US" sz="2000" dirty="0" smtClean="0">
              <a:latin typeface="Century Gothic" pitchFamily="34" charset="0"/>
            </a:endParaRPr>
          </a:p>
          <a:p>
            <a:pPr lvl="1"/>
            <a:r>
              <a:rPr lang="en-US" sz="1800" dirty="0" err="1" smtClean="0"/>
              <a:t>Menurut</a:t>
            </a:r>
            <a:r>
              <a:rPr lang="en-US" sz="1800" dirty="0" smtClean="0"/>
              <a:t> </a:t>
            </a:r>
            <a:r>
              <a:rPr lang="en-US" sz="1800" dirty="0" err="1" smtClean="0"/>
              <a:t>Hermin</a:t>
            </a:r>
            <a:r>
              <a:rPr lang="en-US" sz="1800" dirty="0" smtClean="0"/>
              <a:t> I. </a:t>
            </a:r>
            <a:r>
              <a:rPr lang="en-US" sz="1800" dirty="0" err="1" smtClean="0"/>
              <a:t>Wahyuni</a:t>
            </a:r>
            <a:r>
              <a:rPr lang="en-US" sz="1800" dirty="0" smtClean="0"/>
              <a:t> (2017), </a:t>
            </a:r>
            <a:r>
              <a:rPr lang="en-US" sz="1800" dirty="0" err="1" smtClean="0"/>
              <a:t>ke</a:t>
            </a:r>
            <a:r>
              <a:rPr lang="id-ID" sz="1800" dirty="0" smtClean="0"/>
              <a:t>hidupan </a:t>
            </a:r>
            <a:r>
              <a:rPr lang="id-ID" sz="1800" dirty="0"/>
              <a:t>yang sangat terpusat pada media, berakibat kuat dalam berbagai sektor. Dalam dunia politik misalnya kita melihat bagaimana para pemimpin tidak saja disibukkan dengan profesionalitas mereka sebagai pemimpin tetapi juga mereka sibuk dengan “performance” tampilan publik karena kesadaran mereka akan media. </a:t>
            </a:r>
            <a:endParaRPr lang="en-US" sz="1800" dirty="0" smtClean="0"/>
          </a:p>
          <a:p>
            <a:pPr lvl="1"/>
            <a:r>
              <a:rPr lang="en-US" sz="1800" dirty="0" smtClean="0"/>
              <a:t>Media darling </a:t>
            </a:r>
            <a:r>
              <a:rPr lang="en-US" sz="1800" dirty="0" err="1" smtClean="0"/>
              <a:t>dan</a:t>
            </a:r>
            <a:r>
              <a:rPr lang="en-US" sz="1800" dirty="0" smtClean="0"/>
              <a:t> media enemy </a:t>
            </a:r>
            <a:r>
              <a:rPr lang="en-US" sz="1800" dirty="0" smtClean="0">
                <a:sym typeface="Wingdings" pitchFamily="2" charset="2"/>
              </a:rPr>
              <a:t> </a:t>
            </a:r>
            <a:r>
              <a:rPr lang="en-US" sz="1800" dirty="0" err="1" smtClean="0">
                <a:sym typeface="Wingdings" pitchFamily="2" charset="2"/>
              </a:rPr>
              <a:t>berhati</a:t>
            </a:r>
            <a:r>
              <a:rPr lang="en-US" sz="1800" dirty="0" smtClean="0">
                <a:sym typeface="Wingdings" pitchFamily="2" charset="2"/>
              </a:rPr>
              <a:t> – </a:t>
            </a:r>
            <a:r>
              <a:rPr lang="en-US" sz="1800" dirty="0" err="1" smtClean="0">
                <a:sym typeface="Wingdings" pitchFamily="2" charset="2"/>
              </a:rPr>
              <a:t>hati</a:t>
            </a:r>
            <a:r>
              <a:rPr lang="en-US" sz="1800" dirty="0" smtClean="0">
                <a:sym typeface="Wingdings" pitchFamily="2" charset="2"/>
              </a:rPr>
              <a:t> </a:t>
            </a:r>
            <a:r>
              <a:rPr lang="en-US" sz="1800" dirty="0" err="1" smtClean="0">
                <a:sym typeface="Wingdings" pitchFamily="2" charset="2"/>
              </a:rPr>
              <a:t>dalam</a:t>
            </a:r>
            <a:r>
              <a:rPr lang="en-US" sz="1800" dirty="0" smtClean="0">
                <a:sym typeface="Wingdings" pitchFamily="2" charset="2"/>
              </a:rPr>
              <a:t> </a:t>
            </a:r>
            <a:r>
              <a:rPr lang="en-US" sz="1800" dirty="0" err="1" smtClean="0">
                <a:sym typeface="Wingdings" pitchFamily="2" charset="2"/>
              </a:rPr>
              <a:t>bersikap</a:t>
            </a:r>
            <a:r>
              <a:rPr lang="en-US" sz="1800" dirty="0" smtClean="0">
                <a:sym typeface="Wingdings" pitchFamily="2" charset="2"/>
              </a:rPr>
              <a:t> </a:t>
            </a:r>
            <a:r>
              <a:rPr lang="en-US" sz="1800" dirty="0" err="1" smtClean="0">
                <a:sym typeface="Wingdings" pitchFamily="2" charset="2"/>
              </a:rPr>
              <a:t>dan</a:t>
            </a:r>
            <a:r>
              <a:rPr lang="en-US" sz="1800" dirty="0" smtClean="0">
                <a:sym typeface="Wingdings" pitchFamily="2" charset="2"/>
              </a:rPr>
              <a:t> </a:t>
            </a:r>
            <a:r>
              <a:rPr lang="en-US" sz="1800" dirty="0" err="1" smtClean="0">
                <a:sym typeface="Wingdings" pitchFamily="2" charset="2"/>
              </a:rPr>
              <a:t>tegas</a:t>
            </a:r>
            <a:r>
              <a:rPr lang="en-US" sz="1800" dirty="0" smtClean="0">
                <a:sym typeface="Wingdings" pitchFamily="2" charset="2"/>
              </a:rPr>
              <a:t> </a:t>
            </a:r>
            <a:r>
              <a:rPr lang="en-US" sz="1800" dirty="0" err="1" smtClean="0">
                <a:sym typeface="Wingdings" pitchFamily="2" charset="2"/>
              </a:rPr>
              <a:t>pada</a:t>
            </a:r>
            <a:r>
              <a:rPr lang="en-US" sz="1800" dirty="0" smtClean="0">
                <a:sym typeface="Wingdings" pitchFamily="2" charset="2"/>
              </a:rPr>
              <a:t> </a:t>
            </a:r>
            <a:r>
              <a:rPr lang="en-US" sz="1800" dirty="0" err="1" smtClean="0">
                <a:sym typeface="Wingdings" pitchFamily="2" charset="2"/>
              </a:rPr>
              <a:t>penegakan</a:t>
            </a:r>
            <a:r>
              <a:rPr lang="en-US" sz="1800" dirty="0" smtClean="0">
                <a:sym typeface="Wingdings" pitchFamily="2" charset="2"/>
              </a:rPr>
              <a:t> </a:t>
            </a:r>
            <a:r>
              <a:rPr lang="en-US" sz="1800" dirty="0" err="1" smtClean="0">
                <a:sym typeface="Wingdings" pitchFamily="2" charset="2"/>
              </a:rPr>
              <a:t>etika</a:t>
            </a:r>
            <a:r>
              <a:rPr lang="id-ID" sz="1800" dirty="0"/>
              <a:t/>
            </a:r>
            <a:br>
              <a:rPr lang="id-ID" sz="1800" dirty="0"/>
            </a:br>
            <a:endParaRPr lang="en-US" dirty="0">
              <a:latin typeface="Century Gothic" pitchFamily="34" charset="0"/>
            </a:endParaRPr>
          </a:p>
        </p:txBody>
      </p:sp>
    </p:spTree>
    <p:extLst>
      <p:ext uri="{BB962C8B-B14F-4D97-AF65-F5344CB8AC3E}">
        <p14:creationId xmlns:p14="http://schemas.microsoft.com/office/powerpoint/2010/main" val="3363523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err="1" smtClean="0">
                <a:latin typeface="American Purpose Casual 01" pitchFamily="2" charset="0"/>
              </a:rPr>
              <a:t>Pelanggaran</a:t>
            </a:r>
            <a:r>
              <a:rPr lang="en-US" sz="3200" dirty="0" smtClean="0">
                <a:latin typeface="American Purpose Casual 01" pitchFamily="2" charset="0"/>
              </a:rPr>
              <a:t> </a:t>
            </a:r>
            <a:r>
              <a:rPr lang="en-US" sz="3200" dirty="0" err="1" smtClean="0">
                <a:latin typeface="American Purpose Casual 01" pitchFamily="2" charset="0"/>
              </a:rPr>
              <a:t>etika</a:t>
            </a:r>
            <a:r>
              <a:rPr lang="en-US" sz="3200" dirty="0" smtClean="0">
                <a:latin typeface="American Purpose Casual 01" pitchFamily="2" charset="0"/>
              </a:rPr>
              <a:t> </a:t>
            </a:r>
            <a:r>
              <a:rPr lang="en-US" sz="3200" dirty="0" err="1" smtClean="0">
                <a:latin typeface="American Purpose Casual 01" pitchFamily="2" charset="0"/>
              </a:rPr>
              <a:t>komunikasi</a:t>
            </a:r>
            <a:r>
              <a:rPr lang="en-US" sz="3200" dirty="0" smtClean="0">
                <a:latin typeface="American Purpose Casual 01" pitchFamily="2" charset="0"/>
              </a:rPr>
              <a:t> digital</a:t>
            </a:r>
            <a:endParaRPr lang="id-ID" sz="3200" dirty="0">
              <a:latin typeface="American Purpose Casual 01" pitchFamily="2" charset="0"/>
            </a:endParaRPr>
          </a:p>
        </p:txBody>
      </p:sp>
      <p:sp>
        <p:nvSpPr>
          <p:cNvPr id="3" name="Content Placeholder 2"/>
          <p:cNvSpPr>
            <a:spLocks noGrp="1"/>
          </p:cNvSpPr>
          <p:nvPr>
            <p:ph idx="1"/>
          </p:nvPr>
        </p:nvSpPr>
        <p:spPr>
          <a:xfrm>
            <a:off x="1115616" y="2119257"/>
            <a:ext cx="6912768" cy="3613999"/>
          </a:xfrm>
        </p:spPr>
        <p:txBody>
          <a:bodyPr>
            <a:noAutofit/>
          </a:bodyPr>
          <a:lstStyle/>
          <a:p>
            <a:pPr marL="342900" indent="-342900">
              <a:buAutoNum type="arabicPeriod"/>
            </a:pPr>
            <a:r>
              <a:rPr lang="id-ID" sz="1800" b="1" dirty="0" smtClean="0">
                <a:latin typeface="Century Gothic" pitchFamily="34" charset="0"/>
              </a:rPr>
              <a:t>Pelanggaran </a:t>
            </a:r>
            <a:r>
              <a:rPr lang="id-ID" sz="1800" b="1" dirty="0">
                <a:latin typeface="Century Gothic" pitchFamily="34" charset="0"/>
              </a:rPr>
              <a:t>Hak Kekayaan Intelektual (HKI</a:t>
            </a:r>
            <a:r>
              <a:rPr lang="id-ID" sz="1800" b="1" dirty="0" smtClean="0">
                <a:latin typeface="Century Gothic" pitchFamily="34" charset="0"/>
              </a:rPr>
              <a:t>)</a:t>
            </a:r>
            <a:endParaRPr lang="en-US" sz="1800" b="1" dirty="0" smtClean="0">
              <a:latin typeface="Century Gothic" pitchFamily="34" charset="0"/>
            </a:endParaRPr>
          </a:p>
          <a:p>
            <a:pPr marL="342900" indent="-342900">
              <a:buAutoNum type="arabicPeriod"/>
            </a:pPr>
            <a:r>
              <a:rPr lang="id-ID" sz="1800" b="1" dirty="0">
                <a:latin typeface="Century Gothic" pitchFamily="34" charset="0"/>
              </a:rPr>
              <a:t>Pencemaran Nama </a:t>
            </a:r>
            <a:r>
              <a:rPr lang="id-ID" sz="1800" b="1" dirty="0" smtClean="0">
                <a:latin typeface="Century Gothic" pitchFamily="34" charset="0"/>
              </a:rPr>
              <a:t>Baik</a:t>
            </a:r>
            <a:endParaRPr lang="en-US" sz="1800" b="1" dirty="0" smtClean="0">
              <a:latin typeface="Century Gothic" pitchFamily="34" charset="0"/>
            </a:endParaRPr>
          </a:p>
          <a:p>
            <a:pPr marL="342900" indent="-342900">
              <a:buAutoNum type="arabicPeriod"/>
            </a:pPr>
            <a:r>
              <a:rPr lang="id-ID" sz="1800" b="1" dirty="0">
                <a:latin typeface="Century Gothic" pitchFamily="34" charset="0"/>
              </a:rPr>
              <a:t>Penipuan </a:t>
            </a:r>
            <a:r>
              <a:rPr lang="id-ID" sz="1800" b="1" dirty="0" smtClean="0">
                <a:latin typeface="Century Gothic" pitchFamily="34" charset="0"/>
              </a:rPr>
              <a:t>Online</a:t>
            </a:r>
            <a:endParaRPr lang="en-US" sz="1800" b="1" dirty="0" smtClean="0">
              <a:latin typeface="Century Gothic" pitchFamily="34" charset="0"/>
            </a:endParaRPr>
          </a:p>
          <a:p>
            <a:pPr marL="342900" indent="-342900">
              <a:buAutoNum type="arabicPeriod"/>
            </a:pPr>
            <a:r>
              <a:rPr lang="en-US" sz="1800" b="1" dirty="0" smtClean="0">
                <a:latin typeface="Century Gothic" pitchFamily="34" charset="0"/>
              </a:rPr>
              <a:t>Spam</a:t>
            </a:r>
          </a:p>
          <a:p>
            <a:pPr marL="342900" indent="-342900">
              <a:buAutoNum type="arabicPeriod"/>
            </a:pPr>
            <a:r>
              <a:rPr lang="id-ID" sz="1800" b="1" dirty="0" smtClean="0">
                <a:latin typeface="Century Gothic" pitchFamily="34" charset="0"/>
              </a:rPr>
              <a:t>Bullying</a:t>
            </a:r>
            <a:endParaRPr lang="en-US" sz="1800" b="1" dirty="0" smtClean="0">
              <a:latin typeface="Century Gothic" pitchFamily="34" charset="0"/>
            </a:endParaRPr>
          </a:p>
          <a:p>
            <a:pPr marL="342900" indent="-342900">
              <a:buAutoNum type="arabicPeriod"/>
            </a:pPr>
            <a:r>
              <a:rPr lang="id-ID" sz="1800" b="1" dirty="0">
                <a:latin typeface="Century Gothic" pitchFamily="34" charset="0"/>
              </a:rPr>
              <a:t>Penyebaran Berita </a:t>
            </a:r>
            <a:r>
              <a:rPr lang="id-ID" sz="1800" b="1" dirty="0" smtClean="0">
                <a:latin typeface="Century Gothic" pitchFamily="34" charset="0"/>
              </a:rPr>
              <a:t>Hoax</a:t>
            </a:r>
            <a:endParaRPr lang="en-US" sz="1800" b="1" dirty="0" smtClean="0">
              <a:latin typeface="Century Gothic" pitchFamily="34" charset="0"/>
            </a:endParaRPr>
          </a:p>
          <a:p>
            <a:pPr marL="342900" indent="-342900">
              <a:buAutoNum type="arabicPeriod"/>
            </a:pPr>
            <a:r>
              <a:rPr lang="en-US" sz="1800" b="1" dirty="0" err="1" smtClean="0">
                <a:latin typeface="Century Gothic" pitchFamily="34" charset="0"/>
              </a:rPr>
              <a:t>Pembajakan</a:t>
            </a:r>
            <a:r>
              <a:rPr lang="en-US" sz="1800" b="1" dirty="0" smtClean="0">
                <a:latin typeface="Century Gothic" pitchFamily="34" charset="0"/>
              </a:rPr>
              <a:t> </a:t>
            </a:r>
            <a:r>
              <a:rPr lang="en-US" sz="1800" b="1" dirty="0" err="1" smtClean="0">
                <a:latin typeface="Century Gothic" pitchFamily="34" charset="0"/>
              </a:rPr>
              <a:t>akun</a:t>
            </a:r>
            <a:endParaRPr lang="en-US" sz="1800" b="1" dirty="0" smtClean="0">
              <a:latin typeface="Century Gothic" pitchFamily="34" charset="0"/>
            </a:endParaRPr>
          </a:p>
          <a:p>
            <a:pPr marL="342900" indent="-342900">
              <a:buAutoNum type="arabicPeriod"/>
            </a:pPr>
            <a:r>
              <a:rPr lang="id-ID" sz="1800" b="1" dirty="0" smtClean="0">
                <a:latin typeface="Century Gothic" pitchFamily="34" charset="0"/>
              </a:rPr>
              <a:t>Phishing</a:t>
            </a:r>
            <a:endParaRPr lang="en-US" sz="1800" b="1" dirty="0" smtClean="0">
              <a:latin typeface="Century Gothic" pitchFamily="34" charset="0"/>
            </a:endParaRPr>
          </a:p>
          <a:p>
            <a:pPr marL="342900" indent="-342900">
              <a:buAutoNum type="arabicPeriod"/>
            </a:pPr>
            <a:r>
              <a:rPr lang="en-US" sz="1800" b="1" dirty="0" err="1" smtClean="0">
                <a:latin typeface="Century Gothic" pitchFamily="34" charset="0"/>
              </a:rPr>
              <a:t>Pencurian</a:t>
            </a:r>
            <a:r>
              <a:rPr lang="en-US" sz="1800" b="1" dirty="0" smtClean="0">
                <a:latin typeface="Century Gothic" pitchFamily="34" charset="0"/>
              </a:rPr>
              <a:t> </a:t>
            </a:r>
            <a:r>
              <a:rPr lang="en-US" sz="1800" b="1" dirty="0" err="1" smtClean="0">
                <a:latin typeface="Century Gothic" pitchFamily="34" charset="0"/>
              </a:rPr>
              <a:t>Identitas</a:t>
            </a:r>
            <a:endParaRPr lang="en-US" sz="1800" b="1" dirty="0" smtClean="0">
              <a:latin typeface="Century Gothic" pitchFamily="34" charset="0"/>
            </a:endParaRPr>
          </a:p>
          <a:p>
            <a:pPr marL="342900" indent="-342900">
              <a:buAutoNum type="arabicPeriod"/>
            </a:pPr>
            <a:r>
              <a:rPr lang="en-US" sz="1800" b="1" dirty="0" smtClean="0">
                <a:latin typeface="Century Gothic" pitchFamily="34" charset="0"/>
              </a:rPr>
              <a:t>Cybercrime</a:t>
            </a:r>
          </a:p>
          <a:p>
            <a:pPr marL="0" indent="0" algn="r">
              <a:buNone/>
            </a:pPr>
            <a:r>
              <a:rPr lang="en-US" sz="1800" b="1" dirty="0" err="1" smtClean="0">
                <a:latin typeface="Century Gothic" pitchFamily="34" charset="0"/>
              </a:rPr>
              <a:t>Ivony</a:t>
            </a:r>
            <a:r>
              <a:rPr lang="en-US" sz="1800" b="1" dirty="0" smtClean="0">
                <a:latin typeface="Century Gothic" pitchFamily="34" charset="0"/>
              </a:rPr>
              <a:t> (pakarkomunikasi.com)</a:t>
            </a:r>
            <a:endParaRPr lang="id-ID" sz="1800" dirty="0">
              <a:latin typeface="Century Gothic" pitchFamily="34" charset="0"/>
            </a:endParaRPr>
          </a:p>
        </p:txBody>
      </p:sp>
    </p:spTree>
    <p:extLst>
      <p:ext uri="{BB962C8B-B14F-4D97-AF65-F5344CB8AC3E}">
        <p14:creationId xmlns:p14="http://schemas.microsoft.com/office/powerpoint/2010/main" val="7647307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err="1" smtClean="0">
                <a:latin typeface="American Purpose Casual 01" pitchFamily="2" charset="0"/>
              </a:rPr>
              <a:t>Contoh</a:t>
            </a:r>
            <a:r>
              <a:rPr lang="en-US" sz="3200" dirty="0" smtClean="0">
                <a:latin typeface="American Purpose Casual 01" pitchFamily="2" charset="0"/>
              </a:rPr>
              <a:t> </a:t>
            </a:r>
            <a:r>
              <a:rPr lang="en-US" sz="3200" dirty="0" err="1" smtClean="0">
                <a:latin typeface="American Purpose Casual 01" pitchFamily="2" charset="0"/>
              </a:rPr>
              <a:t>kasus</a:t>
            </a:r>
            <a:r>
              <a:rPr lang="en-US" sz="3200" dirty="0" smtClean="0">
                <a:latin typeface="American Purpose Casual 01" pitchFamily="2" charset="0"/>
              </a:rPr>
              <a:t> </a:t>
            </a:r>
            <a:r>
              <a:rPr lang="en-US" sz="3200" dirty="0" err="1" smtClean="0">
                <a:latin typeface="American Purpose Casual 01" pitchFamily="2" charset="0"/>
              </a:rPr>
              <a:t>pelanggaran</a:t>
            </a:r>
            <a:r>
              <a:rPr lang="en-US" sz="3200" dirty="0" smtClean="0">
                <a:latin typeface="American Purpose Casual 01" pitchFamily="2" charset="0"/>
              </a:rPr>
              <a:t/>
            </a:r>
            <a:br>
              <a:rPr lang="en-US" sz="3200" dirty="0" smtClean="0">
                <a:latin typeface="American Purpose Casual 01" pitchFamily="2" charset="0"/>
              </a:rPr>
            </a:br>
            <a:r>
              <a:rPr lang="en-US" sz="3200" dirty="0" err="1" smtClean="0">
                <a:latin typeface="American Purpose Casual 01" pitchFamily="2" charset="0"/>
              </a:rPr>
              <a:t>etika</a:t>
            </a:r>
            <a:r>
              <a:rPr lang="en-US" sz="3200" dirty="0" smtClean="0">
                <a:latin typeface="American Purpose Casual 01" pitchFamily="2" charset="0"/>
              </a:rPr>
              <a:t> </a:t>
            </a:r>
            <a:r>
              <a:rPr lang="en-US" sz="3200" dirty="0" err="1" smtClean="0">
                <a:latin typeface="American Purpose Casual 01" pitchFamily="2" charset="0"/>
              </a:rPr>
              <a:t>komunikasi</a:t>
            </a:r>
            <a:r>
              <a:rPr lang="en-US" sz="3200" dirty="0" smtClean="0">
                <a:latin typeface="American Purpose Casual 01" pitchFamily="2" charset="0"/>
              </a:rPr>
              <a:t> </a:t>
            </a:r>
            <a:r>
              <a:rPr lang="en-US" sz="3200" dirty="0" err="1" smtClean="0">
                <a:latin typeface="American Purpose Casual 01" pitchFamily="2" charset="0"/>
              </a:rPr>
              <a:t>politik</a:t>
            </a:r>
            <a:endParaRPr lang="id-ID" sz="3200" dirty="0">
              <a:latin typeface="American Purpose Casual 01" pitchFamily="2" charset="0"/>
            </a:endParaRPr>
          </a:p>
        </p:txBody>
      </p:sp>
      <p:sp>
        <p:nvSpPr>
          <p:cNvPr id="3" name="Content Placeholder 2"/>
          <p:cNvSpPr>
            <a:spLocks noGrp="1"/>
          </p:cNvSpPr>
          <p:nvPr>
            <p:ph idx="1"/>
          </p:nvPr>
        </p:nvSpPr>
        <p:spPr>
          <a:xfrm>
            <a:off x="1115616" y="2119257"/>
            <a:ext cx="7128792" cy="445647"/>
          </a:xfrm>
        </p:spPr>
        <p:txBody>
          <a:bodyPr>
            <a:noAutofit/>
          </a:bodyPr>
          <a:lstStyle/>
          <a:p>
            <a:r>
              <a:rPr lang="en-US" sz="1800" dirty="0" smtClean="0">
                <a:latin typeface="Century Gothic" pitchFamily="34" charset="0"/>
              </a:rPr>
              <a:t>Das </a:t>
            </a:r>
            <a:r>
              <a:rPr lang="en-US" sz="1800" dirty="0" err="1" smtClean="0">
                <a:latin typeface="Century Gothic" pitchFamily="34" charset="0"/>
              </a:rPr>
              <a:t>Sain</a:t>
            </a:r>
            <a:endParaRPr lang="en-US" sz="1800" dirty="0" smtClean="0">
              <a:latin typeface="Century Gothic" pitchFamily="34" charset="0"/>
            </a:endParaRPr>
          </a:p>
          <a:p>
            <a:pPr marL="0" indent="0">
              <a:buNone/>
            </a:pPr>
            <a:endParaRPr lang="id-ID" sz="1800" dirty="0">
              <a:latin typeface="Century Gothic" pitchFamily="34" charset="0"/>
            </a:endParaRPr>
          </a:p>
        </p:txBody>
      </p:sp>
      <p:pic>
        <p:nvPicPr>
          <p:cNvPr id="9218"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2564904"/>
            <a:ext cx="5544616" cy="3698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85890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err="1" smtClean="0">
                <a:latin typeface="American Purpose Casual 01" pitchFamily="2" charset="0"/>
              </a:rPr>
              <a:t>Contoh</a:t>
            </a:r>
            <a:r>
              <a:rPr lang="en-US" sz="3200" dirty="0" smtClean="0">
                <a:latin typeface="American Purpose Casual 01" pitchFamily="2" charset="0"/>
              </a:rPr>
              <a:t> </a:t>
            </a:r>
            <a:r>
              <a:rPr lang="en-US" sz="3200" dirty="0" err="1" smtClean="0">
                <a:latin typeface="American Purpose Casual 01" pitchFamily="2" charset="0"/>
              </a:rPr>
              <a:t>kasus</a:t>
            </a:r>
            <a:r>
              <a:rPr lang="en-US" sz="3200" dirty="0" smtClean="0">
                <a:latin typeface="American Purpose Casual 01" pitchFamily="2" charset="0"/>
              </a:rPr>
              <a:t> </a:t>
            </a:r>
            <a:r>
              <a:rPr lang="en-US" sz="3200" dirty="0" err="1" smtClean="0">
                <a:latin typeface="American Purpose Casual 01" pitchFamily="2" charset="0"/>
              </a:rPr>
              <a:t>pelanggaran</a:t>
            </a:r>
            <a:r>
              <a:rPr lang="en-US" sz="3200" dirty="0" smtClean="0">
                <a:latin typeface="American Purpose Casual 01" pitchFamily="2" charset="0"/>
              </a:rPr>
              <a:t/>
            </a:r>
            <a:br>
              <a:rPr lang="en-US" sz="3200" dirty="0" smtClean="0">
                <a:latin typeface="American Purpose Casual 01" pitchFamily="2" charset="0"/>
              </a:rPr>
            </a:br>
            <a:r>
              <a:rPr lang="en-US" sz="3200" dirty="0" err="1" smtClean="0">
                <a:latin typeface="American Purpose Casual 01" pitchFamily="2" charset="0"/>
              </a:rPr>
              <a:t>etika</a:t>
            </a:r>
            <a:r>
              <a:rPr lang="en-US" sz="3200" dirty="0" smtClean="0">
                <a:latin typeface="American Purpose Casual 01" pitchFamily="2" charset="0"/>
              </a:rPr>
              <a:t> </a:t>
            </a:r>
            <a:r>
              <a:rPr lang="en-US" sz="3200" dirty="0" err="1" smtClean="0">
                <a:latin typeface="American Purpose Casual 01" pitchFamily="2" charset="0"/>
              </a:rPr>
              <a:t>komunikasi</a:t>
            </a:r>
            <a:r>
              <a:rPr lang="en-US" sz="3200" dirty="0" smtClean="0">
                <a:latin typeface="American Purpose Casual 01" pitchFamily="2" charset="0"/>
              </a:rPr>
              <a:t> </a:t>
            </a:r>
            <a:r>
              <a:rPr lang="en-US" sz="3200" dirty="0" err="1" smtClean="0">
                <a:latin typeface="American Purpose Casual 01" pitchFamily="2" charset="0"/>
              </a:rPr>
              <a:t>POLitik</a:t>
            </a:r>
            <a:endParaRPr lang="id-ID" sz="3200" dirty="0">
              <a:latin typeface="American Purpose Casual 01" pitchFamily="2" charset="0"/>
            </a:endParaRPr>
          </a:p>
        </p:txBody>
      </p:sp>
      <p:sp>
        <p:nvSpPr>
          <p:cNvPr id="3" name="Content Placeholder 2"/>
          <p:cNvSpPr>
            <a:spLocks noGrp="1"/>
          </p:cNvSpPr>
          <p:nvPr>
            <p:ph idx="1"/>
          </p:nvPr>
        </p:nvSpPr>
        <p:spPr>
          <a:xfrm>
            <a:off x="1115616" y="2119257"/>
            <a:ext cx="7128792" cy="3974039"/>
          </a:xfrm>
        </p:spPr>
        <p:txBody>
          <a:bodyPr>
            <a:noAutofit/>
          </a:bodyPr>
          <a:lstStyle/>
          <a:p>
            <a:r>
              <a:rPr lang="en-US" sz="2000" dirty="0" err="1" smtClean="0">
                <a:latin typeface="Century Gothic" pitchFamily="34" charset="0"/>
              </a:rPr>
              <a:t>Analisis</a:t>
            </a:r>
            <a:endParaRPr lang="en-US" sz="2000" dirty="0" smtClean="0">
              <a:latin typeface="Century Gothic" pitchFamily="34" charset="0"/>
            </a:endParaRPr>
          </a:p>
          <a:p>
            <a:pPr lvl="1"/>
            <a:r>
              <a:rPr lang="id-ID" sz="1800" dirty="0">
                <a:latin typeface="Century Gothic" pitchFamily="34" charset="0"/>
              </a:rPr>
              <a:t>Komunikasi politik merupakan komunikasi terkait pesan-pesan politik, yang dilakukan oleh aktor-aktor politik kepada aktor politik lainnya ataupun kepada masyarakat umum. </a:t>
            </a:r>
            <a:endParaRPr lang="en-US" sz="1800" dirty="0" smtClean="0">
              <a:latin typeface="Century Gothic" pitchFamily="34" charset="0"/>
            </a:endParaRPr>
          </a:p>
          <a:p>
            <a:pPr lvl="1"/>
            <a:r>
              <a:rPr lang="id-ID" sz="1800" dirty="0" smtClean="0">
                <a:latin typeface="Century Gothic" pitchFamily="34" charset="0"/>
              </a:rPr>
              <a:t>Dalam </a:t>
            </a:r>
            <a:r>
              <a:rPr lang="id-ID" sz="1800" dirty="0">
                <a:latin typeface="Century Gothic" pitchFamily="34" charset="0"/>
              </a:rPr>
              <a:t>komunikasi politik, media merupakan sarana yang paling sering digunakan, serta sangat penting keberadaannya untuk mengkomunikasikan pesan-pesan politik</a:t>
            </a:r>
            <a:r>
              <a:rPr lang="id-ID" sz="1800" dirty="0" smtClean="0">
                <a:latin typeface="Century Gothic" pitchFamily="34" charset="0"/>
              </a:rPr>
              <a:t>.</a:t>
            </a:r>
            <a:endParaRPr lang="en-US" sz="1800" dirty="0" smtClean="0">
              <a:latin typeface="Century Gothic" pitchFamily="34" charset="0"/>
            </a:endParaRPr>
          </a:p>
          <a:p>
            <a:pPr lvl="1"/>
            <a:r>
              <a:rPr lang="en-US" sz="1800" dirty="0" err="1" smtClean="0">
                <a:latin typeface="Century Gothic" pitchFamily="34" charset="0"/>
              </a:rPr>
              <a:t>Posisi</a:t>
            </a:r>
            <a:r>
              <a:rPr lang="en-US" sz="1800" dirty="0" smtClean="0">
                <a:latin typeface="Century Gothic" pitchFamily="34" charset="0"/>
              </a:rPr>
              <a:t> </a:t>
            </a:r>
            <a:r>
              <a:rPr lang="en-US" sz="1800" dirty="0" err="1" smtClean="0">
                <a:latin typeface="Century Gothic" pitchFamily="34" charset="0"/>
              </a:rPr>
              <a:t>Prabowo</a:t>
            </a:r>
            <a:r>
              <a:rPr lang="en-US" sz="1800" dirty="0" smtClean="0">
                <a:latin typeface="Century Gothic" pitchFamily="34" charset="0"/>
              </a:rPr>
              <a:t> </a:t>
            </a:r>
            <a:r>
              <a:rPr lang="en-US" sz="1800" dirty="0" err="1" smtClean="0">
                <a:latin typeface="Century Gothic" pitchFamily="34" charset="0"/>
              </a:rPr>
              <a:t>dan</a:t>
            </a:r>
            <a:r>
              <a:rPr lang="en-US" sz="1800" dirty="0" smtClean="0">
                <a:latin typeface="Century Gothic" pitchFamily="34" charset="0"/>
              </a:rPr>
              <a:t> </a:t>
            </a:r>
            <a:r>
              <a:rPr lang="en-US" sz="1800" dirty="0" err="1" smtClean="0">
                <a:latin typeface="Century Gothic" pitchFamily="34" charset="0"/>
              </a:rPr>
              <a:t>Fadli</a:t>
            </a:r>
            <a:r>
              <a:rPr lang="en-US" sz="1800" dirty="0" smtClean="0">
                <a:latin typeface="Century Gothic" pitchFamily="34" charset="0"/>
              </a:rPr>
              <a:t> </a:t>
            </a:r>
            <a:r>
              <a:rPr lang="en-US" sz="1800" dirty="0" err="1" smtClean="0">
                <a:latin typeface="Century Gothic" pitchFamily="34" charset="0"/>
              </a:rPr>
              <a:t>Zon</a:t>
            </a:r>
            <a:r>
              <a:rPr lang="en-US" sz="1800" dirty="0" smtClean="0">
                <a:latin typeface="Century Gothic" pitchFamily="34" charset="0"/>
              </a:rPr>
              <a:t> </a:t>
            </a:r>
            <a:r>
              <a:rPr lang="en-US" sz="1800" dirty="0" err="1" smtClean="0">
                <a:latin typeface="Century Gothic" pitchFamily="34" charset="0"/>
              </a:rPr>
              <a:t>sebagai</a:t>
            </a:r>
            <a:r>
              <a:rPr lang="en-US" sz="1800" dirty="0" smtClean="0">
                <a:latin typeface="Century Gothic" pitchFamily="34" charset="0"/>
              </a:rPr>
              <a:t> </a:t>
            </a:r>
            <a:r>
              <a:rPr lang="en-US" sz="1800" dirty="0" err="1" smtClean="0">
                <a:latin typeface="Century Gothic" pitchFamily="34" charset="0"/>
              </a:rPr>
              <a:t>politikus</a:t>
            </a:r>
            <a:r>
              <a:rPr lang="en-US" sz="1800" dirty="0" smtClean="0">
                <a:latin typeface="Century Gothic" pitchFamily="34" charset="0"/>
              </a:rPr>
              <a:t> </a:t>
            </a:r>
            <a:r>
              <a:rPr lang="en-US" sz="1800" dirty="0" err="1" smtClean="0">
                <a:latin typeface="Century Gothic" pitchFamily="34" charset="0"/>
              </a:rPr>
              <a:t>atau</a:t>
            </a:r>
            <a:r>
              <a:rPr lang="en-US" sz="1800" dirty="0" smtClean="0">
                <a:latin typeface="Century Gothic" pitchFamily="34" charset="0"/>
              </a:rPr>
              <a:t> Key of Opinion Leader </a:t>
            </a:r>
            <a:r>
              <a:rPr lang="en-US" sz="1800" dirty="0" err="1" smtClean="0">
                <a:latin typeface="Century Gothic" pitchFamily="34" charset="0"/>
              </a:rPr>
              <a:t>memungkinkan</a:t>
            </a:r>
            <a:r>
              <a:rPr lang="en-US" sz="1800" dirty="0" smtClean="0">
                <a:latin typeface="Century Gothic" pitchFamily="34" charset="0"/>
              </a:rPr>
              <a:t> </a:t>
            </a:r>
            <a:r>
              <a:rPr lang="en-US" sz="1800" dirty="0" err="1" smtClean="0">
                <a:latin typeface="Century Gothic" pitchFamily="34" charset="0"/>
              </a:rPr>
              <a:t>timbulnya</a:t>
            </a:r>
            <a:r>
              <a:rPr lang="en-US" sz="1800" dirty="0">
                <a:latin typeface="Century Gothic" pitchFamily="34" charset="0"/>
              </a:rPr>
              <a:t> </a:t>
            </a:r>
            <a:r>
              <a:rPr lang="en-US" sz="1800" dirty="0" err="1" smtClean="0">
                <a:latin typeface="Century Gothic" pitchFamily="34" charset="0"/>
              </a:rPr>
              <a:t>opini</a:t>
            </a:r>
            <a:r>
              <a:rPr lang="en-US" sz="1800" dirty="0" smtClean="0">
                <a:latin typeface="Century Gothic" pitchFamily="34" charset="0"/>
              </a:rPr>
              <a:t> di </a:t>
            </a:r>
            <a:r>
              <a:rPr lang="en-US" sz="1800" dirty="0" err="1" smtClean="0">
                <a:latin typeface="Century Gothic" pitchFamily="34" charset="0"/>
              </a:rPr>
              <a:t>masyarakat</a:t>
            </a:r>
            <a:r>
              <a:rPr lang="en-US" sz="1800" dirty="0" smtClean="0">
                <a:latin typeface="Century Gothic" pitchFamily="34" charset="0"/>
              </a:rPr>
              <a:t> </a:t>
            </a:r>
            <a:r>
              <a:rPr lang="en-US" sz="1800" dirty="0" err="1" smtClean="0">
                <a:latin typeface="Century Gothic" pitchFamily="34" charset="0"/>
              </a:rPr>
              <a:t>berkaitan</a:t>
            </a:r>
            <a:r>
              <a:rPr lang="en-US" sz="1800" dirty="0" smtClean="0">
                <a:latin typeface="Century Gothic" pitchFamily="34" charset="0"/>
              </a:rPr>
              <a:t> </a:t>
            </a:r>
            <a:r>
              <a:rPr lang="en-US" sz="1800" dirty="0" err="1" smtClean="0">
                <a:latin typeface="Century Gothic" pitchFamily="34" charset="0"/>
              </a:rPr>
              <a:t>dengan</a:t>
            </a:r>
            <a:r>
              <a:rPr lang="en-US" sz="1800" dirty="0" smtClean="0">
                <a:latin typeface="Century Gothic" pitchFamily="34" charset="0"/>
              </a:rPr>
              <a:t> </a:t>
            </a:r>
            <a:r>
              <a:rPr lang="en-US" sz="1800" dirty="0" err="1" smtClean="0">
                <a:latin typeface="Century Gothic" pitchFamily="34" charset="0"/>
              </a:rPr>
              <a:t>Ratna</a:t>
            </a:r>
            <a:r>
              <a:rPr lang="en-US" sz="1800" dirty="0" smtClean="0">
                <a:latin typeface="Century Gothic" pitchFamily="34" charset="0"/>
              </a:rPr>
              <a:t> </a:t>
            </a:r>
            <a:r>
              <a:rPr lang="en-US" sz="1800" dirty="0" err="1" smtClean="0">
                <a:latin typeface="Century Gothic" pitchFamily="34" charset="0"/>
              </a:rPr>
              <a:t>Sarumpaet</a:t>
            </a:r>
            <a:r>
              <a:rPr lang="en-US" sz="1800" dirty="0" smtClean="0">
                <a:latin typeface="Century Gothic" pitchFamily="34" charset="0"/>
              </a:rPr>
              <a:t> </a:t>
            </a:r>
            <a:r>
              <a:rPr lang="id-ID" sz="1800" dirty="0">
                <a:latin typeface="Century Gothic" pitchFamily="34" charset="0"/>
              </a:rPr>
              <a:t/>
            </a:r>
            <a:br>
              <a:rPr lang="id-ID" sz="1800" dirty="0">
                <a:latin typeface="Century Gothic" pitchFamily="34" charset="0"/>
              </a:rPr>
            </a:br>
            <a:r>
              <a:rPr lang="id-ID" sz="1800" dirty="0">
                <a:latin typeface="Century Gothic" pitchFamily="34" charset="0"/>
              </a:rPr>
              <a:t/>
            </a:r>
            <a:br>
              <a:rPr lang="id-ID" sz="1800" dirty="0">
                <a:latin typeface="Century Gothic" pitchFamily="34" charset="0"/>
              </a:rPr>
            </a:br>
            <a:endParaRPr lang="id-ID" sz="1800" dirty="0">
              <a:latin typeface="Century Gothic" pitchFamily="34" charset="0"/>
            </a:endParaRPr>
          </a:p>
        </p:txBody>
      </p:sp>
    </p:spTree>
    <p:extLst>
      <p:ext uri="{BB962C8B-B14F-4D97-AF65-F5344CB8AC3E}">
        <p14:creationId xmlns:p14="http://schemas.microsoft.com/office/powerpoint/2010/main" val="39658645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i="1" dirty="0" err="1" smtClean="0">
                <a:latin typeface="American Purpose Casual 01" pitchFamily="2" charset="0"/>
              </a:rPr>
              <a:t>Berbicara</a:t>
            </a:r>
            <a:r>
              <a:rPr lang="en-US" sz="3200" i="1" dirty="0" smtClean="0">
                <a:latin typeface="American Purpose Casual 01" pitchFamily="2" charset="0"/>
              </a:rPr>
              <a:t> </a:t>
            </a:r>
            <a:r>
              <a:rPr lang="en-US" sz="3200" i="1" dirty="0" err="1" smtClean="0">
                <a:latin typeface="American Purpose Casual 01" pitchFamily="2" charset="0"/>
              </a:rPr>
              <a:t>dari</a:t>
            </a:r>
            <a:r>
              <a:rPr lang="en-US" sz="3200" i="1" dirty="0" smtClean="0">
                <a:latin typeface="American Purpose Casual 01" pitchFamily="2" charset="0"/>
              </a:rPr>
              <a:t> </a:t>
            </a:r>
            <a:r>
              <a:rPr lang="en-US" sz="3200" i="1" dirty="0" err="1" smtClean="0">
                <a:latin typeface="American Purpose Casual 01" pitchFamily="2" charset="0"/>
              </a:rPr>
              <a:t>Ranah</a:t>
            </a:r>
            <a:r>
              <a:rPr lang="en-US" sz="3200" i="1" dirty="0" smtClean="0">
                <a:latin typeface="American Purpose Casual 01" pitchFamily="2" charset="0"/>
              </a:rPr>
              <a:t> </a:t>
            </a:r>
            <a:r>
              <a:rPr lang="en-US" sz="3200" i="1" dirty="0" err="1" smtClean="0">
                <a:latin typeface="American Purpose Casual 01" pitchFamily="2" charset="0"/>
              </a:rPr>
              <a:t>Etika</a:t>
            </a:r>
            <a:r>
              <a:rPr lang="en-US" sz="3200" i="1" dirty="0" smtClean="0">
                <a:latin typeface="American Purpose Casual 01" pitchFamily="2" charset="0"/>
              </a:rPr>
              <a:t> </a:t>
            </a:r>
            <a:r>
              <a:rPr lang="en-US" sz="3200" i="1" dirty="0" err="1" smtClean="0">
                <a:latin typeface="American Purpose Casual 01" pitchFamily="2" charset="0"/>
              </a:rPr>
              <a:t>Komunikasi</a:t>
            </a:r>
            <a:r>
              <a:rPr lang="en-US" sz="3200" i="1" dirty="0" smtClean="0">
                <a:latin typeface="American Purpose Casual 01" pitchFamily="2" charset="0"/>
              </a:rPr>
              <a:t>, </a:t>
            </a:r>
            <a:r>
              <a:rPr lang="en-US" sz="3200" i="1" dirty="0" err="1" smtClean="0">
                <a:latin typeface="American Purpose Casual 01" pitchFamily="2" charset="0"/>
              </a:rPr>
              <a:t>Maka</a:t>
            </a:r>
            <a:r>
              <a:rPr lang="en-US" sz="3200" i="1" dirty="0" smtClean="0">
                <a:latin typeface="American Purpose Casual 01" pitchFamily="2" charset="0"/>
              </a:rPr>
              <a:t> </a:t>
            </a:r>
            <a:r>
              <a:rPr lang="en-US" sz="3200" i="1" dirty="0" err="1" smtClean="0">
                <a:latin typeface="American Purpose Casual 01" pitchFamily="2" charset="0"/>
              </a:rPr>
              <a:t>Kasus</a:t>
            </a:r>
            <a:r>
              <a:rPr lang="en-US" sz="3200" i="1" dirty="0" smtClean="0">
                <a:latin typeface="American Purpose Casual 01" pitchFamily="2" charset="0"/>
              </a:rPr>
              <a:t> </a:t>
            </a:r>
            <a:r>
              <a:rPr lang="en-US" sz="3200" i="1" dirty="0" smtClean="0">
                <a:latin typeface="+mn-lt"/>
              </a:rPr>
              <a:t>–</a:t>
            </a:r>
            <a:r>
              <a:rPr lang="en-US" sz="3200" i="1" dirty="0" smtClean="0">
                <a:latin typeface="American Purpose Casual 01" pitchFamily="2" charset="0"/>
              </a:rPr>
              <a:t> </a:t>
            </a:r>
            <a:r>
              <a:rPr lang="en-US" sz="3200" i="1" dirty="0" err="1" smtClean="0">
                <a:latin typeface="American Purpose Casual 01" pitchFamily="2" charset="0"/>
              </a:rPr>
              <a:t>Kasusnya</a:t>
            </a:r>
            <a:r>
              <a:rPr lang="en-US" sz="3200" i="1" dirty="0" smtClean="0">
                <a:latin typeface="American Purpose Casual 01" pitchFamily="2" charset="0"/>
              </a:rPr>
              <a:t>:</a:t>
            </a:r>
            <a:endParaRPr lang="id-ID" sz="3200" i="1" dirty="0">
              <a:latin typeface="American Purpose Casual 01" pitchFamily="2" charset="0"/>
            </a:endParaRPr>
          </a:p>
        </p:txBody>
      </p:sp>
      <p:sp>
        <p:nvSpPr>
          <p:cNvPr id="3" name="Content Placeholder 2"/>
          <p:cNvSpPr>
            <a:spLocks noGrp="1"/>
          </p:cNvSpPr>
          <p:nvPr>
            <p:ph idx="1"/>
          </p:nvPr>
        </p:nvSpPr>
        <p:spPr/>
        <p:txBody>
          <a:bodyPr/>
          <a:lstStyle/>
          <a:p>
            <a:pPr marL="0" indent="0" algn="r">
              <a:buNone/>
            </a:pPr>
            <a:r>
              <a:rPr lang="en-US" i="1" dirty="0" err="1" smtClean="0">
                <a:latin typeface="Century Gothic" pitchFamily="34" charset="0"/>
              </a:rPr>
              <a:t>Berada</a:t>
            </a:r>
            <a:r>
              <a:rPr lang="en-US" i="1" dirty="0" smtClean="0">
                <a:latin typeface="Century Gothic" pitchFamily="34" charset="0"/>
              </a:rPr>
              <a:t> </a:t>
            </a:r>
            <a:r>
              <a:rPr lang="en-US" i="1" dirty="0" err="1" smtClean="0">
                <a:latin typeface="Century Gothic" pitchFamily="34" charset="0"/>
              </a:rPr>
              <a:t>pada</a:t>
            </a:r>
            <a:r>
              <a:rPr lang="en-US" i="1" dirty="0" smtClean="0">
                <a:latin typeface="Century Gothic" pitchFamily="34" charset="0"/>
              </a:rPr>
              <a:t> </a:t>
            </a:r>
            <a:r>
              <a:rPr lang="en-US" i="1" dirty="0" err="1" smtClean="0">
                <a:latin typeface="Century Gothic" pitchFamily="34" charset="0"/>
              </a:rPr>
              <a:t>tataran</a:t>
            </a:r>
            <a:r>
              <a:rPr lang="en-US" i="1" dirty="0" smtClean="0">
                <a:latin typeface="Century Gothic" pitchFamily="34" charset="0"/>
              </a:rPr>
              <a:t> </a:t>
            </a:r>
            <a:r>
              <a:rPr lang="en-US" i="1" dirty="0" err="1" smtClean="0">
                <a:latin typeface="Century Gothic" pitchFamily="34" charset="0"/>
              </a:rPr>
              <a:t>topik</a:t>
            </a:r>
            <a:r>
              <a:rPr lang="en-US" i="1" dirty="0" smtClean="0">
                <a:latin typeface="Century Gothic" pitchFamily="34" charset="0"/>
              </a:rPr>
              <a:t> </a:t>
            </a:r>
            <a:r>
              <a:rPr lang="en-US" b="1" i="1" dirty="0" err="1" smtClean="0">
                <a:latin typeface="Century Gothic" pitchFamily="34" charset="0"/>
              </a:rPr>
              <a:t>Komunikasi</a:t>
            </a:r>
            <a:r>
              <a:rPr lang="en-US" b="1" i="1" dirty="0" smtClean="0">
                <a:latin typeface="Century Gothic" pitchFamily="34" charset="0"/>
              </a:rPr>
              <a:t> Interpersonal, </a:t>
            </a:r>
            <a:r>
              <a:rPr lang="en-US" b="1" i="1" dirty="0" err="1" smtClean="0">
                <a:latin typeface="Century Gothic" pitchFamily="34" charset="0"/>
              </a:rPr>
              <a:t>Antar</a:t>
            </a:r>
            <a:r>
              <a:rPr lang="en-US" b="1" i="1" dirty="0" smtClean="0">
                <a:latin typeface="Century Gothic" pitchFamily="34" charset="0"/>
              </a:rPr>
              <a:t> </a:t>
            </a:r>
            <a:r>
              <a:rPr lang="en-US" b="1" i="1" dirty="0" err="1" smtClean="0">
                <a:latin typeface="Century Gothic" pitchFamily="34" charset="0"/>
              </a:rPr>
              <a:t>Budaya</a:t>
            </a:r>
            <a:r>
              <a:rPr lang="en-US" b="1" i="1" dirty="0" smtClean="0">
                <a:latin typeface="Century Gothic" pitchFamily="34" charset="0"/>
              </a:rPr>
              <a:t>, </a:t>
            </a:r>
            <a:r>
              <a:rPr lang="en-US" b="1" i="1" dirty="0" err="1" smtClean="0">
                <a:latin typeface="Century Gothic" pitchFamily="34" charset="0"/>
              </a:rPr>
              <a:t>Kelompok</a:t>
            </a:r>
            <a:r>
              <a:rPr lang="en-US" b="1" i="1" dirty="0" smtClean="0">
                <a:latin typeface="Century Gothic" pitchFamily="34" charset="0"/>
              </a:rPr>
              <a:t>, </a:t>
            </a:r>
            <a:r>
              <a:rPr lang="en-US" b="1" i="1" dirty="0" err="1" smtClean="0">
                <a:latin typeface="Century Gothic" pitchFamily="34" charset="0"/>
              </a:rPr>
              <a:t>Publik</a:t>
            </a:r>
            <a:r>
              <a:rPr lang="en-US" b="1" i="1" dirty="0" smtClean="0">
                <a:latin typeface="Century Gothic" pitchFamily="34" charset="0"/>
              </a:rPr>
              <a:t>, Digital</a:t>
            </a:r>
            <a:r>
              <a:rPr lang="en-US" i="1" dirty="0" smtClean="0">
                <a:latin typeface="Century Gothic" pitchFamily="34" charset="0"/>
              </a:rPr>
              <a:t>, </a:t>
            </a:r>
            <a:r>
              <a:rPr lang="en-US" b="1" i="1" dirty="0" err="1" smtClean="0">
                <a:latin typeface="Century Gothic" pitchFamily="34" charset="0"/>
              </a:rPr>
              <a:t>Politik</a:t>
            </a:r>
            <a:r>
              <a:rPr lang="en-US" i="1" dirty="0" smtClean="0">
                <a:latin typeface="Century Gothic" pitchFamily="34" charset="0"/>
              </a:rPr>
              <a:t> </a:t>
            </a:r>
            <a:r>
              <a:rPr lang="en-US" i="1" dirty="0" err="1" smtClean="0">
                <a:latin typeface="Century Gothic" pitchFamily="34" charset="0"/>
              </a:rPr>
              <a:t>hingga</a:t>
            </a:r>
            <a:r>
              <a:rPr lang="en-US" i="1" dirty="0" smtClean="0">
                <a:latin typeface="Century Gothic" pitchFamily="34" charset="0"/>
              </a:rPr>
              <a:t> </a:t>
            </a:r>
            <a:r>
              <a:rPr lang="en-US" i="1" dirty="0" err="1" smtClean="0">
                <a:latin typeface="Century Gothic" pitchFamily="34" charset="0"/>
              </a:rPr>
              <a:t>spesifik</a:t>
            </a:r>
            <a:r>
              <a:rPr lang="en-US" i="1" dirty="0" smtClean="0">
                <a:latin typeface="Century Gothic" pitchFamily="34" charset="0"/>
              </a:rPr>
              <a:t> </a:t>
            </a:r>
            <a:r>
              <a:rPr lang="en-US" b="1" i="1" dirty="0" err="1" smtClean="0">
                <a:latin typeface="Century Gothic" pitchFamily="34" charset="0"/>
              </a:rPr>
              <a:t>Kode</a:t>
            </a:r>
            <a:r>
              <a:rPr lang="en-US" b="1" i="1" dirty="0" smtClean="0">
                <a:latin typeface="Century Gothic" pitchFamily="34" charset="0"/>
              </a:rPr>
              <a:t> </a:t>
            </a:r>
            <a:r>
              <a:rPr lang="en-US" b="1" i="1" dirty="0" err="1" smtClean="0">
                <a:latin typeface="Century Gothic" pitchFamily="34" charset="0"/>
              </a:rPr>
              <a:t>Etik</a:t>
            </a:r>
            <a:r>
              <a:rPr lang="en-US" b="1" i="1" dirty="0" smtClean="0">
                <a:latin typeface="Century Gothic" pitchFamily="34" charset="0"/>
              </a:rPr>
              <a:t> </a:t>
            </a:r>
            <a:r>
              <a:rPr lang="en-US" i="1" dirty="0" err="1" smtClean="0">
                <a:latin typeface="Century Gothic" pitchFamily="34" charset="0"/>
              </a:rPr>
              <a:t>bidang</a:t>
            </a:r>
            <a:r>
              <a:rPr lang="en-US" i="1" dirty="0" smtClean="0">
                <a:latin typeface="Century Gothic" pitchFamily="34" charset="0"/>
              </a:rPr>
              <a:t> </a:t>
            </a:r>
            <a:r>
              <a:rPr lang="en-US" i="1" dirty="0" err="1" smtClean="0">
                <a:latin typeface="Century Gothic" pitchFamily="34" charset="0"/>
              </a:rPr>
              <a:t>pekerjaan</a:t>
            </a:r>
            <a:r>
              <a:rPr lang="en-US" i="1" dirty="0" smtClean="0">
                <a:latin typeface="Century Gothic" pitchFamily="34" charset="0"/>
              </a:rPr>
              <a:t> </a:t>
            </a:r>
            <a:r>
              <a:rPr lang="en-US" b="1" i="1" dirty="0" err="1" smtClean="0">
                <a:latin typeface="Century Gothic" pitchFamily="34" charset="0"/>
              </a:rPr>
              <a:t>Komunikasi</a:t>
            </a:r>
            <a:r>
              <a:rPr lang="en-US" b="1" i="1" dirty="0" smtClean="0">
                <a:latin typeface="Century Gothic" pitchFamily="34" charset="0"/>
              </a:rPr>
              <a:t> </a:t>
            </a:r>
            <a:r>
              <a:rPr lang="en-US" b="1" i="1" dirty="0" err="1" smtClean="0">
                <a:latin typeface="Century Gothic" pitchFamily="34" charset="0"/>
              </a:rPr>
              <a:t>seperti</a:t>
            </a:r>
            <a:r>
              <a:rPr lang="en-US" b="1" i="1" dirty="0" smtClean="0">
                <a:latin typeface="Century Gothic" pitchFamily="34" charset="0"/>
              </a:rPr>
              <a:t> </a:t>
            </a:r>
            <a:r>
              <a:rPr lang="en-US" b="1" i="1" dirty="0" err="1" smtClean="0">
                <a:latin typeface="Century Gothic" pitchFamily="34" charset="0"/>
              </a:rPr>
              <a:t>Jurnalistik</a:t>
            </a:r>
            <a:r>
              <a:rPr lang="en-US" b="1" i="1" dirty="0" smtClean="0">
                <a:latin typeface="Century Gothic" pitchFamily="34" charset="0"/>
              </a:rPr>
              <a:t>, PR, </a:t>
            </a:r>
            <a:r>
              <a:rPr lang="en-US" b="1" i="1" dirty="0" err="1" smtClean="0">
                <a:latin typeface="Century Gothic" pitchFamily="34" charset="0"/>
              </a:rPr>
              <a:t>Periklanan</a:t>
            </a:r>
            <a:r>
              <a:rPr lang="en-US" b="1" i="1" dirty="0">
                <a:latin typeface="Century Gothic" pitchFamily="34" charset="0"/>
              </a:rPr>
              <a:t> </a:t>
            </a:r>
            <a:r>
              <a:rPr lang="en-US" i="1" dirty="0" err="1" smtClean="0">
                <a:latin typeface="Century Gothic" pitchFamily="34" charset="0"/>
              </a:rPr>
              <a:t>dan</a:t>
            </a:r>
            <a:r>
              <a:rPr lang="en-US" i="1" dirty="0" smtClean="0">
                <a:latin typeface="Century Gothic" pitchFamily="34" charset="0"/>
              </a:rPr>
              <a:t> </a:t>
            </a:r>
            <a:r>
              <a:rPr lang="en-US" i="1" dirty="0" err="1" smtClean="0">
                <a:latin typeface="Century Gothic" pitchFamily="34" charset="0"/>
              </a:rPr>
              <a:t>topik</a:t>
            </a:r>
            <a:r>
              <a:rPr lang="en-US" i="1" dirty="0" smtClean="0">
                <a:latin typeface="Century Gothic" pitchFamily="34" charset="0"/>
              </a:rPr>
              <a:t> </a:t>
            </a:r>
            <a:r>
              <a:rPr lang="en-US" i="1" dirty="0" err="1" smtClean="0">
                <a:latin typeface="Century Gothic" pitchFamily="34" charset="0"/>
              </a:rPr>
              <a:t>khusus</a:t>
            </a:r>
            <a:r>
              <a:rPr lang="en-US" i="1" dirty="0" smtClean="0">
                <a:latin typeface="Century Gothic" pitchFamily="34" charset="0"/>
              </a:rPr>
              <a:t>, </a:t>
            </a:r>
            <a:r>
              <a:rPr lang="en-US" b="1" i="1" dirty="0" err="1" smtClean="0">
                <a:latin typeface="Century Gothic" pitchFamily="34" charset="0"/>
              </a:rPr>
              <a:t>Komunikasi</a:t>
            </a:r>
            <a:r>
              <a:rPr lang="en-US" b="1" i="1" dirty="0" smtClean="0">
                <a:latin typeface="Century Gothic" pitchFamily="34" charset="0"/>
              </a:rPr>
              <a:t> </a:t>
            </a:r>
            <a:r>
              <a:rPr lang="en-US" b="1" i="1" dirty="0" err="1" smtClean="0">
                <a:latin typeface="Century Gothic" pitchFamily="34" charset="0"/>
              </a:rPr>
              <a:t>Lingkungan</a:t>
            </a:r>
            <a:r>
              <a:rPr lang="en-US" b="1" i="1" dirty="0" smtClean="0">
                <a:latin typeface="Century Gothic" pitchFamily="34" charset="0"/>
              </a:rPr>
              <a:t> </a:t>
            </a:r>
            <a:r>
              <a:rPr lang="en-US" b="1" i="1" dirty="0" err="1" smtClean="0">
                <a:latin typeface="Century Gothic" pitchFamily="34" charset="0"/>
              </a:rPr>
              <a:t>dan</a:t>
            </a:r>
            <a:r>
              <a:rPr lang="en-US" b="1" i="1" dirty="0" smtClean="0">
                <a:latin typeface="Century Gothic" pitchFamily="34" charset="0"/>
              </a:rPr>
              <a:t> </a:t>
            </a:r>
            <a:r>
              <a:rPr lang="en-US" b="1" i="1" dirty="0" err="1" smtClean="0">
                <a:latin typeface="Century Gothic" pitchFamily="34" charset="0"/>
              </a:rPr>
              <a:t>Bencana</a:t>
            </a:r>
            <a:endParaRPr lang="en-US" b="1" i="1" dirty="0" smtClean="0">
              <a:latin typeface="Century Gothic" pitchFamily="34" charset="0"/>
            </a:endParaRPr>
          </a:p>
        </p:txBody>
      </p:sp>
    </p:spTree>
    <p:extLst>
      <p:ext uri="{BB962C8B-B14F-4D97-AF65-F5344CB8AC3E}">
        <p14:creationId xmlns:p14="http://schemas.microsoft.com/office/powerpoint/2010/main" val="2382357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err="1" smtClean="0">
                <a:latin typeface="American Purpose Casual 01" pitchFamily="2" charset="0"/>
              </a:rPr>
              <a:t>Contoh</a:t>
            </a:r>
            <a:r>
              <a:rPr lang="en-US" sz="3200" dirty="0" smtClean="0">
                <a:latin typeface="American Purpose Casual 01" pitchFamily="2" charset="0"/>
              </a:rPr>
              <a:t> </a:t>
            </a:r>
            <a:r>
              <a:rPr lang="en-US" sz="3200" dirty="0" err="1" smtClean="0">
                <a:latin typeface="American Purpose Casual 01" pitchFamily="2" charset="0"/>
              </a:rPr>
              <a:t>kasus</a:t>
            </a:r>
            <a:r>
              <a:rPr lang="en-US" sz="3200" dirty="0" smtClean="0">
                <a:latin typeface="American Purpose Casual 01" pitchFamily="2" charset="0"/>
              </a:rPr>
              <a:t> </a:t>
            </a:r>
            <a:r>
              <a:rPr lang="en-US" sz="3200" dirty="0" err="1" smtClean="0">
                <a:latin typeface="American Purpose Casual 01" pitchFamily="2" charset="0"/>
              </a:rPr>
              <a:t>pelanggaran</a:t>
            </a:r>
            <a:r>
              <a:rPr lang="en-US" sz="3200" dirty="0" smtClean="0">
                <a:latin typeface="American Purpose Casual 01" pitchFamily="2" charset="0"/>
              </a:rPr>
              <a:t/>
            </a:r>
            <a:br>
              <a:rPr lang="en-US" sz="3200" dirty="0" smtClean="0">
                <a:latin typeface="American Purpose Casual 01" pitchFamily="2" charset="0"/>
              </a:rPr>
            </a:br>
            <a:r>
              <a:rPr lang="en-US" sz="3200" dirty="0" err="1" smtClean="0">
                <a:latin typeface="American Purpose Casual 01" pitchFamily="2" charset="0"/>
              </a:rPr>
              <a:t>etika</a:t>
            </a:r>
            <a:r>
              <a:rPr lang="en-US" sz="3200" dirty="0" smtClean="0">
                <a:latin typeface="American Purpose Casual 01" pitchFamily="2" charset="0"/>
              </a:rPr>
              <a:t> </a:t>
            </a:r>
            <a:r>
              <a:rPr lang="en-US" sz="3200" dirty="0" err="1" smtClean="0">
                <a:latin typeface="American Purpose Casual 01" pitchFamily="2" charset="0"/>
              </a:rPr>
              <a:t>komunikasi</a:t>
            </a:r>
            <a:r>
              <a:rPr lang="en-US" sz="3200" dirty="0" smtClean="0">
                <a:latin typeface="American Purpose Casual 01" pitchFamily="2" charset="0"/>
              </a:rPr>
              <a:t> </a:t>
            </a:r>
            <a:r>
              <a:rPr lang="en-US" sz="3200" dirty="0" err="1" smtClean="0">
                <a:latin typeface="American Purpose Casual 01" pitchFamily="2" charset="0"/>
              </a:rPr>
              <a:t>politik</a:t>
            </a:r>
            <a:endParaRPr lang="id-ID" sz="3200" dirty="0">
              <a:latin typeface="American Purpose Casual 01" pitchFamily="2" charset="0"/>
            </a:endParaRPr>
          </a:p>
        </p:txBody>
      </p:sp>
      <p:sp>
        <p:nvSpPr>
          <p:cNvPr id="3" name="Content Placeholder 2"/>
          <p:cNvSpPr>
            <a:spLocks noGrp="1"/>
          </p:cNvSpPr>
          <p:nvPr>
            <p:ph idx="1"/>
          </p:nvPr>
        </p:nvSpPr>
        <p:spPr>
          <a:xfrm>
            <a:off x="1043608" y="2132856"/>
            <a:ext cx="7128792" cy="4262071"/>
          </a:xfrm>
        </p:spPr>
        <p:txBody>
          <a:bodyPr numCol="2">
            <a:noAutofit/>
          </a:bodyPr>
          <a:lstStyle/>
          <a:p>
            <a:r>
              <a:rPr lang="en-US" sz="1800" dirty="0" smtClean="0">
                <a:latin typeface="Century Gothic" pitchFamily="34" charset="0"/>
              </a:rPr>
              <a:t>Das </a:t>
            </a:r>
            <a:r>
              <a:rPr lang="en-US" sz="1800" dirty="0" err="1" smtClean="0">
                <a:latin typeface="Century Gothic" pitchFamily="34" charset="0"/>
              </a:rPr>
              <a:t>Sollen</a:t>
            </a:r>
            <a:endParaRPr lang="en-US" sz="1800" dirty="0" smtClean="0">
              <a:latin typeface="Century Gothic" pitchFamily="34" charset="0"/>
            </a:endParaRPr>
          </a:p>
          <a:p>
            <a:pPr marL="365760" lvl="1" indent="0">
              <a:buNone/>
            </a:pPr>
            <a:r>
              <a:rPr lang="en-US" sz="1800" b="1" dirty="0" smtClean="0">
                <a:latin typeface="Century Gothic" pitchFamily="34" charset="0"/>
              </a:rPr>
              <a:t>Ada 13 </a:t>
            </a:r>
            <a:r>
              <a:rPr lang="en-US" sz="1800" b="1" dirty="0" err="1" smtClean="0">
                <a:latin typeface="Century Gothic" pitchFamily="34" charset="0"/>
              </a:rPr>
              <a:t>poin</a:t>
            </a:r>
            <a:r>
              <a:rPr lang="en-US" sz="1800" b="1" dirty="0" smtClean="0">
                <a:latin typeface="Century Gothic" pitchFamily="34" charset="0"/>
              </a:rPr>
              <a:t> </a:t>
            </a:r>
            <a:r>
              <a:rPr lang="en-US" sz="1800" b="1" dirty="0" err="1" smtClean="0">
                <a:latin typeface="Century Gothic" pitchFamily="34" charset="0"/>
              </a:rPr>
              <a:t>dalam</a:t>
            </a:r>
            <a:r>
              <a:rPr lang="en-US" sz="1800" b="1" dirty="0" smtClean="0">
                <a:latin typeface="Century Gothic" pitchFamily="34" charset="0"/>
              </a:rPr>
              <a:t> </a:t>
            </a:r>
            <a:r>
              <a:rPr lang="en-US" sz="1800" b="1" dirty="0" err="1" smtClean="0">
                <a:latin typeface="Century Gothic" pitchFamily="34" charset="0"/>
              </a:rPr>
              <a:t>memandu</a:t>
            </a:r>
            <a:r>
              <a:rPr lang="en-US" sz="1800" b="1" dirty="0" smtClean="0">
                <a:latin typeface="Century Gothic" pitchFamily="34" charset="0"/>
              </a:rPr>
              <a:t> </a:t>
            </a:r>
            <a:r>
              <a:rPr lang="en-US" sz="1800" b="1" dirty="0" err="1" smtClean="0">
                <a:latin typeface="Century Gothic" pitchFamily="34" charset="0"/>
              </a:rPr>
              <a:t>etika</a:t>
            </a:r>
            <a:r>
              <a:rPr lang="en-US" sz="1800" b="1" dirty="0" smtClean="0">
                <a:latin typeface="Century Gothic" pitchFamily="34" charset="0"/>
              </a:rPr>
              <a:t> </a:t>
            </a:r>
            <a:r>
              <a:rPr lang="en-US" sz="1800" b="1" dirty="0" err="1" smtClean="0">
                <a:latin typeface="Century Gothic" pitchFamily="34" charset="0"/>
              </a:rPr>
              <a:t>dalam</a:t>
            </a:r>
            <a:r>
              <a:rPr lang="en-US" sz="1800" b="1" dirty="0" smtClean="0">
                <a:latin typeface="Century Gothic" pitchFamily="34" charset="0"/>
              </a:rPr>
              <a:t> </a:t>
            </a:r>
            <a:r>
              <a:rPr lang="en-US" sz="1800" b="1" dirty="0" err="1" smtClean="0">
                <a:latin typeface="Century Gothic" pitchFamily="34" charset="0"/>
              </a:rPr>
              <a:t>komunikasi</a:t>
            </a:r>
            <a:r>
              <a:rPr lang="en-US" sz="1800" b="1" dirty="0" smtClean="0">
                <a:latin typeface="Century Gothic" pitchFamily="34" charset="0"/>
              </a:rPr>
              <a:t> </a:t>
            </a:r>
            <a:r>
              <a:rPr lang="en-US" sz="1800" b="1" dirty="0" err="1" smtClean="0">
                <a:latin typeface="Century Gothic" pitchFamily="34" charset="0"/>
              </a:rPr>
              <a:t>politik</a:t>
            </a:r>
            <a:endParaRPr lang="en-US" sz="1800" b="1" dirty="0" smtClean="0">
              <a:latin typeface="Century Gothic" pitchFamily="34" charset="0"/>
            </a:endParaRPr>
          </a:p>
          <a:p>
            <a:pPr marL="708660" lvl="1" indent="-342900">
              <a:buFont typeface="+mj-lt"/>
              <a:buAutoNum type="arabicPeriod"/>
            </a:pPr>
            <a:r>
              <a:rPr lang="en-US" sz="1800" dirty="0" err="1" smtClean="0">
                <a:latin typeface="Century Gothic" pitchFamily="34" charset="0"/>
              </a:rPr>
              <a:t>Kejujuran</a:t>
            </a:r>
            <a:endParaRPr lang="en-US" sz="1800" dirty="0" smtClean="0">
              <a:latin typeface="Century Gothic" pitchFamily="34" charset="0"/>
            </a:endParaRPr>
          </a:p>
          <a:p>
            <a:pPr marL="708660" lvl="1" indent="-342900">
              <a:buFont typeface="+mj-lt"/>
              <a:buAutoNum type="arabicPeriod"/>
            </a:pPr>
            <a:r>
              <a:rPr lang="en-US" sz="1800" dirty="0" err="1" smtClean="0">
                <a:latin typeface="Century Gothic" pitchFamily="34" charset="0"/>
              </a:rPr>
              <a:t>Akurasi</a:t>
            </a:r>
            <a:endParaRPr lang="en-US" sz="1800" dirty="0" smtClean="0">
              <a:latin typeface="Century Gothic" pitchFamily="34" charset="0"/>
            </a:endParaRPr>
          </a:p>
          <a:p>
            <a:pPr marL="708660" lvl="1" indent="-342900">
              <a:buFont typeface="+mj-lt"/>
              <a:buAutoNum type="arabicPeriod"/>
            </a:pPr>
            <a:r>
              <a:rPr lang="en-US" sz="1800" dirty="0" err="1" smtClean="0">
                <a:latin typeface="Century Gothic" pitchFamily="34" charset="0"/>
              </a:rPr>
              <a:t>Bebas</a:t>
            </a:r>
            <a:r>
              <a:rPr lang="en-US" sz="1800" dirty="0" smtClean="0">
                <a:latin typeface="Century Gothic" pitchFamily="34" charset="0"/>
              </a:rPr>
              <a:t> </a:t>
            </a:r>
            <a:r>
              <a:rPr lang="en-US" sz="1800" dirty="0" err="1" smtClean="0">
                <a:latin typeface="Century Gothic" pitchFamily="34" charset="0"/>
              </a:rPr>
              <a:t>dan</a:t>
            </a:r>
            <a:r>
              <a:rPr lang="en-US" sz="1800" dirty="0" smtClean="0">
                <a:latin typeface="Century Gothic" pitchFamily="34" charset="0"/>
              </a:rPr>
              <a:t> </a:t>
            </a:r>
            <a:r>
              <a:rPr lang="en-US" sz="1800" dirty="0" err="1" smtClean="0">
                <a:latin typeface="Century Gothic" pitchFamily="34" charset="0"/>
              </a:rPr>
              <a:t>bertanggung</a:t>
            </a:r>
            <a:r>
              <a:rPr lang="en-US" sz="1800" dirty="0" smtClean="0">
                <a:latin typeface="Century Gothic" pitchFamily="34" charset="0"/>
              </a:rPr>
              <a:t> </a:t>
            </a:r>
            <a:r>
              <a:rPr lang="en-US" sz="1800" dirty="0" err="1" smtClean="0">
                <a:latin typeface="Century Gothic" pitchFamily="34" charset="0"/>
              </a:rPr>
              <a:t>jawab</a:t>
            </a:r>
            <a:endParaRPr lang="en-US" sz="1800" dirty="0" smtClean="0">
              <a:latin typeface="Century Gothic" pitchFamily="34" charset="0"/>
            </a:endParaRPr>
          </a:p>
          <a:p>
            <a:pPr marL="708660" lvl="1" indent="-342900">
              <a:buFont typeface="+mj-lt"/>
              <a:buAutoNum type="arabicPeriod"/>
            </a:pPr>
            <a:r>
              <a:rPr lang="en-US" sz="1800" dirty="0" err="1" smtClean="0">
                <a:latin typeface="Century Gothic" pitchFamily="34" charset="0"/>
              </a:rPr>
              <a:t>Kritik</a:t>
            </a:r>
            <a:r>
              <a:rPr lang="en-US" sz="1800" dirty="0" smtClean="0">
                <a:latin typeface="Century Gothic" pitchFamily="34" charset="0"/>
              </a:rPr>
              <a:t> yang </a:t>
            </a:r>
            <a:r>
              <a:rPr lang="en-US" sz="1800" dirty="0" err="1" smtClean="0">
                <a:latin typeface="Century Gothic" pitchFamily="34" charset="0"/>
              </a:rPr>
              <a:t>konstruktif</a:t>
            </a:r>
            <a:endParaRPr lang="en-US" sz="1800" dirty="0" smtClean="0">
              <a:latin typeface="Century Gothic" pitchFamily="34" charset="0"/>
            </a:endParaRPr>
          </a:p>
          <a:p>
            <a:pPr marL="708660" lvl="1" indent="-342900">
              <a:buFont typeface="+mj-lt"/>
              <a:buAutoNum type="arabicPeriod"/>
            </a:pPr>
            <a:r>
              <a:rPr lang="en-US" sz="1800" dirty="0" err="1" smtClean="0">
                <a:latin typeface="Century Gothic" pitchFamily="34" charset="0"/>
              </a:rPr>
              <a:t>Proporsional</a:t>
            </a:r>
            <a:endParaRPr lang="en-US" sz="1800" dirty="0" smtClean="0">
              <a:latin typeface="Century Gothic" pitchFamily="34" charset="0"/>
            </a:endParaRPr>
          </a:p>
          <a:p>
            <a:pPr marL="708660" lvl="1" indent="-342900">
              <a:buFont typeface="+mj-lt"/>
              <a:buAutoNum type="arabicPeriod"/>
            </a:pPr>
            <a:r>
              <a:rPr lang="en-US" sz="1800" dirty="0" err="1" smtClean="0">
                <a:latin typeface="Century Gothic" pitchFamily="34" charset="0"/>
              </a:rPr>
              <a:t>Produktif</a:t>
            </a:r>
          </a:p>
          <a:p>
            <a:pPr marL="708660" lvl="1" indent="-342900">
              <a:buFont typeface="+mj-lt"/>
              <a:buAutoNum type="arabicPeriod"/>
            </a:pPr>
            <a:r>
              <a:rPr lang="en-US" sz="1800" dirty="0" err="1" smtClean="0">
                <a:latin typeface="Century Gothic" pitchFamily="34" charset="0"/>
              </a:rPr>
              <a:t>Berhati</a:t>
            </a:r>
            <a:r>
              <a:rPr lang="en-US" sz="1800" dirty="0" smtClean="0">
                <a:latin typeface="Century Gothic" pitchFamily="34" charset="0"/>
              </a:rPr>
              <a:t> – </a:t>
            </a:r>
            <a:r>
              <a:rPr lang="en-US" sz="1800" dirty="0" err="1" smtClean="0">
                <a:latin typeface="Century Gothic" pitchFamily="34" charset="0"/>
              </a:rPr>
              <a:t>hati</a:t>
            </a:r>
            <a:r>
              <a:rPr lang="en-US" sz="1800" dirty="0" smtClean="0">
                <a:latin typeface="Century Gothic" pitchFamily="34" charset="0"/>
              </a:rPr>
              <a:t> </a:t>
            </a:r>
            <a:r>
              <a:rPr lang="en-US" sz="1800" dirty="0" err="1" smtClean="0">
                <a:latin typeface="Century Gothic" pitchFamily="34" charset="0"/>
              </a:rPr>
              <a:t>dalam</a:t>
            </a:r>
            <a:r>
              <a:rPr lang="en-US" sz="1800" dirty="0" smtClean="0">
                <a:latin typeface="Century Gothic" pitchFamily="34" charset="0"/>
              </a:rPr>
              <a:t> </a:t>
            </a:r>
            <a:r>
              <a:rPr lang="en-US" sz="1800" dirty="0" err="1" smtClean="0">
                <a:latin typeface="Century Gothic" pitchFamily="34" charset="0"/>
              </a:rPr>
              <a:t>menyampaikan</a:t>
            </a:r>
            <a:r>
              <a:rPr lang="en-US" sz="1800" dirty="0" smtClean="0">
                <a:latin typeface="Century Gothic" pitchFamily="34" charset="0"/>
              </a:rPr>
              <a:t> </a:t>
            </a:r>
            <a:r>
              <a:rPr lang="en-US" sz="1800" dirty="0" err="1" smtClean="0">
                <a:latin typeface="Century Gothic" pitchFamily="34" charset="0"/>
              </a:rPr>
              <a:t>informasi</a:t>
            </a:r>
            <a:endParaRPr lang="en-US" sz="1800" dirty="0" smtClean="0">
              <a:latin typeface="Century Gothic" pitchFamily="34" charset="0"/>
            </a:endParaRPr>
          </a:p>
          <a:p>
            <a:pPr marL="708660" lvl="1" indent="-342900">
              <a:buFont typeface="+mj-lt"/>
              <a:buAutoNum type="arabicPeriod"/>
            </a:pPr>
            <a:r>
              <a:rPr lang="en-US" sz="1800" dirty="0" err="1" smtClean="0">
                <a:latin typeface="Century Gothic" pitchFamily="34" charset="0"/>
              </a:rPr>
              <a:t>Menghormati</a:t>
            </a:r>
            <a:r>
              <a:rPr lang="en-US" sz="1800" dirty="0" smtClean="0">
                <a:latin typeface="Century Gothic" pitchFamily="34" charset="0"/>
              </a:rPr>
              <a:t> </a:t>
            </a:r>
            <a:r>
              <a:rPr lang="en-US" sz="1800" dirty="0" err="1" smtClean="0">
                <a:latin typeface="Century Gothic" pitchFamily="34" charset="0"/>
              </a:rPr>
              <a:t>privasi</a:t>
            </a:r>
            <a:endParaRPr lang="en-US" sz="1800" dirty="0" smtClean="0">
              <a:latin typeface="Century Gothic" pitchFamily="34" charset="0"/>
            </a:endParaRPr>
          </a:p>
          <a:p>
            <a:pPr marL="708660" lvl="1" indent="-342900">
              <a:buFont typeface="+mj-lt"/>
              <a:buAutoNum type="arabicPeriod"/>
            </a:pPr>
            <a:r>
              <a:rPr lang="id-ID" sz="1800" dirty="0" smtClean="0">
                <a:latin typeface="Century Gothic" pitchFamily="34" charset="0"/>
              </a:rPr>
              <a:t>Tidak Menyalahgunakan Kekuasaan</a:t>
            </a:r>
            <a:endParaRPr lang="en-US" sz="1800" dirty="0" smtClean="0">
              <a:latin typeface="Century Gothic" pitchFamily="34" charset="0"/>
            </a:endParaRPr>
          </a:p>
          <a:p>
            <a:pPr marL="708660" lvl="1" indent="-342900">
              <a:buFont typeface="+mj-lt"/>
              <a:buAutoNum type="arabicPeriod"/>
            </a:pPr>
            <a:r>
              <a:rPr lang="id-ID" sz="1800" dirty="0" smtClean="0">
                <a:latin typeface="Century Gothic" pitchFamily="34" charset="0"/>
              </a:rPr>
              <a:t>Menghormati Perbedaan Budaya</a:t>
            </a:r>
            <a:endParaRPr lang="en-US" sz="1800" dirty="0" smtClean="0">
              <a:latin typeface="Century Gothic" pitchFamily="34" charset="0"/>
            </a:endParaRPr>
          </a:p>
          <a:p>
            <a:pPr marL="708660" lvl="1" indent="-342900">
              <a:buFont typeface="+mj-lt"/>
              <a:buAutoNum type="arabicPeriod"/>
            </a:pPr>
            <a:r>
              <a:rPr lang="id-ID" sz="1800" dirty="0" smtClean="0">
                <a:latin typeface="Century Gothic" pitchFamily="34" charset="0"/>
              </a:rPr>
              <a:t>Berbagi Informasi yang Bermanfaat</a:t>
            </a:r>
            <a:endParaRPr lang="en-US" sz="1800" dirty="0" smtClean="0">
              <a:latin typeface="Century Gothic" pitchFamily="34" charset="0"/>
            </a:endParaRPr>
          </a:p>
          <a:p>
            <a:pPr marL="708660" lvl="1" indent="-342900">
              <a:buFont typeface="+mj-lt"/>
              <a:buAutoNum type="arabicPeriod"/>
            </a:pPr>
            <a:r>
              <a:rPr lang="id-ID" sz="1800" dirty="0" smtClean="0">
                <a:latin typeface="Century Gothic" pitchFamily="34" charset="0"/>
              </a:rPr>
              <a:t>Tanpa Prasangka</a:t>
            </a:r>
            <a:endParaRPr lang="en-US" sz="1800" dirty="0" smtClean="0">
              <a:latin typeface="Century Gothic" pitchFamily="34" charset="0"/>
            </a:endParaRPr>
          </a:p>
          <a:p>
            <a:pPr marL="708660" lvl="1" indent="-342900">
              <a:buFont typeface="+mj-lt"/>
              <a:buAutoNum type="arabicPeriod"/>
            </a:pPr>
            <a:r>
              <a:rPr lang="en-US" sz="1800" dirty="0" err="1" smtClean="0">
                <a:latin typeface="Century Gothic" pitchFamily="34" charset="0"/>
              </a:rPr>
              <a:t>Bersikap</a:t>
            </a:r>
            <a:r>
              <a:rPr lang="en-US" sz="1800" dirty="0" smtClean="0">
                <a:latin typeface="Century Gothic" pitchFamily="34" charset="0"/>
              </a:rPr>
              <a:t> </a:t>
            </a:r>
            <a:r>
              <a:rPr lang="en-US" sz="1800" dirty="0" err="1" smtClean="0">
                <a:latin typeface="Century Gothic" pitchFamily="34" charset="0"/>
              </a:rPr>
              <a:t>Manusiawi</a:t>
            </a:r>
            <a:endParaRPr lang="en-US" sz="1800" dirty="0">
              <a:latin typeface="Century Gothic" pitchFamily="34" charset="0"/>
            </a:endParaRPr>
          </a:p>
        </p:txBody>
      </p:sp>
      <p:sp>
        <p:nvSpPr>
          <p:cNvPr id="4" name="Rectangle 3"/>
          <p:cNvSpPr/>
          <p:nvPr/>
        </p:nvSpPr>
        <p:spPr>
          <a:xfrm>
            <a:off x="4572000" y="5733256"/>
            <a:ext cx="3554178" cy="369332"/>
          </a:xfrm>
          <a:prstGeom prst="rect">
            <a:avLst/>
          </a:prstGeom>
        </p:spPr>
        <p:txBody>
          <a:bodyPr wrap="none">
            <a:spAutoFit/>
          </a:bodyPr>
          <a:lstStyle/>
          <a:p>
            <a:pPr algn="r"/>
            <a:r>
              <a:rPr lang="en-US" b="1" dirty="0" err="1">
                <a:latin typeface="Century Gothic" pitchFamily="34" charset="0"/>
              </a:rPr>
              <a:t>Ivony</a:t>
            </a:r>
            <a:r>
              <a:rPr lang="en-US" b="1" dirty="0">
                <a:latin typeface="Century Gothic" pitchFamily="34" charset="0"/>
              </a:rPr>
              <a:t> (pakarkomunikasi.com)</a:t>
            </a:r>
            <a:endParaRPr lang="id-ID" dirty="0">
              <a:latin typeface="Century Gothic" pitchFamily="34" charset="0"/>
            </a:endParaRPr>
          </a:p>
        </p:txBody>
      </p:sp>
    </p:spTree>
    <p:extLst>
      <p:ext uri="{BB962C8B-B14F-4D97-AF65-F5344CB8AC3E}">
        <p14:creationId xmlns:p14="http://schemas.microsoft.com/office/powerpoint/2010/main" val="1979463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err="1" smtClean="0">
                <a:latin typeface="American Purpose Casual 01" pitchFamily="2" charset="0"/>
              </a:rPr>
              <a:t>Contoh</a:t>
            </a:r>
            <a:r>
              <a:rPr lang="en-US" sz="3200" dirty="0" smtClean="0">
                <a:latin typeface="American Purpose Casual 01" pitchFamily="2" charset="0"/>
              </a:rPr>
              <a:t> </a:t>
            </a:r>
            <a:r>
              <a:rPr lang="en-US" sz="3200" dirty="0" err="1" smtClean="0">
                <a:latin typeface="American Purpose Casual 01" pitchFamily="2" charset="0"/>
              </a:rPr>
              <a:t>kasus</a:t>
            </a:r>
            <a:r>
              <a:rPr lang="en-US" sz="3200" dirty="0" smtClean="0">
                <a:latin typeface="American Purpose Casual 01" pitchFamily="2" charset="0"/>
              </a:rPr>
              <a:t> </a:t>
            </a:r>
            <a:r>
              <a:rPr lang="en-US" sz="3200" dirty="0" err="1" smtClean="0">
                <a:latin typeface="American Purpose Casual 01" pitchFamily="2" charset="0"/>
              </a:rPr>
              <a:t>pelanggaran</a:t>
            </a:r>
            <a:r>
              <a:rPr lang="en-US" sz="3200" dirty="0" smtClean="0">
                <a:latin typeface="American Purpose Casual 01" pitchFamily="2" charset="0"/>
              </a:rPr>
              <a:t/>
            </a:r>
            <a:br>
              <a:rPr lang="en-US" sz="3200" dirty="0" smtClean="0">
                <a:latin typeface="American Purpose Casual 01" pitchFamily="2" charset="0"/>
              </a:rPr>
            </a:br>
            <a:r>
              <a:rPr lang="en-US" sz="3200" dirty="0" err="1" smtClean="0">
                <a:latin typeface="American Purpose Casual 01" pitchFamily="2" charset="0"/>
              </a:rPr>
              <a:t>kode</a:t>
            </a:r>
            <a:r>
              <a:rPr lang="en-US" sz="3200" dirty="0" smtClean="0">
                <a:latin typeface="American Purpose Casual 01" pitchFamily="2" charset="0"/>
              </a:rPr>
              <a:t> </a:t>
            </a:r>
            <a:r>
              <a:rPr lang="en-US" sz="3200" dirty="0" err="1" smtClean="0">
                <a:latin typeface="American Purpose Casual 01" pitchFamily="2" charset="0"/>
              </a:rPr>
              <a:t>etik</a:t>
            </a:r>
            <a:r>
              <a:rPr lang="en-US" sz="3200" dirty="0" smtClean="0">
                <a:latin typeface="American Purpose Casual 01" pitchFamily="2" charset="0"/>
              </a:rPr>
              <a:t> </a:t>
            </a:r>
            <a:r>
              <a:rPr lang="en-US" sz="3200" dirty="0" err="1" smtClean="0">
                <a:latin typeface="American Purpose Casual 01" pitchFamily="2" charset="0"/>
              </a:rPr>
              <a:t>jurnalistik</a:t>
            </a:r>
            <a:endParaRPr lang="id-ID" sz="3200" dirty="0">
              <a:latin typeface="American Purpose Casual 01" pitchFamily="2" charset="0"/>
            </a:endParaRPr>
          </a:p>
        </p:txBody>
      </p:sp>
      <p:pic>
        <p:nvPicPr>
          <p:cNvPr id="14338" name="Picture 2" descr="https://asset.kompas.com/data/photo/2014/07/13/1959597RCTI11780x390.jpg"/>
          <p:cNvPicPr>
            <a:picLocks noChangeAspect="1" noChangeArrowheads="1"/>
          </p:cNvPicPr>
          <p:nvPr/>
        </p:nvPicPr>
        <p:blipFill rotWithShape="1">
          <a:blip r:embed="rId3">
            <a:extLst>
              <a:ext uri="{28A0092B-C50C-407E-A947-70E740481C1C}">
                <a14:useLocalDpi xmlns:a14="http://schemas.microsoft.com/office/drawing/2010/main" val="0"/>
              </a:ext>
            </a:extLst>
          </a:blip>
          <a:srcRect b="31206"/>
          <a:stretch/>
        </p:blipFill>
        <p:spPr bwMode="auto">
          <a:xfrm>
            <a:off x="1087599" y="2132857"/>
            <a:ext cx="6696744" cy="230347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084721" y="4581128"/>
            <a:ext cx="7040810" cy="1754326"/>
          </a:xfrm>
          <a:prstGeom prst="rect">
            <a:avLst/>
          </a:prstGeom>
        </p:spPr>
        <p:txBody>
          <a:bodyPr wrap="square">
            <a:spAutoFit/>
          </a:bodyPr>
          <a:lstStyle/>
          <a:p>
            <a:r>
              <a:rPr lang="id-ID" dirty="0" smtClean="0"/>
              <a:t>Pasal 1 dan Pasal 3 Kode Etik Jurnalistik soal kejelasan sumber informasi terkait pemberitaan soal "Dugaan Pembocoran Materi Debat Capres" yang ditayangkan dalam program Seputar Indonesia Sore pada 11 Juni 2014, Seputar Indonesia Malam pada 11 Juni 2014, dan Seputar Indonesia Pagi pada 12 Juni 2014.</a:t>
            </a:r>
            <a:r>
              <a:rPr lang="en-US" dirty="0" smtClean="0"/>
              <a:t> </a:t>
            </a:r>
            <a:r>
              <a:rPr lang="en-US" dirty="0" smtClean="0">
                <a:sym typeface="Wingdings" pitchFamily="2" charset="2"/>
              </a:rPr>
              <a:t> Harry </a:t>
            </a:r>
            <a:r>
              <a:rPr lang="en-US" dirty="0" err="1" smtClean="0">
                <a:sym typeface="Wingdings" pitchFamily="2" charset="2"/>
              </a:rPr>
              <a:t>Tanoe</a:t>
            </a:r>
            <a:r>
              <a:rPr lang="en-US" dirty="0" smtClean="0">
                <a:sym typeface="Wingdings" pitchFamily="2" charset="2"/>
              </a:rPr>
              <a:t> </a:t>
            </a:r>
            <a:r>
              <a:rPr lang="en-US" dirty="0" err="1" smtClean="0">
                <a:sym typeface="Wingdings" pitchFamily="2" charset="2"/>
              </a:rPr>
              <a:t>pendukung</a:t>
            </a:r>
            <a:r>
              <a:rPr lang="en-US" dirty="0" smtClean="0">
                <a:sym typeface="Wingdings" pitchFamily="2" charset="2"/>
              </a:rPr>
              <a:t> </a:t>
            </a:r>
            <a:r>
              <a:rPr lang="en-US" dirty="0" err="1" smtClean="0">
                <a:sym typeface="Wingdings" pitchFamily="2" charset="2"/>
              </a:rPr>
              <a:t>Prabowo</a:t>
            </a:r>
            <a:r>
              <a:rPr lang="en-US" dirty="0" smtClean="0">
                <a:sym typeface="Wingdings" pitchFamily="2" charset="2"/>
              </a:rPr>
              <a:t> - </a:t>
            </a:r>
            <a:r>
              <a:rPr lang="en-US" dirty="0" err="1" smtClean="0">
                <a:sym typeface="Wingdings" pitchFamily="2" charset="2"/>
              </a:rPr>
              <a:t>Hatta</a:t>
            </a:r>
            <a:endParaRPr lang="id-ID" dirty="0" smtClean="0"/>
          </a:p>
        </p:txBody>
      </p:sp>
    </p:spTree>
    <p:extLst>
      <p:ext uri="{BB962C8B-B14F-4D97-AF65-F5344CB8AC3E}">
        <p14:creationId xmlns:p14="http://schemas.microsoft.com/office/powerpoint/2010/main" val="33980913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7624" y="1700808"/>
            <a:ext cx="6768752" cy="3744416"/>
          </a:xfrm>
        </p:spPr>
        <p:txBody>
          <a:bodyPr>
            <a:normAutofit/>
          </a:bodyPr>
          <a:lstStyle/>
          <a:p>
            <a:pPr marL="0" indent="0" algn="ctr">
              <a:buNone/>
            </a:pPr>
            <a:r>
              <a:rPr lang="en-US" sz="2000" dirty="0" err="1">
                <a:latin typeface="Century Gothic" pitchFamily="34" charset="0"/>
              </a:rPr>
              <a:t>Pasal</a:t>
            </a:r>
            <a:r>
              <a:rPr lang="en-US" sz="2000" dirty="0">
                <a:latin typeface="Century Gothic" pitchFamily="34" charset="0"/>
              </a:rPr>
              <a:t> 1</a:t>
            </a:r>
          </a:p>
          <a:p>
            <a:pPr marL="0" indent="0" algn="ctr">
              <a:buNone/>
            </a:pPr>
            <a:r>
              <a:rPr lang="en-US" sz="2000" dirty="0" err="1">
                <a:latin typeface="Century Gothic" pitchFamily="34" charset="0"/>
              </a:rPr>
              <a:t>Wartawan</a:t>
            </a:r>
            <a:r>
              <a:rPr lang="en-US" sz="2000" dirty="0">
                <a:latin typeface="Century Gothic" pitchFamily="34" charset="0"/>
              </a:rPr>
              <a:t> Indonesia </a:t>
            </a:r>
            <a:r>
              <a:rPr lang="en-US" sz="2000" dirty="0" err="1">
                <a:latin typeface="Century Gothic" pitchFamily="34" charset="0"/>
              </a:rPr>
              <a:t>bersikap</a:t>
            </a:r>
            <a:r>
              <a:rPr lang="en-US" sz="2000" dirty="0">
                <a:latin typeface="Century Gothic" pitchFamily="34" charset="0"/>
              </a:rPr>
              <a:t> </a:t>
            </a:r>
            <a:r>
              <a:rPr lang="en-US" sz="2000" dirty="0" err="1">
                <a:latin typeface="Century Gothic" pitchFamily="34" charset="0"/>
              </a:rPr>
              <a:t>independen</a:t>
            </a:r>
            <a:r>
              <a:rPr lang="en-US" sz="2000" dirty="0">
                <a:latin typeface="Century Gothic" pitchFamily="34" charset="0"/>
              </a:rPr>
              <a:t>, </a:t>
            </a:r>
            <a:r>
              <a:rPr lang="en-US" sz="2000" dirty="0" err="1">
                <a:latin typeface="Century Gothic" pitchFamily="34" charset="0"/>
              </a:rPr>
              <a:t>menghasilkan</a:t>
            </a:r>
            <a:r>
              <a:rPr lang="en-US" sz="2000" dirty="0">
                <a:latin typeface="Century Gothic" pitchFamily="34" charset="0"/>
              </a:rPr>
              <a:t> </a:t>
            </a:r>
            <a:r>
              <a:rPr lang="en-US" sz="2000" dirty="0" err="1">
                <a:latin typeface="Century Gothic" pitchFamily="34" charset="0"/>
              </a:rPr>
              <a:t>berita</a:t>
            </a:r>
            <a:r>
              <a:rPr lang="en-US" sz="2000" dirty="0">
                <a:latin typeface="Century Gothic" pitchFamily="34" charset="0"/>
              </a:rPr>
              <a:t> yang </a:t>
            </a:r>
            <a:r>
              <a:rPr lang="en-US" sz="2000" dirty="0" err="1">
                <a:latin typeface="Century Gothic" pitchFamily="34" charset="0"/>
              </a:rPr>
              <a:t>akurat</a:t>
            </a:r>
            <a:r>
              <a:rPr lang="en-US" sz="2000" dirty="0">
                <a:latin typeface="Century Gothic" pitchFamily="34" charset="0"/>
              </a:rPr>
              <a:t>, </a:t>
            </a:r>
            <a:r>
              <a:rPr lang="en-US" sz="2000" dirty="0" err="1">
                <a:latin typeface="Century Gothic" pitchFamily="34" charset="0"/>
              </a:rPr>
              <a:t>berimbang</a:t>
            </a:r>
            <a:r>
              <a:rPr lang="en-US" sz="2000" dirty="0">
                <a:latin typeface="Century Gothic" pitchFamily="34" charset="0"/>
              </a:rPr>
              <a:t>, </a:t>
            </a:r>
            <a:r>
              <a:rPr lang="en-US" sz="2000" dirty="0" err="1">
                <a:latin typeface="Century Gothic" pitchFamily="34" charset="0"/>
              </a:rPr>
              <a:t>dan</a:t>
            </a:r>
            <a:r>
              <a:rPr lang="en-US" sz="2000" dirty="0">
                <a:latin typeface="Century Gothic" pitchFamily="34" charset="0"/>
              </a:rPr>
              <a:t> </a:t>
            </a:r>
            <a:r>
              <a:rPr lang="en-US" sz="2000" dirty="0" err="1">
                <a:latin typeface="Century Gothic" pitchFamily="34" charset="0"/>
              </a:rPr>
              <a:t>tidak</a:t>
            </a:r>
            <a:r>
              <a:rPr lang="en-US" sz="2000" dirty="0">
                <a:latin typeface="Century Gothic" pitchFamily="34" charset="0"/>
              </a:rPr>
              <a:t> </a:t>
            </a:r>
            <a:r>
              <a:rPr lang="en-US" sz="2000" dirty="0" err="1">
                <a:latin typeface="Century Gothic" pitchFamily="34" charset="0"/>
              </a:rPr>
              <a:t>beritikad</a:t>
            </a:r>
            <a:r>
              <a:rPr lang="en-US" sz="2000" dirty="0">
                <a:latin typeface="Century Gothic" pitchFamily="34" charset="0"/>
              </a:rPr>
              <a:t> </a:t>
            </a:r>
            <a:r>
              <a:rPr lang="en-US" sz="2000" dirty="0" err="1">
                <a:latin typeface="Century Gothic" pitchFamily="34" charset="0"/>
              </a:rPr>
              <a:t>buruk</a:t>
            </a:r>
            <a:r>
              <a:rPr lang="en-US" sz="2000" dirty="0" smtClean="0">
                <a:latin typeface="Century Gothic" pitchFamily="34" charset="0"/>
              </a:rPr>
              <a:t>.</a:t>
            </a:r>
          </a:p>
          <a:p>
            <a:pPr marL="0" indent="0" algn="ctr">
              <a:buNone/>
            </a:pPr>
            <a:endParaRPr lang="en-US" sz="2000" dirty="0">
              <a:latin typeface="Century Gothic" pitchFamily="34" charset="0"/>
            </a:endParaRPr>
          </a:p>
          <a:p>
            <a:pPr marL="0" indent="0" algn="ctr">
              <a:buNone/>
            </a:pPr>
            <a:r>
              <a:rPr lang="id-ID" sz="2000" dirty="0" smtClean="0">
                <a:latin typeface="Century Gothic" pitchFamily="34" charset="0"/>
              </a:rPr>
              <a:t>Pasal </a:t>
            </a:r>
            <a:r>
              <a:rPr lang="id-ID" sz="2000" dirty="0">
                <a:latin typeface="Century Gothic" pitchFamily="34" charset="0"/>
              </a:rPr>
              <a:t>3</a:t>
            </a:r>
          </a:p>
          <a:p>
            <a:pPr marL="0" indent="0" algn="ctr">
              <a:buNone/>
            </a:pPr>
            <a:r>
              <a:rPr lang="id-ID" sz="2000" dirty="0">
                <a:latin typeface="Century Gothic" pitchFamily="34" charset="0"/>
              </a:rPr>
              <a:t>Wartawan Indonesia selalu menguji informasi, memberitakan secara berimbang, tidak mencampurkan fakta dan opini yang menghakimi, serta menerapkan asas praduga tak bersalah.</a:t>
            </a:r>
          </a:p>
        </p:txBody>
      </p:sp>
    </p:spTree>
    <p:extLst>
      <p:ext uri="{BB962C8B-B14F-4D97-AF65-F5344CB8AC3E}">
        <p14:creationId xmlns:p14="http://schemas.microsoft.com/office/powerpoint/2010/main" val="20766303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err="1" smtClean="0">
                <a:latin typeface="American Purpose Casual 01" pitchFamily="2" charset="0"/>
              </a:rPr>
              <a:t>Contoh</a:t>
            </a:r>
            <a:r>
              <a:rPr lang="en-US" sz="3200" dirty="0" smtClean="0">
                <a:latin typeface="American Purpose Casual 01" pitchFamily="2" charset="0"/>
              </a:rPr>
              <a:t> </a:t>
            </a:r>
            <a:r>
              <a:rPr lang="en-US" sz="3200" dirty="0" err="1" smtClean="0">
                <a:latin typeface="American Purpose Casual 01" pitchFamily="2" charset="0"/>
              </a:rPr>
              <a:t>kasus</a:t>
            </a:r>
            <a:r>
              <a:rPr lang="en-US" sz="3200" dirty="0" smtClean="0">
                <a:latin typeface="American Purpose Casual 01" pitchFamily="2" charset="0"/>
              </a:rPr>
              <a:t> </a:t>
            </a:r>
            <a:r>
              <a:rPr lang="en-US" sz="3200" dirty="0" err="1" smtClean="0">
                <a:latin typeface="American Purpose Casual 01" pitchFamily="2" charset="0"/>
              </a:rPr>
              <a:t>pelanggaran</a:t>
            </a:r>
            <a:r>
              <a:rPr lang="en-US" sz="3200" dirty="0" smtClean="0">
                <a:latin typeface="American Purpose Casual 01" pitchFamily="2" charset="0"/>
              </a:rPr>
              <a:t/>
            </a:r>
            <a:br>
              <a:rPr lang="en-US" sz="3200" dirty="0" smtClean="0">
                <a:latin typeface="American Purpose Casual 01" pitchFamily="2" charset="0"/>
              </a:rPr>
            </a:br>
            <a:r>
              <a:rPr lang="en-US" sz="3200" dirty="0" err="1" smtClean="0">
                <a:latin typeface="American Purpose Casual 01" pitchFamily="2" charset="0"/>
              </a:rPr>
              <a:t>kode</a:t>
            </a:r>
            <a:r>
              <a:rPr lang="en-US" sz="3200" dirty="0" smtClean="0">
                <a:latin typeface="American Purpose Casual 01" pitchFamily="2" charset="0"/>
              </a:rPr>
              <a:t> </a:t>
            </a:r>
            <a:r>
              <a:rPr lang="en-US" sz="3200" dirty="0" err="1" smtClean="0">
                <a:latin typeface="American Purpose Casual 01" pitchFamily="2" charset="0"/>
              </a:rPr>
              <a:t>etik</a:t>
            </a:r>
            <a:r>
              <a:rPr lang="en-US" sz="3200" dirty="0" smtClean="0">
                <a:latin typeface="American Purpose Casual 01" pitchFamily="2" charset="0"/>
              </a:rPr>
              <a:t> </a:t>
            </a:r>
            <a:r>
              <a:rPr lang="en-US" sz="3200" dirty="0" err="1" smtClean="0">
                <a:latin typeface="American Purpose Casual 01" pitchFamily="2" charset="0"/>
              </a:rPr>
              <a:t>pr</a:t>
            </a:r>
            <a:endParaRPr lang="id-ID" sz="3200" dirty="0">
              <a:latin typeface="American Purpose Casual 01" pitchFamily="2" charset="0"/>
            </a:endParaRPr>
          </a:p>
        </p:txBody>
      </p:sp>
      <p:sp>
        <p:nvSpPr>
          <p:cNvPr id="3" name="AutoShape 2" descr="Image result for adam ai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988840"/>
            <a:ext cx="6336704" cy="4201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99592" y="2009201"/>
            <a:ext cx="7416824" cy="4247317"/>
          </a:xfrm>
          <a:prstGeom prst="rect">
            <a:avLst/>
          </a:prstGeom>
          <a:solidFill>
            <a:srgbClr val="FED9A7">
              <a:alpha val="61176"/>
            </a:srgbClr>
          </a:solidFill>
        </p:spPr>
        <p:txBody>
          <a:bodyPr wrap="square">
            <a:spAutoFit/>
          </a:bodyPr>
          <a:lstStyle/>
          <a:p>
            <a:r>
              <a:rPr lang="id-ID" b="1" dirty="0" smtClean="0"/>
              <a:t>PERISTIWA RETAKNYA BADAN PESAWAT ADAM AIR 737-300</a:t>
            </a:r>
          </a:p>
          <a:p>
            <a:endParaRPr lang="id-ID" dirty="0" smtClean="0"/>
          </a:p>
          <a:p>
            <a:r>
              <a:rPr lang="id-ID" dirty="0" smtClean="0"/>
              <a:t>Rabu, 21 Februari 2007 </a:t>
            </a:r>
            <a:r>
              <a:rPr lang="en-US" dirty="0" smtClean="0"/>
              <a:t>P</a:t>
            </a:r>
            <a:r>
              <a:rPr lang="id-ID" dirty="0" smtClean="0"/>
              <a:t>esawat Adam Air 737-300 dengan nomor penerbangan KI-172 dengan mengangkut 148 orang penumpang diberitakan mengalami keretakan badan pesawat di bandara Juanda, Surabaya. Media mengabarkan bahwa Manajemen Adam Air  tidak berterus terang mengenai keretakan badan pesawat tersebut, melainkan membantah pernyataan mengenai keretakan pesawat Adam Air 737-300. Pihak Adam Air sendiri terbukti melalui gambar yang tersebar di media bahwa telah mengecat seluruh badan pesawat menjadi warna putih dan menutup retakan dibelakang sayap pesawat menggunakan kain berwarna putih. Dari sejumlah bukti yang telah tersebar dimedia, PR Adam Air tetap membantah mengenai keretakan pesawat yang dialami oleh pesawat Adam Air 737-300, dan memilih tidak memberikan komentar mengenai berita pengecatan tersebut.</a:t>
            </a:r>
            <a:endParaRPr lang="id-ID" dirty="0"/>
          </a:p>
        </p:txBody>
      </p:sp>
    </p:spTree>
    <p:extLst>
      <p:ext uri="{BB962C8B-B14F-4D97-AF65-F5344CB8AC3E}">
        <p14:creationId xmlns:p14="http://schemas.microsoft.com/office/powerpoint/2010/main" val="23694043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7624" y="764704"/>
            <a:ext cx="6768752" cy="5184576"/>
          </a:xfrm>
        </p:spPr>
        <p:txBody>
          <a:bodyPr>
            <a:normAutofit/>
          </a:bodyPr>
          <a:lstStyle/>
          <a:p>
            <a:pPr marL="0" indent="0" algn="ctr">
              <a:buNone/>
            </a:pPr>
            <a:endParaRPr lang="en-US" sz="2000" dirty="0">
              <a:latin typeface="Century Gothic" pitchFamily="34" charset="0"/>
            </a:endParaRPr>
          </a:p>
          <a:p>
            <a:r>
              <a:rPr lang="en-US" sz="2000" dirty="0">
                <a:latin typeface="Century Gothic" pitchFamily="34" charset="0"/>
              </a:rPr>
              <a:t>IPRA (International Public Relation Association) Code of </a:t>
            </a:r>
            <a:r>
              <a:rPr lang="en-US" sz="2000" dirty="0" err="1">
                <a:latin typeface="Century Gothic" pitchFamily="34" charset="0"/>
              </a:rPr>
              <a:t>Condut</a:t>
            </a:r>
            <a:r>
              <a:rPr lang="en-US" sz="2000" dirty="0">
                <a:latin typeface="Century Gothic" pitchFamily="34" charset="0"/>
              </a:rPr>
              <a:t> ; </a:t>
            </a:r>
            <a:r>
              <a:rPr lang="en-US" sz="2000" b="1" dirty="0">
                <a:latin typeface="Century Gothic" pitchFamily="34" charset="0"/>
              </a:rPr>
              <a:t>“</a:t>
            </a:r>
            <a:r>
              <a:rPr lang="en-US" sz="2000" b="1" dirty="0" err="1">
                <a:latin typeface="Century Gothic" pitchFamily="34" charset="0"/>
              </a:rPr>
              <a:t>Dalam</a:t>
            </a:r>
            <a:r>
              <a:rPr lang="en-US" sz="2000" b="1" dirty="0">
                <a:latin typeface="Century Gothic" pitchFamily="34" charset="0"/>
              </a:rPr>
              <a:t> IPRA Code of </a:t>
            </a:r>
            <a:r>
              <a:rPr lang="en-US" sz="2000" b="1" dirty="0" err="1">
                <a:latin typeface="Century Gothic" pitchFamily="34" charset="0"/>
              </a:rPr>
              <a:t>Conductbutir</a:t>
            </a:r>
            <a:r>
              <a:rPr lang="en-US" sz="2000" b="1" dirty="0">
                <a:latin typeface="Century Gothic" pitchFamily="34" charset="0"/>
              </a:rPr>
              <a:t> C </a:t>
            </a:r>
            <a:r>
              <a:rPr lang="en-US" sz="2000" b="1" dirty="0" err="1">
                <a:latin typeface="Century Gothic" pitchFamily="34" charset="0"/>
              </a:rPr>
              <a:t>disebutkan</a:t>
            </a:r>
            <a:r>
              <a:rPr lang="en-US" sz="2000" b="1" dirty="0">
                <a:latin typeface="Century Gothic" pitchFamily="34" charset="0"/>
              </a:rPr>
              <a:t> </a:t>
            </a:r>
            <a:r>
              <a:rPr lang="en-US" sz="2000" b="1" dirty="0" err="1">
                <a:latin typeface="Century Gothic" pitchFamily="34" charset="0"/>
              </a:rPr>
              <a:t>bahwa</a:t>
            </a:r>
            <a:r>
              <a:rPr lang="en-US" sz="2000" b="1" dirty="0">
                <a:latin typeface="Century Gothic" pitchFamily="34" charset="0"/>
              </a:rPr>
              <a:t> </a:t>
            </a:r>
            <a:r>
              <a:rPr lang="en-US" sz="2000" b="1" dirty="0" err="1">
                <a:latin typeface="Century Gothic" pitchFamily="34" charset="0"/>
              </a:rPr>
              <a:t>lembaga</a:t>
            </a:r>
            <a:r>
              <a:rPr lang="en-US" sz="2000" b="1" dirty="0">
                <a:latin typeface="Century Gothic" pitchFamily="34" charset="0"/>
              </a:rPr>
              <a:t> </a:t>
            </a:r>
            <a:r>
              <a:rPr lang="en-US" sz="2000" b="1" dirty="0" err="1">
                <a:latin typeface="Century Gothic" pitchFamily="34" charset="0"/>
              </a:rPr>
              <a:t>kehumasan</a:t>
            </a:r>
            <a:r>
              <a:rPr lang="en-US" sz="2000" b="1" dirty="0">
                <a:latin typeface="Century Gothic" pitchFamily="34" charset="0"/>
              </a:rPr>
              <a:t> </a:t>
            </a:r>
            <a:r>
              <a:rPr lang="en-US" sz="2000" b="1" dirty="0" err="1">
                <a:latin typeface="Century Gothic" pitchFamily="34" charset="0"/>
              </a:rPr>
              <a:t>tidak</a:t>
            </a:r>
            <a:r>
              <a:rPr lang="en-US" sz="2000" b="1" dirty="0">
                <a:latin typeface="Century Gothic" pitchFamily="34" charset="0"/>
              </a:rPr>
              <a:t> </a:t>
            </a:r>
            <a:r>
              <a:rPr lang="en-US" sz="2000" b="1" dirty="0" err="1">
                <a:latin typeface="Century Gothic" pitchFamily="34" charset="0"/>
              </a:rPr>
              <a:t>diperkenankan</a:t>
            </a:r>
            <a:r>
              <a:rPr lang="en-US" sz="2000" b="1" dirty="0">
                <a:latin typeface="Century Gothic" pitchFamily="34" charset="0"/>
              </a:rPr>
              <a:t> </a:t>
            </a:r>
            <a:r>
              <a:rPr lang="en-US" sz="2000" b="1" dirty="0" err="1">
                <a:latin typeface="Century Gothic" pitchFamily="34" charset="0"/>
              </a:rPr>
              <a:t>untuk</a:t>
            </a:r>
            <a:r>
              <a:rPr lang="en-US" sz="2000" b="1" dirty="0">
                <a:latin typeface="Century Gothic" pitchFamily="34" charset="0"/>
              </a:rPr>
              <a:t> </a:t>
            </a:r>
            <a:r>
              <a:rPr lang="en-US" sz="2000" b="1" dirty="0" err="1">
                <a:latin typeface="Century Gothic" pitchFamily="34" charset="0"/>
              </a:rPr>
              <a:t>menyebarkan</a:t>
            </a:r>
            <a:r>
              <a:rPr lang="en-US" sz="2000" b="1" dirty="0">
                <a:latin typeface="Century Gothic" pitchFamily="34" charset="0"/>
              </a:rPr>
              <a:t> </a:t>
            </a:r>
            <a:r>
              <a:rPr lang="en-US" sz="2000" b="1" dirty="0" err="1">
                <a:latin typeface="Century Gothic" pitchFamily="34" charset="0"/>
              </a:rPr>
              <a:t>secara</a:t>
            </a:r>
            <a:r>
              <a:rPr lang="en-US" sz="2000" b="1" dirty="0">
                <a:latin typeface="Century Gothic" pitchFamily="34" charset="0"/>
              </a:rPr>
              <a:t> </a:t>
            </a:r>
            <a:r>
              <a:rPr lang="en-US" sz="2000" b="1" dirty="0" err="1">
                <a:latin typeface="Century Gothic" pitchFamily="34" charset="0"/>
              </a:rPr>
              <a:t>sengaja</a:t>
            </a:r>
            <a:r>
              <a:rPr lang="en-US" sz="2000" b="1" dirty="0">
                <a:latin typeface="Century Gothic" pitchFamily="34" charset="0"/>
              </a:rPr>
              <a:t> </a:t>
            </a:r>
            <a:r>
              <a:rPr lang="en-US" sz="2000" b="1" dirty="0" err="1">
                <a:latin typeface="Century Gothic" pitchFamily="34" charset="0"/>
              </a:rPr>
              <a:t>informasi</a:t>
            </a:r>
            <a:r>
              <a:rPr lang="en-US" sz="2000" b="1" dirty="0">
                <a:latin typeface="Century Gothic" pitchFamily="34" charset="0"/>
              </a:rPr>
              <a:t> yang </a:t>
            </a:r>
            <a:r>
              <a:rPr lang="en-US" sz="2000" b="1" dirty="0" err="1">
                <a:latin typeface="Century Gothic" pitchFamily="34" charset="0"/>
              </a:rPr>
              <a:t>palsu</a:t>
            </a:r>
            <a:r>
              <a:rPr lang="en-US" sz="2000" b="1" dirty="0">
                <a:latin typeface="Century Gothic" pitchFamily="34" charset="0"/>
              </a:rPr>
              <a:t> </a:t>
            </a:r>
            <a:r>
              <a:rPr lang="en-US" sz="2000" b="1" dirty="0" err="1">
                <a:latin typeface="Century Gothic" pitchFamily="34" charset="0"/>
              </a:rPr>
              <a:t>atau</a:t>
            </a:r>
            <a:r>
              <a:rPr lang="en-US" sz="2000" b="1" dirty="0">
                <a:latin typeface="Century Gothic" pitchFamily="34" charset="0"/>
              </a:rPr>
              <a:t> </a:t>
            </a:r>
            <a:r>
              <a:rPr lang="en-US" sz="2000" b="1" dirty="0" err="1">
                <a:latin typeface="Century Gothic" pitchFamily="34" charset="0"/>
              </a:rPr>
              <a:t>menyesatkan</a:t>
            </a:r>
            <a:r>
              <a:rPr lang="en-US" sz="2000" b="1" dirty="0">
                <a:latin typeface="Century Gothic" pitchFamily="34" charset="0"/>
              </a:rPr>
              <a:t>.”. PR Adam Air </a:t>
            </a:r>
            <a:r>
              <a:rPr lang="en-US" sz="2000" b="1" dirty="0" err="1">
                <a:latin typeface="Century Gothic" pitchFamily="34" charset="0"/>
              </a:rPr>
              <a:t>dapat</a:t>
            </a:r>
            <a:r>
              <a:rPr lang="en-US" sz="2000" b="1" dirty="0">
                <a:latin typeface="Century Gothic" pitchFamily="34" charset="0"/>
              </a:rPr>
              <a:t> </a:t>
            </a:r>
            <a:r>
              <a:rPr lang="en-US" sz="2000" b="1" dirty="0" err="1">
                <a:latin typeface="Century Gothic" pitchFamily="34" charset="0"/>
              </a:rPr>
              <a:t>dikatakan</a:t>
            </a:r>
            <a:r>
              <a:rPr lang="en-US" sz="2000" b="1" dirty="0">
                <a:latin typeface="Century Gothic" pitchFamily="34" charset="0"/>
              </a:rPr>
              <a:t> </a:t>
            </a:r>
            <a:r>
              <a:rPr lang="en-US" sz="2000" b="1" dirty="0" err="1">
                <a:latin typeface="Century Gothic" pitchFamily="34" charset="0"/>
              </a:rPr>
              <a:t>melanggar</a:t>
            </a:r>
            <a:r>
              <a:rPr lang="en-US" sz="2000" b="1" dirty="0">
                <a:latin typeface="Century Gothic" pitchFamily="34" charset="0"/>
              </a:rPr>
              <a:t> </a:t>
            </a:r>
            <a:r>
              <a:rPr lang="en-US" sz="2000" b="1" dirty="0" err="1">
                <a:latin typeface="Century Gothic" pitchFamily="34" charset="0"/>
              </a:rPr>
              <a:t>kode</a:t>
            </a:r>
            <a:r>
              <a:rPr lang="en-US" sz="2000" b="1" dirty="0">
                <a:latin typeface="Century Gothic" pitchFamily="34" charset="0"/>
              </a:rPr>
              <a:t> </a:t>
            </a:r>
            <a:r>
              <a:rPr lang="en-US" sz="2000" b="1" dirty="0" err="1">
                <a:latin typeface="Century Gothic" pitchFamily="34" charset="0"/>
              </a:rPr>
              <a:t>etik</a:t>
            </a:r>
            <a:r>
              <a:rPr lang="en-US" sz="2000" b="1" dirty="0">
                <a:latin typeface="Century Gothic" pitchFamily="34" charset="0"/>
              </a:rPr>
              <a:t> </a:t>
            </a:r>
            <a:r>
              <a:rPr lang="en-US" sz="2000" b="1" dirty="0" err="1">
                <a:latin typeface="Century Gothic" pitchFamily="34" charset="0"/>
              </a:rPr>
              <a:t>karena</a:t>
            </a:r>
            <a:r>
              <a:rPr lang="en-US" sz="2000" b="1" dirty="0">
                <a:latin typeface="Century Gothic" pitchFamily="34" charset="0"/>
              </a:rPr>
              <a:t> </a:t>
            </a:r>
            <a:r>
              <a:rPr lang="en-US" sz="2000" b="1" dirty="0" err="1">
                <a:latin typeface="Century Gothic" pitchFamily="34" charset="0"/>
              </a:rPr>
              <a:t>terbukti</a:t>
            </a:r>
            <a:r>
              <a:rPr lang="en-US" sz="2000" b="1" dirty="0">
                <a:latin typeface="Century Gothic" pitchFamily="34" charset="0"/>
              </a:rPr>
              <a:t> </a:t>
            </a:r>
            <a:r>
              <a:rPr lang="en-US" sz="2000" b="1" dirty="0" err="1">
                <a:latin typeface="Century Gothic" pitchFamily="34" charset="0"/>
              </a:rPr>
              <a:t>tidak</a:t>
            </a:r>
            <a:r>
              <a:rPr lang="en-US" sz="2000" b="1" dirty="0">
                <a:latin typeface="Century Gothic" pitchFamily="34" charset="0"/>
              </a:rPr>
              <a:t> </a:t>
            </a:r>
            <a:r>
              <a:rPr lang="en-US" sz="2000" b="1" dirty="0" err="1">
                <a:latin typeface="Century Gothic" pitchFamily="34" charset="0"/>
              </a:rPr>
              <a:t>berterus</a:t>
            </a:r>
            <a:r>
              <a:rPr lang="en-US" sz="2000" b="1" dirty="0">
                <a:latin typeface="Century Gothic" pitchFamily="34" charset="0"/>
              </a:rPr>
              <a:t> </a:t>
            </a:r>
            <a:r>
              <a:rPr lang="en-US" sz="2000" b="1" dirty="0" err="1">
                <a:latin typeface="Century Gothic" pitchFamily="34" charset="0"/>
              </a:rPr>
              <a:t>terang</a:t>
            </a:r>
            <a:r>
              <a:rPr lang="en-US" sz="2000" b="1" dirty="0">
                <a:latin typeface="Century Gothic" pitchFamily="34" charset="0"/>
              </a:rPr>
              <a:t> </a:t>
            </a:r>
            <a:r>
              <a:rPr lang="en-US" sz="2000" b="1" dirty="0" err="1">
                <a:latin typeface="Century Gothic" pitchFamily="34" charset="0"/>
              </a:rPr>
              <a:t>perihak</a:t>
            </a:r>
            <a:r>
              <a:rPr lang="en-US" sz="2000" b="1" dirty="0">
                <a:latin typeface="Century Gothic" pitchFamily="34" charset="0"/>
              </a:rPr>
              <a:t> </a:t>
            </a:r>
            <a:r>
              <a:rPr lang="en-US" sz="2000" b="1" dirty="0" err="1">
                <a:latin typeface="Century Gothic" pitchFamily="34" charset="0"/>
              </a:rPr>
              <a:t>kejadian</a:t>
            </a:r>
            <a:r>
              <a:rPr lang="en-US" sz="2000" b="1" dirty="0">
                <a:latin typeface="Century Gothic" pitchFamily="34" charset="0"/>
              </a:rPr>
              <a:t> </a:t>
            </a:r>
            <a:r>
              <a:rPr lang="en-US" sz="2000" b="1" dirty="0" err="1">
                <a:latin typeface="Century Gothic" pitchFamily="34" charset="0"/>
              </a:rPr>
              <a:t>retaknya</a:t>
            </a:r>
            <a:r>
              <a:rPr lang="en-US" sz="2000" b="1" dirty="0">
                <a:latin typeface="Century Gothic" pitchFamily="34" charset="0"/>
              </a:rPr>
              <a:t> </a:t>
            </a:r>
            <a:r>
              <a:rPr lang="en-US" sz="2000" b="1" dirty="0" err="1">
                <a:latin typeface="Century Gothic" pitchFamily="34" charset="0"/>
              </a:rPr>
              <a:t>badan</a:t>
            </a:r>
            <a:r>
              <a:rPr lang="en-US" sz="2000" b="1" dirty="0">
                <a:latin typeface="Century Gothic" pitchFamily="34" charset="0"/>
              </a:rPr>
              <a:t> </a:t>
            </a:r>
            <a:r>
              <a:rPr lang="en-US" sz="2000" b="1" dirty="0" err="1">
                <a:latin typeface="Century Gothic" pitchFamily="34" charset="0"/>
              </a:rPr>
              <a:t>pesawat</a:t>
            </a:r>
            <a:r>
              <a:rPr lang="en-US" sz="2000" b="1" dirty="0">
                <a:latin typeface="Century Gothic" pitchFamily="34" charset="0"/>
              </a:rPr>
              <a:t>.</a:t>
            </a:r>
          </a:p>
          <a:p>
            <a:r>
              <a:rPr lang="en-US" sz="2000" dirty="0" err="1">
                <a:latin typeface="Century Gothic" pitchFamily="34" charset="0"/>
              </a:rPr>
              <a:t>Kode</a:t>
            </a:r>
            <a:r>
              <a:rPr lang="en-US" sz="2000" dirty="0">
                <a:latin typeface="Century Gothic" pitchFamily="34" charset="0"/>
              </a:rPr>
              <a:t> </a:t>
            </a:r>
            <a:r>
              <a:rPr lang="en-US" sz="2000" dirty="0" err="1">
                <a:latin typeface="Century Gothic" pitchFamily="34" charset="0"/>
              </a:rPr>
              <a:t>Etik</a:t>
            </a:r>
            <a:r>
              <a:rPr lang="en-US" sz="2000" dirty="0">
                <a:latin typeface="Century Gothic" pitchFamily="34" charset="0"/>
              </a:rPr>
              <a:t> </a:t>
            </a:r>
            <a:r>
              <a:rPr lang="en-US" sz="2000" dirty="0" err="1">
                <a:latin typeface="Century Gothic" pitchFamily="34" charset="0"/>
              </a:rPr>
              <a:t>Kehumasan</a:t>
            </a:r>
            <a:r>
              <a:rPr lang="en-US" sz="2000" dirty="0">
                <a:latin typeface="Century Gothic" pitchFamily="34" charset="0"/>
              </a:rPr>
              <a:t> (KEKI) ; </a:t>
            </a:r>
            <a:r>
              <a:rPr lang="en-US" sz="2000" b="1" dirty="0" err="1">
                <a:latin typeface="Century Gothic" pitchFamily="34" charset="0"/>
              </a:rPr>
              <a:t>Dalam</a:t>
            </a:r>
            <a:r>
              <a:rPr lang="en-US" sz="2000" b="1" dirty="0">
                <a:latin typeface="Century Gothic" pitchFamily="34" charset="0"/>
              </a:rPr>
              <a:t> </a:t>
            </a:r>
            <a:r>
              <a:rPr lang="en-US" sz="2000" b="1" dirty="0" err="1">
                <a:latin typeface="Century Gothic" pitchFamily="34" charset="0"/>
              </a:rPr>
              <a:t>salah</a:t>
            </a:r>
            <a:r>
              <a:rPr lang="en-US" sz="2000" b="1" dirty="0">
                <a:latin typeface="Century Gothic" pitchFamily="34" charset="0"/>
              </a:rPr>
              <a:t> </a:t>
            </a:r>
            <a:r>
              <a:rPr lang="en-US" sz="2000" b="1" dirty="0" err="1">
                <a:latin typeface="Century Gothic" pitchFamily="34" charset="0"/>
              </a:rPr>
              <a:t>satu</a:t>
            </a:r>
            <a:r>
              <a:rPr lang="en-US" sz="2000" b="1" dirty="0">
                <a:latin typeface="Century Gothic" pitchFamily="34" charset="0"/>
              </a:rPr>
              <a:t> </a:t>
            </a:r>
            <a:r>
              <a:rPr lang="en-US" sz="2000" b="1" dirty="0" err="1">
                <a:latin typeface="Century Gothic" pitchFamily="34" charset="0"/>
              </a:rPr>
              <a:t>butir</a:t>
            </a:r>
            <a:r>
              <a:rPr lang="en-US" sz="2000" b="1" dirty="0">
                <a:latin typeface="Century Gothic" pitchFamily="34" charset="0"/>
              </a:rPr>
              <a:t> </a:t>
            </a:r>
            <a:r>
              <a:rPr lang="en-US" sz="2000" b="1" dirty="0" err="1">
                <a:latin typeface="Century Gothic" pitchFamily="34" charset="0"/>
              </a:rPr>
              <a:t>ketentuan</a:t>
            </a:r>
            <a:r>
              <a:rPr lang="en-US" sz="2000" b="1" dirty="0">
                <a:latin typeface="Century Gothic" pitchFamily="34" charset="0"/>
              </a:rPr>
              <a:t> KEKI </a:t>
            </a:r>
            <a:r>
              <a:rPr lang="en-US" sz="2000" b="1" dirty="0" err="1">
                <a:latin typeface="Century Gothic" pitchFamily="34" charset="0"/>
              </a:rPr>
              <a:t>pasal</a:t>
            </a:r>
            <a:r>
              <a:rPr lang="en-US" sz="2000" b="1" dirty="0">
                <a:latin typeface="Century Gothic" pitchFamily="34" charset="0"/>
              </a:rPr>
              <a:t> III </a:t>
            </a:r>
            <a:r>
              <a:rPr lang="en-US" sz="2000" b="1" dirty="0" err="1">
                <a:latin typeface="Century Gothic" pitchFamily="34" charset="0"/>
              </a:rPr>
              <a:t>disebutkan</a:t>
            </a:r>
            <a:r>
              <a:rPr lang="en-US" sz="2000" b="1" dirty="0">
                <a:latin typeface="Century Gothic" pitchFamily="34" charset="0"/>
              </a:rPr>
              <a:t> </a:t>
            </a:r>
            <a:r>
              <a:rPr lang="en-US" sz="2000" b="1" dirty="0" err="1">
                <a:latin typeface="Century Gothic" pitchFamily="34" charset="0"/>
              </a:rPr>
              <a:t>bahwa</a:t>
            </a:r>
            <a:r>
              <a:rPr lang="en-US" sz="2000" b="1" dirty="0">
                <a:latin typeface="Century Gothic" pitchFamily="34" charset="0"/>
              </a:rPr>
              <a:t> </a:t>
            </a:r>
            <a:r>
              <a:rPr lang="en-US" sz="2000" b="1" dirty="0" err="1">
                <a:latin typeface="Century Gothic" pitchFamily="34" charset="0"/>
              </a:rPr>
              <a:t>anggota</a:t>
            </a:r>
            <a:r>
              <a:rPr lang="en-US" sz="2000" b="1" dirty="0">
                <a:latin typeface="Century Gothic" pitchFamily="34" charset="0"/>
              </a:rPr>
              <a:t> </a:t>
            </a:r>
            <a:r>
              <a:rPr lang="en-US" sz="2000" b="1" dirty="0" err="1">
                <a:latin typeface="Century Gothic" pitchFamily="34" charset="0"/>
              </a:rPr>
              <a:t>perhumasan</a:t>
            </a:r>
            <a:r>
              <a:rPr lang="en-US" sz="2000" b="1" dirty="0">
                <a:latin typeface="Century Gothic" pitchFamily="34" charset="0"/>
              </a:rPr>
              <a:t> </a:t>
            </a:r>
            <a:r>
              <a:rPr lang="en-US" sz="2000" b="1" dirty="0" err="1">
                <a:latin typeface="Century Gothic" pitchFamily="34" charset="0"/>
              </a:rPr>
              <a:t>tidak</a:t>
            </a:r>
            <a:r>
              <a:rPr lang="en-US" sz="2000" b="1" dirty="0">
                <a:latin typeface="Century Gothic" pitchFamily="34" charset="0"/>
              </a:rPr>
              <a:t> </a:t>
            </a:r>
            <a:r>
              <a:rPr lang="en-US" sz="2000" b="1" dirty="0" err="1">
                <a:latin typeface="Century Gothic" pitchFamily="34" charset="0"/>
              </a:rPr>
              <a:t>boleh</a:t>
            </a:r>
            <a:r>
              <a:rPr lang="en-US" sz="2000" b="1" dirty="0">
                <a:latin typeface="Century Gothic" pitchFamily="34" charset="0"/>
              </a:rPr>
              <a:t> </a:t>
            </a:r>
            <a:r>
              <a:rPr lang="en-US" sz="2000" b="1" dirty="0" err="1">
                <a:latin typeface="Century Gothic" pitchFamily="34" charset="0"/>
              </a:rPr>
              <a:t>menyebarkan</a:t>
            </a:r>
            <a:r>
              <a:rPr lang="en-US" sz="2000" b="1" dirty="0">
                <a:latin typeface="Century Gothic" pitchFamily="34" charset="0"/>
              </a:rPr>
              <a:t> </a:t>
            </a:r>
            <a:r>
              <a:rPr lang="en-US" sz="2000" b="1" dirty="0" err="1">
                <a:latin typeface="Century Gothic" pitchFamily="34" charset="0"/>
              </a:rPr>
              <a:t>informasi</a:t>
            </a:r>
            <a:r>
              <a:rPr lang="en-US" sz="2000" b="1" dirty="0">
                <a:latin typeface="Century Gothic" pitchFamily="34" charset="0"/>
              </a:rPr>
              <a:t> yang </a:t>
            </a:r>
            <a:r>
              <a:rPr lang="en-US" sz="2000" b="1" dirty="0" err="1">
                <a:latin typeface="Century Gothic" pitchFamily="34" charset="0"/>
              </a:rPr>
              <a:t>tidak</a:t>
            </a:r>
            <a:r>
              <a:rPr lang="en-US" sz="2000" b="1" dirty="0">
                <a:latin typeface="Century Gothic" pitchFamily="34" charset="0"/>
              </a:rPr>
              <a:t> </a:t>
            </a:r>
            <a:r>
              <a:rPr lang="en-US" sz="2000" b="1" dirty="0" err="1">
                <a:latin typeface="Century Gothic" pitchFamily="34" charset="0"/>
              </a:rPr>
              <a:t>benar</a:t>
            </a:r>
            <a:r>
              <a:rPr lang="en-US" sz="2000" b="1" dirty="0">
                <a:latin typeface="Century Gothic" pitchFamily="34" charset="0"/>
              </a:rPr>
              <a:t> </a:t>
            </a:r>
            <a:r>
              <a:rPr lang="en-US" sz="2000" b="1" dirty="0" err="1">
                <a:latin typeface="Century Gothic" pitchFamily="34" charset="0"/>
              </a:rPr>
              <a:t>atau</a:t>
            </a:r>
            <a:r>
              <a:rPr lang="en-US" sz="2000" b="1" dirty="0">
                <a:latin typeface="Century Gothic" pitchFamily="34" charset="0"/>
              </a:rPr>
              <a:t> yang </a:t>
            </a:r>
            <a:r>
              <a:rPr lang="en-US" sz="2000" b="1" dirty="0" err="1">
                <a:latin typeface="Century Gothic" pitchFamily="34" charset="0"/>
              </a:rPr>
              <a:t>menyesatkan</a:t>
            </a:r>
            <a:r>
              <a:rPr lang="en-US" sz="2000" b="1" dirty="0">
                <a:latin typeface="Century Gothic" pitchFamily="34" charset="0"/>
              </a:rPr>
              <a:t> </a:t>
            </a:r>
            <a:r>
              <a:rPr lang="en-US" sz="2000" b="1" dirty="0" err="1">
                <a:latin typeface="Century Gothic" pitchFamily="34" charset="0"/>
              </a:rPr>
              <a:t>sehingga</a:t>
            </a:r>
            <a:r>
              <a:rPr lang="en-US" sz="2000" b="1" dirty="0">
                <a:latin typeface="Century Gothic" pitchFamily="34" charset="0"/>
              </a:rPr>
              <a:t> </a:t>
            </a:r>
            <a:r>
              <a:rPr lang="en-US" sz="2000" b="1" dirty="0" err="1">
                <a:latin typeface="Century Gothic" pitchFamily="34" charset="0"/>
              </a:rPr>
              <a:t>dapat</a:t>
            </a:r>
            <a:r>
              <a:rPr lang="en-US" sz="2000" b="1" dirty="0">
                <a:latin typeface="Century Gothic" pitchFamily="34" charset="0"/>
              </a:rPr>
              <a:t> </a:t>
            </a:r>
            <a:r>
              <a:rPr lang="en-US" sz="2000" b="1" dirty="0" err="1">
                <a:latin typeface="Century Gothic" pitchFamily="34" charset="0"/>
              </a:rPr>
              <a:t>menodai</a:t>
            </a:r>
            <a:r>
              <a:rPr lang="en-US" sz="2000" b="1" dirty="0">
                <a:latin typeface="Century Gothic" pitchFamily="34" charset="0"/>
              </a:rPr>
              <a:t> </a:t>
            </a:r>
            <a:r>
              <a:rPr lang="en-US" sz="2000" b="1" dirty="0" err="1">
                <a:latin typeface="Century Gothic" pitchFamily="34" charset="0"/>
              </a:rPr>
              <a:t>profesi</a:t>
            </a:r>
            <a:r>
              <a:rPr lang="en-US" sz="2000" b="1" dirty="0">
                <a:latin typeface="Century Gothic" pitchFamily="34" charset="0"/>
              </a:rPr>
              <a:t> </a:t>
            </a:r>
            <a:r>
              <a:rPr lang="en-US" sz="2000" b="1" dirty="0" err="1">
                <a:latin typeface="Century Gothic" pitchFamily="34" charset="0"/>
              </a:rPr>
              <a:t>kehumasan</a:t>
            </a:r>
            <a:r>
              <a:rPr lang="en-US" sz="2000" b="1" dirty="0" smtClean="0">
                <a:latin typeface="Century Gothic" pitchFamily="34" charset="0"/>
              </a:rPr>
              <a:t>.</a:t>
            </a:r>
            <a:endParaRPr lang="en-US" sz="2000" b="1" dirty="0">
              <a:latin typeface="Century Gothic" pitchFamily="34" charset="0"/>
            </a:endParaRPr>
          </a:p>
        </p:txBody>
      </p:sp>
    </p:spTree>
    <p:extLst>
      <p:ext uri="{BB962C8B-B14F-4D97-AF65-F5344CB8AC3E}">
        <p14:creationId xmlns:p14="http://schemas.microsoft.com/office/powerpoint/2010/main" val="28940588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err="1" smtClean="0">
                <a:latin typeface="American Purpose Casual 01" pitchFamily="2" charset="0"/>
              </a:rPr>
              <a:t>Contoh</a:t>
            </a:r>
            <a:r>
              <a:rPr lang="en-US" sz="3200" dirty="0" smtClean="0">
                <a:latin typeface="American Purpose Casual 01" pitchFamily="2" charset="0"/>
              </a:rPr>
              <a:t> </a:t>
            </a:r>
            <a:r>
              <a:rPr lang="en-US" sz="3200" dirty="0" err="1" smtClean="0">
                <a:latin typeface="American Purpose Casual 01" pitchFamily="2" charset="0"/>
              </a:rPr>
              <a:t>kasus</a:t>
            </a:r>
            <a:r>
              <a:rPr lang="en-US" sz="3200" dirty="0" smtClean="0">
                <a:latin typeface="American Purpose Casual 01" pitchFamily="2" charset="0"/>
              </a:rPr>
              <a:t> </a:t>
            </a:r>
            <a:r>
              <a:rPr lang="en-US" sz="3200" dirty="0" err="1" smtClean="0">
                <a:latin typeface="American Purpose Casual 01" pitchFamily="2" charset="0"/>
              </a:rPr>
              <a:t>pelanggaran</a:t>
            </a:r>
            <a:r>
              <a:rPr lang="en-US" sz="3200" dirty="0" smtClean="0">
                <a:latin typeface="American Purpose Casual 01" pitchFamily="2" charset="0"/>
              </a:rPr>
              <a:t/>
            </a:r>
            <a:br>
              <a:rPr lang="en-US" sz="3200" dirty="0" smtClean="0">
                <a:latin typeface="American Purpose Casual 01" pitchFamily="2" charset="0"/>
              </a:rPr>
            </a:br>
            <a:r>
              <a:rPr lang="en-US" sz="3200" dirty="0" err="1" smtClean="0">
                <a:latin typeface="American Purpose Casual 01" pitchFamily="2" charset="0"/>
              </a:rPr>
              <a:t>kode</a:t>
            </a:r>
            <a:r>
              <a:rPr lang="en-US" sz="3200" dirty="0" smtClean="0">
                <a:latin typeface="American Purpose Casual 01" pitchFamily="2" charset="0"/>
              </a:rPr>
              <a:t> </a:t>
            </a:r>
            <a:r>
              <a:rPr lang="en-US" sz="3200" dirty="0" err="1" smtClean="0">
                <a:latin typeface="American Purpose Casual 01" pitchFamily="2" charset="0"/>
              </a:rPr>
              <a:t>etik</a:t>
            </a:r>
            <a:r>
              <a:rPr lang="en-US" sz="3200" dirty="0" smtClean="0">
                <a:latin typeface="American Purpose Casual 01" pitchFamily="2" charset="0"/>
              </a:rPr>
              <a:t> </a:t>
            </a:r>
            <a:r>
              <a:rPr lang="en-US" sz="3200" dirty="0" err="1" smtClean="0">
                <a:latin typeface="American Purpose Casual 01" pitchFamily="2" charset="0"/>
              </a:rPr>
              <a:t>periklanan</a:t>
            </a:r>
            <a:endParaRPr lang="id-ID" sz="3200" dirty="0">
              <a:latin typeface="American Purpose Casual 01" pitchFamily="2" charset="0"/>
            </a:endParaRPr>
          </a:p>
        </p:txBody>
      </p:sp>
      <p:sp>
        <p:nvSpPr>
          <p:cNvPr id="3" name="AutoShape 2" descr="Image result for adam ai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pic>
        <p:nvPicPr>
          <p:cNvPr id="22530" name="Picture 2" descr="Indosat-Buly-bekas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2276872"/>
            <a:ext cx="5715000" cy="3267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0371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7624" y="764704"/>
            <a:ext cx="6768752" cy="5184576"/>
          </a:xfrm>
        </p:spPr>
        <p:txBody>
          <a:bodyPr>
            <a:normAutofit fontScale="85000" lnSpcReduction="20000"/>
          </a:bodyPr>
          <a:lstStyle/>
          <a:p>
            <a:pPr marL="0" indent="0" fontAlgn="base">
              <a:buNone/>
            </a:pPr>
            <a:r>
              <a:rPr lang="id-ID" sz="2000" dirty="0">
                <a:latin typeface="Century Gothic" pitchFamily="34" charset="0"/>
              </a:rPr>
              <a:t>Etika Pariwara Indonesia (EPI) adalah dapat dilihat sebagai berikut:</a:t>
            </a:r>
          </a:p>
          <a:p>
            <a:pPr fontAlgn="base"/>
            <a:r>
              <a:rPr lang="id-ID" sz="2000" dirty="0">
                <a:latin typeface="Century Gothic" pitchFamily="34" charset="0"/>
              </a:rPr>
              <a:t>Segi bahasa yaitu iklan harus disajikan dalam </a:t>
            </a:r>
            <a:r>
              <a:rPr lang="id-ID" sz="2000" b="1" dirty="0">
                <a:latin typeface="Century Gothic" pitchFamily="34" charset="0"/>
              </a:rPr>
              <a:t>bahasa yang bisa dipahami oleh khalayak sasarannya, dan tidak menggunakan persandian (enkripsi) yang dapat menimbulkan penafsiran selain dari yang dimaksudkan oleh perancang pesan iklan tersebut. </a:t>
            </a:r>
            <a:r>
              <a:rPr lang="id-ID" sz="2000" dirty="0">
                <a:latin typeface="Century Gothic" pitchFamily="34" charset="0"/>
              </a:rPr>
              <a:t>Maksudnya adalah seorang pengiklan harus menggunakan bahasa Indonesia yang baik sesuai dengan ejaan yang disempurnakan dan tidak menggunakan bahasa yang bersifat menyinggung pihak-pihak tertentu.</a:t>
            </a:r>
          </a:p>
          <a:p>
            <a:pPr fontAlgn="base"/>
            <a:r>
              <a:rPr lang="id-ID" sz="2000" dirty="0">
                <a:latin typeface="Century Gothic" pitchFamily="34" charset="0"/>
              </a:rPr>
              <a:t>Perlindungan hak-hak pribadi, dimana iklan </a:t>
            </a:r>
            <a:r>
              <a:rPr lang="id-ID" sz="2000" b="1" dirty="0">
                <a:latin typeface="Century Gothic" pitchFamily="34" charset="0"/>
              </a:rPr>
              <a:t>tidak bloeh menampilkan atau melibatkan seseorang tanpa terlebih dahulu memperoleh persetujuan dari yang bersangkutan, kecuali dalam penampilan yang bersifat missal, atau sekadar sebagai latar, sepanjang penampilan tersebut tidak merugikan yang bersangkutan</a:t>
            </a:r>
            <a:r>
              <a:rPr lang="id-ID" sz="2000" dirty="0">
                <a:latin typeface="Century Gothic" pitchFamily="34" charset="0"/>
              </a:rPr>
              <a:t>. Maksudnya adalah sebuah iklan dalam menampilakan atau melibatkan seseorang atau kelompok tertentu terlebih dahulu harus memiliki persetujuan dari pihak agar nantinya tidak menimbulkan sebuah permasalahan atau hal yang menyinggung perasaan dari pihak bersangkutan.</a:t>
            </a:r>
          </a:p>
        </p:txBody>
      </p:sp>
    </p:spTree>
    <p:extLst>
      <p:ext uri="{BB962C8B-B14F-4D97-AF65-F5344CB8AC3E}">
        <p14:creationId xmlns:p14="http://schemas.microsoft.com/office/powerpoint/2010/main" val="6469967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err="1" smtClean="0">
                <a:latin typeface="American Purpose Casual 01" pitchFamily="2" charset="0"/>
              </a:rPr>
              <a:t>Tugas</a:t>
            </a:r>
            <a:endParaRPr lang="id-ID" dirty="0">
              <a:latin typeface="American Purpose Casual 01" pitchFamily="2" charset="0"/>
            </a:endParaRPr>
          </a:p>
        </p:txBody>
      </p:sp>
      <p:sp>
        <p:nvSpPr>
          <p:cNvPr id="3" name="Content Placeholder 2"/>
          <p:cNvSpPr>
            <a:spLocks noGrp="1"/>
          </p:cNvSpPr>
          <p:nvPr>
            <p:ph idx="1"/>
          </p:nvPr>
        </p:nvSpPr>
        <p:spPr>
          <a:xfrm>
            <a:off x="1115616" y="2119257"/>
            <a:ext cx="6912768" cy="3397975"/>
          </a:xfrm>
        </p:spPr>
        <p:txBody>
          <a:bodyPr/>
          <a:lstStyle/>
          <a:p>
            <a:r>
              <a:rPr lang="en-US" dirty="0" err="1">
                <a:latin typeface="Century Gothic" pitchFamily="34" charset="0"/>
              </a:rPr>
              <a:t>Artikel</a:t>
            </a:r>
            <a:r>
              <a:rPr lang="en-US" dirty="0">
                <a:latin typeface="Century Gothic" pitchFamily="34" charset="0"/>
              </a:rPr>
              <a:t> </a:t>
            </a:r>
            <a:r>
              <a:rPr lang="en-US" dirty="0" err="1" smtClean="0">
                <a:latin typeface="Century Gothic" pitchFamily="34" charset="0"/>
              </a:rPr>
              <a:t>ilmiah</a:t>
            </a:r>
            <a:r>
              <a:rPr lang="en-US" dirty="0" smtClean="0">
                <a:latin typeface="Century Gothic" pitchFamily="34" charset="0"/>
              </a:rPr>
              <a:t> </a:t>
            </a:r>
            <a:r>
              <a:rPr lang="en-US" dirty="0" err="1" smtClean="0">
                <a:latin typeface="Century Gothic" pitchFamily="34" charset="0"/>
              </a:rPr>
              <a:t>populer</a:t>
            </a:r>
            <a:r>
              <a:rPr lang="en-US" dirty="0" smtClean="0">
                <a:latin typeface="Century Gothic" pitchFamily="34" charset="0"/>
              </a:rPr>
              <a:t> </a:t>
            </a:r>
            <a:r>
              <a:rPr lang="id-ID" dirty="0">
                <a:latin typeface="Century Gothic" pitchFamily="34" charset="0"/>
              </a:rPr>
              <a:t>dengan tema </a:t>
            </a:r>
            <a:r>
              <a:rPr lang="en-US" dirty="0">
                <a:latin typeface="Century Gothic" pitchFamily="34" charset="0"/>
              </a:rPr>
              <a:t>‘</a:t>
            </a:r>
            <a:r>
              <a:rPr lang="id-ID" dirty="0">
                <a:latin typeface="Century Gothic" pitchFamily="34" charset="0"/>
              </a:rPr>
              <a:t>Etika Komunikasi dalam Praktek Komunikasi di Indonesia’, </a:t>
            </a:r>
            <a:r>
              <a:rPr lang="en-US" dirty="0" err="1" smtClean="0">
                <a:latin typeface="Century Gothic" pitchFamily="34" charset="0"/>
              </a:rPr>
              <a:t>judul</a:t>
            </a:r>
            <a:r>
              <a:rPr lang="en-US" dirty="0" smtClean="0">
                <a:latin typeface="Century Gothic" pitchFamily="34" charset="0"/>
              </a:rPr>
              <a:t> </a:t>
            </a:r>
            <a:r>
              <a:rPr lang="en-US" dirty="0" err="1" smtClean="0">
                <a:latin typeface="Century Gothic" pitchFamily="34" charset="0"/>
              </a:rPr>
              <a:t>bebas</a:t>
            </a:r>
            <a:r>
              <a:rPr lang="en-US" dirty="0" smtClean="0">
                <a:latin typeface="Century Gothic" pitchFamily="34" charset="0"/>
              </a:rPr>
              <a:t>, </a:t>
            </a:r>
            <a:r>
              <a:rPr lang="id-ID" dirty="0" smtClean="0">
                <a:latin typeface="Century Gothic" pitchFamily="34" charset="0"/>
              </a:rPr>
              <a:t>pedoman </a:t>
            </a:r>
            <a:r>
              <a:rPr lang="id-ID" dirty="0">
                <a:latin typeface="Century Gothic" pitchFamily="34" charset="0"/>
              </a:rPr>
              <a:t>umum artikel </a:t>
            </a:r>
            <a:r>
              <a:rPr lang="id-ID" dirty="0" smtClean="0">
                <a:latin typeface="Century Gothic" pitchFamily="34" charset="0"/>
              </a:rPr>
              <a:t>ilmiah</a:t>
            </a:r>
            <a:r>
              <a:rPr lang="en-US" dirty="0" smtClean="0">
                <a:latin typeface="Century Gothic" pitchFamily="34" charset="0"/>
              </a:rPr>
              <a:t> </a:t>
            </a:r>
            <a:r>
              <a:rPr lang="en-US" dirty="0" err="1" smtClean="0">
                <a:latin typeface="Century Gothic" pitchFamily="34" charset="0"/>
              </a:rPr>
              <a:t>populer</a:t>
            </a:r>
            <a:r>
              <a:rPr lang="id-ID" dirty="0" smtClean="0">
                <a:latin typeface="Century Gothic" pitchFamily="34" charset="0"/>
              </a:rPr>
              <a:t>, </a:t>
            </a:r>
            <a:r>
              <a:rPr lang="id-ID" dirty="0">
                <a:latin typeface="Century Gothic" pitchFamily="34" charset="0"/>
              </a:rPr>
              <a:t>minimal 750 </a:t>
            </a:r>
            <a:r>
              <a:rPr lang="id-ID" dirty="0" smtClean="0">
                <a:latin typeface="Century Gothic" pitchFamily="34" charset="0"/>
              </a:rPr>
              <a:t>kata</a:t>
            </a:r>
            <a:r>
              <a:rPr lang="en-US" dirty="0" smtClean="0">
                <a:latin typeface="Century Gothic" pitchFamily="34" charset="0"/>
              </a:rPr>
              <a:t> </a:t>
            </a:r>
            <a:r>
              <a:rPr lang="id-ID" dirty="0" smtClean="0">
                <a:latin typeface="Century Gothic" pitchFamily="34" charset="0"/>
              </a:rPr>
              <a:t>halaman A4</a:t>
            </a:r>
            <a:endParaRPr lang="en-US" dirty="0" smtClean="0">
              <a:latin typeface="Century Gothic" pitchFamily="34" charset="0"/>
            </a:endParaRPr>
          </a:p>
          <a:p>
            <a:r>
              <a:rPr lang="en-US" dirty="0" err="1" smtClean="0">
                <a:latin typeface="Century Gothic" pitchFamily="34" charset="0"/>
              </a:rPr>
              <a:t>Tanpa</a:t>
            </a:r>
            <a:r>
              <a:rPr lang="en-US" dirty="0" smtClean="0">
                <a:latin typeface="Century Gothic" pitchFamily="34" charset="0"/>
              </a:rPr>
              <a:t> cover – </a:t>
            </a:r>
            <a:r>
              <a:rPr lang="en-US" dirty="0" err="1" smtClean="0">
                <a:latin typeface="Century Gothic" pitchFamily="34" charset="0"/>
              </a:rPr>
              <a:t>identitas</a:t>
            </a:r>
            <a:r>
              <a:rPr lang="en-US" dirty="0" smtClean="0">
                <a:latin typeface="Century Gothic" pitchFamily="34" charset="0"/>
              </a:rPr>
              <a:t> </a:t>
            </a:r>
            <a:r>
              <a:rPr lang="en-US" dirty="0" err="1" smtClean="0">
                <a:latin typeface="Century Gothic" pitchFamily="34" charset="0"/>
              </a:rPr>
              <a:t>sebagai</a:t>
            </a:r>
            <a:r>
              <a:rPr lang="en-US" dirty="0" smtClean="0">
                <a:latin typeface="Century Gothic" pitchFamily="34" charset="0"/>
              </a:rPr>
              <a:t> header</a:t>
            </a:r>
          </a:p>
          <a:p>
            <a:r>
              <a:rPr lang="en-US" dirty="0" smtClean="0">
                <a:latin typeface="Century Gothic" pitchFamily="34" charset="0"/>
              </a:rPr>
              <a:t>Print </a:t>
            </a:r>
            <a:r>
              <a:rPr lang="en-US" dirty="0" err="1" smtClean="0">
                <a:latin typeface="Century Gothic" pitchFamily="34" charset="0"/>
              </a:rPr>
              <a:t>dikumpulkan</a:t>
            </a:r>
            <a:r>
              <a:rPr lang="en-US" dirty="0" smtClean="0">
                <a:latin typeface="Century Gothic" pitchFamily="34" charset="0"/>
              </a:rPr>
              <a:t> </a:t>
            </a:r>
            <a:r>
              <a:rPr lang="en-US" dirty="0" err="1" smtClean="0">
                <a:latin typeface="Century Gothic" pitchFamily="34" charset="0"/>
              </a:rPr>
              <a:t>minggu</a:t>
            </a:r>
            <a:r>
              <a:rPr lang="en-US" dirty="0" smtClean="0">
                <a:latin typeface="Century Gothic" pitchFamily="34" charset="0"/>
              </a:rPr>
              <a:t> </a:t>
            </a:r>
            <a:r>
              <a:rPr lang="en-US" dirty="0" err="1" smtClean="0">
                <a:latin typeface="Century Gothic" pitchFamily="34" charset="0"/>
              </a:rPr>
              <a:t>depan</a:t>
            </a:r>
            <a:endParaRPr lang="en-US" dirty="0" smtClean="0">
              <a:latin typeface="Century Gothic" pitchFamily="34" charset="0"/>
            </a:endParaRPr>
          </a:p>
          <a:p>
            <a:r>
              <a:rPr lang="en-US" dirty="0" err="1" smtClean="0">
                <a:latin typeface="Century Gothic" pitchFamily="34" charset="0"/>
              </a:rPr>
              <a:t>Tugas</a:t>
            </a:r>
            <a:r>
              <a:rPr lang="en-US" dirty="0" smtClean="0">
                <a:latin typeface="Century Gothic" pitchFamily="34" charset="0"/>
              </a:rPr>
              <a:t> review </a:t>
            </a:r>
            <a:r>
              <a:rPr lang="en-US" dirty="0" err="1" smtClean="0">
                <a:latin typeface="Century Gothic" pitchFamily="34" charset="0"/>
              </a:rPr>
              <a:t>ditiadakan</a:t>
            </a:r>
            <a:endParaRPr lang="en-US" dirty="0" smtClean="0">
              <a:latin typeface="Century Gothic" pitchFamily="34" charset="0"/>
            </a:endParaRPr>
          </a:p>
          <a:p>
            <a:pPr marL="0" indent="0">
              <a:buNone/>
            </a:pPr>
            <a:endParaRPr lang="id-ID" dirty="0">
              <a:latin typeface="Century Gothic" pitchFamily="34" charset="0"/>
            </a:endParaRPr>
          </a:p>
          <a:p>
            <a:endParaRPr lang="id-ID" dirty="0">
              <a:latin typeface="Century Gothic" pitchFamily="34" charset="0"/>
            </a:endParaRPr>
          </a:p>
        </p:txBody>
      </p:sp>
    </p:spTree>
    <p:extLst>
      <p:ext uri="{BB962C8B-B14F-4D97-AF65-F5344CB8AC3E}">
        <p14:creationId xmlns:p14="http://schemas.microsoft.com/office/powerpoint/2010/main" val="15357391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836712"/>
            <a:ext cx="7128792" cy="5040560"/>
          </a:xfrm>
        </p:spPr>
        <p:txBody>
          <a:bodyPr>
            <a:noAutofit/>
          </a:bodyPr>
          <a:lstStyle/>
          <a:p>
            <a:pPr marL="0" indent="0">
              <a:buNone/>
            </a:pPr>
            <a:r>
              <a:rPr lang="id-ID" sz="3200" b="1" dirty="0">
                <a:latin typeface="American Purpose Casual 01" pitchFamily="2" charset="0"/>
              </a:rPr>
              <a:t>Karakteristik Artikel Ilmiah Populer</a:t>
            </a:r>
          </a:p>
          <a:p>
            <a:r>
              <a:rPr lang="id-ID" sz="1800" dirty="0">
                <a:latin typeface="Century Gothic" pitchFamily="34" charset="0"/>
              </a:rPr>
              <a:t>Opini tentang suatu masalah atau peristiwa disertai fakta empiris dan teori pendukung.</a:t>
            </a:r>
          </a:p>
          <a:p>
            <a:r>
              <a:rPr lang="id-ID" sz="1800" dirty="0">
                <a:latin typeface="Century Gothic" pitchFamily="34" charset="0"/>
              </a:rPr>
              <a:t>Sarana komunikasi antara ilmuwan dan masyarakat (orang awam).</a:t>
            </a:r>
          </a:p>
          <a:p>
            <a:r>
              <a:rPr lang="id-ID" sz="1800" dirty="0">
                <a:latin typeface="Century Gothic" pitchFamily="34" charset="0"/>
              </a:rPr>
              <a:t>Gaya bahasa populer atau bahasa media (bahasa jurnalistik) –sederhana, mudah dipahami orang awam, singkat, dan efektif (hemat kata).</a:t>
            </a:r>
          </a:p>
          <a:p>
            <a:r>
              <a:rPr lang="id-ID" sz="1800" dirty="0">
                <a:latin typeface="Century Gothic" pitchFamily="34" charset="0"/>
              </a:rPr>
              <a:t>Ringkasan hasil penelitian –fakta terpenting &amp; penting (model piramida terbalik).</a:t>
            </a:r>
          </a:p>
          <a:p>
            <a:r>
              <a:rPr lang="id-ID" sz="1800" dirty="0">
                <a:latin typeface="Century Gothic" pitchFamily="34" charset="0"/>
              </a:rPr>
              <a:t>Menerjemahkan bahasa iptek yang </a:t>
            </a:r>
            <a:r>
              <a:rPr lang="id-ID" sz="1800" i="1" dirty="0">
                <a:latin typeface="Century Gothic" pitchFamily="34" charset="0"/>
              </a:rPr>
              <a:t>njelimet</a:t>
            </a:r>
            <a:r>
              <a:rPr lang="id-ID" sz="1800" dirty="0">
                <a:latin typeface="Century Gothic" pitchFamily="34" charset="0"/>
              </a:rPr>
              <a:t> ke dalam bahasa yang dimengerti secara umum.</a:t>
            </a:r>
          </a:p>
          <a:p>
            <a:r>
              <a:rPr lang="id-ID" sz="1800" dirty="0">
                <a:latin typeface="Century Gothic" pitchFamily="34" charset="0"/>
              </a:rPr>
              <a:t>Mudah dicerna karena berkaitan erat dengan kejadian sehari-hari.</a:t>
            </a:r>
          </a:p>
          <a:p>
            <a:r>
              <a:rPr lang="id-ID" sz="1800" dirty="0">
                <a:latin typeface="Century Gothic" pitchFamily="34" charset="0"/>
              </a:rPr>
              <a:t>Memperkenalkan ilmu atau temuan baru serta mengaitkan dengan kebutuhan masyarakat.</a:t>
            </a:r>
          </a:p>
          <a:p>
            <a:endParaRPr lang="id-ID" sz="1800" dirty="0">
              <a:latin typeface="Century Gothic" pitchFamily="34" charset="0"/>
            </a:endParaRPr>
          </a:p>
        </p:txBody>
      </p:sp>
    </p:spTree>
    <p:extLst>
      <p:ext uri="{BB962C8B-B14F-4D97-AF65-F5344CB8AC3E}">
        <p14:creationId xmlns:p14="http://schemas.microsoft.com/office/powerpoint/2010/main" val="32963479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err="1" smtClean="0">
                <a:latin typeface="American Purpose Casual 01" pitchFamily="2" charset="0"/>
              </a:rPr>
              <a:t>Contoh</a:t>
            </a:r>
            <a:r>
              <a:rPr lang="en-US" sz="3200" dirty="0" smtClean="0">
                <a:latin typeface="American Purpose Casual 01" pitchFamily="2" charset="0"/>
              </a:rPr>
              <a:t> </a:t>
            </a:r>
            <a:r>
              <a:rPr lang="en-US" sz="3200" dirty="0" err="1" smtClean="0">
                <a:latin typeface="American Purpose Casual 01" pitchFamily="2" charset="0"/>
              </a:rPr>
              <a:t>kasus</a:t>
            </a:r>
            <a:r>
              <a:rPr lang="en-US" sz="3200" dirty="0" smtClean="0">
                <a:latin typeface="American Purpose Casual 01" pitchFamily="2" charset="0"/>
              </a:rPr>
              <a:t> </a:t>
            </a:r>
            <a:r>
              <a:rPr lang="en-US" sz="3200" dirty="0" err="1" smtClean="0">
                <a:latin typeface="American Purpose Casual 01" pitchFamily="2" charset="0"/>
              </a:rPr>
              <a:t>pelanggaran</a:t>
            </a:r>
            <a:r>
              <a:rPr lang="en-US" sz="3200" dirty="0" smtClean="0">
                <a:latin typeface="American Purpose Casual 01" pitchFamily="2" charset="0"/>
              </a:rPr>
              <a:t/>
            </a:r>
            <a:br>
              <a:rPr lang="en-US" sz="3200" dirty="0" smtClean="0">
                <a:latin typeface="American Purpose Casual 01" pitchFamily="2" charset="0"/>
              </a:rPr>
            </a:br>
            <a:r>
              <a:rPr lang="en-US" sz="3200" dirty="0" err="1" smtClean="0">
                <a:latin typeface="American Purpose Casual 01" pitchFamily="2" charset="0"/>
              </a:rPr>
              <a:t>etika</a:t>
            </a:r>
            <a:r>
              <a:rPr lang="en-US" sz="3200" dirty="0" smtClean="0">
                <a:latin typeface="American Purpose Casual 01" pitchFamily="2" charset="0"/>
              </a:rPr>
              <a:t> </a:t>
            </a:r>
            <a:r>
              <a:rPr lang="en-US" sz="3200" dirty="0" err="1" smtClean="0">
                <a:latin typeface="American Purpose Casual 01" pitchFamily="2" charset="0"/>
              </a:rPr>
              <a:t>komunikasi</a:t>
            </a:r>
            <a:r>
              <a:rPr lang="en-US" sz="3200" dirty="0" smtClean="0">
                <a:latin typeface="American Purpose Casual 01" pitchFamily="2" charset="0"/>
              </a:rPr>
              <a:t> interpersonal</a:t>
            </a:r>
            <a:endParaRPr lang="id-ID" sz="3200" dirty="0">
              <a:latin typeface="American Purpose Casual 01" pitchFamily="2" charset="0"/>
            </a:endParaRPr>
          </a:p>
        </p:txBody>
      </p:sp>
      <p:sp>
        <p:nvSpPr>
          <p:cNvPr id="3" name="Content Placeholder 2"/>
          <p:cNvSpPr>
            <a:spLocks noGrp="1"/>
          </p:cNvSpPr>
          <p:nvPr>
            <p:ph idx="1"/>
          </p:nvPr>
        </p:nvSpPr>
        <p:spPr>
          <a:xfrm>
            <a:off x="1463040" y="2119257"/>
            <a:ext cx="6196405" cy="445647"/>
          </a:xfrm>
        </p:spPr>
        <p:txBody>
          <a:bodyPr>
            <a:normAutofit lnSpcReduction="10000"/>
          </a:bodyPr>
          <a:lstStyle/>
          <a:p>
            <a:r>
              <a:rPr lang="en-US" dirty="0" smtClean="0">
                <a:latin typeface="Century Gothic" pitchFamily="34" charset="0"/>
              </a:rPr>
              <a:t>Das </a:t>
            </a:r>
            <a:r>
              <a:rPr lang="en-US" dirty="0" err="1" smtClean="0">
                <a:latin typeface="Century Gothic" pitchFamily="34" charset="0"/>
              </a:rPr>
              <a:t>Sain</a:t>
            </a:r>
            <a:endParaRPr lang="en-US" dirty="0" smtClean="0">
              <a:latin typeface="Century Gothic" pitchFamily="34" charset="0"/>
            </a:endParaRPr>
          </a:p>
          <a:p>
            <a:endParaRPr lang="id-ID" dirty="0">
              <a:latin typeface="Century Gothic" pitchFamily="34" charset="0"/>
            </a:endParaRPr>
          </a:p>
        </p:txBody>
      </p:sp>
      <p:pic>
        <p:nvPicPr>
          <p:cNvPr id="1026" name="Picture 2" descr="Image result for daughter argues with fath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2708920"/>
            <a:ext cx="5328592" cy="2997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14029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err="1" smtClean="0">
                <a:latin typeface="American Purpose Casual 01" pitchFamily="2" charset="0"/>
              </a:rPr>
              <a:t>Contoh</a:t>
            </a:r>
            <a:r>
              <a:rPr lang="en-US" sz="3200" dirty="0" smtClean="0">
                <a:latin typeface="American Purpose Casual 01" pitchFamily="2" charset="0"/>
              </a:rPr>
              <a:t> </a:t>
            </a:r>
            <a:r>
              <a:rPr lang="en-US" sz="3200" dirty="0" err="1" smtClean="0">
                <a:latin typeface="American Purpose Casual 01" pitchFamily="2" charset="0"/>
              </a:rPr>
              <a:t>kasus</a:t>
            </a:r>
            <a:r>
              <a:rPr lang="en-US" sz="3200" dirty="0" smtClean="0">
                <a:latin typeface="American Purpose Casual 01" pitchFamily="2" charset="0"/>
              </a:rPr>
              <a:t> </a:t>
            </a:r>
            <a:r>
              <a:rPr lang="en-US" sz="3200" dirty="0" err="1" smtClean="0">
                <a:latin typeface="American Purpose Casual 01" pitchFamily="2" charset="0"/>
              </a:rPr>
              <a:t>pelanggaran</a:t>
            </a:r>
            <a:r>
              <a:rPr lang="en-US" sz="3200" dirty="0" smtClean="0">
                <a:latin typeface="American Purpose Casual 01" pitchFamily="2" charset="0"/>
              </a:rPr>
              <a:t/>
            </a:r>
            <a:br>
              <a:rPr lang="en-US" sz="3200" dirty="0" smtClean="0">
                <a:latin typeface="American Purpose Casual 01" pitchFamily="2" charset="0"/>
              </a:rPr>
            </a:br>
            <a:r>
              <a:rPr lang="en-US" sz="3200" dirty="0" err="1" smtClean="0">
                <a:latin typeface="American Purpose Casual 01" pitchFamily="2" charset="0"/>
              </a:rPr>
              <a:t>etika</a:t>
            </a:r>
            <a:r>
              <a:rPr lang="en-US" sz="3200" dirty="0" smtClean="0">
                <a:latin typeface="American Purpose Casual 01" pitchFamily="2" charset="0"/>
              </a:rPr>
              <a:t> </a:t>
            </a:r>
            <a:r>
              <a:rPr lang="en-US" sz="3200" dirty="0" err="1" smtClean="0">
                <a:latin typeface="American Purpose Casual 01" pitchFamily="2" charset="0"/>
              </a:rPr>
              <a:t>komunikasi</a:t>
            </a:r>
            <a:r>
              <a:rPr lang="en-US" sz="3200" dirty="0" smtClean="0">
                <a:latin typeface="American Purpose Casual 01" pitchFamily="2" charset="0"/>
              </a:rPr>
              <a:t> interpersonal</a:t>
            </a:r>
            <a:endParaRPr lang="id-ID" sz="3200" dirty="0">
              <a:latin typeface="American Purpose Casual 01" pitchFamily="2" charset="0"/>
            </a:endParaRPr>
          </a:p>
        </p:txBody>
      </p:sp>
      <p:sp>
        <p:nvSpPr>
          <p:cNvPr id="3" name="Content Placeholder 2"/>
          <p:cNvSpPr>
            <a:spLocks noGrp="1"/>
          </p:cNvSpPr>
          <p:nvPr>
            <p:ph idx="1"/>
          </p:nvPr>
        </p:nvSpPr>
        <p:spPr>
          <a:xfrm>
            <a:off x="1115616" y="2119257"/>
            <a:ext cx="7128792" cy="3758015"/>
          </a:xfrm>
        </p:spPr>
        <p:txBody>
          <a:bodyPr>
            <a:noAutofit/>
          </a:bodyPr>
          <a:lstStyle/>
          <a:p>
            <a:r>
              <a:rPr lang="en-US" sz="1800" dirty="0" err="1" smtClean="0">
                <a:latin typeface="Century Gothic" pitchFamily="34" charset="0"/>
              </a:rPr>
              <a:t>Analisis</a:t>
            </a:r>
            <a:endParaRPr lang="en-US" sz="1800" dirty="0" smtClean="0">
              <a:latin typeface="Century Gothic" pitchFamily="34" charset="0"/>
            </a:endParaRPr>
          </a:p>
          <a:p>
            <a:pPr lvl="1"/>
            <a:r>
              <a:rPr lang="en-US" sz="1800" dirty="0" err="1" smtClean="0">
                <a:latin typeface="Century Gothic" pitchFamily="34" charset="0"/>
              </a:rPr>
              <a:t>Komunikasi</a:t>
            </a:r>
            <a:r>
              <a:rPr lang="en-US" sz="1800" dirty="0" smtClean="0">
                <a:latin typeface="Century Gothic" pitchFamily="34" charset="0"/>
              </a:rPr>
              <a:t> </a:t>
            </a:r>
            <a:r>
              <a:rPr lang="en-US" sz="1800" dirty="0" err="1" smtClean="0">
                <a:latin typeface="Century Gothic" pitchFamily="34" charset="0"/>
              </a:rPr>
              <a:t>Diadik</a:t>
            </a:r>
            <a:r>
              <a:rPr lang="en-US" sz="1800" dirty="0" smtClean="0">
                <a:latin typeface="Century Gothic" pitchFamily="34" charset="0"/>
              </a:rPr>
              <a:t> (Ayah </a:t>
            </a:r>
            <a:r>
              <a:rPr lang="en-US" sz="1800" dirty="0" err="1" smtClean="0">
                <a:latin typeface="Century Gothic" pitchFamily="34" charset="0"/>
              </a:rPr>
              <a:t>dan</a:t>
            </a:r>
            <a:r>
              <a:rPr lang="en-US" sz="1800" dirty="0" smtClean="0">
                <a:latin typeface="Century Gothic" pitchFamily="34" charset="0"/>
              </a:rPr>
              <a:t> </a:t>
            </a:r>
            <a:r>
              <a:rPr lang="en-US" sz="1800" dirty="0" err="1" smtClean="0">
                <a:latin typeface="Century Gothic" pitchFamily="34" charset="0"/>
              </a:rPr>
              <a:t>Putrinya</a:t>
            </a:r>
            <a:r>
              <a:rPr lang="en-US" sz="1800" dirty="0" smtClean="0">
                <a:latin typeface="Century Gothic" pitchFamily="34" charset="0"/>
              </a:rPr>
              <a:t>)</a:t>
            </a:r>
          </a:p>
          <a:p>
            <a:pPr lvl="1"/>
            <a:r>
              <a:rPr lang="en-US" sz="1800" dirty="0" err="1" smtClean="0">
                <a:latin typeface="Century Gothic" pitchFamily="34" charset="0"/>
              </a:rPr>
              <a:t>Tujuan</a:t>
            </a:r>
            <a:r>
              <a:rPr lang="en-US" sz="1800" dirty="0" smtClean="0">
                <a:latin typeface="Century Gothic" pitchFamily="34" charset="0"/>
              </a:rPr>
              <a:t> </a:t>
            </a:r>
            <a:r>
              <a:rPr lang="en-US" sz="1800" dirty="0" err="1" smtClean="0">
                <a:latin typeface="Century Gothic" pitchFamily="34" charset="0"/>
              </a:rPr>
              <a:t>komunikasi</a:t>
            </a:r>
            <a:r>
              <a:rPr lang="en-US" sz="1800" dirty="0" smtClean="0">
                <a:latin typeface="Century Gothic" pitchFamily="34" charset="0"/>
              </a:rPr>
              <a:t> </a:t>
            </a:r>
            <a:r>
              <a:rPr lang="en-US" sz="1800" dirty="0" err="1" smtClean="0">
                <a:latin typeface="Century Gothic" pitchFamily="34" charset="0"/>
              </a:rPr>
              <a:t>untuk</a:t>
            </a:r>
            <a:r>
              <a:rPr lang="en-US" sz="1800" dirty="0" smtClean="0">
                <a:latin typeface="Century Gothic" pitchFamily="34" charset="0"/>
              </a:rPr>
              <a:t> </a:t>
            </a:r>
            <a:r>
              <a:rPr lang="en-US" sz="1800" dirty="0" err="1" smtClean="0">
                <a:latin typeface="Century Gothic" pitchFamily="34" charset="0"/>
              </a:rPr>
              <a:t>mengubah</a:t>
            </a:r>
            <a:r>
              <a:rPr lang="en-US" sz="1800" dirty="0" smtClean="0">
                <a:latin typeface="Century Gothic" pitchFamily="34" charset="0"/>
              </a:rPr>
              <a:t> </a:t>
            </a:r>
            <a:r>
              <a:rPr lang="en-US" sz="1800" dirty="0" err="1" smtClean="0">
                <a:latin typeface="Century Gothic" pitchFamily="34" charset="0"/>
              </a:rPr>
              <a:t>perilaku</a:t>
            </a:r>
            <a:r>
              <a:rPr lang="en-US" sz="1800" dirty="0" smtClean="0">
                <a:latin typeface="Century Gothic" pitchFamily="34" charset="0"/>
              </a:rPr>
              <a:t> </a:t>
            </a:r>
            <a:r>
              <a:rPr lang="en-US" sz="1800" dirty="0" err="1" smtClean="0">
                <a:latin typeface="Century Gothic" pitchFamily="34" charset="0"/>
              </a:rPr>
              <a:t>putrinya</a:t>
            </a:r>
            <a:r>
              <a:rPr lang="en-US" sz="1800" dirty="0" smtClean="0">
                <a:latin typeface="Century Gothic" pitchFamily="34" charset="0"/>
              </a:rPr>
              <a:t> </a:t>
            </a:r>
            <a:r>
              <a:rPr lang="en-US" sz="1800" dirty="0" err="1" smtClean="0">
                <a:latin typeface="Century Gothic" pitchFamily="34" charset="0"/>
              </a:rPr>
              <a:t>tidak</a:t>
            </a:r>
            <a:r>
              <a:rPr lang="en-US" sz="1800" dirty="0" smtClean="0">
                <a:latin typeface="Century Gothic" pitchFamily="34" charset="0"/>
              </a:rPr>
              <a:t> </a:t>
            </a:r>
            <a:r>
              <a:rPr lang="en-US" sz="1800" dirty="0" err="1" smtClean="0">
                <a:latin typeface="Century Gothic" pitchFamily="34" charset="0"/>
              </a:rPr>
              <a:t>tercapai</a:t>
            </a:r>
            <a:r>
              <a:rPr lang="en-US" sz="1800" dirty="0" smtClean="0">
                <a:latin typeface="Century Gothic" pitchFamily="34" charset="0"/>
              </a:rPr>
              <a:t> </a:t>
            </a:r>
            <a:r>
              <a:rPr lang="en-US" sz="1800" dirty="0" err="1" smtClean="0">
                <a:latin typeface="Century Gothic" pitchFamily="34" charset="0"/>
              </a:rPr>
              <a:t>karena</a:t>
            </a:r>
            <a:r>
              <a:rPr lang="en-US" sz="1800" dirty="0" smtClean="0">
                <a:latin typeface="Century Gothic" pitchFamily="34" charset="0"/>
              </a:rPr>
              <a:t> </a:t>
            </a:r>
            <a:r>
              <a:rPr lang="en-US" sz="1800" dirty="0" err="1" smtClean="0">
                <a:latin typeface="Century Gothic" pitchFamily="34" charset="0"/>
              </a:rPr>
              <a:t>hambatan</a:t>
            </a:r>
            <a:r>
              <a:rPr lang="en-US" sz="1800" dirty="0" smtClean="0">
                <a:latin typeface="Century Gothic" pitchFamily="34" charset="0"/>
              </a:rPr>
              <a:t> </a:t>
            </a:r>
            <a:r>
              <a:rPr lang="en-US" sz="1800" dirty="0" err="1" smtClean="0">
                <a:latin typeface="Century Gothic" pitchFamily="34" charset="0"/>
              </a:rPr>
              <a:t>komunikasi</a:t>
            </a:r>
            <a:r>
              <a:rPr lang="en-US" sz="1800" dirty="0" smtClean="0">
                <a:latin typeface="Century Gothic" pitchFamily="34" charset="0"/>
              </a:rPr>
              <a:t> (</a:t>
            </a:r>
            <a:r>
              <a:rPr lang="en-US" sz="1800" dirty="0" err="1" smtClean="0">
                <a:latin typeface="Century Gothic" pitchFamily="34" charset="0"/>
              </a:rPr>
              <a:t>kepentingan</a:t>
            </a:r>
            <a:r>
              <a:rPr lang="en-US" sz="1800" dirty="0" smtClean="0">
                <a:latin typeface="Century Gothic" pitchFamily="34" charset="0"/>
              </a:rPr>
              <a:t> </a:t>
            </a:r>
            <a:r>
              <a:rPr lang="en-US" sz="1800" dirty="0" err="1" smtClean="0">
                <a:latin typeface="Century Gothic" pitchFamily="34" charset="0"/>
              </a:rPr>
              <a:t>dan</a:t>
            </a:r>
            <a:r>
              <a:rPr lang="en-US" sz="1800" dirty="0" smtClean="0">
                <a:latin typeface="Century Gothic" pitchFamily="34" charset="0"/>
              </a:rPr>
              <a:t> </a:t>
            </a:r>
            <a:r>
              <a:rPr lang="en-US" sz="1800" dirty="0" err="1" smtClean="0">
                <a:latin typeface="Century Gothic" pitchFamily="34" charset="0"/>
              </a:rPr>
              <a:t>prasangka</a:t>
            </a:r>
            <a:r>
              <a:rPr lang="en-US" sz="1800" dirty="0" smtClean="0">
                <a:latin typeface="Century Gothic" pitchFamily="34" charset="0"/>
              </a:rPr>
              <a:t>)</a:t>
            </a:r>
            <a:endParaRPr lang="en-US" sz="1800" dirty="0" smtClean="0">
              <a:latin typeface="Century Gothic" pitchFamily="34" charset="0"/>
            </a:endParaRPr>
          </a:p>
          <a:p>
            <a:pPr lvl="1"/>
            <a:r>
              <a:rPr lang="en-US" sz="1800" dirty="0" err="1" smtClean="0">
                <a:latin typeface="Century Gothic" pitchFamily="34" charset="0"/>
              </a:rPr>
              <a:t>Sedangkan</a:t>
            </a:r>
            <a:r>
              <a:rPr lang="en-US" sz="1800" dirty="0" smtClean="0">
                <a:latin typeface="Century Gothic" pitchFamily="34" charset="0"/>
              </a:rPr>
              <a:t> </a:t>
            </a:r>
            <a:r>
              <a:rPr lang="en-US" sz="1800" dirty="0" err="1" smtClean="0">
                <a:latin typeface="Century Gothic" pitchFamily="34" charset="0"/>
              </a:rPr>
              <a:t>dari</a:t>
            </a:r>
            <a:r>
              <a:rPr lang="en-US" sz="1800" dirty="0" smtClean="0">
                <a:latin typeface="Century Gothic" pitchFamily="34" charset="0"/>
              </a:rPr>
              <a:t> </a:t>
            </a:r>
            <a:r>
              <a:rPr lang="en-US" sz="1800" dirty="0" err="1" smtClean="0">
                <a:latin typeface="Century Gothic" pitchFamily="34" charset="0"/>
              </a:rPr>
              <a:t>sisi</a:t>
            </a:r>
            <a:r>
              <a:rPr lang="en-US" sz="1800" dirty="0" smtClean="0">
                <a:latin typeface="Century Gothic" pitchFamily="34" charset="0"/>
              </a:rPr>
              <a:t> </a:t>
            </a:r>
            <a:r>
              <a:rPr lang="en-US" sz="1800" dirty="0" err="1" smtClean="0">
                <a:latin typeface="Century Gothic" pitchFamily="34" charset="0"/>
              </a:rPr>
              <a:t>etika</a:t>
            </a:r>
            <a:r>
              <a:rPr lang="en-US" sz="1800" dirty="0" smtClean="0">
                <a:latin typeface="Century Gothic" pitchFamily="34" charset="0"/>
              </a:rPr>
              <a:t> </a:t>
            </a:r>
            <a:r>
              <a:rPr lang="en-US" sz="1800" dirty="0" err="1" smtClean="0">
                <a:latin typeface="Century Gothic" pitchFamily="34" charset="0"/>
              </a:rPr>
              <a:t>komunikasi</a:t>
            </a:r>
            <a:r>
              <a:rPr lang="en-US" sz="1800" dirty="0" smtClean="0">
                <a:latin typeface="Century Gothic" pitchFamily="34" charset="0"/>
              </a:rPr>
              <a:t> </a:t>
            </a:r>
            <a:r>
              <a:rPr lang="en-US" sz="1800" dirty="0" err="1" smtClean="0">
                <a:latin typeface="Century Gothic" pitchFamily="34" charset="0"/>
              </a:rPr>
              <a:t>dalam</a:t>
            </a:r>
            <a:r>
              <a:rPr lang="en-US" sz="1800" dirty="0" smtClean="0">
                <a:latin typeface="Century Gothic" pitchFamily="34" charset="0"/>
              </a:rPr>
              <a:t> </a:t>
            </a:r>
            <a:r>
              <a:rPr lang="en-US" sz="1800" dirty="0" err="1" smtClean="0">
                <a:latin typeface="Century Gothic" pitchFamily="34" charset="0"/>
              </a:rPr>
              <a:t>hal</a:t>
            </a:r>
            <a:r>
              <a:rPr lang="en-US" sz="1800" dirty="0" smtClean="0">
                <a:latin typeface="Century Gothic" pitchFamily="34" charset="0"/>
              </a:rPr>
              <a:t> </a:t>
            </a:r>
            <a:r>
              <a:rPr lang="en-US" sz="1800" dirty="0" err="1" smtClean="0">
                <a:latin typeface="Century Gothic" pitchFamily="34" charset="0"/>
              </a:rPr>
              <a:t>ini</a:t>
            </a:r>
            <a:r>
              <a:rPr lang="en-US" sz="1800" dirty="0" smtClean="0">
                <a:latin typeface="Century Gothic" pitchFamily="34" charset="0"/>
              </a:rPr>
              <a:t> </a:t>
            </a:r>
            <a:r>
              <a:rPr lang="en-US" sz="1800" b="1" dirty="0" smtClean="0">
                <a:latin typeface="Century Gothic" pitchFamily="34" charset="0"/>
              </a:rPr>
              <a:t>sang ayah </a:t>
            </a:r>
            <a:r>
              <a:rPr lang="en-US" sz="1800" b="1" dirty="0" err="1" smtClean="0">
                <a:latin typeface="Century Gothic" pitchFamily="34" charset="0"/>
              </a:rPr>
              <a:t>bertindak</a:t>
            </a:r>
            <a:r>
              <a:rPr lang="en-US" sz="1800" b="1" dirty="0" smtClean="0">
                <a:latin typeface="Century Gothic" pitchFamily="34" charset="0"/>
              </a:rPr>
              <a:t> </a:t>
            </a:r>
            <a:r>
              <a:rPr lang="en-US" sz="1800" b="1" dirty="0" err="1" smtClean="0">
                <a:latin typeface="Century Gothic" pitchFamily="34" charset="0"/>
              </a:rPr>
              <a:t>salah</a:t>
            </a:r>
            <a:r>
              <a:rPr lang="en-US" sz="1800" b="1" dirty="0" smtClean="0">
                <a:latin typeface="Century Gothic" pitchFamily="34" charset="0"/>
              </a:rPr>
              <a:t>, </a:t>
            </a:r>
            <a:r>
              <a:rPr lang="en-US" sz="1800" b="1" dirty="0" err="1" smtClean="0">
                <a:latin typeface="Century Gothic" pitchFamily="34" charset="0"/>
              </a:rPr>
              <a:t>karena</a:t>
            </a:r>
            <a:r>
              <a:rPr lang="en-US" sz="1800" b="1" dirty="0" smtClean="0">
                <a:latin typeface="Century Gothic" pitchFamily="34" charset="0"/>
              </a:rPr>
              <a:t> </a:t>
            </a:r>
            <a:r>
              <a:rPr lang="en-US" sz="1800" b="1" dirty="0" err="1" smtClean="0">
                <a:latin typeface="Century Gothic" pitchFamily="34" charset="0"/>
              </a:rPr>
              <a:t>tidak</a:t>
            </a:r>
            <a:r>
              <a:rPr lang="en-US" sz="1800" b="1" dirty="0" smtClean="0">
                <a:latin typeface="Century Gothic" pitchFamily="34" charset="0"/>
              </a:rPr>
              <a:t> </a:t>
            </a:r>
            <a:r>
              <a:rPr lang="en-US" sz="1800" b="1" dirty="0" err="1" smtClean="0">
                <a:latin typeface="Century Gothic" pitchFamily="34" charset="0"/>
              </a:rPr>
              <a:t>melihat</a:t>
            </a:r>
            <a:r>
              <a:rPr lang="en-US" sz="1800" b="1" dirty="0" smtClean="0">
                <a:latin typeface="Century Gothic" pitchFamily="34" charset="0"/>
              </a:rPr>
              <a:t> </a:t>
            </a:r>
            <a:r>
              <a:rPr lang="en-US" sz="1800" b="1" dirty="0" err="1" smtClean="0">
                <a:latin typeface="Century Gothic" pitchFamily="34" charset="0"/>
              </a:rPr>
              <a:t>kondisi</a:t>
            </a:r>
            <a:r>
              <a:rPr lang="en-US" sz="1800" b="1" dirty="0" smtClean="0">
                <a:latin typeface="Century Gothic" pitchFamily="34" charset="0"/>
              </a:rPr>
              <a:t> </a:t>
            </a:r>
            <a:r>
              <a:rPr lang="en-US" sz="1800" b="1" dirty="0" err="1" smtClean="0">
                <a:latin typeface="Century Gothic" pitchFamily="34" charset="0"/>
              </a:rPr>
              <a:t>fisik</a:t>
            </a:r>
            <a:r>
              <a:rPr lang="en-US" sz="1800" b="1" dirty="0" smtClean="0">
                <a:latin typeface="Century Gothic" pitchFamily="34" charset="0"/>
              </a:rPr>
              <a:t> sang </a:t>
            </a:r>
            <a:r>
              <a:rPr lang="en-US" sz="1800" b="1" dirty="0" err="1" smtClean="0">
                <a:latin typeface="Century Gothic" pitchFamily="34" charset="0"/>
              </a:rPr>
              <a:t>anak</a:t>
            </a:r>
            <a:r>
              <a:rPr lang="en-US" sz="1800" b="1" dirty="0" smtClean="0">
                <a:latin typeface="Century Gothic" pitchFamily="34" charset="0"/>
              </a:rPr>
              <a:t> yang </a:t>
            </a:r>
            <a:r>
              <a:rPr lang="en-US" sz="1800" b="1" dirty="0" err="1" smtClean="0">
                <a:latin typeface="Century Gothic" pitchFamily="34" charset="0"/>
              </a:rPr>
              <a:t>lelah</a:t>
            </a:r>
            <a:r>
              <a:rPr lang="en-US" sz="1800" b="1" dirty="0" smtClean="0">
                <a:latin typeface="Century Gothic" pitchFamily="34" charset="0"/>
              </a:rPr>
              <a:t>, </a:t>
            </a:r>
            <a:r>
              <a:rPr lang="en-US" sz="1800" b="1" dirty="0" err="1" smtClean="0">
                <a:latin typeface="Century Gothic" pitchFamily="34" charset="0"/>
              </a:rPr>
              <a:t>dan</a:t>
            </a:r>
            <a:r>
              <a:rPr lang="en-US" sz="1800" b="1" dirty="0" smtClean="0">
                <a:latin typeface="Century Gothic" pitchFamily="34" charset="0"/>
              </a:rPr>
              <a:t> </a:t>
            </a:r>
            <a:r>
              <a:rPr lang="en-US" sz="1800" b="1" dirty="0" err="1" smtClean="0">
                <a:latin typeface="Century Gothic" pitchFamily="34" charset="0"/>
              </a:rPr>
              <a:t>bersabar</a:t>
            </a:r>
            <a:r>
              <a:rPr lang="en-US" sz="1800" b="1" dirty="0" smtClean="0">
                <a:latin typeface="Century Gothic" pitchFamily="34" charset="0"/>
              </a:rPr>
              <a:t> </a:t>
            </a:r>
            <a:r>
              <a:rPr lang="en-US" sz="1800" b="1" dirty="0" err="1" smtClean="0">
                <a:latin typeface="Century Gothic" pitchFamily="34" charset="0"/>
              </a:rPr>
              <a:t>mendengarkan</a:t>
            </a:r>
            <a:r>
              <a:rPr lang="en-US" sz="1800" b="1" dirty="0" smtClean="0">
                <a:latin typeface="Century Gothic" pitchFamily="34" charset="0"/>
              </a:rPr>
              <a:t> </a:t>
            </a:r>
            <a:r>
              <a:rPr lang="en-US" sz="1800" b="1" dirty="0" err="1" smtClean="0">
                <a:latin typeface="Century Gothic" pitchFamily="34" charset="0"/>
              </a:rPr>
              <a:t>penjelasan</a:t>
            </a:r>
            <a:r>
              <a:rPr lang="en-US" sz="1800" b="1" dirty="0" smtClean="0">
                <a:latin typeface="Century Gothic" pitchFamily="34" charset="0"/>
              </a:rPr>
              <a:t> yang </a:t>
            </a:r>
            <a:r>
              <a:rPr lang="en-US" sz="1800" b="1" dirty="0" err="1" smtClean="0">
                <a:latin typeface="Century Gothic" pitchFamily="34" charset="0"/>
              </a:rPr>
              <a:t>sebenarnya</a:t>
            </a:r>
            <a:r>
              <a:rPr lang="en-US" sz="1800" dirty="0" smtClean="0">
                <a:latin typeface="Century Gothic" pitchFamily="34" charset="0"/>
              </a:rPr>
              <a:t>. </a:t>
            </a:r>
            <a:r>
              <a:rPr lang="en-US" sz="1800" dirty="0" err="1" smtClean="0">
                <a:latin typeface="Century Gothic" pitchFamily="34" charset="0"/>
              </a:rPr>
              <a:t>Sedangkan</a:t>
            </a:r>
            <a:r>
              <a:rPr lang="en-US" sz="1800" dirty="0" smtClean="0">
                <a:latin typeface="Century Gothic" pitchFamily="34" charset="0"/>
              </a:rPr>
              <a:t> </a:t>
            </a:r>
            <a:r>
              <a:rPr lang="en-US" sz="1800" b="1" dirty="0" smtClean="0">
                <a:latin typeface="Century Gothic" pitchFamily="34" charset="0"/>
              </a:rPr>
              <a:t>sang </a:t>
            </a:r>
            <a:r>
              <a:rPr lang="en-US" sz="1800" b="1" dirty="0" err="1" smtClean="0">
                <a:latin typeface="Century Gothic" pitchFamily="34" charset="0"/>
              </a:rPr>
              <a:t>anak</a:t>
            </a:r>
            <a:r>
              <a:rPr lang="en-US" sz="1800" b="1" dirty="0" smtClean="0">
                <a:latin typeface="Century Gothic" pitchFamily="34" charset="0"/>
              </a:rPr>
              <a:t> yang </a:t>
            </a:r>
            <a:r>
              <a:rPr lang="en-US" sz="1800" b="1" dirty="0" err="1" smtClean="0">
                <a:latin typeface="Century Gothic" pitchFamily="34" charset="0"/>
              </a:rPr>
              <a:t>emosi</a:t>
            </a:r>
            <a:r>
              <a:rPr lang="en-US" sz="1800" b="1" dirty="0" smtClean="0">
                <a:latin typeface="Century Gothic" pitchFamily="34" charset="0"/>
              </a:rPr>
              <a:t> </a:t>
            </a:r>
            <a:r>
              <a:rPr lang="en-US" sz="1800" b="1" dirty="0" err="1" smtClean="0">
                <a:latin typeface="Century Gothic" pitchFamily="34" charset="0"/>
              </a:rPr>
              <a:t>tidak</a:t>
            </a:r>
            <a:r>
              <a:rPr lang="en-US" sz="1800" b="1" dirty="0" smtClean="0">
                <a:latin typeface="Century Gothic" pitchFamily="34" charset="0"/>
              </a:rPr>
              <a:t> </a:t>
            </a:r>
            <a:r>
              <a:rPr lang="en-US" sz="1800" b="1" dirty="0" err="1" smtClean="0">
                <a:latin typeface="Century Gothic" pitchFamily="34" charset="0"/>
              </a:rPr>
              <a:t>menghormati</a:t>
            </a:r>
            <a:r>
              <a:rPr lang="en-US" sz="1800" b="1" dirty="0" smtClean="0">
                <a:latin typeface="Century Gothic" pitchFamily="34" charset="0"/>
              </a:rPr>
              <a:t> sang ayah </a:t>
            </a:r>
            <a:r>
              <a:rPr lang="en-US" sz="1800" b="1" dirty="0" err="1" smtClean="0">
                <a:latin typeface="Century Gothic" pitchFamily="34" charset="0"/>
              </a:rPr>
              <a:t>dengan</a:t>
            </a:r>
            <a:r>
              <a:rPr lang="en-US" sz="1800" b="1" dirty="0" smtClean="0">
                <a:latin typeface="Century Gothic" pitchFamily="34" charset="0"/>
              </a:rPr>
              <a:t> </a:t>
            </a:r>
            <a:r>
              <a:rPr lang="en-US" sz="1800" b="1" dirty="0" err="1" smtClean="0">
                <a:latin typeface="Century Gothic" pitchFamily="34" charset="0"/>
              </a:rPr>
              <a:t>berbicara</a:t>
            </a:r>
            <a:r>
              <a:rPr lang="en-US" sz="1800" b="1" dirty="0" smtClean="0">
                <a:latin typeface="Century Gothic" pitchFamily="34" charset="0"/>
              </a:rPr>
              <a:t> </a:t>
            </a:r>
            <a:r>
              <a:rPr lang="en-US" sz="1800" b="1" dirty="0" err="1" smtClean="0">
                <a:latin typeface="Century Gothic" pitchFamily="34" charset="0"/>
              </a:rPr>
              <a:t>keras</a:t>
            </a:r>
            <a:r>
              <a:rPr lang="en-US" sz="1800" b="1" dirty="0" smtClean="0">
                <a:latin typeface="Century Gothic" pitchFamily="34" charset="0"/>
              </a:rPr>
              <a:t> </a:t>
            </a:r>
            <a:r>
              <a:rPr lang="en-US" sz="1800" b="1" dirty="0" err="1" smtClean="0">
                <a:latin typeface="Century Gothic" pitchFamily="34" charset="0"/>
              </a:rPr>
              <a:t>dan</a:t>
            </a:r>
            <a:r>
              <a:rPr lang="en-US" sz="1800" b="1" dirty="0" smtClean="0">
                <a:latin typeface="Century Gothic" pitchFamily="34" charset="0"/>
              </a:rPr>
              <a:t> </a:t>
            </a:r>
            <a:r>
              <a:rPr lang="en-US" sz="1800" b="1" dirty="0" err="1" smtClean="0">
                <a:latin typeface="Century Gothic" pitchFamily="34" charset="0"/>
              </a:rPr>
              <a:t>menggebrak</a:t>
            </a:r>
            <a:r>
              <a:rPr lang="en-US" sz="1800" b="1" dirty="0" smtClean="0">
                <a:latin typeface="Century Gothic" pitchFamily="34" charset="0"/>
              </a:rPr>
              <a:t> </a:t>
            </a:r>
            <a:r>
              <a:rPr lang="en-US" sz="1800" b="1" dirty="0" err="1" smtClean="0">
                <a:latin typeface="Century Gothic" pitchFamily="34" charset="0"/>
              </a:rPr>
              <a:t>meja</a:t>
            </a:r>
            <a:r>
              <a:rPr lang="en-US" sz="1800" b="1" dirty="0" smtClean="0">
                <a:latin typeface="Century Gothic" pitchFamily="34" charset="0"/>
              </a:rPr>
              <a:t>.</a:t>
            </a:r>
          </a:p>
          <a:p>
            <a:endParaRPr lang="en-US" sz="1800" dirty="0" smtClean="0">
              <a:latin typeface="Century Gothic" pitchFamily="34" charset="0"/>
            </a:endParaRPr>
          </a:p>
          <a:p>
            <a:endParaRPr lang="id-ID" sz="1800" dirty="0">
              <a:latin typeface="Century Gothic" pitchFamily="34" charset="0"/>
            </a:endParaRPr>
          </a:p>
        </p:txBody>
      </p:sp>
    </p:spTree>
    <p:extLst>
      <p:ext uri="{BB962C8B-B14F-4D97-AF65-F5344CB8AC3E}">
        <p14:creationId xmlns:p14="http://schemas.microsoft.com/office/powerpoint/2010/main" val="24547878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err="1" smtClean="0">
                <a:latin typeface="American Purpose Casual 01" pitchFamily="2" charset="0"/>
              </a:rPr>
              <a:t>Contoh</a:t>
            </a:r>
            <a:r>
              <a:rPr lang="en-US" sz="3200" dirty="0" smtClean="0">
                <a:latin typeface="American Purpose Casual 01" pitchFamily="2" charset="0"/>
              </a:rPr>
              <a:t> </a:t>
            </a:r>
            <a:r>
              <a:rPr lang="en-US" sz="3200" dirty="0" err="1" smtClean="0">
                <a:latin typeface="American Purpose Casual 01" pitchFamily="2" charset="0"/>
              </a:rPr>
              <a:t>kasus</a:t>
            </a:r>
            <a:r>
              <a:rPr lang="en-US" sz="3200" dirty="0" smtClean="0">
                <a:latin typeface="American Purpose Casual 01" pitchFamily="2" charset="0"/>
              </a:rPr>
              <a:t> </a:t>
            </a:r>
            <a:r>
              <a:rPr lang="en-US" sz="3200" dirty="0" err="1" smtClean="0">
                <a:latin typeface="American Purpose Casual 01" pitchFamily="2" charset="0"/>
              </a:rPr>
              <a:t>pelanggaran</a:t>
            </a:r>
            <a:r>
              <a:rPr lang="en-US" sz="3200" dirty="0" smtClean="0">
                <a:latin typeface="American Purpose Casual 01" pitchFamily="2" charset="0"/>
              </a:rPr>
              <a:t/>
            </a:r>
            <a:br>
              <a:rPr lang="en-US" sz="3200" dirty="0" smtClean="0">
                <a:latin typeface="American Purpose Casual 01" pitchFamily="2" charset="0"/>
              </a:rPr>
            </a:br>
            <a:r>
              <a:rPr lang="en-US" sz="3200" dirty="0" err="1" smtClean="0">
                <a:latin typeface="American Purpose Casual 01" pitchFamily="2" charset="0"/>
              </a:rPr>
              <a:t>etika</a:t>
            </a:r>
            <a:r>
              <a:rPr lang="en-US" sz="3200" dirty="0" smtClean="0">
                <a:latin typeface="American Purpose Casual 01" pitchFamily="2" charset="0"/>
              </a:rPr>
              <a:t> </a:t>
            </a:r>
            <a:r>
              <a:rPr lang="en-US" sz="3200" dirty="0" err="1" smtClean="0">
                <a:latin typeface="American Purpose Casual 01" pitchFamily="2" charset="0"/>
              </a:rPr>
              <a:t>komunikasi</a:t>
            </a:r>
            <a:r>
              <a:rPr lang="en-US" sz="3200" dirty="0" smtClean="0">
                <a:latin typeface="American Purpose Casual 01" pitchFamily="2" charset="0"/>
              </a:rPr>
              <a:t> interpersonal</a:t>
            </a:r>
            <a:endParaRPr lang="id-ID" sz="3200" dirty="0">
              <a:latin typeface="American Purpose Casual 01" pitchFamily="2" charset="0"/>
            </a:endParaRPr>
          </a:p>
        </p:txBody>
      </p:sp>
      <p:sp>
        <p:nvSpPr>
          <p:cNvPr id="3" name="Content Placeholder 2"/>
          <p:cNvSpPr>
            <a:spLocks noGrp="1"/>
          </p:cNvSpPr>
          <p:nvPr>
            <p:ph idx="1"/>
          </p:nvPr>
        </p:nvSpPr>
        <p:spPr>
          <a:xfrm>
            <a:off x="1115616" y="2119257"/>
            <a:ext cx="7128792" cy="3758015"/>
          </a:xfrm>
        </p:spPr>
        <p:txBody>
          <a:bodyPr>
            <a:noAutofit/>
          </a:bodyPr>
          <a:lstStyle/>
          <a:p>
            <a:r>
              <a:rPr lang="en-US" sz="1800" dirty="0" smtClean="0">
                <a:latin typeface="Century Gothic" pitchFamily="34" charset="0"/>
              </a:rPr>
              <a:t>Das </a:t>
            </a:r>
            <a:r>
              <a:rPr lang="en-US" sz="1800" dirty="0" err="1" smtClean="0">
                <a:latin typeface="Century Gothic" pitchFamily="34" charset="0"/>
              </a:rPr>
              <a:t>Sollen</a:t>
            </a:r>
            <a:endParaRPr lang="en-US" sz="1800" dirty="0" smtClean="0">
              <a:latin typeface="Century Gothic" pitchFamily="34" charset="0"/>
            </a:endParaRPr>
          </a:p>
          <a:p>
            <a:pPr lvl="1"/>
            <a:r>
              <a:rPr lang="en-US" sz="1800" dirty="0" err="1" smtClean="0">
                <a:latin typeface="Century Gothic" pitchFamily="34" charset="0"/>
              </a:rPr>
              <a:t>Untuk</a:t>
            </a:r>
            <a:r>
              <a:rPr lang="en-US" sz="1800" dirty="0" smtClean="0">
                <a:latin typeface="Century Gothic" pitchFamily="34" charset="0"/>
              </a:rPr>
              <a:t> </a:t>
            </a:r>
            <a:r>
              <a:rPr lang="en-US" sz="1800" dirty="0" err="1">
                <a:latin typeface="Century Gothic" pitchFamily="34" charset="0"/>
              </a:rPr>
              <a:t>menjaga</a:t>
            </a:r>
            <a:r>
              <a:rPr lang="en-US" sz="1800" dirty="0">
                <a:latin typeface="Century Gothic" pitchFamily="34" charset="0"/>
              </a:rPr>
              <a:t> agar proses </a:t>
            </a:r>
            <a:r>
              <a:rPr lang="en-US" sz="1800" dirty="0" err="1" smtClean="0">
                <a:latin typeface="Century Gothic" pitchFamily="34" charset="0"/>
              </a:rPr>
              <a:t>komunikasi</a:t>
            </a:r>
            <a:r>
              <a:rPr lang="en-US" sz="1800" dirty="0" smtClean="0">
                <a:latin typeface="Century Gothic" pitchFamily="34" charset="0"/>
              </a:rPr>
              <a:t> interpersonal </a:t>
            </a:r>
            <a:r>
              <a:rPr lang="en-US" sz="1800" dirty="0" err="1" smtClean="0">
                <a:latin typeface="Century Gothic" pitchFamily="34" charset="0"/>
              </a:rPr>
              <a:t>berjalan</a:t>
            </a:r>
            <a:r>
              <a:rPr lang="en-US" sz="1800" dirty="0" smtClean="0">
                <a:latin typeface="Century Gothic" pitchFamily="34" charset="0"/>
              </a:rPr>
              <a:t> </a:t>
            </a:r>
            <a:r>
              <a:rPr lang="en-US" sz="1800" dirty="0" err="1">
                <a:latin typeface="Century Gothic" pitchFamily="34" charset="0"/>
              </a:rPr>
              <a:t>baik</a:t>
            </a:r>
            <a:r>
              <a:rPr lang="en-US" sz="1800" dirty="0">
                <a:latin typeface="Century Gothic" pitchFamily="34" charset="0"/>
              </a:rPr>
              <a:t>, </a:t>
            </a:r>
            <a:r>
              <a:rPr lang="en-US" sz="1800" dirty="0" err="1" smtClean="0">
                <a:latin typeface="Century Gothic" pitchFamily="34" charset="0"/>
              </a:rPr>
              <a:t>diperlukan</a:t>
            </a:r>
            <a:r>
              <a:rPr lang="en-US" sz="1800" dirty="0" smtClean="0">
                <a:latin typeface="Century Gothic" pitchFamily="34" charset="0"/>
              </a:rPr>
              <a:t> </a:t>
            </a:r>
            <a:r>
              <a:rPr lang="en-US" sz="1800" dirty="0" err="1">
                <a:latin typeface="Century Gothic" pitchFamily="34" charset="0"/>
              </a:rPr>
              <a:t>etika</a:t>
            </a:r>
            <a:r>
              <a:rPr lang="en-US" sz="1800" dirty="0">
                <a:latin typeface="Century Gothic" pitchFamily="34" charset="0"/>
              </a:rPr>
              <a:t> </a:t>
            </a:r>
            <a:r>
              <a:rPr lang="en-US" sz="1800" dirty="0" err="1">
                <a:latin typeface="Century Gothic" pitchFamily="34" charset="0"/>
              </a:rPr>
              <a:t>komunikasi</a:t>
            </a:r>
            <a:r>
              <a:rPr lang="en-US" sz="1800" dirty="0">
                <a:latin typeface="Century Gothic" pitchFamily="34" charset="0"/>
              </a:rPr>
              <a:t> interpersonal </a:t>
            </a:r>
            <a:r>
              <a:rPr lang="en-US" sz="1800" dirty="0" smtClean="0">
                <a:latin typeface="Century Gothic" pitchFamily="34" charset="0"/>
              </a:rPr>
              <a:t>yang </a:t>
            </a:r>
            <a:r>
              <a:rPr lang="en-US" sz="1800" dirty="0" err="1">
                <a:latin typeface="Century Gothic" pitchFamily="34" charset="0"/>
              </a:rPr>
              <a:t>diperhatikan</a:t>
            </a:r>
            <a:r>
              <a:rPr lang="en-US" sz="1800" dirty="0">
                <a:latin typeface="Century Gothic" pitchFamily="34" charset="0"/>
              </a:rPr>
              <a:t> </a:t>
            </a:r>
            <a:r>
              <a:rPr lang="en-US" sz="1800" dirty="0" err="1">
                <a:latin typeface="Century Gothic" pitchFamily="34" charset="0"/>
              </a:rPr>
              <a:t>oleh</a:t>
            </a:r>
            <a:r>
              <a:rPr lang="en-US" sz="1800" dirty="0">
                <a:latin typeface="Century Gothic" pitchFamily="34" charset="0"/>
              </a:rPr>
              <a:t> </a:t>
            </a:r>
            <a:r>
              <a:rPr lang="en-US" sz="1800" dirty="0" err="1">
                <a:latin typeface="Century Gothic" pitchFamily="34" charset="0"/>
              </a:rPr>
              <a:t>pihak-pihak</a:t>
            </a:r>
            <a:r>
              <a:rPr lang="en-US" sz="1800" dirty="0">
                <a:latin typeface="Century Gothic" pitchFamily="34" charset="0"/>
              </a:rPr>
              <a:t> </a:t>
            </a:r>
            <a:r>
              <a:rPr lang="en-US" sz="1800" dirty="0" err="1" smtClean="0">
                <a:latin typeface="Century Gothic" pitchFamily="34" charset="0"/>
              </a:rPr>
              <a:t>dalam</a:t>
            </a:r>
            <a:r>
              <a:rPr lang="en-US" sz="1800" dirty="0" smtClean="0">
                <a:latin typeface="Century Gothic" pitchFamily="34" charset="0"/>
              </a:rPr>
              <a:t> </a:t>
            </a:r>
            <a:r>
              <a:rPr lang="en-US" sz="1800" dirty="0">
                <a:latin typeface="Century Gothic" pitchFamily="34" charset="0"/>
              </a:rPr>
              <a:t>proses </a:t>
            </a:r>
            <a:r>
              <a:rPr lang="en-US" sz="1800" dirty="0" err="1" smtClean="0">
                <a:latin typeface="Century Gothic" pitchFamily="34" charset="0"/>
              </a:rPr>
              <a:t>komunikasi</a:t>
            </a:r>
            <a:r>
              <a:rPr lang="en-US" sz="1800" dirty="0" smtClean="0">
                <a:latin typeface="Century Gothic" pitchFamily="34" charset="0"/>
              </a:rPr>
              <a:t>.</a:t>
            </a:r>
            <a:endParaRPr lang="en-US" sz="1800" dirty="0">
              <a:latin typeface="Century Gothic" pitchFamily="34" charset="0"/>
            </a:endParaRPr>
          </a:p>
          <a:p>
            <a:pPr lvl="1"/>
            <a:r>
              <a:rPr lang="en-US" sz="1800" dirty="0" smtClean="0">
                <a:latin typeface="Century Gothic" pitchFamily="34" charset="0"/>
              </a:rPr>
              <a:t>Yang </a:t>
            </a:r>
            <a:r>
              <a:rPr lang="en-US" sz="1800" dirty="0" err="1">
                <a:latin typeface="Century Gothic" pitchFamily="34" charset="0"/>
              </a:rPr>
              <a:t>harus</a:t>
            </a:r>
            <a:r>
              <a:rPr lang="en-US" sz="1800" dirty="0">
                <a:latin typeface="Century Gothic" pitchFamily="34" charset="0"/>
              </a:rPr>
              <a:t> </a:t>
            </a:r>
            <a:r>
              <a:rPr lang="en-US" sz="1800" dirty="0" err="1">
                <a:latin typeface="Century Gothic" pitchFamily="34" charset="0"/>
              </a:rPr>
              <a:t>diperhatikan</a:t>
            </a:r>
            <a:r>
              <a:rPr lang="en-US" sz="1800" dirty="0">
                <a:latin typeface="Century Gothic" pitchFamily="34" charset="0"/>
              </a:rPr>
              <a:t> </a:t>
            </a:r>
            <a:r>
              <a:rPr lang="en-US" sz="1800" dirty="0" err="1">
                <a:latin typeface="Century Gothic" pitchFamily="34" charset="0"/>
              </a:rPr>
              <a:t>antara</a:t>
            </a:r>
            <a:r>
              <a:rPr lang="en-US" sz="1800" dirty="0">
                <a:latin typeface="Century Gothic" pitchFamily="34" charset="0"/>
              </a:rPr>
              <a:t> lain:</a:t>
            </a:r>
          </a:p>
          <a:p>
            <a:pPr lvl="2"/>
            <a:r>
              <a:rPr lang="en-US" sz="1600" dirty="0" err="1" smtClean="0">
                <a:latin typeface="Century Gothic" pitchFamily="34" charset="0"/>
              </a:rPr>
              <a:t>Nilai-nilai</a:t>
            </a:r>
            <a:r>
              <a:rPr lang="en-US" sz="1600" dirty="0" smtClean="0">
                <a:latin typeface="Century Gothic" pitchFamily="34" charset="0"/>
              </a:rPr>
              <a:t> </a:t>
            </a:r>
            <a:r>
              <a:rPr lang="en-US" sz="1600" dirty="0" err="1">
                <a:latin typeface="Century Gothic" pitchFamily="34" charset="0"/>
              </a:rPr>
              <a:t>dan</a:t>
            </a:r>
            <a:r>
              <a:rPr lang="en-US" sz="1600" dirty="0">
                <a:latin typeface="Century Gothic" pitchFamily="34" charset="0"/>
              </a:rPr>
              <a:t> </a:t>
            </a:r>
            <a:r>
              <a:rPr lang="en-US" sz="1600" dirty="0" err="1">
                <a:latin typeface="Century Gothic" pitchFamily="34" charset="0"/>
              </a:rPr>
              <a:t>norma-norma</a:t>
            </a:r>
            <a:r>
              <a:rPr lang="en-US" sz="1600" dirty="0">
                <a:latin typeface="Century Gothic" pitchFamily="34" charset="0"/>
              </a:rPr>
              <a:t> </a:t>
            </a:r>
            <a:r>
              <a:rPr lang="en-US" sz="1600" dirty="0" err="1">
                <a:latin typeface="Century Gothic" pitchFamily="34" charset="0"/>
              </a:rPr>
              <a:t>sosial</a:t>
            </a:r>
            <a:r>
              <a:rPr lang="en-US" sz="1600" dirty="0">
                <a:latin typeface="Century Gothic" pitchFamily="34" charset="0"/>
              </a:rPr>
              <a:t> </a:t>
            </a:r>
            <a:r>
              <a:rPr lang="en-US" sz="1600" dirty="0" err="1">
                <a:latin typeface="Century Gothic" pitchFamily="34" charset="0"/>
              </a:rPr>
              <a:t>budaya</a:t>
            </a:r>
            <a:r>
              <a:rPr lang="en-US" sz="1600" dirty="0">
                <a:latin typeface="Century Gothic" pitchFamily="34" charset="0"/>
              </a:rPr>
              <a:t> </a:t>
            </a:r>
            <a:r>
              <a:rPr lang="en-US" sz="1600" dirty="0" err="1">
                <a:latin typeface="Century Gothic" pitchFamily="34" charset="0"/>
              </a:rPr>
              <a:t>setempat</a:t>
            </a:r>
            <a:endParaRPr lang="en-US" sz="1600" dirty="0">
              <a:latin typeface="Century Gothic" pitchFamily="34" charset="0"/>
            </a:endParaRPr>
          </a:p>
          <a:p>
            <a:pPr lvl="2"/>
            <a:r>
              <a:rPr lang="en-US" sz="1600" dirty="0" err="1" smtClean="0">
                <a:latin typeface="Century Gothic" pitchFamily="34" charset="0"/>
              </a:rPr>
              <a:t>Segala</a:t>
            </a:r>
            <a:r>
              <a:rPr lang="en-US" sz="1600" dirty="0" smtClean="0">
                <a:latin typeface="Century Gothic" pitchFamily="34" charset="0"/>
              </a:rPr>
              <a:t> </a:t>
            </a:r>
            <a:r>
              <a:rPr lang="en-US" sz="1600" dirty="0" err="1">
                <a:latin typeface="Century Gothic" pitchFamily="34" charset="0"/>
              </a:rPr>
              <a:t>aturan</a:t>
            </a:r>
            <a:r>
              <a:rPr lang="en-US" sz="1600" dirty="0">
                <a:latin typeface="Century Gothic" pitchFamily="34" charset="0"/>
              </a:rPr>
              <a:t>, </a:t>
            </a:r>
            <a:r>
              <a:rPr lang="en-US" sz="1600" dirty="0" err="1">
                <a:latin typeface="Century Gothic" pitchFamily="34" charset="0"/>
              </a:rPr>
              <a:t>ketentuan</a:t>
            </a:r>
            <a:r>
              <a:rPr lang="en-US" sz="1600" dirty="0">
                <a:latin typeface="Century Gothic" pitchFamily="34" charset="0"/>
              </a:rPr>
              <a:t>, </a:t>
            </a:r>
            <a:r>
              <a:rPr lang="en-US" sz="1600" dirty="0" err="1">
                <a:latin typeface="Century Gothic" pitchFamily="34" charset="0"/>
              </a:rPr>
              <a:t>dan</a:t>
            </a:r>
            <a:r>
              <a:rPr lang="en-US" sz="1600" dirty="0">
                <a:latin typeface="Century Gothic" pitchFamily="34" charset="0"/>
              </a:rPr>
              <a:t> </a:t>
            </a:r>
            <a:r>
              <a:rPr lang="en-US" sz="1600" dirty="0" err="1">
                <a:latin typeface="Century Gothic" pitchFamily="34" charset="0"/>
              </a:rPr>
              <a:t>tata</a:t>
            </a:r>
            <a:r>
              <a:rPr lang="en-US" sz="1600" dirty="0">
                <a:latin typeface="Century Gothic" pitchFamily="34" charset="0"/>
              </a:rPr>
              <a:t> </a:t>
            </a:r>
            <a:r>
              <a:rPr lang="en-US" sz="1600" dirty="0" err="1">
                <a:latin typeface="Century Gothic" pitchFamily="34" charset="0"/>
              </a:rPr>
              <a:t>tertib</a:t>
            </a:r>
            <a:r>
              <a:rPr lang="en-US" sz="1600" dirty="0">
                <a:latin typeface="Century Gothic" pitchFamily="34" charset="0"/>
              </a:rPr>
              <a:t> yang </a:t>
            </a:r>
            <a:r>
              <a:rPr lang="en-US" sz="1600" dirty="0" err="1">
                <a:latin typeface="Century Gothic" pitchFamily="34" charset="0"/>
              </a:rPr>
              <a:t>sudah</a:t>
            </a:r>
            <a:r>
              <a:rPr lang="en-US" sz="1600" dirty="0">
                <a:latin typeface="Century Gothic" pitchFamily="34" charset="0"/>
              </a:rPr>
              <a:t> </a:t>
            </a:r>
            <a:r>
              <a:rPr lang="en-US" sz="1600" dirty="0" err="1">
                <a:latin typeface="Century Gothic" pitchFamily="34" charset="0"/>
              </a:rPr>
              <a:t>disepakati</a:t>
            </a:r>
            <a:endParaRPr lang="en-US" sz="1600" dirty="0">
              <a:latin typeface="Century Gothic" pitchFamily="34" charset="0"/>
            </a:endParaRPr>
          </a:p>
          <a:p>
            <a:pPr lvl="2"/>
            <a:r>
              <a:rPr lang="en-US" sz="1600" dirty="0" err="1" smtClean="0">
                <a:latin typeface="Century Gothic" pitchFamily="34" charset="0"/>
              </a:rPr>
              <a:t>Adat-istiadat</a:t>
            </a:r>
            <a:r>
              <a:rPr lang="en-US" sz="1600" dirty="0">
                <a:latin typeface="Century Gothic" pitchFamily="34" charset="0"/>
              </a:rPr>
              <a:t>, </a:t>
            </a:r>
            <a:r>
              <a:rPr lang="en-US" sz="1600" dirty="0" err="1">
                <a:latin typeface="Century Gothic" pitchFamily="34" charset="0"/>
              </a:rPr>
              <a:t>kebiasaan</a:t>
            </a:r>
            <a:r>
              <a:rPr lang="en-US" sz="1600" dirty="0">
                <a:latin typeface="Century Gothic" pitchFamily="34" charset="0"/>
              </a:rPr>
              <a:t> yang </a:t>
            </a:r>
            <a:r>
              <a:rPr lang="en-US" sz="1600" dirty="0" err="1">
                <a:latin typeface="Century Gothic" pitchFamily="34" charset="0"/>
              </a:rPr>
              <a:t>dijaga</a:t>
            </a:r>
            <a:r>
              <a:rPr lang="en-US" sz="1600" dirty="0">
                <a:latin typeface="Century Gothic" pitchFamily="34" charset="0"/>
              </a:rPr>
              <a:t> </a:t>
            </a:r>
            <a:r>
              <a:rPr lang="en-US" sz="1600" dirty="0" err="1">
                <a:latin typeface="Century Gothic" pitchFamily="34" charset="0"/>
              </a:rPr>
              <a:t>kelestariannya</a:t>
            </a:r>
            <a:endParaRPr lang="en-US" sz="1600" dirty="0">
              <a:latin typeface="Century Gothic" pitchFamily="34" charset="0"/>
            </a:endParaRPr>
          </a:p>
          <a:p>
            <a:pPr lvl="2"/>
            <a:r>
              <a:rPr lang="en-US" sz="1600" dirty="0" smtClean="0">
                <a:latin typeface="Century Gothic" pitchFamily="34" charset="0"/>
              </a:rPr>
              <a:t>Tata </a:t>
            </a:r>
            <a:r>
              <a:rPr lang="en-US" sz="1600" dirty="0">
                <a:latin typeface="Century Gothic" pitchFamily="34" charset="0"/>
              </a:rPr>
              <a:t>karma, </a:t>
            </a:r>
            <a:r>
              <a:rPr lang="en-US" sz="1600" dirty="0" err="1">
                <a:latin typeface="Century Gothic" pitchFamily="34" charset="0"/>
              </a:rPr>
              <a:t>sopan</a:t>
            </a:r>
            <a:r>
              <a:rPr lang="en-US" sz="1600" dirty="0">
                <a:latin typeface="Century Gothic" pitchFamily="34" charset="0"/>
              </a:rPr>
              <a:t> </a:t>
            </a:r>
            <a:r>
              <a:rPr lang="en-US" sz="1600" dirty="0" err="1">
                <a:latin typeface="Century Gothic" pitchFamily="34" charset="0"/>
              </a:rPr>
              <a:t>santun</a:t>
            </a:r>
            <a:r>
              <a:rPr lang="en-US" sz="1600" dirty="0">
                <a:latin typeface="Century Gothic" pitchFamily="34" charset="0"/>
              </a:rPr>
              <a:t>, </a:t>
            </a:r>
            <a:r>
              <a:rPr lang="en-US" sz="1600" dirty="0" err="1">
                <a:latin typeface="Century Gothic" pitchFamily="34" charset="0"/>
              </a:rPr>
              <a:t>dan</a:t>
            </a:r>
            <a:r>
              <a:rPr lang="en-US" sz="1600" dirty="0">
                <a:latin typeface="Century Gothic" pitchFamily="34" charset="0"/>
              </a:rPr>
              <a:t> </a:t>
            </a:r>
            <a:r>
              <a:rPr lang="en-US" sz="1600" dirty="0" err="1">
                <a:latin typeface="Century Gothic" pitchFamily="34" charset="0"/>
              </a:rPr>
              <a:t>budi</a:t>
            </a:r>
            <a:r>
              <a:rPr lang="en-US" sz="1600" dirty="0">
                <a:latin typeface="Century Gothic" pitchFamily="34" charset="0"/>
              </a:rPr>
              <a:t> </a:t>
            </a:r>
            <a:r>
              <a:rPr lang="en-US" sz="1600" dirty="0" err="1" smtClean="0">
                <a:latin typeface="Century Gothic" pitchFamily="34" charset="0"/>
              </a:rPr>
              <a:t>pekerti</a:t>
            </a:r>
            <a:endParaRPr lang="en-US" sz="1600" dirty="0">
              <a:latin typeface="Century Gothic" pitchFamily="34" charset="0"/>
            </a:endParaRPr>
          </a:p>
        </p:txBody>
      </p:sp>
    </p:spTree>
    <p:extLst>
      <p:ext uri="{BB962C8B-B14F-4D97-AF65-F5344CB8AC3E}">
        <p14:creationId xmlns:p14="http://schemas.microsoft.com/office/powerpoint/2010/main" val="21342246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err="1" smtClean="0">
                <a:latin typeface="American Purpose Casual 01" pitchFamily="2" charset="0"/>
              </a:rPr>
              <a:t>Contoh</a:t>
            </a:r>
            <a:r>
              <a:rPr lang="en-US" sz="3200" dirty="0" smtClean="0">
                <a:latin typeface="American Purpose Casual 01" pitchFamily="2" charset="0"/>
              </a:rPr>
              <a:t> </a:t>
            </a:r>
            <a:r>
              <a:rPr lang="en-US" sz="3200" dirty="0" err="1" smtClean="0">
                <a:latin typeface="American Purpose Casual 01" pitchFamily="2" charset="0"/>
              </a:rPr>
              <a:t>kasus</a:t>
            </a:r>
            <a:r>
              <a:rPr lang="en-US" sz="3200" dirty="0" smtClean="0">
                <a:latin typeface="American Purpose Casual 01" pitchFamily="2" charset="0"/>
              </a:rPr>
              <a:t> </a:t>
            </a:r>
            <a:r>
              <a:rPr lang="en-US" sz="3200" dirty="0" err="1" smtClean="0">
                <a:latin typeface="American Purpose Casual 01" pitchFamily="2" charset="0"/>
              </a:rPr>
              <a:t>pelanggaran</a:t>
            </a:r>
            <a:r>
              <a:rPr lang="en-US" sz="3200" dirty="0" smtClean="0">
                <a:latin typeface="American Purpose Casual 01" pitchFamily="2" charset="0"/>
              </a:rPr>
              <a:t/>
            </a:r>
            <a:br>
              <a:rPr lang="en-US" sz="3200" dirty="0" smtClean="0">
                <a:latin typeface="American Purpose Casual 01" pitchFamily="2" charset="0"/>
              </a:rPr>
            </a:br>
            <a:r>
              <a:rPr lang="en-US" sz="3200" dirty="0" err="1" smtClean="0">
                <a:latin typeface="American Purpose Casual 01" pitchFamily="2" charset="0"/>
              </a:rPr>
              <a:t>etika</a:t>
            </a:r>
            <a:r>
              <a:rPr lang="en-US" sz="3200" dirty="0" smtClean="0">
                <a:latin typeface="American Purpose Casual 01" pitchFamily="2" charset="0"/>
              </a:rPr>
              <a:t> </a:t>
            </a:r>
            <a:r>
              <a:rPr lang="en-US" sz="3200" dirty="0" err="1" smtClean="0">
                <a:latin typeface="American Purpose Casual 01" pitchFamily="2" charset="0"/>
              </a:rPr>
              <a:t>komunikasi</a:t>
            </a:r>
            <a:r>
              <a:rPr lang="en-US" sz="3200" dirty="0" smtClean="0">
                <a:latin typeface="American Purpose Casual 01" pitchFamily="2" charset="0"/>
              </a:rPr>
              <a:t> interpersonal</a:t>
            </a:r>
            <a:endParaRPr lang="id-ID" sz="3200" dirty="0">
              <a:latin typeface="American Purpose Casual 01" pitchFamily="2" charset="0"/>
            </a:endParaRPr>
          </a:p>
        </p:txBody>
      </p:sp>
      <p:sp>
        <p:nvSpPr>
          <p:cNvPr id="3" name="Content Placeholder 2"/>
          <p:cNvSpPr>
            <a:spLocks noGrp="1"/>
          </p:cNvSpPr>
          <p:nvPr>
            <p:ph idx="1"/>
          </p:nvPr>
        </p:nvSpPr>
        <p:spPr>
          <a:xfrm>
            <a:off x="1115616" y="2119257"/>
            <a:ext cx="7128792" cy="3758015"/>
          </a:xfrm>
        </p:spPr>
        <p:txBody>
          <a:bodyPr>
            <a:noAutofit/>
          </a:bodyPr>
          <a:lstStyle/>
          <a:p>
            <a:r>
              <a:rPr lang="en-US" sz="1800" dirty="0" smtClean="0">
                <a:latin typeface="Century Gothic" pitchFamily="34" charset="0"/>
              </a:rPr>
              <a:t>Das </a:t>
            </a:r>
            <a:r>
              <a:rPr lang="en-US" sz="1800" dirty="0" err="1" smtClean="0">
                <a:latin typeface="Century Gothic" pitchFamily="34" charset="0"/>
              </a:rPr>
              <a:t>Sollen</a:t>
            </a:r>
            <a:endParaRPr lang="en-US" sz="1800" dirty="0" smtClean="0">
              <a:latin typeface="Century Gothic" pitchFamily="34" charset="0"/>
            </a:endParaRPr>
          </a:p>
          <a:p>
            <a:pPr lvl="1"/>
            <a:r>
              <a:rPr lang="en-US" sz="1800" dirty="0">
                <a:latin typeface="Century Gothic" pitchFamily="34" charset="0"/>
              </a:rPr>
              <a:t>Di </a:t>
            </a:r>
            <a:r>
              <a:rPr lang="en-US" sz="1800" dirty="0" err="1">
                <a:latin typeface="Century Gothic" pitchFamily="34" charset="0"/>
              </a:rPr>
              <a:t>manapun</a:t>
            </a:r>
            <a:r>
              <a:rPr lang="en-US" sz="1800" dirty="0">
                <a:latin typeface="Century Gothic" pitchFamily="34" charset="0"/>
              </a:rPr>
              <a:t> orang </a:t>
            </a:r>
            <a:r>
              <a:rPr lang="en-US" sz="1800" dirty="0" err="1">
                <a:latin typeface="Century Gothic" pitchFamily="34" charset="0"/>
              </a:rPr>
              <a:t>berkomunikasi</a:t>
            </a:r>
            <a:r>
              <a:rPr lang="en-US" sz="1800" dirty="0">
                <a:latin typeface="Century Gothic" pitchFamily="34" charset="0"/>
              </a:rPr>
              <a:t>, </a:t>
            </a:r>
            <a:r>
              <a:rPr lang="en-US" sz="1800" dirty="0" err="1">
                <a:latin typeface="Century Gothic" pitchFamily="34" charset="0"/>
              </a:rPr>
              <a:t>selalu</a:t>
            </a:r>
            <a:r>
              <a:rPr lang="en-US" sz="1800" dirty="0">
                <a:latin typeface="Century Gothic" pitchFamily="34" charset="0"/>
              </a:rPr>
              <a:t> </a:t>
            </a:r>
            <a:r>
              <a:rPr lang="en-US" sz="1800" dirty="0" err="1">
                <a:latin typeface="Century Gothic" pitchFamily="34" charset="0"/>
              </a:rPr>
              <a:t>memerlukan</a:t>
            </a:r>
            <a:r>
              <a:rPr lang="en-US" sz="1800" dirty="0">
                <a:latin typeface="Century Gothic" pitchFamily="34" charset="0"/>
              </a:rPr>
              <a:t> </a:t>
            </a:r>
            <a:r>
              <a:rPr lang="en-US" sz="1800" dirty="0" err="1">
                <a:latin typeface="Century Gothic" pitchFamily="34" charset="0"/>
              </a:rPr>
              <a:t>pertimbangan</a:t>
            </a:r>
            <a:r>
              <a:rPr lang="en-US" sz="1800" dirty="0">
                <a:latin typeface="Century Gothic" pitchFamily="34" charset="0"/>
              </a:rPr>
              <a:t> </a:t>
            </a:r>
            <a:r>
              <a:rPr lang="en-US" sz="1800" dirty="0" err="1">
                <a:latin typeface="Century Gothic" pitchFamily="34" charset="0"/>
              </a:rPr>
              <a:t>etis</a:t>
            </a:r>
            <a:r>
              <a:rPr lang="en-US" sz="1800" dirty="0">
                <a:latin typeface="Century Gothic" pitchFamily="34" charset="0"/>
              </a:rPr>
              <a:t>, agar </a:t>
            </a:r>
            <a:r>
              <a:rPr lang="en-US" sz="1800" dirty="0" err="1">
                <a:latin typeface="Century Gothic" pitchFamily="34" charset="0"/>
              </a:rPr>
              <a:t>lawan</a:t>
            </a:r>
            <a:r>
              <a:rPr lang="en-US" sz="1800" dirty="0">
                <a:latin typeface="Century Gothic" pitchFamily="34" charset="0"/>
              </a:rPr>
              <a:t> </a:t>
            </a:r>
            <a:r>
              <a:rPr lang="en-US" sz="1800" dirty="0" err="1">
                <a:latin typeface="Century Gothic" pitchFamily="34" charset="0"/>
              </a:rPr>
              <a:t>bicara</a:t>
            </a:r>
            <a:r>
              <a:rPr lang="en-US" sz="1800" dirty="0">
                <a:latin typeface="Century Gothic" pitchFamily="34" charset="0"/>
              </a:rPr>
              <a:t> </a:t>
            </a:r>
            <a:r>
              <a:rPr lang="en-US" sz="1800" dirty="0" err="1">
                <a:latin typeface="Century Gothic" pitchFamily="34" charset="0"/>
              </a:rPr>
              <a:t>dapat</a:t>
            </a:r>
            <a:r>
              <a:rPr lang="en-US" sz="1800" dirty="0">
                <a:latin typeface="Century Gothic" pitchFamily="34" charset="0"/>
              </a:rPr>
              <a:t> </a:t>
            </a:r>
            <a:r>
              <a:rPr lang="en-US" sz="1800" dirty="0" err="1">
                <a:latin typeface="Century Gothic" pitchFamily="34" charset="0"/>
              </a:rPr>
              <a:t>menerima</a:t>
            </a:r>
            <a:r>
              <a:rPr lang="en-US" sz="1800" dirty="0">
                <a:latin typeface="Century Gothic" pitchFamily="34" charset="0"/>
              </a:rPr>
              <a:t> </a:t>
            </a:r>
            <a:r>
              <a:rPr lang="en-US" sz="1800" dirty="0" err="1">
                <a:latin typeface="Century Gothic" pitchFamily="34" charset="0"/>
              </a:rPr>
              <a:t>dengan</a:t>
            </a:r>
            <a:r>
              <a:rPr lang="en-US" sz="1800" dirty="0">
                <a:latin typeface="Century Gothic" pitchFamily="34" charset="0"/>
              </a:rPr>
              <a:t> </a:t>
            </a:r>
            <a:r>
              <a:rPr lang="en-US" sz="1800" dirty="0" err="1">
                <a:latin typeface="Century Gothic" pitchFamily="34" charset="0"/>
              </a:rPr>
              <a:t>baik</a:t>
            </a:r>
            <a:r>
              <a:rPr lang="en-US" sz="1800" dirty="0">
                <a:latin typeface="Century Gothic" pitchFamily="34" charset="0"/>
              </a:rPr>
              <a:t>. </a:t>
            </a:r>
            <a:r>
              <a:rPr lang="en-US" sz="1800" b="1" dirty="0" err="1">
                <a:latin typeface="Century Gothic" pitchFamily="34" charset="0"/>
              </a:rPr>
              <a:t>Komunikator</a:t>
            </a:r>
            <a:r>
              <a:rPr lang="en-US" sz="1800" b="1" dirty="0">
                <a:latin typeface="Century Gothic" pitchFamily="34" charset="0"/>
              </a:rPr>
              <a:t> </a:t>
            </a:r>
            <a:r>
              <a:rPr lang="en-US" sz="1800" b="1" dirty="0" err="1">
                <a:latin typeface="Century Gothic" pitchFamily="34" charset="0"/>
              </a:rPr>
              <a:t>berusaha</a:t>
            </a:r>
            <a:r>
              <a:rPr lang="en-US" sz="1800" b="1" dirty="0">
                <a:latin typeface="Century Gothic" pitchFamily="34" charset="0"/>
              </a:rPr>
              <a:t> </a:t>
            </a:r>
            <a:r>
              <a:rPr lang="en-US" sz="1800" b="1" dirty="0" err="1">
                <a:latin typeface="Century Gothic" pitchFamily="34" charset="0"/>
              </a:rPr>
              <a:t>paham</a:t>
            </a:r>
            <a:r>
              <a:rPr lang="en-US" sz="1800" b="1" dirty="0">
                <a:latin typeface="Century Gothic" pitchFamily="34" charset="0"/>
              </a:rPr>
              <a:t> </a:t>
            </a:r>
            <a:r>
              <a:rPr lang="en-US" sz="1800" b="1" dirty="0" err="1">
                <a:latin typeface="Century Gothic" pitchFamily="34" charset="0"/>
              </a:rPr>
              <a:t>tentang</a:t>
            </a:r>
            <a:r>
              <a:rPr lang="en-US" sz="1800" b="1" dirty="0">
                <a:latin typeface="Century Gothic" pitchFamily="34" charset="0"/>
              </a:rPr>
              <a:t> </a:t>
            </a:r>
            <a:r>
              <a:rPr lang="en-US" sz="1800" b="1" dirty="0" err="1">
                <a:latin typeface="Century Gothic" pitchFamily="34" charset="0"/>
              </a:rPr>
              <a:t>karakter</a:t>
            </a:r>
            <a:r>
              <a:rPr lang="en-US" sz="1800" b="1" dirty="0">
                <a:latin typeface="Century Gothic" pitchFamily="34" charset="0"/>
              </a:rPr>
              <a:t> </a:t>
            </a:r>
            <a:r>
              <a:rPr lang="en-US" sz="1800" b="1" dirty="0" err="1">
                <a:latin typeface="Century Gothic" pitchFamily="34" charset="0"/>
              </a:rPr>
              <a:t>komunikan</a:t>
            </a:r>
            <a:r>
              <a:rPr lang="en-US" sz="1800" b="1" dirty="0">
                <a:latin typeface="Century Gothic" pitchFamily="34" charset="0"/>
              </a:rPr>
              <a:t> yang </a:t>
            </a:r>
            <a:r>
              <a:rPr lang="en-US" sz="1800" b="1" dirty="0" err="1">
                <a:latin typeface="Century Gothic" pitchFamily="34" charset="0"/>
              </a:rPr>
              <a:t>kita</a:t>
            </a:r>
            <a:r>
              <a:rPr lang="en-US" sz="1800" b="1" dirty="0">
                <a:latin typeface="Century Gothic" pitchFamily="34" charset="0"/>
              </a:rPr>
              <a:t> </a:t>
            </a:r>
            <a:r>
              <a:rPr lang="en-US" sz="1800" b="1" dirty="0" err="1">
                <a:latin typeface="Century Gothic" pitchFamily="34" charset="0"/>
              </a:rPr>
              <a:t>hadapi</a:t>
            </a:r>
            <a:r>
              <a:rPr lang="en-US" sz="1800" b="1" dirty="0">
                <a:latin typeface="Century Gothic" pitchFamily="34" charset="0"/>
              </a:rPr>
              <a:t>, </a:t>
            </a:r>
            <a:r>
              <a:rPr lang="en-US" sz="1800" b="1" dirty="0" err="1">
                <a:latin typeface="Century Gothic" pitchFamily="34" charset="0"/>
              </a:rPr>
              <a:t>maka</a:t>
            </a:r>
            <a:r>
              <a:rPr lang="en-US" sz="1800" b="1" dirty="0">
                <a:latin typeface="Century Gothic" pitchFamily="34" charset="0"/>
              </a:rPr>
              <a:t> </a:t>
            </a:r>
            <a:r>
              <a:rPr lang="en-US" sz="1800" b="1" dirty="0" err="1">
                <a:latin typeface="Century Gothic" pitchFamily="34" charset="0"/>
              </a:rPr>
              <a:t>komunikator</a:t>
            </a:r>
            <a:r>
              <a:rPr lang="en-US" sz="1800" b="1" dirty="0">
                <a:latin typeface="Century Gothic" pitchFamily="34" charset="0"/>
              </a:rPr>
              <a:t> </a:t>
            </a:r>
            <a:r>
              <a:rPr lang="en-US" sz="1800" b="1" dirty="0" err="1">
                <a:latin typeface="Century Gothic" pitchFamily="34" charset="0"/>
              </a:rPr>
              <a:t>akan</a:t>
            </a:r>
            <a:r>
              <a:rPr lang="en-US" sz="1800" b="1" dirty="0">
                <a:latin typeface="Century Gothic" pitchFamily="34" charset="0"/>
              </a:rPr>
              <a:t> </a:t>
            </a:r>
            <a:r>
              <a:rPr lang="en-US" sz="1800" b="1" dirty="0" err="1">
                <a:latin typeface="Century Gothic" pitchFamily="34" charset="0"/>
              </a:rPr>
              <a:t>lebih</a:t>
            </a:r>
            <a:r>
              <a:rPr lang="en-US" sz="1800" b="1" dirty="0">
                <a:latin typeface="Century Gothic" pitchFamily="34" charset="0"/>
              </a:rPr>
              <a:t> </a:t>
            </a:r>
            <a:r>
              <a:rPr lang="en-US" sz="1800" b="1" dirty="0" err="1">
                <a:latin typeface="Century Gothic" pitchFamily="34" charset="0"/>
              </a:rPr>
              <a:t>mudah</a:t>
            </a:r>
            <a:r>
              <a:rPr lang="en-US" sz="1800" b="1" dirty="0">
                <a:latin typeface="Century Gothic" pitchFamily="34" charset="0"/>
              </a:rPr>
              <a:t> </a:t>
            </a:r>
            <a:r>
              <a:rPr lang="en-US" sz="1800" b="1" dirty="0" err="1">
                <a:latin typeface="Century Gothic" pitchFamily="34" charset="0"/>
              </a:rPr>
              <a:t>berusaha</a:t>
            </a:r>
            <a:r>
              <a:rPr lang="en-US" sz="1800" b="1" dirty="0">
                <a:latin typeface="Century Gothic" pitchFamily="34" charset="0"/>
              </a:rPr>
              <a:t> </a:t>
            </a:r>
            <a:r>
              <a:rPr lang="en-US" sz="1800" b="1" dirty="0" err="1">
                <a:latin typeface="Century Gothic" pitchFamily="34" charset="0"/>
              </a:rPr>
              <a:t>menampilkan</a:t>
            </a:r>
            <a:r>
              <a:rPr lang="en-US" sz="1800" b="1" dirty="0">
                <a:latin typeface="Century Gothic" pitchFamily="34" charset="0"/>
              </a:rPr>
              <a:t> </a:t>
            </a:r>
            <a:r>
              <a:rPr lang="en-US" sz="1800" b="1" dirty="0" err="1">
                <a:latin typeface="Century Gothic" pitchFamily="34" charset="0"/>
              </a:rPr>
              <a:t>diri</a:t>
            </a:r>
            <a:r>
              <a:rPr lang="en-US" sz="1800" b="1" dirty="0">
                <a:latin typeface="Century Gothic" pitchFamily="34" charset="0"/>
              </a:rPr>
              <a:t> </a:t>
            </a:r>
            <a:r>
              <a:rPr lang="en-US" sz="1800" b="1" dirty="0" err="1">
                <a:latin typeface="Century Gothic" pitchFamily="34" charset="0"/>
              </a:rPr>
              <a:t>sebaik-baikya</a:t>
            </a:r>
            <a:r>
              <a:rPr lang="en-US" sz="1800" b="1" dirty="0">
                <a:latin typeface="Century Gothic" pitchFamily="34" charset="0"/>
              </a:rPr>
              <a:t> </a:t>
            </a:r>
            <a:r>
              <a:rPr lang="en-US" sz="1800" b="1" dirty="0" err="1">
                <a:latin typeface="Century Gothic" pitchFamily="34" charset="0"/>
              </a:rPr>
              <a:t>dalam</a:t>
            </a:r>
            <a:r>
              <a:rPr lang="en-US" sz="1800" b="1" dirty="0">
                <a:latin typeface="Century Gothic" pitchFamily="34" charset="0"/>
              </a:rPr>
              <a:t> </a:t>
            </a:r>
            <a:r>
              <a:rPr lang="en-US" sz="1800" b="1" dirty="0" err="1">
                <a:latin typeface="Century Gothic" pitchFamily="34" charset="0"/>
              </a:rPr>
              <a:t>berkomunikasi</a:t>
            </a:r>
            <a:r>
              <a:rPr lang="en-US" sz="1800" dirty="0">
                <a:latin typeface="Century Gothic" pitchFamily="34" charset="0"/>
              </a:rPr>
              <a:t>. </a:t>
            </a:r>
            <a:r>
              <a:rPr lang="en-US" sz="1800" dirty="0" err="1">
                <a:latin typeface="Century Gothic" pitchFamily="34" charset="0"/>
              </a:rPr>
              <a:t>Sehingga</a:t>
            </a:r>
            <a:r>
              <a:rPr lang="en-US" sz="1800" dirty="0">
                <a:latin typeface="Century Gothic" pitchFamily="34" charset="0"/>
              </a:rPr>
              <a:t> </a:t>
            </a:r>
            <a:r>
              <a:rPr lang="en-US" sz="1800" dirty="0" err="1">
                <a:latin typeface="Century Gothic" pitchFamily="34" charset="0"/>
              </a:rPr>
              <a:t>akan</a:t>
            </a:r>
            <a:r>
              <a:rPr lang="en-US" sz="1800" dirty="0">
                <a:latin typeface="Century Gothic" pitchFamily="34" charset="0"/>
              </a:rPr>
              <a:t> </a:t>
            </a:r>
            <a:r>
              <a:rPr lang="en-US" sz="1800" dirty="0" err="1">
                <a:latin typeface="Century Gothic" pitchFamily="34" charset="0"/>
              </a:rPr>
              <a:t>dengan</a:t>
            </a:r>
            <a:r>
              <a:rPr lang="en-US" sz="1800" dirty="0">
                <a:latin typeface="Century Gothic" pitchFamily="34" charset="0"/>
              </a:rPr>
              <a:t> </a:t>
            </a:r>
            <a:r>
              <a:rPr lang="en-US" sz="1800" dirty="0" err="1">
                <a:latin typeface="Century Gothic" pitchFamily="34" charset="0"/>
              </a:rPr>
              <a:t>mudah</a:t>
            </a:r>
            <a:r>
              <a:rPr lang="en-US" sz="1800" dirty="0">
                <a:latin typeface="Century Gothic" pitchFamily="34" charset="0"/>
              </a:rPr>
              <a:t> </a:t>
            </a:r>
            <a:r>
              <a:rPr lang="en-US" sz="1800" dirty="0" err="1">
                <a:latin typeface="Century Gothic" pitchFamily="34" charset="0"/>
              </a:rPr>
              <a:t>mencapai</a:t>
            </a:r>
            <a:r>
              <a:rPr lang="en-US" sz="1800" dirty="0">
                <a:latin typeface="Century Gothic" pitchFamily="34" charset="0"/>
              </a:rPr>
              <a:t> </a:t>
            </a:r>
            <a:r>
              <a:rPr lang="en-US" sz="1800" dirty="0" err="1">
                <a:latin typeface="Century Gothic" pitchFamily="34" charset="0"/>
              </a:rPr>
              <a:t>tujuan</a:t>
            </a:r>
            <a:r>
              <a:rPr lang="en-US" sz="1800" dirty="0">
                <a:latin typeface="Century Gothic" pitchFamily="34" charset="0"/>
              </a:rPr>
              <a:t> </a:t>
            </a:r>
            <a:r>
              <a:rPr lang="en-US" sz="1800" dirty="0" err="1">
                <a:latin typeface="Century Gothic" pitchFamily="34" charset="0"/>
              </a:rPr>
              <a:t>komunikasi</a:t>
            </a:r>
            <a:r>
              <a:rPr lang="en-US" sz="1800" dirty="0">
                <a:latin typeface="Century Gothic" pitchFamily="34" charset="0"/>
              </a:rPr>
              <a:t>, </a:t>
            </a:r>
            <a:r>
              <a:rPr lang="en-US" sz="1800" dirty="0" err="1">
                <a:latin typeface="Century Gothic" pitchFamily="34" charset="0"/>
              </a:rPr>
              <a:t>yakni</a:t>
            </a:r>
            <a:r>
              <a:rPr lang="en-US" sz="1800" dirty="0">
                <a:latin typeface="Century Gothic" pitchFamily="34" charset="0"/>
              </a:rPr>
              <a:t> </a:t>
            </a:r>
            <a:r>
              <a:rPr lang="en-US" sz="1800" dirty="0" err="1">
                <a:latin typeface="Century Gothic" pitchFamily="34" charset="0"/>
              </a:rPr>
              <a:t>perubahan</a:t>
            </a:r>
            <a:r>
              <a:rPr lang="en-US" sz="1800" dirty="0">
                <a:latin typeface="Century Gothic" pitchFamily="34" charset="0"/>
              </a:rPr>
              <a:t> </a:t>
            </a:r>
            <a:r>
              <a:rPr lang="en-US" sz="1800" dirty="0" err="1">
                <a:latin typeface="Century Gothic" pitchFamily="34" charset="0"/>
              </a:rPr>
              <a:t>sikap</a:t>
            </a:r>
            <a:r>
              <a:rPr lang="en-US" sz="1800" dirty="0">
                <a:latin typeface="Century Gothic" pitchFamily="34" charset="0"/>
              </a:rPr>
              <a:t>.</a:t>
            </a:r>
          </a:p>
          <a:p>
            <a:endParaRPr lang="id-ID" sz="1800" dirty="0">
              <a:latin typeface="Century Gothic" pitchFamily="34" charset="0"/>
            </a:endParaRPr>
          </a:p>
        </p:txBody>
      </p:sp>
    </p:spTree>
    <p:extLst>
      <p:ext uri="{BB962C8B-B14F-4D97-AF65-F5344CB8AC3E}">
        <p14:creationId xmlns:p14="http://schemas.microsoft.com/office/powerpoint/2010/main" val="33711966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err="1" smtClean="0">
                <a:latin typeface="American Purpose Casual 01" pitchFamily="2" charset="0"/>
              </a:rPr>
              <a:t>Contoh</a:t>
            </a:r>
            <a:r>
              <a:rPr lang="en-US" sz="3200" dirty="0" smtClean="0">
                <a:latin typeface="American Purpose Casual 01" pitchFamily="2" charset="0"/>
              </a:rPr>
              <a:t> </a:t>
            </a:r>
            <a:r>
              <a:rPr lang="en-US" sz="3200" dirty="0" err="1" smtClean="0">
                <a:latin typeface="American Purpose Casual 01" pitchFamily="2" charset="0"/>
              </a:rPr>
              <a:t>kasus</a:t>
            </a:r>
            <a:r>
              <a:rPr lang="en-US" sz="3200" dirty="0" smtClean="0">
                <a:latin typeface="American Purpose Casual 01" pitchFamily="2" charset="0"/>
              </a:rPr>
              <a:t> </a:t>
            </a:r>
            <a:r>
              <a:rPr lang="en-US" sz="3200" dirty="0" err="1" smtClean="0">
                <a:latin typeface="American Purpose Casual 01" pitchFamily="2" charset="0"/>
              </a:rPr>
              <a:t>pelanggaran</a:t>
            </a:r>
            <a:r>
              <a:rPr lang="en-US" sz="3200" dirty="0" smtClean="0">
                <a:latin typeface="American Purpose Casual 01" pitchFamily="2" charset="0"/>
              </a:rPr>
              <a:t/>
            </a:r>
            <a:br>
              <a:rPr lang="en-US" sz="3200" dirty="0" smtClean="0">
                <a:latin typeface="American Purpose Casual 01" pitchFamily="2" charset="0"/>
              </a:rPr>
            </a:br>
            <a:r>
              <a:rPr lang="en-US" sz="3200" dirty="0" err="1" smtClean="0">
                <a:latin typeface="American Purpose Casual 01" pitchFamily="2" charset="0"/>
              </a:rPr>
              <a:t>etika</a:t>
            </a:r>
            <a:r>
              <a:rPr lang="en-US" sz="3200" dirty="0" smtClean="0">
                <a:latin typeface="American Purpose Casual 01" pitchFamily="2" charset="0"/>
              </a:rPr>
              <a:t> </a:t>
            </a:r>
            <a:r>
              <a:rPr lang="en-US" sz="3200" dirty="0" err="1" smtClean="0">
                <a:latin typeface="American Purpose Casual 01" pitchFamily="2" charset="0"/>
              </a:rPr>
              <a:t>komunikasi</a:t>
            </a:r>
            <a:r>
              <a:rPr lang="en-US" sz="3200" dirty="0" smtClean="0">
                <a:latin typeface="American Purpose Casual 01" pitchFamily="2" charset="0"/>
              </a:rPr>
              <a:t> </a:t>
            </a:r>
            <a:r>
              <a:rPr lang="en-US" sz="3200" dirty="0" err="1" smtClean="0">
                <a:latin typeface="American Purpose Casual 01" pitchFamily="2" charset="0"/>
              </a:rPr>
              <a:t>ANTARbudaya</a:t>
            </a:r>
            <a:endParaRPr lang="id-ID" sz="3200" dirty="0">
              <a:latin typeface="American Purpose Casual 01" pitchFamily="2" charset="0"/>
            </a:endParaRPr>
          </a:p>
        </p:txBody>
      </p:sp>
      <p:sp>
        <p:nvSpPr>
          <p:cNvPr id="3" name="Content Placeholder 2"/>
          <p:cNvSpPr>
            <a:spLocks noGrp="1"/>
          </p:cNvSpPr>
          <p:nvPr>
            <p:ph idx="1"/>
          </p:nvPr>
        </p:nvSpPr>
        <p:spPr>
          <a:xfrm>
            <a:off x="1115616" y="2119257"/>
            <a:ext cx="7128792" cy="445647"/>
          </a:xfrm>
        </p:spPr>
        <p:txBody>
          <a:bodyPr>
            <a:noAutofit/>
          </a:bodyPr>
          <a:lstStyle/>
          <a:p>
            <a:r>
              <a:rPr lang="en-US" sz="1800" dirty="0" smtClean="0">
                <a:latin typeface="Century Gothic" pitchFamily="34" charset="0"/>
              </a:rPr>
              <a:t>Das </a:t>
            </a:r>
            <a:r>
              <a:rPr lang="en-US" sz="1800" dirty="0" err="1" smtClean="0">
                <a:latin typeface="Century Gothic" pitchFamily="34" charset="0"/>
              </a:rPr>
              <a:t>Sain</a:t>
            </a:r>
            <a:endParaRPr lang="en-US" sz="1800" dirty="0" smtClean="0">
              <a:latin typeface="Century Gothic" pitchFamily="34" charset="0"/>
            </a:endParaRPr>
          </a:p>
          <a:p>
            <a:pPr marL="0" indent="0">
              <a:buNone/>
            </a:pPr>
            <a:endParaRPr lang="id-ID" sz="1800" dirty="0">
              <a:latin typeface="Century Gothic" pitchFamily="34" charset="0"/>
            </a:endParaRPr>
          </a:p>
        </p:txBody>
      </p:sp>
      <p:pic>
        <p:nvPicPr>
          <p:cNvPr id="2050" name="Picture 2" descr="Todd dan Kuro bersama pengemis sekaligus pencop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2564904"/>
            <a:ext cx="5040560" cy="3243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71484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err="1" smtClean="0">
                <a:latin typeface="American Purpose Casual 01" pitchFamily="2" charset="0"/>
              </a:rPr>
              <a:t>Contoh</a:t>
            </a:r>
            <a:r>
              <a:rPr lang="en-US" sz="3200" dirty="0" smtClean="0">
                <a:latin typeface="American Purpose Casual 01" pitchFamily="2" charset="0"/>
              </a:rPr>
              <a:t> </a:t>
            </a:r>
            <a:r>
              <a:rPr lang="en-US" sz="3200" dirty="0" err="1" smtClean="0">
                <a:latin typeface="American Purpose Casual 01" pitchFamily="2" charset="0"/>
              </a:rPr>
              <a:t>kasus</a:t>
            </a:r>
            <a:r>
              <a:rPr lang="en-US" sz="3200" dirty="0" smtClean="0">
                <a:latin typeface="American Purpose Casual 01" pitchFamily="2" charset="0"/>
              </a:rPr>
              <a:t> </a:t>
            </a:r>
            <a:r>
              <a:rPr lang="en-US" sz="3200" dirty="0" err="1" smtClean="0">
                <a:latin typeface="American Purpose Casual 01" pitchFamily="2" charset="0"/>
              </a:rPr>
              <a:t>pelanggaran</a:t>
            </a:r>
            <a:r>
              <a:rPr lang="en-US" sz="3200" dirty="0" smtClean="0">
                <a:latin typeface="American Purpose Casual 01" pitchFamily="2" charset="0"/>
              </a:rPr>
              <a:t/>
            </a:r>
            <a:br>
              <a:rPr lang="en-US" sz="3200" dirty="0" smtClean="0">
                <a:latin typeface="American Purpose Casual 01" pitchFamily="2" charset="0"/>
              </a:rPr>
            </a:br>
            <a:r>
              <a:rPr lang="en-US" sz="3200" dirty="0" err="1" smtClean="0">
                <a:latin typeface="American Purpose Casual 01" pitchFamily="2" charset="0"/>
              </a:rPr>
              <a:t>etika</a:t>
            </a:r>
            <a:r>
              <a:rPr lang="en-US" sz="3200" dirty="0" smtClean="0">
                <a:latin typeface="American Purpose Casual 01" pitchFamily="2" charset="0"/>
              </a:rPr>
              <a:t> </a:t>
            </a:r>
            <a:r>
              <a:rPr lang="en-US" sz="3200" dirty="0" err="1" smtClean="0">
                <a:latin typeface="American Purpose Casual 01" pitchFamily="2" charset="0"/>
              </a:rPr>
              <a:t>komunikasi</a:t>
            </a:r>
            <a:r>
              <a:rPr lang="en-US" sz="3200" dirty="0" smtClean="0">
                <a:latin typeface="American Purpose Casual 01" pitchFamily="2" charset="0"/>
              </a:rPr>
              <a:t> </a:t>
            </a:r>
            <a:r>
              <a:rPr lang="en-US" sz="3200" dirty="0" err="1" smtClean="0">
                <a:latin typeface="American Purpose Casual 01" pitchFamily="2" charset="0"/>
              </a:rPr>
              <a:t>Antar</a:t>
            </a:r>
            <a:r>
              <a:rPr lang="en-US" sz="3200" dirty="0" smtClean="0">
                <a:latin typeface="American Purpose Casual 01" pitchFamily="2" charset="0"/>
              </a:rPr>
              <a:t> </a:t>
            </a:r>
            <a:r>
              <a:rPr lang="en-US" sz="3200" dirty="0" err="1" smtClean="0">
                <a:latin typeface="American Purpose Casual 01" pitchFamily="2" charset="0"/>
              </a:rPr>
              <a:t>budaya</a:t>
            </a:r>
            <a:endParaRPr lang="id-ID" sz="3200" dirty="0">
              <a:latin typeface="American Purpose Casual 01" pitchFamily="2" charset="0"/>
            </a:endParaRPr>
          </a:p>
        </p:txBody>
      </p:sp>
      <p:sp>
        <p:nvSpPr>
          <p:cNvPr id="3" name="Content Placeholder 2"/>
          <p:cNvSpPr>
            <a:spLocks noGrp="1"/>
          </p:cNvSpPr>
          <p:nvPr>
            <p:ph idx="1"/>
          </p:nvPr>
        </p:nvSpPr>
        <p:spPr>
          <a:xfrm>
            <a:off x="1115616" y="2119257"/>
            <a:ext cx="7128792" cy="2461871"/>
          </a:xfrm>
        </p:spPr>
        <p:txBody>
          <a:bodyPr>
            <a:noAutofit/>
          </a:bodyPr>
          <a:lstStyle/>
          <a:p>
            <a:r>
              <a:rPr lang="en-US" sz="1800" dirty="0" err="1" smtClean="0">
                <a:latin typeface="Century Gothic" pitchFamily="34" charset="0"/>
              </a:rPr>
              <a:t>Analisis</a:t>
            </a:r>
            <a:endParaRPr lang="en-US" sz="1800" dirty="0" smtClean="0">
              <a:latin typeface="Century Gothic" pitchFamily="34" charset="0"/>
            </a:endParaRPr>
          </a:p>
          <a:p>
            <a:pPr lvl="1"/>
            <a:r>
              <a:rPr lang="en-US" sz="1800" dirty="0" err="1" smtClean="0">
                <a:latin typeface="Century Gothic" pitchFamily="34" charset="0"/>
              </a:rPr>
              <a:t>Komunikasi</a:t>
            </a:r>
            <a:r>
              <a:rPr lang="en-US" sz="1800" dirty="0" smtClean="0">
                <a:latin typeface="Century Gothic" pitchFamily="34" charset="0"/>
              </a:rPr>
              <a:t> </a:t>
            </a:r>
            <a:r>
              <a:rPr lang="en-US" sz="1800" dirty="0" err="1" smtClean="0">
                <a:latin typeface="Century Gothic" pitchFamily="34" charset="0"/>
              </a:rPr>
              <a:t>dengan</a:t>
            </a:r>
            <a:r>
              <a:rPr lang="en-US" sz="1800" dirty="0" smtClean="0">
                <a:latin typeface="Century Gothic" pitchFamily="34" charset="0"/>
              </a:rPr>
              <a:t> </a:t>
            </a:r>
            <a:r>
              <a:rPr lang="en-US" sz="1800" dirty="0" err="1" smtClean="0">
                <a:latin typeface="Century Gothic" pitchFamily="34" charset="0"/>
              </a:rPr>
              <a:t>perbedaan</a:t>
            </a:r>
            <a:r>
              <a:rPr lang="en-US" sz="1800" dirty="0" smtClean="0">
                <a:latin typeface="Century Gothic" pitchFamily="34" charset="0"/>
              </a:rPr>
              <a:t> </a:t>
            </a:r>
            <a:r>
              <a:rPr lang="en-US" sz="1800" dirty="0" err="1" smtClean="0">
                <a:latin typeface="Century Gothic" pitchFamily="34" charset="0"/>
              </a:rPr>
              <a:t>latar</a:t>
            </a:r>
            <a:r>
              <a:rPr lang="en-US" sz="1800" dirty="0" smtClean="0">
                <a:latin typeface="Century Gothic" pitchFamily="34" charset="0"/>
              </a:rPr>
              <a:t> </a:t>
            </a:r>
            <a:r>
              <a:rPr lang="en-US" sz="1800" dirty="0" err="1" smtClean="0">
                <a:latin typeface="Century Gothic" pitchFamily="34" charset="0"/>
              </a:rPr>
              <a:t>belakang</a:t>
            </a:r>
            <a:r>
              <a:rPr lang="en-US" sz="1800" dirty="0" smtClean="0">
                <a:latin typeface="Century Gothic" pitchFamily="34" charset="0"/>
              </a:rPr>
              <a:t> </a:t>
            </a:r>
            <a:r>
              <a:rPr lang="en-US" sz="1800" dirty="0" err="1" smtClean="0">
                <a:latin typeface="Century Gothic" pitchFamily="34" charset="0"/>
              </a:rPr>
              <a:t>budaya</a:t>
            </a:r>
            <a:endParaRPr lang="en-US" sz="1800" dirty="0" smtClean="0">
              <a:latin typeface="Century Gothic" pitchFamily="34" charset="0"/>
            </a:endParaRPr>
          </a:p>
          <a:p>
            <a:pPr lvl="1"/>
            <a:r>
              <a:rPr lang="en-US" sz="1800" dirty="0" err="1" smtClean="0">
                <a:latin typeface="Century Gothic" pitchFamily="34" charset="0"/>
              </a:rPr>
              <a:t>Tujuan</a:t>
            </a:r>
            <a:r>
              <a:rPr lang="en-US" sz="1800" dirty="0" smtClean="0">
                <a:latin typeface="Century Gothic" pitchFamily="34" charset="0"/>
              </a:rPr>
              <a:t> </a:t>
            </a:r>
            <a:r>
              <a:rPr lang="en-US" sz="1800" dirty="0" err="1" smtClean="0">
                <a:latin typeface="Century Gothic" pitchFamily="34" charset="0"/>
              </a:rPr>
              <a:t>komunikasi</a:t>
            </a:r>
            <a:r>
              <a:rPr lang="en-US" sz="1800" dirty="0" smtClean="0">
                <a:latin typeface="Century Gothic" pitchFamily="34" charset="0"/>
              </a:rPr>
              <a:t> </a:t>
            </a:r>
            <a:r>
              <a:rPr lang="en-US" sz="1800" dirty="0" err="1" smtClean="0">
                <a:latin typeface="Century Gothic" pitchFamily="34" charset="0"/>
              </a:rPr>
              <a:t>untuk</a:t>
            </a:r>
            <a:r>
              <a:rPr lang="en-US" sz="1800" dirty="0" smtClean="0">
                <a:latin typeface="Century Gothic" pitchFamily="34" charset="0"/>
              </a:rPr>
              <a:t> </a:t>
            </a:r>
            <a:r>
              <a:rPr lang="en-US" sz="1800" dirty="0" err="1" smtClean="0">
                <a:latin typeface="Century Gothic" pitchFamily="34" charset="0"/>
              </a:rPr>
              <a:t>mengubah</a:t>
            </a:r>
            <a:r>
              <a:rPr lang="en-US" sz="1800" dirty="0" smtClean="0">
                <a:latin typeface="Century Gothic" pitchFamily="34" charset="0"/>
              </a:rPr>
              <a:t> </a:t>
            </a:r>
            <a:r>
              <a:rPr lang="en-US" sz="1800" dirty="0" err="1" smtClean="0">
                <a:latin typeface="Century Gothic" pitchFamily="34" charset="0"/>
              </a:rPr>
              <a:t>sikap</a:t>
            </a:r>
            <a:r>
              <a:rPr lang="en-US" sz="1800" dirty="0" smtClean="0">
                <a:latin typeface="Century Gothic" pitchFamily="34" charset="0"/>
              </a:rPr>
              <a:t> </a:t>
            </a:r>
            <a:r>
              <a:rPr lang="en-US" sz="1800" dirty="0" err="1" smtClean="0">
                <a:latin typeface="Century Gothic" pitchFamily="34" charset="0"/>
              </a:rPr>
              <a:t>dan</a:t>
            </a:r>
            <a:r>
              <a:rPr lang="en-US" sz="1800" dirty="0" smtClean="0">
                <a:latin typeface="Century Gothic" pitchFamily="34" charset="0"/>
              </a:rPr>
              <a:t> </a:t>
            </a:r>
            <a:r>
              <a:rPr lang="en-US" sz="1800" dirty="0" err="1" smtClean="0">
                <a:latin typeface="Century Gothic" pitchFamily="34" charset="0"/>
              </a:rPr>
              <a:t>perilaku</a:t>
            </a:r>
            <a:r>
              <a:rPr lang="en-US" sz="1800" dirty="0" smtClean="0">
                <a:latin typeface="Century Gothic" pitchFamily="34" charset="0"/>
              </a:rPr>
              <a:t> </a:t>
            </a:r>
            <a:r>
              <a:rPr lang="en-US" sz="1800" dirty="0" err="1" smtClean="0">
                <a:latin typeface="Century Gothic" pitchFamily="34" charset="0"/>
              </a:rPr>
              <a:t>budaya</a:t>
            </a:r>
            <a:r>
              <a:rPr lang="en-US" sz="1800" dirty="0" smtClean="0">
                <a:latin typeface="Century Gothic" pitchFamily="34" charset="0"/>
              </a:rPr>
              <a:t> lain</a:t>
            </a:r>
          </a:p>
          <a:p>
            <a:pPr lvl="1"/>
            <a:r>
              <a:rPr lang="en-US" sz="1800" dirty="0" err="1" smtClean="0">
                <a:latin typeface="Century Gothic" pitchFamily="34" charset="0"/>
              </a:rPr>
              <a:t>Sedangkan</a:t>
            </a:r>
            <a:r>
              <a:rPr lang="en-US" sz="1800" dirty="0" smtClean="0">
                <a:latin typeface="Century Gothic" pitchFamily="34" charset="0"/>
              </a:rPr>
              <a:t> </a:t>
            </a:r>
            <a:r>
              <a:rPr lang="en-US" sz="1800" dirty="0" err="1" smtClean="0">
                <a:latin typeface="Century Gothic" pitchFamily="34" charset="0"/>
              </a:rPr>
              <a:t>dari</a:t>
            </a:r>
            <a:r>
              <a:rPr lang="en-US" sz="1800" dirty="0" smtClean="0">
                <a:latin typeface="Century Gothic" pitchFamily="34" charset="0"/>
              </a:rPr>
              <a:t> </a:t>
            </a:r>
            <a:r>
              <a:rPr lang="en-US" sz="1800" dirty="0" err="1" smtClean="0">
                <a:latin typeface="Century Gothic" pitchFamily="34" charset="0"/>
              </a:rPr>
              <a:t>sisi</a:t>
            </a:r>
            <a:r>
              <a:rPr lang="en-US" sz="1800" dirty="0" smtClean="0">
                <a:latin typeface="Century Gothic" pitchFamily="34" charset="0"/>
              </a:rPr>
              <a:t> </a:t>
            </a:r>
            <a:r>
              <a:rPr lang="en-US" sz="1800" dirty="0" err="1" smtClean="0">
                <a:latin typeface="Century Gothic" pitchFamily="34" charset="0"/>
              </a:rPr>
              <a:t>etika</a:t>
            </a:r>
            <a:r>
              <a:rPr lang="en-US" sz="1800" dirty="0" smtClean="0">
                <a:latin typeface="Century Gothic" pitchFamily="34" charset="0"/>
              </a:rPr>
              <a:t> </a:t>
            </a:r>
            <a:r>
              <a:rPr lang="en-US" sz="1800" dirty="0" err="1" smtClean="0">
                <a:latin typeface="Century Gothic" pitchFamily="34" charset="0"/>
              </a:rPr>
              <a:t>komunikasi</a:t>
            </a:r>
            <a:r>
              <a:rPr lang="en-US" sz="1800" dirty="0" smtClean="0">
                <a:latin typeface="Century Gothic" pitchFamily="34" charset="0"/>
              </a:rPr>
              <a:t> </a:t>
            </a:r>
            <a:r>
              <a:rPr lang="en-US" sz="1800" dirty="0" err="1" smtClean="0">
                <a:latin typeface="Century Gothic" pitchFamily="34" charset="0"/>
              </a:rPr>
              <a:t>dalam</a:t>
            </a:r>
            <a:r>
              <a:rPr lang="en-US" sz="1800" dirty="0" smtClean="0">
                <a:latin typeface="Century Gothic" pitchFamily="34" charset="0"/>
              </a:rPr>
              <a:t> </a:t>
            </a:r>
            <a:r>
              <a:rPr lang="en-US" sz="1800" dirty="0" err="1" smtClean="0">
                <a:latin typeface="Century Gothic" pitchFamily="34" charset="0"/>
              </a:rPr>
              <a:t>hal</a:t>
            </a:r>
            <a:r>
              <a:rPr lang="en-US" sz="1800" dirty="0" smtClean="0">
                <a:latin typeface="Century Gothic" pitchFamily="34" charset="0"/>
              </a:rPr>
              <a:t> </a:t>
            </a:r>
            <a:r>
              <a:rPr lang="en-US" sz="1800" dirty="0" err="1" smtClean="0">
                <a:latin typeface="Century Gothic" pitchFamily="34" charset="0"/>
              </a:rPr>
              <a:t>ini</a:t>
            </a:r>
            <a:r>
              <a:rPr lang="en-US" sz="1800" dirty="0" smtClean="0">
                <a:latin typeface="Century Gothic" pitchFamily="34" charset="0"/>
              </a:rPr>
              <a:t> </a:t>
            </a:r>
            <a:r>
              <a:rPr lang="en-US" sz="1800" b="1" dirty="0" smtClean="0">
                <a:latin typeface="Century Gothic" pitchFamily="34" charset="0"/>
              </a:rPr>
              <a:t>Todd </a:t>
            </a:r>
            <a:r>
              <a:rPr lang="en-US" sz="1800" b="1" dirty="0" err="1" smtClean="0">
                <a:latin typeface="Century Gothic" pitchFamily="34" charset="0"/>
              </a:rPr>
              <a:t>salah</a:t>
            </a:r>
            <a:r>
              <a:rPr lang="en-US" sz="1800" b="1" dirty="0" smtClean="0">
                <a:latin typeface="Century Gothic" pitchFamily="34" charset="0"/>
              </a:rPr>
              <a:t> </a:t>
            </a:r>
            <a:r>
              <a:rPr lang="en-US" sz="1800" b="1" dirty="0" err="1" smtClean="0">
                <a:latin typeface="Century Gothic" pitchFamily="34" charset="0"/>
              </a:rPr>
              <a:t>karena</a:t>
            </a:r>
            <a:r>
              <a:rPr lang="en-US" sz="1800" b="1" dirty="0" smtClean="0">
                <a:latin typeface="Century Gothic" pitchFamily="34" charset="0"/>
              </a:rPr>
              <a:t> </a:t>
            </a:r>
            <a:r>
              <a:rPr lang="en-US" sz="1800" b="1" dirty="0" err="1" smtClean="0">
                <a:latin typeface="Century Gothic" pitchFamily="34" charset="0"/>
              </a:rPr>
              <a:t>bertindak</a:t>
            </a:r>
            <a:r>
              <a:rPr lang="en-US" sz="1800" b="1" dirty="0" smtClean="0">
                <a:latin typeface="Century Gothic" pitchFamily="34" charset="0"/>
              </a:rPr>
              <a:t> </a:t>
            </a:r>
            <a:r>
              <a:rPr lang="en-US" sz="1800" b="1" dirty="0" err="1" smtClean="0">
                <a:latin typeface="Century Gothic" pitchFamily="34" charset="0"/>
              </a:rPr>
              <a:t>tidak</a:t>
            </a:r>
            <a:r>
              <a:rPr lang="en-US" sz="1800" b="1" dirty="0" smtClean="0">
                <a:latin typeface="Century Gothic" pitchFamily="34" charset="0"/>
              </a:rPr>
              <a:t> </a:t>
            </a:r>
            <a:r>
              <a:rPr lang="en-US" sz="1800" b="1" dirty="0" err="1" smtClean="0">
                <a:latin typeface="Century Gothic" pitchFamily="34" charset="0"/>
              </a:rPr>
              <a:t>peka</a:t>
            </a:r>
            <a:r>
              <a:rPr lang="en-US" sz="1800" b="1" dirty="0" smtClean="0">
                <a:latin typeface="Century Gothic" pitchFamily="34" charset="0"/>
              </a:rPr>
              <a:t>, </a:t>
            </a:r>
            <a:r>
              <a:rPr lang="en-US" sz="1800" b="1" dirty="0" err="1" smtClean="0">
                <a:latin typeface="Century Gothic" pitchFamily="34" charset="0"/>
              </a:rPr>
              <a:t>ber</a:t>
            </a:r>
            <a:r>
              <a:rPr lang="en-US" sz="1800" b="1" dirty="0" smtClean="0">
                <a:latin typeface="Century Gothic" pitchFamily="34" charset="0"/>
              </a:rPr>
              <a:t>-stereotype, </a:t>
            </a:r>
            <a:r>
              <a:rPr lang="en-US" sz="1800" b="1" dirty="0" err="1" smtClean="0">
                <a:latin typeface="Century Gothic" pitchFamily="34" charset="0"/>
              </a:rPr>
              <a:t>etnosentris</a:t>
            </a:r>
            <a:r>
              <a:rPr lang="en-US" sz="1800" b="1" dirty="0" smtClean="0">
                <a:latin typeface="Century Gothic" pitchFamily="34" charset="0"/>
              </a:rPr>
              <a:t> (</a:t>
            </a:r>
            <a:r>
              <a:rPr lang="en-US" sz="1800" b="1" dirty="0" err="1" smtClean="0">
                <a:latin typeface="Century Gothic" pitchFamily="34" charset="0"/>
              </a:rPr>
              <a:t>Amerika-sentris</a:t>
            </a:r>
            <a:r>
              <a:rPr lang="en-US" sz="1800" b="1" dirty="0" smtClean="0">
                <a:latin typeface="Century Gothic" pitchFamily="34" charset="0"/>
              </a:rPr>
              <a:t>)</a:t>
            </a:r>
            <a:endParaRPr lang="en-US" sz="1800" dirty="0" smtClean="0">
              <a:latin typeface="Century Gothic" pitchFamily="34" charset="0"/>
            </a:endParaRPr>
          </a:p>
          <a:p>
            <a:endParaRPr lang="id-ID" sz="1800" dirty="0">
              <a:latin typeface="Century Gothic" pitchFamily="34" charset="0"/>
            </a:endParaRPr>
          </a:p>
        </p:txBody>
      </p:sp>
    </p:spTree>
    <p:extLst>
      <p:ext uri="{BB962C8B-B14F-4D97-AF65-F5344CB8AC3E}">
        <p14:creationId xmlns:p14="http://schemas.microsoft.com/office/powerpoint/2010/main" val="4162773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err="1" smtClean="0">
                <a:latin typeface="American Purpose Casual 01" pitchFamily="2" charset="0"/>
              </a:rPr>
              <a:t>Contoh</a:t>
            </a:r>
            <a:r>
              <a:rPr lang="en-US" sz="3200" dirty="0" smtClean="0">
                <a:latin typeface="American Purpose Casual 01" pitchFamily="2" charset="0"/>
              </a:rPr>
              <a:t> </a:t>
            </a:r>
            <a:r>
              <a:rPr lang="en-US" sz="3200" dirty="0" err="1" smtClean="0">
                <a:latin typeface="American Purpose Casual 01" pitchFamily="2" charset="0"/>
              </a:rPr>
              <a:t>kasus</a:t>
            </a:r>
            <a:r>
              <a:rPr lang="en-US" sz="3200" dirty="0" smtClean="0">
                <a:latin typeface="American Purpose Casual 01" pitchFamily="2" charset="0"/>
              </a:rPr>
              <a:t> </a:t>
            </a:r>
            <a:r>
              <a:rPr lang="en-US" sz="3200" dirty="0" err="1" smtClean="0">
                <a:latin typeface="American Purpose Casual 01" pitchFamily="2" charset="0"/>
              </a:rPr>
              <a:t>pelanggaran</a:t>
            </a:r>
            <a:r>
              <a:rPr lang="en-US" sz="3200" dirty="0" smtClean="0">
                <a:latin typeface="American Purpose Casual 01" pitchFamily="2" charset="0"/>
              </a:rPr>
              <a:t/>
            </a:r>
            <a:br>
              <a:rPr lang="en-US" sz="3200" dirty="0" smtClean="0">
                <a:latin typeface="American Purpose Casual 01" pitchFamily="2" charset="0"/>
              </a:rPr>
            </a:br>
            <a:r>
              <a:rPr lang="en-US" sz="3200" dirty="0" err="1" smtClean="0">
                <a:latin typeface="American Purpose Casual 01" pitchFamily="2" charset="0"/>
              </a:rPr>
              <a:t>etika</a:t>
            </a:r>
            <a:r>
              <a:rPr lang="en-US" sz="3200" dirty="0" smtClean="0">
                <a:latin typeface="American Purpose Casual 01" pitchFamily="2" charset="0"/>
              </a:rPr>
              <a:t> </a:t>
            </a:r>
            <a:r>
              <a:rPr lang="en-US" sz="3200" dirty="0" err="1" smtClean="0">
                <a:latin typeface="American Purpose Casual 01" pitchFamily="2" charset="0"/>
              </a:rPr>
              <a:t>komunikasi</a:t>
            </a:r>
            <a:r>
              <a:rPr lang="en-US" sz="3200" dirty="0" smtClean="0">
                <a:latin typeface="American Purpose Casual 01" pitchFamily="2" charset="0"/>
              </a:rPr>
              <a:t> </a:t>
            </a:r>
            <a:r>
              <a:rPr lang="en-US" sz="3200" dirty="0" err="1" smtClean="0">
                <a:latin typeface="American Purpose Casual 01" pitchFamily="2" charset="0"/>
              </a:rPr>
              <a:t>Antar</a:t>
            </a:r>
            <a:r>
              <a:rPr lang="en-US" sz="3200" dirty="0" smtClean="0">
                <a:latin typeface="American Purpose Casual 01" pitchFamily="2" charset="0"/>
              </a:rPr>
              <a:t> </a:t>
            </a:r>
            <a:r>
              <a:rPr lang="en-US" sz="3200" dirty="0" err="1" smtClean="0">
                <a:latin typeface="American Purpose Casual 01" pitchFamily="2" charset="0"/>
              </a:rPr>
              <a:t>BUdaya</a:t>
            </a:r>
            <a:endParaRPr lang="id-ID" sz="3200" dirty="0">
              <a:latin typeface="American Purpose Casual 01" pitchFamily="2" charset="0"/>
            </a:endParaRPr>
          </a:p>
        </p:txBody>
      </p:sp>
      <p:sp>
        <p:nvSpPr>
          <p:cNvPr id="3" name="Content Placeholder 2"/>
          <p:cNvSpPr>
            <a:spLocks noGrp="1"/>
          </p:cNvSpPr>
          <p:nvPr>
            <p:ph idx="1"/>
          </p:nvPr>
        </p:nvSpPr>
        <p:spPr>
          <a:xfrm>
            <a:off x="1115616" y="2119257"/>
            <a:ext cx="7128792" cy="3758015"/>
          </a:xfrm>
        </p:spPr>
        <p:txBody>
          <a:bodyPr>
            <a:noAutofit/>
          </a:bodyPr>
          <a:lstStyle/>
          <a:p>
            <a:r>
              <a:rPr lang="en-US" sz="1800" dirty="0" smtClean="0">
                <a:latin typeface="Century Gothic" pitchFamily="34" charset="0"/>
              </a:rPr>
              <a:t>Das </a:t>
            </a:r>
            <a:r>
              <a:rPr lang="en-US" sz="1800" dirty="0" err="1" smtClean="0">
                <a:latin typeface="Century Gothic" pitchFamily="34" charset="0"/>
              </a:rPr>
              <a:t>Sollen</a:t>
            </a:r>
            <a:endParaRPr lang="en-US" sz="1800" dirty="0" smtClean="0">
              <a:latin typeface="Century Gothic" pitchFamily="34" charset="0"/>
            </a:endParaRPr>
          </a:p>
          <a:p>
            <a:pPr lvl="1"/>
            <a:r>
              <a:rPr lang="en-US" sz="1800" dirty="0" err="1" smtClean="0">
                <a:latin typeface="Century Gothic" pitchFamily="34" charset="0"/>
              </a:rPr>
              <a:t>Etika</a:t>
            </a:r>
            <a:r>
              <a:rPr lang="en-US" sz="1800" dirty="0" smtClean="0">
                <a:latin typeface="Century Gothic" pitchFamily="34" charset="0"/>
              </a:rPr>
              <a:t> </a:t>
            </a:r>
            <a:r>
              <a:rPr lang="en-US" sz="1800" dirty="0" err="1" smtClean="0">
                <a:latin typeface="Century Gothic" pitchFamily="34" charset="0"/>
              </a:rPr>
              <a:t>Komunikasi</a:t>
            </a:r>
            <a:r>
              <a:rPr lang="en-US" sz="1800" dirty="0" smtClean="0">
                <a:latin typeface="Century Gothic" pitchFamily="34" charset="0"/>
              </a:rPr>
              <a:t> </a:t>
            </a:r>
            <a:r>
              <a:rPr lang="en-US" sz="1800" dirty="0" err="1" smtClean="0">
                <a:latin typeface="Century Gothic" pitchFamily="34" charset="0"/>
              </a:rPr>
              <a:t>Antar</a:t>
            </a:r>
            <a:r>
              <a:rPr lang="en-US" sz="1800" dirty="0" smtClean="0">
                <a:latin typeface="Century Gothic" pitchFamily="34" charset="0"/>
              </a:rPr>
              <a:t> </a:t>
            </a:r>
            <a:r>
              <a:rPr lang="en-US" sz="1800" dirty="0" err="1" smtClean="0">
                <a:latin typeface="Century Gothic" pitchFamily="34" charset="0"/>
              </a:rPr>
              <a:t>Budaya</a:t>
            </a:r>
            <a:r>
              <a:rPr lang="en-US" sz="1800" dirty="0" smtClean="0">
                <a:latin typeface="Century Gothic" pitchFamily="34" charset="0"/>
              </a:rPr>
              <a:t> (Toomey, 2011)</a:t>
            </a:r>
          </a:p>
          <a:p>
            <a:pPr marL="1028700" lvl="2" indent="-342900">
              <a:buFont typeface="+mj-lt"/>
              <a:buAutoNum type="arabicPeriod"/>
            </a:pPr>
            <a:r>
              <a:rPr lang="id-ID" sz="1400" b="1" dirty="0">
                <a:latin typeface="Century Gothic" pitchFamily="34" charset="0"/>
              </a:rPr>
              <a:t>Jujur pada diri sendiri</a:t>
            </a:r>
            <a:endParaRPr lang="id-ID" sz="1400" dirty="0">
              <a:latin typeface="Century Gothic" pitchFamily="34" charset="0"/>
            </a:endParaRPr>
          </a:p>
          <a:p>
            <a:pPr marL="1028700" lvl="2" indent="-342900">
              <a:buFont typeface="+mj-lt"/>
              <a:buAutoNum type="arabicPeriod"/>
            </a:pPr>
            <a:r>
              <a:rPr lang="id-ID" sz="1400" b="1" dirty="0">
                <a:latin typeface="Century Gothic" pitchFamily="34" charset="0"/>
              </a:rPr>
              <a:t>Menerapkan perilaku komunikasi yang suportif</a:t>
            </a:r>
            <a:endParaRPr lang="id-ID" sz="1400" dirty="0">
              <a:latin typeface="Century Gothic" pitchFamily="34" charset="0"/>
            </a:endParaRPr>
          </a:p>
          <a:p>
            <a:pPr marL="1028700" lvl="2" indent="-342900">
              <a:buFont typeface="+mj-lt"/>
              <a:buAutoNum type="arabicPeriod"/>
            </a:pPr>
            <a:r>
              <a:rPr lang="id-ID" sz="1400" b="1" dirty="0">
                <a:latin typeface="Century Gothic" pitchFamily="34" charset="0"/>
              </a:rPr>
              <a:t>Mengembangkan kepekaan terhadap keberagaman</a:t>
            </a:r>
            <a:endParaRPr lang="id-ID" sz="1400" dirty="0">
              <a:latin typeface="Century Gothic" pitchFamily="34" charset="0"/>
            </a:endParaRPr>
          </a:p>
          <a:p>
            <a:pPr marL="1028700" lvl="2" indent="-342900">
              <a:buFont typeface="+mj-lt"/>
              <a:buAutoNum type="arabicPeriod"/>
            </a:pPr>
            <a:r>
              <a:rPr lang="id-ID" sz="1400" b="1" dirty="0">
                <a:latin typeface="Century Gothic" pitchFamily="34" charset="0"/>
              </a:rPr>
              <a:t>Menghindari stereotype</a:t>
            </a:r>
            <a:endParaRPr lang="id-ID" sz="1400" dirty="0">
              <a:latin typeface="Century Gothic" pitchFamily="34" charset="0"/>
            </a:endParaRPr>
          </a:p>
          <a:p>
            <a:pPr marL="1028700" lvl="2" indent="-342900">
              <a:buFont typeface="+mj-lt"/>
              <a:buAutoNum type="arabicPeriod"/>
            </a:pPr>
            <a:r>
              <a:rPr lang="id-ID" sz="1400" b="1" dirty="0">
                <a:latin typeface="Century Gothic" pitchFamily="34" charset="0"/>
              </a:rPr>
              <a:t>Menghindari etnosentrisme</a:t>
            </a:r>
            <a:endParaRPr lang="id-ID" sz="1400" dirty="0">
              <a:latin typeface="Century Gothic" pitchFamily="34" charset="0"/>
            </a:endParaRPr>
          </a:p>
          <a:p>
            <a:pPr marL="1028700" lvl="2" indent="-342900">
              <a:buFont typeface="+mj-lt"/>
              <a:buAutoNum type="arabicPeriod"/>
            </a:pPr>
            <a:r>
              <a:rPr lang="id-ID" sz="1400" b="1" dirty="0">
                <a:latin typeface="Century Gothic" pitchFamily="34" charset="0"/>
              </a:rPr>
              <a:t>Mengembangkan kode kepekaan</a:t>
            </a:r>
            <a:endParaRPr lang="id-ID" sz="1400" dirty="0">
              <a:latin typeface="Century Gothic" pitchFamily="34" charset="0"/>
            </a:endParaRPr>
          </a:p>
          <a:p>
            <a:pPr marL="1028700" lvl="2" indent="-342900">
              <a:buFont typeface="+mj-lt"/>
              <a:buAutoNum type="arabicPeriod"/>
            </a:pPr>
            <a:r>
              <a:rPr lang="id-ID" sz="1400" b="1" dirty="0">
                <a:latin typeface="Century Gothic" pitchFamily="34" charset="0"/>
              </a:rPr>
              <a:t>Menggunakan dan mendorong umpan balik </a:t>
            </a:r>
            <a:r>
              <a:rPr lang="id-ID" sz="1400" b="1" dirty="0" smtClean="0">
                <a:latin typeface="Century Gothic" pitchFamily="34" charset="0"/>
              </a:rPr>
              <a:t>deskriptif</a:t>
            </a:r>
            <a:endParaRPr lang="en-US" sz="1400" b="1" dirty="0" smtClean="0">
              <a:latin typeface="Century Gothic" pitchFamily="34" charset="0"/>
            </a:endParaRPr>
          </a:p>
          <a:p>
            <a:pPr marL="1028700" lvl="2" indent="-342900">
              <a:buFont typeface="+mj-lt"/>
              <a:buAutoNum type="arabicPeriod"/>
            </a:pPr>
            <a:r>
              <a:rPr lang="id-ID" sz="1400" b="1" dirty="0">
                <a:latin typeface="Century Gothic" pitchFamily="34" charset="0"/>
              </a:rPr>
              <a:t>Mencari kode </a:t>
            </a:r>
            <a:r>
              <a:rPr lang="id-ID" sz="1400" b="1" dirty="0" smtClean="0">
                <a:latin typeface="Century Gothic" pitchFamily="34" charset="0"/>
              </a:rPr>
              <a:t>bersama</a:t>
            </a:r>
            <a:endParaRPr lang="id-ID" sz="1400" dirty="0">
              <a:latin typeface="Century Gothic" pitchFamily="34" charset="0"/>
            </a:endParaRPr>
          </a:p>
          <a:p>
            <a:pPr marL="1028700" lvl="2" indent="-342900">
              <a:buFont typeface="+mj-lt"/>
              <a:buAutoNum type="arabicPeriod"/>
            </a:pPr>
            <a:r>
              <a:rPr lang="id-ID" sz="1400" b="1" dirty="0">
                <a:latin typeface="Century Gothic" pitchFamily="34" charset="0"/>
              </a:rPr>
              <a:t>Membuka saluran komunikasi</a:t>
            </a:r>
            <a:endParaRPr lang="id-ID" sz="1400" dirty="0">
              <a:latin typeface="Century Gothic" pitchFamily="34" charset="0"/>
            </a:endParaRPr>
          </a:p>
          <a:p>
            <a:pPr marL="1028700" lvl="2" indent="-342900">
              <a:buFont typeface="+mj-lt"/>
              <a:buAutoNum type="arabicPeriod"/>
            </a:pPr>
            <a:r>
              <a:rPr lang="id-ID" sz="1400" b="1" dirty="0">
                <a:latin typeface="Century Gothic" pitchFamily="34" charset="0"/>
              </a:rPr>
              <a:t>Mau mendengarkan</a:t>
            </a:r>
            <a:endParaRPr lang="id-ID" sz="1400" dirty="0">
              <a:latin typeface="Century Gothic" pitchFamily="34" charset="0"/>
            </a:endParaRPr>
          </a:p>
          <a:p>
            <a:pPr marL="1028700" lvl="2" indent="-342900">
              <a:buFont typeface="+mj-lt"/>
              <a:buAutoNum type="arabicPeriod"/>
            </a:pPr>
            <a:endParaRPr lang="en-US" sz="1400" dirty="0">
              <a:latin typeface="Century Gothic" pitchFamily="34" charset="0"/>
            </a:endParaRPr>
          </a:p>
        </p:txBody>
      </p:sp>
    </p:spTree>
    <p:extLst>
      <p:ext uri="{BB962C8B-B14F-4D97-AF65-F5344CB8AC3E}">
        <p14:creationId xmlns:p14="http://schemas.microsoft.com/office/powerpoint/2010/main" val="21676307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5318757</TotalTime>
  <Words>2342</Words>
  <Application>Microsoft Office PowerPoint</Application>
  <PresentationFormat>On-screen Show (4:3)</PresentationFormat>
  <Paragraphs>226</Paragraphs>
  <Slides>28</Slides>
  <Notes>23</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Pushpin</vt:lpstr>
      <vt:lpstr>Ruang Lingkup  Etika Komunikasi</vt:lpstr>
      <vt:lpstr>Berbicara dari Ranah Etika Komunikasi, Maka Kasus – Kasusnya:</vt:lpstr>
      <vt:lpstr>Contoh kasus pelanggaran etika komunikasi interpersonal</vt:lpstr>
      <vt:lpstr>Contoh kasus pelanggaran etika komunikasi interpersonal</vt:lpstr>
      <vt:lpstr>Contoh kasus pelanggaran etika komunikasi interpersonal</vt:lpstr>
      <vt:lpstr>Contoh kasus pelanggaran etika komunikasi interpersonal</vt:lpstr>
      <vt:lpstr>Contoh kasus pelanggaran etika komunikasi ANTARbudaya</vt:lpstr>
      <vt:lpstr>Contoh kasus pelanggaran etika komunikasi Antar budaya</vt:lpstr>
      <vt:lpstr>Contoh kasus pelanggaran etika komunikasi Antar BUdaya</vt:lpstr>
      <vt:lpstr>Contoh kasus pelanggaran etika komunikasi kelompok</vt:lpstr>
      <vt:lpstr>Contoh kasus pelanggaran etika komunikasi kelompok</vt:lpstr>
      <vt:lpstr>Contoh kasus pelanggaran etika komunikasi Antar kelompok</vt:lpstr>
      <vt:lpstr>Contoh kasus pelanggaran etika komunikasi kelompok</vt:lpstr>
      <vt:lpstr>Contoh kasus pelanggaran etika komunikasi Publik</vt:lpstr>
      <vt:lpstr>Contoh kasus pelanggaran etika komunikasi publik</vt:lpstr>
      <vt:lpstr>Contoh kasus pelanggaran etika komunikasi publik</vt:lpstr>
      <vt:lpstr>Pelanggaran etika komunikasi digital</vt:lpstr>
      <vt:lpstr>Contoh kasus pelanggaran etika komunikasi politik</vt:lpstr>
      <vt:lpstr>Contoh kasus pelanggaran etika komunikasi POLitik</vt:lpstr>
      <vt:lpstr>Contoh kasus pelanggaran etika komunikasi politik</vt:lpstr>
      <vt:lpstr>Contoh kasus pelanggaran kode etik jurnalistik</vt:lpstr>
      <vt:lpstr>PowerPoint Presentation</vt:lpstr>
      <vt:lpstr>Contoh kasus pelanggaran kode etik pr</vt:lpstr>
      <vt:lpstr>PowerPoint Presentation</vt:lpstr>
      <vt:lpstr>Contoh kasus pelanggaran kode etik periklanan</vt:lpstr>
      <vt:lpstr>PowerPoint Presentation</vt:lpstr>
      <vt:lpstr>Tugas</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Ruang Lingkup  Etika Komunikasi</dc:title>
  <dc:creator>Suci Marini</dc:creator>
  <cp:lastModifiedBy>Suci Marini</cp:lastModifiedBy>
  <cp:revision>22</cp:revision>
  <dcterms:created xsi:type="dcterms:W3CDTF">2019-02-10T15:07:19Z</dcterms:created>
  <dcterms:modified xsi:type="dcterms:W3CDTF">2019-02-11T02:46:05Z</dcterms:modified>
</cp:coreProperties>
</file>