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cx="12179300" cy="6858000"/>
  <p:notesSz cx="121793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76156" y="5039477"/>
            <a:ext cx="1892949" cy="172384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19975" y="776289"/>
            <a:ext cx="10739351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19975" y="2250280"/>
            <a:ext cx="10739351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6895" y="6012657"/>
            <a:ext cx="7713557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6895" y="5650705"/>
            <a:ext cx="7713557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78007" y="5752308"/>
            <a:ext cx="669862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32981" y="381000"/>
            <a:ext cx="2537354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965" y="381000"/>
            <a:ext cx="8322522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267494"/>
            <a:ext cx="1096137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965" y="1882808"/>
            <a:ext cx="1096137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1953" y="6480048"/>
            <a:ext cx="2841837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965" y="6480970"/>
            <a:ext cx="5674158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69" y="7035"/>
            <a:ext cx="1216056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76156" y="94684"/>
            <a:ext cx="1892949" cy="172384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64515" y="6477000"/>
            <a:ext cx="2841837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88863" y="6480970"/>
            <a:ext cx="5674158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337" y="809625"/>
            <a:ext cx="669862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16075" y="9381"/>
            <a:ext cx="3560102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6993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471" y="271465"/>
            <a:ext cx="9641946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71" y="1633536"/>
            <a:ext cx="5176203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965" y="1722438"/>
            <a:ext cx="5379191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144" y="1722438"/>
            <a:ext cx="5379191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1953" y="6480969"/>
            <a:ext cx="2841837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8965" y="6480969"/>
            <a:ext cx="5674158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08819" y="6480969"/>
            <a:ext cx="669862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586" y="290732"/>
            <a:ext cx="1420918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8112" y="290732"/>
            <a:ext cx="773892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18112" y="3427124"/>
            <a:ext cx="773892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3498" y="290732"/>
            <a:ext cx="9134475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3498" y="3427124"/>
            <a:ext cx="9134475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1953" y="6480969"/>
            <a:ext cx="2837777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8965" y="6480969"/>
            <a:ext cx="567555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08819" y="6483096"/>
            <a:ext cx="669862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1953" y="6480969"/>
            <a:ext cx="2841837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8965" y="6481891"/>
            <a:ext cx="5674158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08819" y="6480969"/>
            <a:ext cx="669862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303" y="367664"/>
            <a:ext cx="121793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2897" y="367664"/>
            <a:ext cx="3247813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3262" y="320040"/>
            <a:ext cx="7027456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63247" y="6556248"/>
            <a:ext cx="2841837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2897" y="6556248"/>
            <a:ext cx="685035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02420" y="6556248"/>
            <a:ext cx="669862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303" y="150896"/>
            <a:ext cx="121793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6068" y="373966"/>
            <a:ext cx="9767799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2" y="5867400"/>
            <a:ext cx="9767799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35772" y="6556248"/>
            <a:ext cx="2801239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58950" y="6557169"/>
            <a:ext cx="6590557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44843" y="6556248"/>
            <a:ext cx="487172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69" y="14069"/>
            <a:ext cx="1216056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6993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16075" y="4948410"/>
            <a:ext cx="3560102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8965" y="267494"/>
            <a:ext cx="1096137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8965" y="1882808"/>
            <a:ext cx="1096137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1953" y="6480969"/>
            <a:ext cx="2841837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8965" y="6481891"/>
            <a:ext cx="5674158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08819" y="6480969"/>
            <a:ext cx="669862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2770" y="3659844"/>
            <a:ext cx="7374890" cy="1030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70" dirty="0"/>
              <a:t>ETIKA</a:t>
            </a:r>
            <a:r>
              <a:rPr spc="125" dirty="0"/>
              <a:t> </a:t>
            </a:r>
            <a:r>
              <a:rPr spc="50" dirty="0"/>
              <a:t>KOMUNIKASI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9501" y="1909368"/>
            <a:ext cx="8613775" cy="2024656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69265" marR="579755" indent="-456565">
              <a:lnSpc>
                <a:spcPct val="89000"/>
              </a:lnSpc>
              <a:spcBef>
                <a:spcPts val="409"/>
              </a:spcBef>
              <a:buClr>
                <a:srgbClr val="56C5FF"/>
              </a:buClr>
              <a:tabLst>
                <a:tab pos="469265" algn="l"/>
                <a:tab pos="469900" algn="l"/>
              </a:tabLst>
            </a:pPr>
            <a:r>
              <a:rPr sz="2400" spc="-5" smtClean="0">
                <a:solidFill>
                  <a:srgbClr val="FFFFFF"/>
                </a:solidFill>
                <a:latin typeface="Corbel"/>
                <a:cs typeface="Corbel"/>
              </a:rPr>
              <a:t>7.	PERSPEKTIF </a:t>
            </a:r>
            <a:r>
              <a:rPr sz="2400" spc="-15" smtClean="0">
                <a:solidFill>
                  <a:srgbClr val="FFFFFF"/>
                </a:solidFill>
                <a:latin typeface="Corbel"/>
                <a:cs typeface="Corbel"/>
              </a:rPr>
              <a:t>RELIGIUS: </a:t>
            </a:r>
            <a:r>
              <a:rPr sz="2400" b="1" spc="-15" smtClean="0">
                <a:solidFill>
                  <a:srgbClr val="FFFFFF"/>
                </a:solidFill>
                <a:latin typeface="Corbel"/>
                <a:cs typeface="Corbel"/>
              </a:rPr>
              <a:t>KITAB SUCI/HABIT RELIGIUS DAPAT DIPAKAI SEBAGAI STANDAR MENGEVALUASI ETIKA KOMUNIKASI. </a:t>
            </a:r>
            <a:r>
              <a:rPr sz="2400" spc="-15" smtClean="0">
                <a:solidFill>
                  <a:srgbClr val="FFFFFF"/>
                </a:solidFill>
                <a:latin typeface="Corbel"/>
                <a:cs typeface="Corbel"/>
              </a:rPr>
              <a:t>PENDEKATAN ALKITABIAH MEMBANTU MANUSIA UNTUK MENEMUKAN PEDOMAN YANG KURANG LEBIH PASTI DALAM SETIAP TINDAKAN MANUSIA.</a:t>
            </a:r>
            <a:endParaRPr sz="2400" b="1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Pilihlah</a:t>
            </a:r>
            <a:r>
              <a:rPr lang="en-US" dirty="0" smtClean="0"/>
              <a:t> min. </a:t>
            </a:r>
            <a:r>
              <a:rPr lang="en-US" dirty="0" smtClean="0"/>
              <a:t>5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/>
              <a:t> </a:t>
            </a:r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9501" y="1130982"/>
            <a:ext cx="715714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65" dirty="0" err="1" smtClean="0"/>
              <a:t>Pengertian</a:t>
            </a:r>
            <a:r>
              <a:rPr lang="en-US" sz="3600" spc="185" dirty="0"/>
              <a:t> </a:t>
            </a:r>
            <a:r>
              <a:rPr sz="3600" spc="75" dirty="0" err="1" smtClean="0"/>
              <a:t>Komunikasi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599501" y="1729247"/>
            <a:ext cx="4022090" cy="1116330"/>
          </a:xfrm>
          <a:prstGeom prst="rect">
            <a:avLst/>
          </a:prstGeom>
        </p:spPr>
        <p:txBody>
          <a:bodyPr vert="horz" wrap="square" lIns="0" tIns="192405" rIns="0" bIns="0" rtlCol="0">
            <a:spAutoFit/>
          </a:bodyPr>
          <a:lstStyle/>
          <a:p>
            <a:pPr marL="236220" indent="-223520">
              <a:lnSpc>
                <a:spcPct val="100000"/>
              </a:lnSpc>
              <a:spcBef>
                <a:spcPts val="15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Formula HAROLD</a:t>
            </a:r>
            <a:r>
              <a:rPr sz="2400" spc="-4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LASSWELL</a:t>
            </a:r>
            <a:endParaRPr sz="2400">
              <a:latin typeface="Corbel"/>
              <a:cs typeface="Corbel"/>
            </a:endParaRPr>
          </a:p>
          <a:p>
            <a:pPr marL="236220" indent="-223520">
              <a:lnSpc>
                <a:spcPct val="100000"/>
              </a:lnSpc>
              <a:spcBef>
                <a:spcPts val="14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Formula</a:t>
            </a:r>
            <a:r>
              <a:rPr sz="2400" spc="-114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ARISTOTELES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4896" y="1187129"/>
            <a:ext cx="57912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80870" algn="l"/>
              </a:tabLst>
            </a:pPr>
            <a:r>
              <a:rPr sz="3600" spc="80" dirty="0"/>
              <a:t>Formula	</a:t>
            </a:r>
            <a:r>
              <a:rPr sz="3600" spc="80" dirty="0" smtClean="0"/>
              <a:t> </a:t>
            </a:r>
            <a:r>
              <a:rPr sz="3600" spc="80" dirty="0" err="1" smtClean="0"/>
              <a:t>La</a:t>
            </a:r>
            <a:r>
              <a:rPr sz="3600" spc="90" dirty="0" err="1" smtClean="0"/>
              <a:t>sswell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599501" y="1729247"/>
            <a:ext cx="5861749" cy="4097917"/>
          </a:xfrm>
          <a:prstGeom prst="rect">
            <a:avLst/>
          </a:prstGeom>
        </p:spPr>
        <p:txBody>
          <a:bodyPr vert="horz" wrap="square" lIns="0" tIns="192405" rIns="0" bIns="0" rtlCol="0">
            <a:spAutoFit/>
          </a:bodyPr>
          <a:lstStyle/>
          <a:p>
            <a:pPr marL="236220" indent="-223520">
              <a:lnSpc>
                <a:spcPct val="100000"/>
              </a:lnSpc>
              <a:spcBef>
                <a:spcPts val="15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WHO</a:t>
            </a:r>
            <a:endParaRPr sz="3200" dirty="0">
              <a:latin typeface="Corbel"/>
              <a:cs typeface="Corbel"/>
            </a:endParaRPr>
          </a:p>
          <a:p>
            <a:pPr marL="236220" indent="-223520">
              <a:lnSpc>
                <a:spcPct val="100000"/>
              </a:lnSpc>
              <a:spcBef>
                <a:spcPts val="14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40" dirty="0">
                <a:solidFill>
                  <a:srgbClr val="FFFFFF"/>
                </a:solidFill>
                <a:latin typeface="Corbel"/>
                <a:cs typeface="Corbel"/>
              </a:rPr>
              <a:t>SAYS</a:t>
            </a:r>
            <a:endParaRPr sz="3200" dirty="0">
              <a:latin typeface="Corbel"/>
              <a:cs typeface="Corbel"/>
            </a:endParaRPr>
          </a:p>
          <a:p>
            <a:pPr marL="236220" indent="-223520">
              <a:lnSpc>
                <a:spcPct val="100000"/>
              </a:lnSpc>
              <a:spcBef>
                <a:spcPts val="15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40" dirty="0">
                <a:solidFill>
                  <a:srgbClr val="FFFFFF"/>
                </a:solidFill>
                <a:latin typeface="Corbel"/>
                <a:cs typeface="Corbel"/>
              </a:rPr>
              <a:t>WHAT</a:t>
            </a:r>
            <a:endParaRPr sz="3200" dirty="0">
              <a:latin typeface="Corbel"/>
              <a:cs typeface="Corbel"/>
            </a:endParaRPr>
          </a:p>
          <a:p>
            <a:pPr marL="236220" indent="-223520">
              <a:lnSpc>
                <a:spcPct val="100000"/>
              </a:lnSpc>
              <a:spcBef>
                <a:spcPts val="15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35" dirty="0">
                <a:solidFill>
                  <a:srgbClr val="FFFFFF"/>
                </a:solidFill>
                <a:latin typeface="Corbel"/>
                <a:cs typeface="Corbel"/>
              </a:rPr>
              <a:t>TO</a:t>
            </a:r>
            <a:r>
              <a:rPr sz="3200" spc="-1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WHOM</a:t>
            </a:r>
            <a:endParaRPr sz="3200" dirty="0">
              <a:latin typeface="Corbel"/>
              <a:cs typeface="Corbel"/>
            </a:endParaRPr>
          </a:p>
          <a:p>
            <a:pPr marL="236220" indent="-223520">
              <a:lnSpc>
                <a:spcPct val="100000"/>
              </a:lnSpc>
              <a:spcBef>
                <a:spcPts val="15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IN </a:t>
            </a:r>
            <a:r>
              <a:rPr sz="3200" spc="-40" dirty="0">
                <a:solidFill>
                  <a:srgbClr val="FFFFFF"/>
                </a:solidFill>
                <a:latin typeface="Corbel"/>
                <a:cs typeface="Corbel"/>
              </a:rPr>
              <a:t>WHAT</a:t>
            </a:r>
            <a:r>
              <a:rPr sz="3200" spc="-24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CHANNEL</a:t>
            </a:r>
            <a:endParaRPr sz="3200" dirty="0">
              <a:latin typeface="Corbel"/>
              <a:cs typeface="Corbel"/>
            </a:endParaRPr>
          </a:p>
          <a:p>
            <a:pPr marL="236220" indent="-223520">
              <a:lnSpc>
                <a:spcPct val="100000"/>
              </a:lnSpc>
              <a:spcBef>
                <a:spcPts val="1510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10" dirty="0">
                <a:solidFill>
                  <a:srgbClr val="FFFFFF"/>
                </a:solidFill>
                <a:latin typeface="Corbel"/>
                <a:cs typeface="Corbel"/>
              </a:rPr>
              <a:t>WITH </a:t>
            </a:r>
            <a:r>
              <a:rPr sz="3200" spc="-40" dirty="0">
                <a:solidFill>
                  <a:srgbClr val="FFFFFF"/>
                </a:solidFill>
                <a:latin typeface="Corbel"/>
                <a:cs typeface="Corbel"/>
              </a:rPr>
              <a:t>WHAT</a:t>
            </a:r>
            <a:r>
              <a:rPr sz="3200" spc="-16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EFFECT</a:t>
            </a:r>
            <a:endParaRPr sz="3200" dirty="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3850" y="1555387"/>
            <a:ext cx="860494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75" dirty="0"/>
              <a:t>MODEL </a:t>
            </a:r>
            <a:r>
              <a:rPr sz="3600" spc="65" dirty="0"/>
              <a:t>KOMUNIKASI</a:t>
            </a:r>
            <a:r>
              <a:rPr sz="3600" spc="150" dirty="0"/>
              <a:t> </a:t>
            </a:r>
            <a:r>
              <a:rPr sz="3600" spc="75" dirty="0"/>
              <a:t>ARISTOTELES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579479" y="2077453"/>
            <a:ext cx="5576971" cy="2728311"/>
          </a:xfrm>
          <a:prstGeom prst="rect">
            <a:avLst/>
          </a:prstGeom>
        </p:spPr>
        <p:txBody>
          <a:bodyPr vert="horz" wrap="square" lIns="0" tIns="192405" rIns="0" bIns="0" rtlCol="0">
            <a:spAutoFit/>
          </a:bodyPr>
          <a:lstStyle/>
          <a:p>
            <a:pPr marL="236220" indent="-223520">
              <a:lnSpc>
                <a:spcPct val="100000"/>
              </a:lnSpc>
              <a:spcBef>
                <a:spcPts val="15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PEMBICARA</a:t>
            </a:r>
            <a:endParaRPr sz="3200" dirty="0">
              <a:latin typeface="Corbel"/>
              <a:cs typeface="Corbel"/>
            </a:endParaRPr>
          </a:p>
          <a:p>
            <a:pPr marL="236220" indent="-223520">
              <a:lnSpc>
                <a:spcPct val="100000"/>
              </a:lnSpc>
              <a:spcBef>
                <a:spcPts val="14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ARGUMEN</a:t>
            </a:r>
            <a:endParaRPr sz="3200" dirty="0">
              <a:latin typeface="Corbel"/>
              <a:cs typeface="Corbel"/>
            </a:endParaRPr>
          </a:p>
          <a:p>
            <a:pPr marL="236220" indent="-223520">
              <a:lnSpc>
                <a:spcPct val="100000"/>
              </a:lnSpc>
              <a:spcBef>
                <a:spcPts val="15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35" dirty="0">
                <a:solidFill>
                  <a:srgbClr val="FFFFFF"/>
                </a:solidFill>
                <a:latin typeface="Corbel"/>
                <a:cs typeface="Corbel"/>
              </a:rPr>
              <a:t>PIDATO</a:t>
            </a:r>
            <a:endParaRPr sz="3200" dirty="0">
              <a:latin typeface="Corbel"/>
              <a:cs typeface="Corbel"/>
            </a:endParaRPr>
          </a:p>
          <a:p>
            <a:pPr marL="236220" indent="-223520">
              <a:lnSpc>
                <a:spcPct val="100000"/>
              </a:lnSpc>
              <a:spcBef>
                <a:spcPts val="15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PENDENGAR</a:t>
            </a:r>
            <a:endParaRPr sz="3200" dirty="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9501" y="1148292"/>
            <a:ext cx="913834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80" dirty="0"/>
              <a:t>MANUSIA </a:t>
            </a:r>
            <a:r>
              <a:rPr sz="3600" spc="75"/>
              <a:t>SEBAGAI </a:t>
            </a:r>
            <a:r>
              <a:rPr sz="3600" spc="75" smtClean="0"/>
              <a:t>PELAKU</a:t>
            </a:r>
            <a:r>
              <a:rPr sz="3600" spc="350" dirty="0"/>
              <a:t> </a:t>
            </a:r>
            <a:r>
              <a:rPr sz="3600" spc="75" smtClean="0"/>
              <a:t>KOMUNIKASI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593850" y="2057400"/>
            <a:ext cx="8915400" cy="3512500"/>
          </a:xfrm>
          <a:prstGeom prst="rect">
            <a:avLst/>
          </a:prstGeom>
        </p:spPr>
        <p:txBody>
          <a:bodyPr vert="horz" wrap="square" lIns="0" tIns="192405" rIns="0" bIns="0" rtlCol="0">
            <a:spAutoFit/>
          </a:bodyPr>
          <a:lstStyle/>
          <a:p>
            <a:pPr marL="227965" indent="-215265">
              <a:lnSpc>
                <a:spcPct val="100000"/>
              </a:lnSpc>
              <a:spcBef>
                <a:spcPts val="15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LASSWELL: WHO &amp;</a:t>
            </a:r>
            <a:r>
              <a:rPr sz="3200" spc="-254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WHOM</a:t>
            </a:r>
            <a:endParaRPr sz="3200" dirty="0">
              <a:latin typeface="Corbel"/>
              <a:cs typeface="Corbel"/>
            </a:endParaRPr>
          </a:p>
          <a:p>
            <a:pPr marL="227965" indent="-215265">
              <a:lnSpc>
                <a:spcPct val="100000"/>
              </a:lnSpc>
              <a:spcBef>
                <a:spcPts val="141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10" dirty="0">
                <a:solidFill>
                  <a:srgbClr val="FFFFFF"/>
                </a:solidFill>
                <a:latin typeface="Corbel"/>
                <a:cs typeface="Corbel"/>
              </a:rPr>
              <a:t>ARISTOLES: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PEMBICARA DAN</a:t>
            </a:r>
            <a:r>
              <a:rPr sz="32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PENDENGAR</a:t>
            </a:r>
            <a:endParaRPr sz="3200" dirty="0">
              <a:latin typeface="Corbel"/>
              <a:cs typeface="Corbel"/>
            </a:endParaRPr>
          </a:p>
          <a:p>
            <a:pPr marL="227965" marR="5080" indent="-215265">
              <a:lnSpc>
                <a:spcPts val="2600"/>
              </a:lnSpc>
              <a:spcBef>
                <a:spcPts val="183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25" dirty="0">
                <a:solidFill>
                  <a:srgbClr val="FFFFFF"/>
                </a:solidFill>
                <a:latin typeface="Corbel"/>
                <a:cs typeface="Corbel"/>
              </a:rPr>
              <a:t>HAKIKAT </a:t>
            </a:r>
            <a:r>
              <a:rPr sz="3200" spc="-15" dirty="0">
                <a:solidFill>
                  <a:srgbClr val="FFFFFF"/>
                </a:solidFill>
                <a:latin typeface="Corbel"/>
                <a:cs typeface="Corbel"/>
              </a:rPr>
              <a:t>KOMUNIKASI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ADALAH PROSES </a:t>
            </a:r>
            <a:r>
              <a:rPr sz="3200" spc="-5" dirty="0" smtClean="0">
                <a:solidFill>
                  <a:srgbClr val="FFFFFF"/>
                </a:solidFill>
                <a:latin typeface="Corbel"/>
                <a:cs typeface="Corbel"/>
              </a:rPr>
              <a:t>EKSPRESI</a:t>
            </a:r>
            <a:r>
              <a:rPr lang="en-US" sz="3200" spc="-165" dirty="0" smtClean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30" dirty="0" smtClean="0">
                <a:solidFill>
                  <a:srgbClr val="FFFFFF"/>
                </a:solidFill>
                <a:latin typeface="Corbel"/>
                <a:cs typeface="Corbel"/>
              </a:rPr>
              <a:t>ANTAR</a:t>
            </a:r>
            <a:r>
              <a:rPr lang="en-US" sz="3200" spc="-30" dirty="0" smtClean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5" dirty="0" smtClean="0">
                <a:solidFill>
                  <a:srgbClr val="FFFFFF"/>
                </a:solidFill>
                <a:latin typeface="Corbel"/>
                <a:cs typeface="Corbel"/>
              </a:rPr>
              <a:t>MANUSIA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.</a:t>
            </a:r>
            <a:endParaRPr sz="3200" dirty="0">
              <a:latin typeface="Corbel"/>
              <a:cs typeface="Corbel"/>
            </a:endParaRPr>
          </a:p>
          <a:p>
            <a:pPr marL="227965" marR="1007744" indent="-215265">
              <a:lnSpc>
                <a:spcPts val="2600"/>
              </a:lnSpc>
              <a:spcBef>
                <a:spcPts val="1789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SETIAP MANUSIA MEMILIKI KEPENTINGAN</a:t>
            </a:r>
            <a:r>
              <a:rPr sz="3200" spc="-4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UNTUK  </a:t>
            </a:r>
            <a:r>
              <a:rPr sz="3200" spc="-30" dirty="0">
                <a:solidFill>
                  <a:srgbClr val="FFFFFF"/>
                </a:solidFill>
                <a:latin typeface="Corbel"/>
                <a:cs typeface="Corbel"/>
              </a:rPr>
              <a:t>MENYAMPAIKAN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PIKIRAN DAN</a:t>
            </a:r>
            <a:r>
              <a:rPr sz="3200" spc="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orbel"/>
                <a:cs typeface="Corbel"/>
              </a:rPr>
              <a:t>PERASAANNYA.</a:t>
            </a:r>
            <a:endParaRPr sz="3200" dirty="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9501" y="1148292"/>
            <a:ext cx="5252149" cy="573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75" dirty="0"/>
              <a:t>ETIKA</a:t>
            </a:r>
            <a:r>
              <a:rPr sz="3600" spc="125" dirty="0"/>
              <a:t> </a:t>
            </a:r>
            <a:r>
              <a:rPr sz="3600" spc="65" dirty="0"/>
              <a:t>KOMUNIKASI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599501" y="1909368"/>
            <a:ext cx="8300150" cy="1025281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27965" marR="5080" indent="-215265">
              <a:lnSpc>
                <a:spcPts val="2500"/>
              </a:lnSpc>
              <a:spcBef>
                <a:spcPts val="495"/>
              </a:spcBef>
              <a:buClr>
                <a:srgbClr val="56C5FF"/>
              </a:buClr>
              <a:buFont typeface="Arial"/>
              <a:buChar char="•"/>
              <a:tabLst>
                <a:tab pos="236854" algn="l"/>
              </a:tabLst>
            </a:pP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MENCOBA MEMBAHAS </a:t>
            </a:r>
            <a:r>
              <a:rPr sz="3200" spc="-25" dirty="0">
                <a:solidFill>
                  <a:srgbClr val="FFFFFF"/>
                </a:solidFill>
                <a:latin typeface="Corbel"/>
                <a:cs typeface="Corbel"/>
              </a:rPr>
              <a:t>STANDAR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ETIS </a:t>
            </a:r>
            <a:r>
              <a:rPr sz="3200" spc="-40" dirty="0">
                <a:solidFill>
                  <a:srgbClr val="FFFFFF"/>
                </a:solidFill>
                <a:latin typeface="Corbel"/>
                <a:cs typeface="Corbel"/>
              </a:rPr>
              <a:t>YANG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DIGUNAKAN</a:t>
            </a:r>
            <a:r>
              <a:rPr sz="3200" spc="-3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OLEH  </a:t>
            </a:r>
            <a:r>
              <a:rPr sz="3200" spc="-30" dirty="0">
                <a:solidFill>
                  <a:srgbClr val="FFFFFF"/>
                </a:solidFill>
                <a:latin typeface="Corbel"/>
                <a:cs typeface="Corbel"/>
              </a:rPr>
              <a:t>KOMUNIKATOR </a:t>
            </a:r>
            <a:r>
              <a:rPr sz="3200" spc="-5" dirty="0">
                <a:solidFill>
                  <a:srgbClr val="FFFFFF"/>
                </a:solidFill>
                <a:latin typeface="Corbel"/>
                <a:cs typeface="Corbel"/>
              </a:rPr>
              <a:t>DAN</a:t>
            </a:r>
            <a:r>
              <a:rPr sz="3200" spc="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orbel"/>
                <a:cs typeface="Corbel"/>
              </a:rPr>
              <a:t>KOMUNIKAN.</a:t>
            </a:r>
            <a:endParaRPr sz="3200" dirty="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9501" y="655115"/>
            <a:ext cx="6770370" cy="105600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>
              <a:lnSpc>
                <a:spcPts val="3800"/>
              </a:lnSpc>
              <a:spcBef>
                <a:spcPts val="655"/>
              </a:spcBef>
            </a:pPr>
            <a:r>
              <a:rPr sz="3600" spc="80" dirty="0"/>
              <a:t>PERSPEKTIF </a:t>
            </a:r>
            <a:r>
              <a:rPr sz="3600" spc="75"/>
              <a:t>ETIKA </a:t>
            </a:r>
            <a:r>
              <a:rPr sz="3600" spc="65" smtClean="0"/>
              <a:t>KOMUNIKASI </a:t>
            </a:r>
            <a:r>
              <a:rPr sz="3600" spc="70" smtClean="0"/>
              <a:t>(MUFID</a:t>
            </a:r>
            <a:r>
              <a:rPr sz="3600" spc="70"/>
              <a:t>,</a:t>
            </a:r>
            <a:r>
              <a:rPr sz="3600" spc="190"/>
              <a:t> </a:t>
            </a:r>
            <a:r>
              <a:rPr sz="3600" spc="60" smtClean="0"/>
              <a:t>2018)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599501" y="1909368"/>
            <a:ext cx="8782685" cy="3921971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469265" marR="5080" indent="-456565">
              <a:lnSpc>
                <a:spcPct val="89300"/>
              </a:lnSpc>
              <a:spcBef>
                <a:spcPts val="405"/>
              </a:spcBef>
              <a:buClr>
                <a:srgbClr val="56C5FF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PERSPEKTIF POLITIK. DALAM PERSPEKTIF INI, ETIKA UNTUK 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MENGEMBANGKAN KEBIASAAN ILMIAH DALAM PRAKTEK  </a:t>
            </a:r>
            <a:r>
              <a:rPr sz="2400" b="1" spc="-10" dirty="0">
                <a:solidFill>
                  <a:srgbClr val="FFFFFF"/>
                </a:solidFill>
                <a:latin typeface="Corbel"/>
                <a:cs typeface="Corbel"/>
              </a:rPr>
              <a:t>BERKOMUNIKASI,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MENUMBUHKAN SIKAP ADIL DENGAN  MEMILIH </a:t>
            </a:r>
            <a:r>
              <a:rPr sz="2400" b="1" spc="-70" dirty="0">
                <a:solidFill>
                  <a:srgbClr val="FFFFFF"/>
                </a:solidFill>
                <a:latin typeface="Corbel"/>
                <a:cs typeface="Corbel"/>
              </a:rPr>
              <a:t>ATAS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DASAR KEBEBASAN, </a:t>
            </a:r>
            <a:r>
              <a:rPr sz="2400" b="1" spc="-15" dirty="0">
                <a:solidFill>
                  <a:srgbClr val="FFFFFF"/>
                </a:solidFill>
                <a:latin typeface="Corbel"/>
                <a:cs typeface="Corbel"/>
              </a:rPr>
              <a:t>PENGUTAMAAN </a:t>
            </a:r>
            <a:r>
              <a:rPr sz="2400" b="1" spc="-30" dirty="0">
                <a:solidFill>
                  <a:srgbClr val="FFFFFF"/>
                </a:solidFill>
                <a:latin typeface="Corbel"/>
                <a:cs typeface="Corbel"/>
              </a:rPr>
              <a:t>MOTIVASI 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DAN MENANAMKAN PENGHARGAAN </a:t>
            </a:r>
            <a:r>
              <a:rPr sz="2400" b="1" spc="-70" dirty="0">
                <a:solidFill>
                  <a:srgbClr val="FFFFFF"/>
                </a:solidFill>
                <a:latin typeface="Corbel"/>
                <a:cs typeface="Corbel"/>
              </a:rPr>
              <a:t>ATAS</a:t>
            </a:r>
            <a:r>
              <a:rPr sz="2400" b="1" spc="-10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PERBEDAAN.</a:t>
            </a:r>
            <a:endParaRPr sz="2400" b="1" dirty="0">
              <a:latin typeface="Corbel"/>
              <a:cs typeface="Corbel"/>
            </a:endParaRPr>
          </a:p>
          <a:p>
            <a:pPr marL="469265" marR="272415" indent="-456565">
              <a:lnSpc>
                <a:spcPts val="2600"/>
              </a:lnSpc>
              <a:spcBef>
                <a:spcPts val="1835"/>
              </a:spcBef>
              <a:buClr>
                <a:srgbClr val="56C5FF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PERSPEKTIF </a:t>
            </a:r>
            <a:r>
              <a:rPr sz="2400" spc="-55" dirty="0">
                <a:solidFill>
                  <a:srgbClr val="FFFFFF"/>
                </a:solidFill>
                <a:latin typeface="Corbel"/>
                <a:cs typeface="Corbel"/>
              </a:rPr>
              <a:t>SIFAT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MANUSIA: </a:t>
            </a:r>
            <a:r>
              <a:rPr sz="2400" spc="-55" dirty="0">
                <a:solidFill>
                  <a:srgbClr val="FFFFFF"/>
                </a:solidFill>
                <a:latin typeface="Corbel"/>
                <a:cs typeface="Corbel"/>
              </a:rPr>
              <a:t>SIFAT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MANUSIA </a:t>
            </a:r>
            <a:r>
              <a:rPr sz="2400" spc="-35" dirty="0">
                <a:solidFill>
                  <a:srgbClr val="FFFFFF"/>
                </a:solidFill>
                <a:latin typeface="Corbel"/>
                <a:cs typeface="Corbel"/>
              </a:rPr>
              <a:t>PALING 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MENDASAR ADALAH KEMAMPUAN BERPIKIR DAN  KEMAMPUAN MENGGUNAKAN SIMBOL. INI BERARTI </a:t>
            </a:r>
            <a:r>
              <a:rPr sz="2400" spc="-25" dirty="0">
                <a:solidFill>
                  <a:srgbClr val="FFFFFF"/>
                </a:solidFill>
                <a:latin typeface="Corbel"/>
                <a:cs typeface="Corbel"/>
              </a:rPr>
              <a:t>BAHWA 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TINDAKAN MANUSIA </a:t>
            </a:r>
            <a:r>
              <a:rPr sz="2400" b="1" spc="-40" dirty="0">
                <a:solidFill>
                  <a:srgbClr val="FFFFFF"/>
                </a:solidFill>
                <a:latin typeface="Corbel"/>
                <a:cs typeface="Corbel"/>
              </a:rPr>
              <a:t>YANG </a:t>
            </a:r>
            <a:r>
              <a:rPr sz="2400" b="1" spc="-5" dirty="0" smtClean="0">
                <a:solidFill>
                  <a:srgbClr val="FFFFFF"/>
                </a:solidFill>
                <a:latin typeface="Corbel"/>
                <a:cs typeface="Corbel"/>
              </a:rPr>
              <a:t>BENAR2 </a:t>
            </a:r>
            <a:r>
              <a:rPr sz="2400" b="1" spc="-15" dirty="0">
                <a:solidFill>
                  <a:srgbClr val="FFFFFF"/>
                </a:solidFill>
                <a:latin typeface="Corbel"/>
                <a:cs typeface="Corbel"/>
              </a:rPr>
              <a:t>MANUSIAWI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BERASAL  PIKIRAN SADAR DAN KEBEBASAN UNTUK</a:t>
            </a:r>
            <a:r>
              <a:rPr sz="2400" b="1" spc="-1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BERTINDAK.</a:t>
            </a:r>
            <a:endParaRPr sz="2400" b="1" dirty="0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9501" y="1909368"/>
            <a:ext cx="8553450" cy="357505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469265" marR="34290" indent="-456565">
              <a:lnSpc>
                <a:spcPct val="89300"/>
              </a:lnSpc>
              <a:spcBef>
                <a:spcPts val="405"/>
              </a:spcBef>
              <a:buClr>
                <a:srgbClr val="56C5FF"/>
              </a:buClr>
              <a:buAutoNum type="arabicPeriod" startAt="3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PERSPEKTIF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DIALOGIS. KOMUNIKASI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ADALAH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PROSES  TRANSAKSI </a:t>
            </a:r>
            <a:r>
              <a:rPr sz="2400" b="1" spc="-20" dirty="0">
                <a:solidFill>
                  <a:srgbClr val="FFFFFF"/>
                </a:solidFill>
                <a:latin typeface="Corbel"/>
                <a:cs typeface="Corbel"/>
              </a:rPr>
              <a:t>DIALOG </a:t>
            </a:r>
            <a:r>
              <a:rPr sz="2400" b="1" spc="-40" dirty="0">
                <a:solidFill>
                  <a:srgbClr val="FFFFFF"/>
                </a:solidFill>
                <a:latin typeface="Corbel"/>
                <a:cs typeface="Corbel"/>
              </a:rPr>
              <a:t>YANG </a:t>
            </a:r>
            <a:r>
              <a:rPr sz="2400" b="1" spc="-35" dirty="0">
                <a:solidFill>
                  <a:srgbClr val="FFFFFF"/>
                </a:solidFill>
                <a:latin typeface="Corbel"/>
                <a:cs typeface="Corbel"/>
              </a:rPr>
              <a:t>BERSIFAT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DUA ARAH. </a:t>
            </a:r>
            <a:r>
              <a:rPr sz="2400" spc="-20" dirty="0">
                <a:solidFill>
                  <a:srgbClr val="FFFFFF"/>
                </a:solidFill>
                <a:latin typeface="Corbel"/>
                <a:cs typeface="Corbel"/>
              </a:rPr>
              <a:t>KUALITAS  </a:t>
            </a:r>
            <a:r>
              <a:rPr sz="2400" spc="-40" dirty="0">
                <a:solidFill>
                  <a:srgbClr val="FFFFFF"/>
                </a:solidFill>
                <a:latin typeface="Corbel"/>
                <a:cs typeface="Corbel"/>
              </a:rPr>
              <a:t>PARTISIPAN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KOMUNIKASI </a:t>
            </a:r>
            <a:r>
              <a:rPr sz="2400" spc="-20" dirty="0">
                <a:solidFill>
                  <a:srgbClr val="FFFFFF"/>
                </a:solidFill>
                <a:latin typeface="Corbel"/>
                <a:cs typeface="Corbel"/>
              </a:rPr>
              <a:t>DITANDAI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OLEH SIKAP  KETERBUKAAN, KEJUJURAN, KERUKUNAN,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INTENSITAS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DAN  </a:t>
            </a:r>
            <a:r>
              <a:rPr sz="2400" spc="-25" dirty="0">
                <a:solidFill>
                  <a:srgbClr val="FFFFFF"/>
                </a:solidFill>
                <a:latin typeface="Corbel"/>
                <a:cs typeface="Corbel"/>
              </a:rPr>
              <a:t>LAINNYA.</a:t>
            </a:r>
            <a:endParaRPr sz="2400">
              <a:latin typeface="Corbel"/>
              <a:cs typeface="Corbel"/>
            </a:endParaRPr>
          </a:p>
          <a:p>
            <a:pPr marL="469265" marR="5080" indent="-456565">
              <a:lnSpc>
                <a:spcPts val="2600"/>
              </a:lnSpc>
              <a:spcBef>
                <a:spcPts val="1835"/>
              </a:spcBef>
              <a:buClr>
                <a:srgbClr val="56C5FF"/>
              </a:buClr>
              <a:buAutoNum type="arabicPeriod" startAt="3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PERSPEKTIF SITUASIONAL: ETIKA </a:t>
            </a:r>
            <a:r>
              <a:rPr sz="2400" b="1" spc="-15" dirty="0">
                <a:solidFill>
                  <a:srgbClr val="FFFFFF"/>
                </a:solidFill>
                <a:latin typeface="Corbel"/>
                <a:cs typeface="Corbel"/>
              </a:rPr>
              <a:t>MEMPERHATIKAN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PERAN  DAN FUNGSI </a:t>
            </a:r>
            <a:r>
              <a:rPr sz="2400" b="1" spc="-30" dirty="0">
                <a:solidFill>
                  <a:srgbClr val="FFFFFF"/>
                </a:solidFill>
                <a:latin typeface="Corbel"/>
                <a:cs typeface="Corbel"/>
              </a:rPr>
              <a:t>KOMUNIKATOR, </a:t>
            </a:r>
            <a:r>
              <a:rPr sz="2400" b="1" spc="-25" dirty="0">
                <a:solidFill>
                  <a:srgbClr val="FFFFFF"/>
                </a:solidFill>
                <a:latin typeface="Corbel"/>
                <a:cs typeface="Corbel"/>
              </a:rPr>
              <a:t>STANDAR </a:t>
            </a:r>
            <a:r>
              <a:rPr sz="2400" b="1" spc="-35" dirty="0">
                <a:solidFill>
                  <a:srgbClr val="FFFFFF"/>
                </a:solidFill>
                <a:latin typeface="Corbel"/>
                <a:cs typeface="Corbel"/>
              </a:rPr>
              <a:t>KHALAYAK,</a:t>
            </a:r>
            <a:r>
              <a:rPr sz="2400" b="1" spc="-17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Corbel"/>
                <a:cs typeface="Corbel"/>
              </a:rPr>
              <a:t>TINGKAT 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KESADARAN, </a:t>
            </a:r>
            <a:r>
              <a:rPr sz="2400" b="1" spc="-20" dirty="0">
                <a:solidFill>
                  <a:srgbClr val="FFFFFF"/>
                </a:solidFill>
                <a:latin typeface="Corbel"/>
                <a:cs typeface="Corbel"/>
              </a:rPr>
              <a:t>TINGKAT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URGENSI PELAKSANAAN  </a:t>
            </a:r>
            <a:r>
              <a:rPr sz="2400" b="1" spc="-30" dirty="0">
                <a:solidFill>
                  <a:srgbClr val="FFFFFF"/>
                </a:solidFill>
                <a:latin typeface="Corbel"/>
                <a:cs typeface="Corbel"/>
              </a:rPr>
              <a:t>KOMUNIKATOR,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TUJUAN DAN NILAI </a:t>
            </a:r>
            <a:r>
              <a:rPr sz="2400" b="1" spc="-40" dirty="0">
                <a:solidFill>
                  <a:srgbClr val="FFFFFF"/>
                </a:solidFill>
                <a:latin typeface="Corbel"/>
                <a:cs typeface="Corbel"/>
              </a:rPr>
              <a:t>KHALAYAK </a:t>
            </a:r>
            <a:r>
              <a:rPr sz="2400" b="1" spc="-30" dirty="0">
                <a:solidFill>
                  <a:srgbClr val="FFFFFF"/>
                </a:solidFill>
                <a:latin typeface="Corbel"/>
                <a:cs typeface="Corbel"/>
              </a:rPr>
              <a:t>SERTA  </a:t>
            </a:r>
            <a:r>
              <a:rPr sz="2400" b="1" spc="-25" dirty="0">
                <a:solidFill>
                  <a:srgbClr val="FFFFFF"/>
                </a:solidFill>
                <a:latin typeface="Corbel"/>
                <a:cs typeface="Corbel"/>
              </a:rPr>
              <a:t>STANDAR </a:t>
            </a:r>
            <a:r>
              <a:rPr sz="2400" b="1" spc="-40" dirty="0">
                <a:solidFill>
                  <a:srgbClr val="FFFFFF"/>
                </a:solidFill>
                <a:latin typeface="Corbel"/>
                <a:cs typeface="Corbel"/>
              </a:rPr>
              <a:t>KHALAYAK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UTK </a:t>
            </a:r>
            <a:r>
              <a:rPr sz="2400" b="1" spc="-15" dirty="0">
                <a:solidFill>
                  <a:srgbClr val="FFFFFF"/>
                </a:solidFill>
                <a:latin typeface="Corbel"/>
                <a:cs typeface="Corbel"/>
              </a:rPr>
              <a:t>KOMUNIKASI</a:t>
            </a:r>
            <a:r>
              <a:rPr sz="2400" b="1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ETIS.</a:t>
            </a:r>
            <a:endParaRPr sz="2400" b="1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9501" y="1909368"/>
            <a:ext cx="8613775" cy="258572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69265" marR="579755" indent="-456565">
              <a:lnSpc>
                <a:spcPct val="89000"/>
              </a:lnSpc>
              <a:spcBef>
                <a:spcPts val="409"/>
              </a:spcBef>
              <a:buClr>
                <a:srgbClr val="56C5FF"/>
              </a:buClr>
              <a:buAutoNum type="arabicPeriod" startAt="5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PERSPEKTIF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UTILITARIAN: </a:t>
            </a:r>
            <a:r>
              <a:rPr sz="2400" spc="-25" dirty="0">
                <a:solidFill>
                  <a:srgbClr val="FFFFFF"/>
                </a:solidFill>
                <a:latin typeface="Corbel"/>
                <a:cs typeface="Corbel"/>
              </a:rPr>
              <a:t>STANDAR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UTILITARIAN</a:t>
            </a:r>
            <a:r>
              <a:rPr sz="2400" spc="-2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UNTUK  </a:t>
            </a:r>
            <a:r>
              <a:rPr sz="2400" b="1" spc="-15" dirty="0">
                <a:solidFill>
                  <a:srgbClr val="FFFFFF"/>
                </a:solidFill>
                <a:latin typeface="Corbel"/>
                <a:cs typeface="Corbel"/>
              </a:rPr>
              <a:t>MENGEVALUASI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CARA DAN TUJUAN </a:t>
            </a:r>
            <a:r>
              <a:rPr sz="2400" b="1" spc="-15" dirty="0">
                <a:solidFill>
                  <a:srgbClr val="FFFFFF"/>
                </a:solidFill>
                <a:latin typeface="Corbel"/>
                <a:cs typeface="Corbel"/>
              </a:rPr>
              <a:t>KOMUNIKASI</a:t>
            </a:r>
            <a:r>
              <a:rPr sz="2400" b="1" spc="-2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70" dirty="0">
                <a:solidFill>
                  <a:srgbClr val="FFFFFF"/>
                </a:solidFill>
                <a:latin typeface="Corbel"/>
                <a:cs typeface="Corbel"/>
              </a:rPr>
              <a:t>DAPAT  </a:t>
            </a:r>
            <a:r>
              <a:rPr sz="2400" b="1" spc="-20" dirty="0">
                <a:solidFill>
                  <a:srgbClr val="FFFFFF"/>
                </a:solidFill>
                <a:latin typeface="Corbel"/>
                <a:cs typeface="Corbel"/>
              </a:rPr>
              <a:t>DILIHAT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DARI </a:t>
            </a:r>
            <a:r>
              <a:rPr sz="2400" b="1" spc="-30" dirty="0">
                <a:solidFill>
                  <a:srgbClr val="FFFFFF"/>
                </a:solidFill>
                <a:latin typeface="Corbel"/>
                <a:cs typeface="Corbel"/>
              </a:rPr>
              <a:t>ADANYA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KEGUNAAN, KESENANGAN DAN  KEGEMBIRAAN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.</a:t>
            </a:r>
            <a:endParaRPr sz="2400">
              <a:latin typeface="Corbel"/>
              <a:cs typeface="Corbel"/>
            </a:endParaRPr>
          </a:p>
          <a:p>
            <a:pPr marL="469265" marR="5080" indent="-456565">
              <a:lnSpc>
                <a:spcPts val="2600"/>
              </a:lnSpc>
              <a:spcBef>
                <a:spcPts val="1835"/>
              </a:spcBef>
              <a:buClr>
                <a:srgbClr val="56C5FF"/>
              </a:buClr>
              <a:buAutoNum type="arabicPeriod" startAt="5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PERSPEKTIF LEGAL: PERILAKU </a:t>
            </a:r>
            <a:r>
              <a:rPr sz="2400" spc="-15" dirty="0">
                <a:solidFill>
                  <a:srgbClr val="FFFFFF"/>
                </a:solidFill>
                <a:latin typeface="Corbel"/>
                <a:cs typeface="Corbel"/>
              </a:rPr>
              <a:t>KOMUNIKASI </a:t>
            </a:r>
            <a:r>
              <a:rPr sz="2400" spc="-40" dirty="0">
                <a:solidFill>
                  <a:srgbClr val="FFFFFF"/>
                </a:solidFill>
                <a:latin typeface="Corbel"/>
                <a:cs typeface="Corbel"/>
              </a:rPr>
              <a:t>YANG </a:t>
            </a:r>
            <a:r>
              <a:rPr sz="2400" spc="-5" dirty="0">
                <a:solidFill>
                  <a:srgbClr val="FFFFFF"/>
                </a:solidFill>
                <a:latin typeface="Corbel"/>
                <a:cs typeface="Corbel"/>
              </a:rPr>
              <a:t>LEGAL,  </a:t>
            </a:r>
            <a:r>
              <a:rPr sz="2400" b="1" spc="-25" dirty="0">
                <a:solidFill>
                  <a:srgbClr val="FFFFFF"/>
                </a:solidFill>
                <a:latin typeface="Corbel"/>
                <a:cs typeface="Corbel"/>
              </a:rPr>
              <a:t>SANGAT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DISESUAIKAN DENGAN </a:t>
            </a:r>
            <a:r>
              <a:rPr sz="2400" b="1" spc="-20" dirty="0">
                <a:solidFill>
                  <a:srgbClr val="FFFFFF"/>
                </a:solidFill>
                <a:latin typeface="Corbel"/>
                <a:cs typeface="Corbel"/>
              </a:rPr>
              <a:t>PERATURAN </a:t>
            </a:r>
            <a:r>
              <a:rPr sz="2400" b="1" spc="-40" dirty="0">
                <a:solidFill>
                  <a:srgbClr val="FFFFFF"/>
                </a:solidFill>
                <a:latin typeface="Corbel"/>
                <a:cs typeface="Corbel"/>
              </a:rPr>
              <a:t>YANG</a:t>
            </a:r>
            <a:r>
              <a:rPr sz="2400" b="1" spc="-19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BERLAKU  DAN DIANGGAP SEBAGAI PERILAKU </a:t>
            </a:r>
            <a:r>
              <a:rPr sz="2400" b="1" spc="-40" dirty="0">
                <a:solidFill>
                  <a:srgbClr val="FFFFFF"/>
                </a:solidFill>
                <a:latin typeface="Corbel"/>
                <a:cs typeface="Corbel"/>
              </a:rPr>
              <a:t>YANG</a:t>
            </a:r>
            <a:r>
              <a:rPr sz="2400" b="1" spc="-3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orbel"/>
                <a:cs typeface="Corbel"/>
              </a:rPr>
              <a:t>ETIS.</a:t>
            </a:r>
            <a:endParaRPr sz="2400" b="1">
              <a:latin typeface="Corbel"/>
              <a:cs typeface="Corbe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589</TotalTime>
  <Words>266</Words>
  <Application>Microsoft Office PowerPoint</Application>
  <PresentationFormat>Custom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Corbel</vt:lpstr>
      <vt:lpstr>Verdana</vt:lpstr>
      <vt:lpstr>Wingdings 2</vt:lpstr>
      <vt:lpstr>Verve</vt:lpstr>
      <vt:lpstr>ETIKA KOMUNIKASI</vt:lpstr>
      <vt:lpstr>Pengertian Komunikasi</vt:lpstr>
      <vt:lpstr>Formula  Lasswell</vt:lpstr>
      <vt:lpstr>MODEL KOMUNIKASI ARISTOTELES</vt:lpstr>
      <vt:lpstr>MANUSIA SEBAGAI PELAKU KOMUNIKASI</vt:lpstr>
      <vt:lpstr>ETIKA KOMUNIKASI</vt:lpstr>
      <vt:lpstr>PERSPEKTIF ETIKA KOMUNIKASI (MUFID, 2018)</vt:lpstr>
      <vt:lpstr>PowerPoint Presentation</vt:lpstr>
      <vt:lpstr>PowerPoint Presentation</vt:lpstr>
      <vt:lpstr>PowerPoint Presentation</vt:lpstr>
      <vt:lpstr>TUGAS KELOMPOK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KOMUNIKASI</dc:title>
  <dc:creator>arga</dc:creator>
  <cp:lastModifiedBy>Suci Marini</cp:lastModifiedBy>
  <cp:revision>15</cp:revision>
  <dcterms:created xsi:type="dcterms:W3CDTF">2019-02-03T22:22:22Z</dcterms:created>
  <dcterms:modified xsi:type="dcterms:W3CDTF">2019-02-08T06:54:29Z</dcterms:modified>
</cp:coreProperties>
</file>