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7"/>
  </p:notesMasterIdLst>
  <p:sldIdLst>
    <p:sldId id="289" r:id="rId2"/>
    <p:sldId id="290" r:id="rId3"/>
    <p:sldId id="293" r:id="rId4"/>
    <p:sldId id="294" r:id="rId5"/>
    <p:sldId id="295" r:id="rId6"/>
    <p:sldId id="296" r:id="rId7"/>
    <p:sldId id="297" r:id="rId8"/>
    <p:sldId id="298" r:id="rId9"/>
    <p:sldId id="299" r:id="rId10"/>
    <p:sldId id="300" r:id="rId11"/>
    <p:sldId id="301" r:id="rId12"/>
    <p:sldId id="302" r:id="rId13"/>
    <p:sldId id="287" r:id="rId14"/>
    <p:sldId id="292" r:id="rId15"/>
    <p:sldId id="29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935F0-C45F-4EB6-B73F-FE00934C3D42}" type="datetimeFigureOut">
              <a:rPr lang="en-US" smtClean="0"/>
              <a:pPr/>
              <a:t>11/13/2017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899F8F-EC90-4167-A8E4-6AC02CA31240}" type="slidenum">
              <a:rPr lang="en-US" smtClean="0"/>
              <a:pPr/>
              <a:t>‹#›</a:t>
            </a:fld>
            <a:endParaRPr lang="en-US"/>
          </a:p>
        </p:txBody>
      </p:sp>
    </p:spTree>
    <p:extLst>
      <p:ext uri="{BB962C8B-B14F-4D97-AF65-F5344CB8AC3E}">
        <p14:creationId xmlns:p14="http://schemas.microsoft.com/office/powerpoint/2010/main" val="401790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9275B674-704B-40EF-AA01-B8A4338EC295}" type="datetimeFigureOut">
              <a:rPr lang="en-US" smtClean="0"/>
              <a:pPr/>
              <a:t>11/13/2017</a:t>
            </a:fld>
            <a:endParaRPr lang="en-US"/>
          </a:p>
        </p:txBody>
      </p:sp>
      <p:sp>
        <p:nvSpPr>
          <p:cNvPr id="16" name="Slide Number Placeholder 15"/>
          <p:cNvSpPr>
            <a:spLocks noGrp="1"/>
          </p:cNvSpPr>
          <p:nvPr>
            <p:ph type="sldNum" sz="quarter" idx="11"/>
          </p:nvPr>
        </p:nvSpPr>
        <p:spPr/>
        <p:txBody>
          <a:bodyPr/>
          <a:lstStyle/>
          <a:p>
            <a:fld id="{D3ADFF58-5944-4F3E-9604-D6BD32E79781}"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5B674-704B-40EF-AA01-B8A4338EC295}" type="datetimeFigureOut">
              <a:rPr lang="en-US" smtClean="0"/>
              <a:pPr/>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DFF58-5944-4F3E-9604-D6BD32E797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75B674-704B-40EF-AA01-B8A4338EC295}" type="datetimeFigureOut">
              <a:rPr lang="en-US" smtClean="0"/>
              <a:pPr/>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DFF58-5944-4F3E-9604-D6BD32E797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9275B674-704B-40EF-AA01-B8A4338EC295}" type="datetimeFigureOut">
              <a:rPr lang="en-US" smtClean="0"/>
              <a:pPr/>
              <a:t>11/13/2017</a:t>
            </a:fld>
            <a:endParaRPr lang="en-US"/>
          </a:p>
        </p:txBody>
      </p:sp>
      <p:sp>
        <p:nvSpPr>
          <p:cNvPr id="15" name="Slide Number Placeholder 14"/>
          <p:cNvSpPr>
            <a:spLocks noGrp="1"/>
          </p:cNvSpPr>
          <p:nvPr>
            <p:ph type="sldNum" sz="quarter" idx="11"/>
          </p:nvPr>
        </p:nvSpPr>
        <p:spPr/>
        <p:txBody>
          <a:bodyPr/>
          <a:lstStyle/>
          <a:p>
            <a:fld id="{D3ADFF58-5944-4F3E-9604-D6BD32E79781}"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9275B674-704B-40EF-AA01-B8A4338EC295}" type="datetimeFigureOut">
              <a:rPr lang="en-US" smtClean="0"/>
              <a:pPr/>
              <a:t>11/13/2017</a:t>
            </a:fld>
            <a:endParaRPr lang="en-US"/>
          </a:p>
        </p:txBody>
      </p:sp>
      <p:sp>
        <p:nvSpPr>
          <p:cNvPr id="13" name="Slide Number Placeholder 12"/>
          <p:cNvSpPr>
            <a:spLocks noGrp="1"/>
          </p:cNvSpPr>
          <p:nvPr>
            <p:ph type="sldNum" sz="quarter" idx="11"/>
          </p:nvPr>
        </p:nvSpPr>
        <p:spPr/>
        <p:txBody>
          <a:bodyPr/>
          <a:lstStyle/>
          <a:p>
            <a:fld id="{D3ADFF58-5944-4F3E-9604-D6BD32E79781}"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275B674-704B-40EF-AA01-B8A4338EC295}" type="datetimeFigureOut">
              <a:rPr lang="en-US" smtClean="0"/>
              <a:pPr/>
              <a:t>11/13/2017</a:t>
            </a:fld>
            <a:endParaRPr lang="en-US"/>
          </a:p>
        </p:txBody>
      </p:sp>
      <p:sp>
        <p:nvSpPr>
          <p:cNvPr id="9" name="Slide Number Placeholder 8"/>
          <p:cNvSpPr>
            <a:spLocks noGrp="1"/>
          </p:cNvSpPr>
          <p:nvPr>
            <p:ph type="sldNum" sz="quarter" idx="11"/>
          </p:nvPr>
        </p:nvSpPr>
        <p:spPr/>
        <p:txBody>
          <a:bodyPr/>
          <a:lstStyle/>
          <a:p>
            <a:fld id="{D3ADFF58-5944-4F3E-9604-D6BD32E79781}"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9275B674-704B-40EF-AA01-B8A4338EC295}" type="datetimeFigureOut">
              <a:rPr lang="en-US" smtClean="0"/>
              <a:pPr/>
              <a:t>11/13/2017</a:t>
            </a:fld>
            <a:endParaRPr lang="en-US"/>
          </a:p>
        </p:txBody>
      </p:sp>
      <p:sp>
        <p:nvSpPr>
          <p:cNvPr id="15" name="Slide Number Placeholder 14"/>
          <p:cNvSpPr>
            <a:spLocks noGrp="1"/>
          </p:cNvSpPr>
          <p:nvPr>
            <p:ph type="sldNum" sz="quarter" idx="11"/>
          </p:nvPr>
        </p:nvSpPr>
        <p:spPr/>
        <p:txBody>
          <a:bodyPr/>
          <a:lstStyle/>
          <a:p>
            <a:fld id="{D3ADFF58-5944-4F3E-9604-D6BD32E79781}"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9275B674-704B-40EF-AA01-B8A4338EC295}" type="datetimeFigureOut">
              <a:rPr lang="en-US" smtClean="0"/>
              <a:pPr/>
              <a:t>11/13/2017</a:t>
            </a:fld>
            <a:endParaRPr lang="en-US"/>
          </a:p>
        </p:txBody>
      </p:sp>
      <p:sp>
        <p:nvSpPr>
          <p:cNvPr id="8" name="Slide Number Placeholder 7"/>
          <p:cNvSpPr>
            <a:spLocks noGrp="1"/>
          </p:cNvSpPr>
          <p:nvPr>
            <p:ph type="sldNum" sz="quarter" idx="11"/>
          </p:nvPr>
        </p:nvSpPr>
        <p:spPr/>
        <p:txBody>
          <a:bodyPr/>
          <a:lstStyle/>
          <a:p>
            <a:fld id="{D3ADFF58-5944-4F3E-9604-D6BD32E79781}"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75B674-704B-40EF-AA01-B8A4338EC295}" type="datetimeFigureOut">
              <a:rPr lang="en-US" smtClean="0"/>
              <a:pPr/>
              <a:t>11/13/2017</a:t>
            </a:fld>
            <a:endParaRPr lang="en-US"/>
          </a:p>
        </p:txBody>
      </p:sp>
      <p:sp>
        <p:nvSpPr>
          <p:cNvPr id="6" name="Slide Number Placeholder 5"/>
          <p:cNvSpPr>
            <a:spLocks noGrp="1"/>
          </p:cNvSpPr>
          <p:nvPr>
            <p:ph type="sldNum" sz="quarter" idx="11"/>
          </p:nvPr>
        </p:nvSpPr>
        <p:spPr/>
        <p:txBody>
          <a:bodyPr/>
          <a:lstStyle/>
          <a:p>
            <a:fld id="{D3ADFF58-5944-4F3E-9604-D6BD32E79781}"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9275B674-704B-40EF-AA01-B8A4338EC295}" type="datetimeFigureOut">
              <a:rPr lang="en-US" smtClean="0"/>
              <a:pPr/>
              <a:t>11/13/2017</a:t>
            </a:fld>
            <a:endParaRPr lang="en-US"/>
          </a:p>
        </p:txBody>
      </p:sp>
      <p:sp>
        <p:nvSpPr>
          <p:cNvPr id="16" name="Slide Number Placeholder 15"/>
          <p:cNvSpPr>
            <a:spLocks noGrp="1"/>
          </p:cNvSpPr>
          <p:nvPr>
            <p:ph type="sldNum" sz="quarter" idx="11"/>
          </p:nvPr>
        </p:nvSpPr>
        <p:spPr/>
        <p:txBody>
          <a:bodyPr/>
          <a:lstStyle/>
          <a:p>
            <a:fld id="{D3ADFF58-5944-4F3E-9604-D6BD32E79781}"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9275B674-704B-40EF-AA01-B8A4338EC295}" type="datetimeFigureOut">
              <a:rPr lang="en-US" smtClean="0"/>
              <a:pPr/>
              <a:t>11/13/2017</a:t>
            </a:fld>
            <a:endParaRPr lang="en-US"/>
          </a:p>
        </p:txBody>
      </p:sp>
      <p:sp>
        <p:nvSpPr>
          <p:cNvPr id="14" name="Slide Number Placeholder 13"/>
          <p:cNvSpPr>
            <a:spLocks noGrp="1"/>
          </p:cNvSpPr>
          <p:nvPr>
            <p:ph type="sldNum" sz="quarter" idx="11"/>
          </p:nvPr>
        </p:nvSpPr>
        <p:spPr/>
        <p:txBody>
          <a:bodyPr/>
          <a:lstStyle/>
          <a:p>
            <a:fld id="{D3ADFF58-5944-4F3E-9604-D6BD32E79781}"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275B674-704B-40EF-AA01-B8A4338EC295}" type="datetimeFigureOut">
              <a:rPr lang="en-US" smtClean="0"/>
              <a:pPr/>
              <a:t>11/13/2017</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D3ADFF58-5944-4F3E-9604-D6BD32E7978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ownloads\video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937" y="635509"/>
            <a:ext cx="7853463" cy="553669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95337" y="838200"/>
            <a:ext cx="6710463" cy="1828090"/>
          </a:xfrm>
        </p:spPr>
        <p:txBody>
          <a:bodyPr/>
          <a:lstStyle/>
          <a:p>
            <a:pPr algn="r"/>
            <a:r>
              <a:rPr lang="en-US" dirty="0" smtClean="0"/>
              <a:t>MEDIA </a:t>
            </a:r>
            <a:br>
              <a:rPr lang="en-US" dirty="0" smtClean="0"/>
            </a:br>
            <a:r>
              <a:rPr lang="en-US" dirty="0" smtClean="0"/>
              <a:t>AUDIO VISUAL</a:t>
            </a:r>
            <a:endParaRPr lang="en-US" dirty="0"/>
          </a:p>
        </p:txBody>
      </p:sp>
      <p:sp>
        <p:nvSpPr>
          <p:cNvPr id="2" name="TextBox 1"/>
          <p:cNvSpPr txBox="1"/>
          <p:nvPr/>
        </p:nvSpPr>
        <p:spPr>
          <a:xfrm>
            <a:off x="6067115" y="4940382"/>
            <a:ext cx="2191369" cy="461665"/>
          </a:xfrm>
          <a:prstGeom prst="rect">
            <a:avLst/>
          </a:prstGeom>
          <a:noFill/>
        </p:spPr>
        <p:txBody>
          <a:bodyPr wrap="none" rtlCol="0">
            <a:spAutoFit/>
          </a:bodyPr>
          <a:lstStyle/>
          <a:p>
            <a:r>
              <a:rPr lang="en-US" sz="2400" dirty="0" smtClean="0"/>
              <a:t>© </a:t>
            </a:r>
            <a:r>
              <a:rPr lang="en-US" sz="2400" dirty="0" err="1" smtClean="0"/>
              <a:t>syaifulhalim</a:t>
            </a:r>
            <a:endParaRPr lang="en-US" sz="2400" dirty="0"/>
          </a:p>
        </p:txBody>
      </p:sp>
      <p:pic>
        <p:nvPicPr>
          <p:cNvPr id="7" name="Picture 2" descr="D:\up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572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8955"/>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990600"/>
            <a:ext cx="7543800" cy="1143000"/>
          </a:xfrm>
        </p:spPr>
        <p:txBody>
          <a:bodyPr/>
          <a:lstStyle/>
          <a:p>
            <a:pPr>
              <a:defRPr/>
            </a:pPr>
            <a:r>
              <a:rPr lang="id-ID" sz="2400" b="1" dirty="0" smtClean="0">
                <a:solidFill>
                  <a:srgbClr val="FFC000"/>
                </a:solidFill>
              </a:rPr>
              <a:t>CIPTAKAN ARAH PANDANGAN YANG JELAS</a:t>
            </a:r>
            <a:r>
              <a:rPr lang="id-ID" sz="2000" dirty="0" smtClean="0"/>
              <a:t/>
            </a:r>
            <a:br>
              <a:rPr lang="id-ID" sz="2000" dirty="0" smtClean="0"/>
            </a:br>
            <a:r>
              <a:rPr lang="id-ID" sz="2000" b="1" dirty="0" smtClean="0"/>
              <a:t/>
            </a:r>
            <a:br>
              <a:rPr lang="id-ID" sz="2000" b="1" dirty="0" smtClean="0"/>
            </a:br>
            <a:r>
              <a:rPr lang="id-ID" sz="2000" b="1" dirty="0" smtClean="0"/>
              <a:t/>
            </a:r>
            <a:br>
              <a:rPr lang="id-ID" sz="2000" b="1" dirty="0" smtClean="0"/>
            </a:br>
            <a:r>
              <a:rPr lang="id-ID" sz="1400" b="1" dirty="0" smtClean="0"/>
              <a:t>                                                                                                               </a:t>
            </a:r>
            <a:r>
              <a:rPr lang="id-ID" sz="1400" b="1" dirty="0" smtClean="0"/>
              <a:t>Foto </a:t>
            </a:r>
            <a:r>
              <a:rPr lang="id-ID" sz="1400" b="1" dirty="0" smtClean="0"/>
              <a:t>: </a:t>
            </a:r>
            <a:r>
              <a:rPr lang="en-US" sz="1400" b="1" dirty="0" smtClean="0"/>
              <a:t> S</a:t>
            </a:r>
            <a:r>
              <a:rPr lang="id-ID" sz="1400" b="1" dirty="0" smtClean="0"/>
              <a:t>ophan </a:t>
            </a:r>
            <a:r>
              <a:rPr lang="id-ID" sz="1400" b="1" dirty="0" smtClean="0"/>
              <a:t>Wahyudi</a:t>
            </a:r>
            <a:endParaRPr lang="id-ID" sz="1400" dirty="0"/>
          </a:p>
        </p:txBody>
      </p:sp>
      <p:sp>
        <p:nvSpPr>
          <p:cNvPr id="18436" name="Content Placeholder 2"/>
          <p:cNvSpPr>
            <a:spLocks noGrp="1"/>
          </p:cNvSpPr>
          <p:nvPr>
            <p:ph idx="1"/>
          </p:nvPr>
        </p:nvSpPr>
        <p:spPr>
          <a:xfrm>
            <a:off x="1447800" y="2135187"/>
            <a:ext cx="2149475" cy="4022725"/>
          </a:xfrm>
        </p:spPr>
        <p:txBody>
          <a:bodyPr>
            <a:normAutofit fontScale="92500" lnSpcReduction="10000"/>
          </a:bodyPr>
          <a:lstStyle/>
          <a:p>
            <a:pPr marL="18288" indent="0" algn="ctr">
              <a:buNone/>
            </a:pPr>
            <a:r>
              <a:rPr lang="id-ID" dirty="0" smtClean="0"/>
              <a:t>Komposisi yang bagus harus bisa memandu pandangan mata kita ke bagian terpenting dari foto sehingga foto kita akan dapat bercerita secara fasih tentang ide atau pesan yang ingin kita sampaikan melalui foto</a:t>
            </a:r>
          </a:p>
          <a:p>
            <a:endParaRPr lang="id-ID" dirty="0" smtClean="0"/>
          </a:p>
        </p:txBody>
      </p:sp>
      <p:pic>
        <p:nvPicPr>
          <p:cNvPr id="18437" name="Picture 5" descr="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3588" y="2152650"/>
            <a:ext cx="3051175"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up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572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601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543800" cy="914400"/>
          </a:xfrm>
        </p:spPr>
        <p:txBody>
          <a:bodyPr/>
          <a:lstStyle/>
          <a:p>
            <a:pPr>
              <a:defRPr/>
            </a:pPr>
            <a:r>
              <a:rPr lang="id-ID" sz="3200" b="1" dirty="0">
                <a:solidFill>
                  <a:srgbClr val="FFC000"/>
                </a:solidFill>
              </a:rPr>
              <a:t>IKUTI ATURAN SEPERTIGA BIDANG</a:t>
            </a:r>
            <a:r>
              <a:rPr lang="id-ID" sz="3200" dirty="0">
                <a:solidFill>
                  <a:srgbClr val="FFC000"/>
                </a:solidFill>
              </a:rPr>
              <a:t/>
            </a:r>
            <a:br>
              <a:rPr lang="id-ID" sz="3200" dirty="0">
                <a:solidFill>
                  <a:srgbClr val="FFC000"/>
                </a:solidFill>
              </a:rPr>
            </a:br>
            <a:endParaRPr lang="id-ID" sz="3200" b="1" dirty="0">
              <a:solidFill>
                <a:srgbClr val="FFC000"/>
              </a:solidFill>
            </a:endParaRPr>
          </a:p>
        </p:txBody>
      </p:sp>
      <p:sp>
        <p:nvSpPr>
          <p:cNvPr id="19459" name="Content Placeholder 2"/>
          <p:cNvSpPr>
            <a:spLocks noGrp="1"/>
          </p:cNvSpPr>
          <p:nvPr>
            <p:ph idx="1"/>
          </p:nvPr>
        </p:nvSpPr>
        <p:spPr>
          <a:xfrm>
            <a:off x="609600" y="2232948"/>
            <a:ext cx="2560637" cy="3754438"/>
          </a:xfrm>
        </p:spPr>
        <p:txBody>
          <a:bodyPr>
            <a:normAutofit fontScale="92500" lnSpcReduction="10000"/>
          </a:bodyPr>
          <a:lstStyle/>
          <a:p>
            <a:pPr marL="18288" indent="0" algn="ctr">
              <a:buNone/>
            </a:pPr>
            <a:r>
              <a:rPr lang="id-ID" sz="2800" dirty="0" smtClean="0"/>
              <a:t>Hampir tidak ada aturan yang bisa salah bila kita mengikuti aturan sepetiga bidang (</a:t>
            </a:r>
            <a:r>
              <a:rPr lang="id-ID" sz="2800" i="1" dirty="0" smtClean="0"/>
              <a:t>Rule of Thirds</a:t>
            </a:r>
            <a:r>
              <a:rPr lang="id-ID" sz="2800" dirty="0" smtClean="0"/>
              <a:t>) dalam menciptakan komposisi.</a:t>
            </a:r>
          </a:p>
          <a:p>
            <a:endParaRPr lang="id-ID" sz="2800" dirty="0" smtClean="0"/>
          </a:p>
        </p:txBody>
      </p:sp>
      <p:pic>
        <p:nvPicPr>
          <p:cNvPr id="19461" name="Picture 4" descr="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19338"/>
            <a:ext cx="5230813"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6"/>
          <p:cNvSpPr>
            <a:spLocks noChangeArrowheads="1"/>
          </p:cNvSpPr>
          <p:nvPr/>
        </p:nvSpPr>
        <p:spPr bwMode="auto">
          <a:xfrm>
            <a:off x="6477000" y="1981200"/>
            <a:ext cx="2182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d-ID" sz="1200" b="1"/>
              <a:t>Foto : Sophan Wahyudi</a:t>
            </a:r>
            <a:endParaRPr lang="id-ID" sz="1200"/>
          </a:p>
        </p:txBody>
      </p:sp>
      <p:pic>
        <p:nvPicPr>
          <p:cNvPr id="7" name="Picture 2" descr="D:\up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572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382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228600"/>
            <a:ext cx="7543800" cy="1508125"/>
          </a:xfrm>
        </p:spPr>
        <p:txBody>
          <a:bodyPr/>
          <a:lstStyle/>
          <a:p>
            <a:pPr algn="ctr">
              <a:defRPr/>
            </a:pPr>
            <a:r>
              <a:rPr lang="id-ID" altLang="id-ID" sz="2400" b="1" dirty="0">
                <a:solidFill>
                  <a:srgbClr val="FFC000"/>
                </a:solidFill>
              </a:rPr>
              <a:t>KOMPOSISI YANG BAGUS ADALAH  YANG TERASA ENAK DI HATI</a:t>
            </a:r>
            <a:r>
              <a:rPr lang="id-ID" altLang="id-ID" sz="2400" dirty="0">
                <a:solidFill>
                  <a:srgbClr val="FFC000"/>
                </a:solidFill>
              </a:rPr>
              <a:t/>
            </a:r>
            <a:br>
              <a:rPr lang="id-ID" altLang="id-ID" sz="2400" dirty="0">
                <a:solidFill>
                  <a:srgbClr val="FFC000"/>
                </a:solidFill>
              </a:rPr>
            </a:br>
            <a:endParaRPr lang="id-ID" sz="2400" dirty="0">
              <a:solidFill>
                <a:srgbClr val="FFC000"/>
              </a:solidFill>
            </a:endParaRPr>
          </a:p>
        </p:txBody>
      </p:sp>
      <p:sp>
        <p:nvSpPr>
          <p:cNvPr id="20483" name="Content Placeholder 2"/>
          <p:cNvSpPr>
            <a:spLocks noGrp="1"/>
          </p:cNvSpPr>
          <p:nvPr>
            <p:ph idx="1"/>
          </p:nvPr>
        </p:nvSpPr>
        <p:spPr>
          <a:xfrm>
            <a:off x="822325" y="1725613"/>
            <a:ext cx="7940675" cy="1963737"/>
          </a:xfrm>
        </p:spPr>
        <p:txBody>
          <a:bodyPr/>
          <a:lstStyle/>
          <a:p>
            <a:pPr marL="18288" indent="0" algn="ctr">
              <a:buNone/>
            </a:pPr>
            <a:r>
              <a:rPr lang="id-ID" altLang="id-ID" sz="1800" dirty="0" smtClean="0"/>
              <a:t>Komposisi adalah penggambaran dari cara unik kita dalam melihat dan menerjemahkan gambar pengalaman emosional kita saat itu. Bagaimana kita akan merekamnya, juga bergantung pada interpretasi pribadi kita yang khas. Terkadang hanya dengan mengikuti apa yang terasa enak di hati dalam hal arti, suasana hati keharmonisan dan artistik, akan berhasil membantah kita menciptakan sebuah komposisi yang kuat.</a:t>
            </a:r>
          </a:p>
          <a:p>
            <a:endParaRPr lang="id-ID" dirty="0" smtClean="0"/>
          </a:p>
        </p:txBody>
      </p:sp>
      <p:pic>
        <p:nvPicPr>
          <p:cNvPr id="20486" name="Picture 3" descr="JK-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88" y="3549650"/>
            <a:ext cx="38258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4" descr="brom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614737"/>
            <a:ext cx="462915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upj.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4572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647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457200"/>
            <a:ext cx="7543800" cy="914400"/>
          </a:xfrm>
        </p:spPr>
        <p:txBody>
          <a:bodyPr/>
          <a:lstStyle/>
          <a:p>
            <a:pPr algn="ctr"/>
            <a:r>
              <a:rPr lang="en-US" sz="4000" b="1" dirty="0" smtClean="0"/>
              <a:t>TUJUAN PERKULIAHAN</a:t>
            </a:r>
            <a:endParaRPr lang="en-US" sz="4000" b="1" dirty="0"/>
          </a:p>
        </p:txBody>
      </p:sp>
      <p:sp>
        <p:nvSpPr>
          <p:cNvPr id="3" name="Content Placeholder 2"/>
          <p:cNvSpPr>
            <a:spLocks noGrp="1"/>
          </p:cNvSpPr>
          <p:nvPr>
            <p:ph sz="quarter" idx="13"/>
          </p:nvPr>
        </p:nvSpPr>
        <p:spPr>
          <a:xfrm>
            <a:off x="457200" y="1600200"/>
            <a:ext cx="5410200" cy="4754725"/>
          </a:xfrm>
        </p:spPr>
        <p:txBody>
          <a:bodyPr>
            <a:normAutofit/>
          </a:bodyPr>
          <a:lstStyle/>
          <a:p>
            <a:pPr algn="just"/>
            <a:r>
              <a:rPr lang="fi-FI" sz="2800" dirty="0" smtClean="0"/>
              <a:t>memahami perkembangan teknologi industri penyiaran</a:t>
            </a:r>
          </a:p>
          <a:p>
            <a:pPr algn="just"/>
            <a:r>
              <a:rPr lang="fi-FI" sz="2800" dirty="0" smtClean="0"/>
              <a:t>memahami pola kegiatan di lingkungan industri penyiaran</a:t>
            </a:r>
          </a:p>
          <a:p>
            <a:pPr algn="just"/>
            <a:r>
              <a:rPr lang="fi-FI" sz="2800" dirty="0" smtClean="0"/>
              <a:t>memahami teori dan praktik </a:t>
            </a:r>
            <a:r>
              <a:rPr lang="fi-FI" dirty="0" smtClean="0"/>
              <a:t>tata fotografi elektronika untuk televisi, baik secara </a:t>
            </a:r>
            <a:r>
              <a:rPr lang="fi-FI" i="1" dirty="0" smtClean="0"/>
              <a:t>single-cam</a:t>
            </a:r>
            <a:r>
              <a:rPr lang="fi-FI" dirty="0" smtClean="0"/>
              <a:t> atau </a:t>
            </a:r>
            <a:r>
              <a:rPr lang="fi-FI" i="1" dirty="0" smtClean="0"/>
              <a:t>multy-cam</a:t>
            </a:r>
            <a:endParaRPr lang="fi-FI" sz="2800" i="1" dirty="0" smtClean="0"/>
          </a:p>
          <a:p>
            <a:pPr algn="just"/>
            <a:r>
              <a:rPr lang="fi-FI" sz="2800" dirty="0" smtClean="0"/>
              <a:t>memahami faktor-faktor pendukung dalam kegiatan </a:t>
            </a:r>
            <a:r>
              <a:rPr lang="fi-FI" dirty="0" smtClean="0"/>
              <a:t>tata fotografi elektronika untuk televisi, baik secara </a:t>
            </a:r>
            <a:r>
              <a:rPr lang="fi-FI" i="1" dirty="0" smtClean="0"/>
              <a:t>taping</a:t>
            </a:r>
            <a:r>
              <a:rPr lang="fi-FI" dirty="0" smtClean="0"/>
              <a:t> atau </a:t>
            </a:r>
            <a:r>
              <a:rPr lang="fi-FI" i="1" dirty="0" smtClean="0"/>
              <a:t>live</a:t>
            </a:r>
            <a:endParaRPr lang="en-US" sz="2800" i="1" dirty="0"/>
          </a:p>
        </p:txBody>
      </p:sp>
      <p:pic>
        <p:nvPicPr>
          <p:cNvPr id="2050" name="Picture 2" descr="D:\GIF\baruandroid.gif"/>
          <p:cNvPicPr>
            <a:picLocks noChangeAspect="1" noChangeArrowheads="1" noCrop="1"/>
          </p:cNvPicPr>
          <p:nvPr/>
        </p:nvPicPr>
        <p:blipFill>
          <a:blip r:embed="rId2"/>
          <a:srcRect/>
          <a:stretch>
            <a:fillRect/>
          </a:stretch>
        </p:blipFill>
        <p:spPr bwMode="auto">
          <a:xfrm>
            <a:off x="6477000" y="2133600"/>
            <a:ext cx="1714500" cy="3543300"/>
          </a:xfrm>
          <a:prstGeom prst="rect">
            <a:avLst/>
          </a:prstGeom>
          <a:noFill/>
        </p:spPr>
      </p:pic>
      <p:pic>
        <p:nvPicPr>
          <p:cNvPr id="5" name="Picture 2" descr="D:\up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572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590800"/>
            <a:ext cx="7620000" cy="3200400"/>
          </a:xfrm>
        </p:spPr>
        <p:txBody>
          <a:bodyPr>
            <a:normAutofit fontScale="92500" lnSpcReduction="20000"/>
          </a:bodyPr>
          <a:lstStyle/>
          <a:p>
            <a:pPr lvl="0" indent="-274320" algn="just"/>
            <a:r>
              <a:rPr lang="en-US" sz="2800" dirty="0" err="1" smtClean="0"/>
              <a:t>Millerson</a:t>
            </a:r>
            <a:r>
              <a:rPr lang="en-US" sz="2800" dirty="0" smtClean="0"/>
              <a:t>, Gerald. 2003. </a:t>
            </a:r>
            <a:r>
              <a:rPr lang="en-US" sz="2800" i="1" dirty="0" smtClean="0"/>
              <a:t>Video Camera Technique</a:t>
            </a:r>
            <a:r>
              <a:rPr lang="en-US" sz="2800" dirty="0" smtClean="0"/>
              <a:t>. Oxford: Focal Press. </a:t>
            </a:r>
          </a:p>
          <a:p>
            <a:pPr lvl="0" indent="-274320" algn="just"/>
            <a:r>
              <a:rPr lang="en-US" sz="2800" dirty="0" smtClean="0"/>
              <a:t>Ward, Peter. 2003. </a:t>
            </a:r>
            <a:r>
              <a:rPr lang="en-US" sz="2800" i="1" dirty="0" smtClean="0"/>
              <a:t>Digital Video Camerawork</a:t>
            </a:r>
            <a:r>
              <a:rPr lang="en-US" sz="2800" dirty="0" smtClean="0"/>
              <a:t>. Oxford: Focal Press.</a:t>
            </a:r>
          </a:p>
          <a:p>
            <a:pPr lvl="0" indent="-274320" algn="just"/>
            <a:r>
              <a:rPr lang="en-US" sz="2800" dirty="0" err="1" smtClean="0"/>
              <a:t>Musbuburger</a:t>
            </a:r>
            <a:r>
              <a:rPr lang="en-US" sz="2800" dirty="0" smtClean="0"/>
              <a:t>, Robert B. 2003. </a:t>
            </a:r>
            <a:r>
              <a:rPr lang="en-US" sz="2800" i="1" dirty="0" smtClean="0"/>
              <a:t>Single-Camera Video Production</a:t>
            </a:r>
            <a:r>
              <a:rPr lang="en-US" sz="2800" dirty="0" smtClean="0"/>
              <a:t>. Oxford: Focal Press.</a:t>
            </a:r>
          </a:p>
          <a:p>
            <a:pPr lvl="0" indent="-274320" algn="just">
              <a:lnSpc>
                <a:spcPct val="120000"/>
              </a:lnSpc>
            </a:pPr>
            <a:r>
              <a:rPr lang="en-US" sz="2800" dirty="0" smtClean="0"/>
              <a:t> Simon</a:t>
            </a:r>
            <a:r>
              <a:rPr lang="en-US" sz="2800" dirty="0"/>
              <a:t>, Steve. 2013. </a:t>
            </a:r>
            <a:r>
              <a:rPr lang="en-US" sz="2800" i="1" dirty="0"/>
              <a:t>The Passionate Photographer. </a:t>
            </a:r>
            <a:r>
              <a:rPr lang="en-US" sz="2800" i="1" dirty="0" smtClean="0"/>
              <a:t> </a:t>
            </a:r>
            <a:r>
              <a:rPr lang="en-US" sz="2800" dirty="0" smtClean="0"/>
              <a:t>Jakarta: PT </a:t>
            </a:r>
            <a:r>
              <a:rPr lang="en-US" sz="2800" dirty="0" err="1" smtClean="0"/>
              <a:t>Elex</a:t>
            </a:r>
            <a:r>
              <a:rPr lang="en-US" sz="2800" dirty="0" smtClean="0"/>
              <a:t> Media </a:t>
            </a:r>
            <a:r>
              <a:rPr lang="en-US" sz="2800" dirty="0" err="1" smtClean="0"/>
              <a:t>Komputindo</a:t>
            </a:r>
            <a:r>
              <a:rPr lang="en-US" sz="2800" dirty="0" smtClean="0"/>
              <a:t>.</a:t>
            </a:r>
            <a:endParaRPr lang="en-US" sz="2800" dirty="0"/>
          </a:p>
          <a:p>
            <a:pPr marL="18288" lvl="0" indent="0" algn="just">
              <a:buNone/>
            </a:pPr>
            <a:endParaRPr lang="en-US" sz="2800" dirty="0" smtClean="0"/>
          </a:p>
          <a:p>
            <a:pPr marL="0" lvl="0" indent="0" algn="just">
              <a:buNone/>
            </a:pPr>
            <a:endParaRPr lang="en-US" sz="2800" dirty="0" smtClean="0"/>
          </a:p>
          <a:p>
            <a:endParaRPr lang="en-US" sz="2800" dirty="0"/>
          </a:p>
        </p:txBody>
      </p:sp>
      <p:sp>
        <p:nvSpPr>
          <p:cNvPr id="2" name="Title 1"/>
          <p:cNvSpPr>
            <a:spLocks noGrp="1"/>
          </p:cNvSpPr>
          <p:nvPr>
            <p:ph type="title"/>
          </p:nvPr>
        </p:nvSpPr>
        <p:spPr>
          <a:xfrm>
            <a:off x="457200" y="381000"/>
            <a:ext cx="8229600" cy="609600"/>
          </a:xfrm>
        </p:spPr>
        <p:txBody>
          <a:bodyPr>
            <a:normAutofit fontScale="90000"/>
          </a:bodyPr>
          <a:lstStyle/>
          <a:p>
            <a:pPr algn="ctr"/>
            <a:r>
              <a:rPr lang="en-US" b="1" dirty="0" smtClean="0"/>
              <a:t>REFERENSI</a:t>
            </a:r>
            <a:endParaRPr lang="en-US" b="1" dirty="0"/>
          </a:p>
        </p:txBody>
      </p:sp>
      <p:pic>
        <p:nvPicPr>
          <p:cNvPr id="4" name="Picture 2" descr="D:\upj.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572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49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20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2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20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2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20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upj.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295400"/>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838200" y="4572000"/>
            <a:ext cx="7543800" cy="381000"/>
          </a:xfrm>
        </p:spPr>
        <p:txBody>
          <a:bodyPr/>
          <a:lstStyle/>
          <a:p>
            <a:pPr algn="ctr"/>
            <a:r>
              <a:rPr lang="en-US" sz="4000" dirty="0" err="1" smtClean="0"/>
              <a:t>Terima</a:t>
            </a:r>
            <a:r>
              <a:rPr lang="en-US" sz="4000" dirty="0" smtClean="0"/>
              <a:t> </a:t>
            </a:r>
            <a:r>
              <a:rPr lang="en-US" sz="4000" dirty="0" err="1" smtClean="0"/>
              <a:t>Kasih</a:t>
            </a:r>
            <a:r>
              <a:rPr lang="en-US" sz="4000" dirty="0" smtClean="0"/>
              <a:t/>
            </a:r>
            <a:br>
              <a:rPr lang="en-US" sz="4000" dirty="0" smtClean="0"/>
            </a:br>
            <a:r>
              <a:rPr lang="en-US" sz="1800" dirty="0" err="1" smtClean="0"/>
              <a:t>drs.</a:t>
            </a:r>
            <a:r>
              <a:rPr lang="en-US" sz="1800" dirty="0" smtClean="0"/>
              <a:t> </a:t>
            </a:r>
            <a:r>
              <a:rPr lang="en-US" sz="1800" dirty="0" err="1" smtClean="0"/>
              <a:t>syaiful</a:t>
            </a:r>
            <a:r>
              <a:rPr lang="en-US" sz="1800" dirty="0" smtClean="0"/>
              <a:t> HALIM, </a:t>
            </a:r>
            <a:r>
              <a:rPr lang="en-US" sz="1800" dirty="0" err="1" smtClean="0"/>
              <a:t>M.I.Kom</a:t>
            </a:r>
            <a:endParaRPr lang="en-US" sz="1800" dirty="0"/>
          </a:p>
        </p:txBody>
      </p:sp>
    </p:spTree>
    <p:extLst>
      <p:ext uri="{BB962C8B-B14F-4D97-AF65-F5344CB8AC3E}">
        <p14:creationId xmlns:p14="http://schemas.microsoft.com/office/powerpoint/2010/main" val="333422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ownloads\video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937" y="635509"/>
            <a:ext cx="7853463" cy="553669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671537" y="1600910"/>
            <a:ext cx="6710463" cy="1828090"/>
          </a:xfrm>
        </p:spPr>
        <p:txBody>
          <a:bodyPr/>
          <a:lstStyle/>
          <a:p>
            <a:pPr algn="r"/>
            <a:r>
              <a:rPr lang="en-US" dirty="0" err="1" smtClean="0"/>
              <a:t>Komposisi</a:t>
            </a:r>
            <a:endParaRPr lang="en-US" dirty="0"/>
          </a:p>
        </p:txBody>
      </p:sp>
      <p:sp>
        <p:nvSpPr>
          <p:cNvPr id="2" name="TextBox 1"/>
          <p:cNvSpPr txBox="1"/>
          <p:nvPr/>
        </p:nvSpPr>
        <p:spPr>
          <a:xfrm>
            <a:off x="6067115" y="4940382"/>
            <a:ext cx="2191369" cy="461665"/>
          </a:xfrm>
          <a:prstGeom prst="rect">
            <a:avLst/>
          </a:prstGeom>
          <a:noFill/>
        </p:spPr>
        <p:txBody>
          <a:bodyPr wrap="none" rtlCol="0">
            <a:spAutoFit/>
          </a:bodyPr>
          <a:lstStyle/>
          <a:p>
            <a:r>
              <a:rPr lang="en-US" sz="2400" dirty="0" smtClean="0"/>
              <a:t>© </a:t>
            </a:r>
            <a:r>
              <a:rPr lang="en-US" sz="2400" dirty="0" err="1" smtClean="0"/>
              <a:t>syaifulhalim</a:t>
            </a:r>
            <a:endParaRPr lang="en-US" sz="2400" dirty="0"/>
          </a:p>
        </p:txBody>
      </p:sp>
      <p:pic>
        <p:nvPicPr>
          <p:cNvPr id="7" name="Picture 2" descr="D:\up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572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370805"/>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71600"/>
            <a:ext cx="2819400" cy="4800600"/>
          </a:xfrm>
        </p:spPr>
        <p:txBody>
          <a:bodyPr rtlCol="0">
            <a:normAutofit fontScale="92500" lnSpcReduction="20000"/>
          </a:bodyPr>
          <a:lstStyle/>
          <a:p>
            <a:pPr marL="18288" indent="0" algn="ctr">
              <a:buNone/>
              <a:defRPr/>
            </a:pPr>
            <a:r>
              <a:rPr lang="id-ID" sz="2400" b="1" dirty="0" smtClean="0">
                <a:solidFill>
                  <a:srgbClr val="FFC000"/>
                </a:solidFill>
                <a:latin typeface="Arial" panose="020B0604020202020204" pitchFamily="34" charset="0"/>
                <a:cs typeface="Arial" panose="020B0604020202020204" pitchFamily="34" charset="0"/>
              </a:rPr>
              <a:t>RULE OF </a:t>
            </a:r>
            <a:r>
              <a:rPr lang="id-ID" sz="2400" b="1" dirty="0" smtClean="0">
                <a:solidFill>
                  <a:srgbClr val="FFC000"/>
                </a:solidFill>
                <a:latin typeface="Arial" panose="020B0604020202020204" pitchFamily="34" charset="0"/>
                <a:cs typeface="Arial" panose="020B0604020202020204" pitchFamily="34" charset="0"/>
              </a:rPr>
              <a:t>THIRD</a:t>
            </a:r>
            <a:endParaRPr lang="en-US" sz="2400" b="1" dirty="0" smtClean="0">
              <a:solidFill>
                <a:srgbClr val="FFC000"/>
              </a:solidFill>
              <a:latin typeface="Arial" panose="020B0604020202020204" pitchFamily="34" charset="0"/>
              <a:cs typeface="Arial" panose="020B0604020202020204" pitchFamily="34" charset="0"/>
            </a:endParaRPr>
          </a:p>
          <a:p>
            <a:pPr marL="18288" indent="0" algn="ctr">
              <a:buNone/>
              <a:defRPr/>
            </a:pPr>
            <a:r>
              <a:rPr lang="id-ID" sz="2400" b="1" dirty="0" smtClean="0">
                <a:solidFill>
                  <a:srgbClr val="FFC000"/>
                </a:solidFill>
                <a:latin typeface="Arial" panose="020B0604020202020204" pitchFamily="34" charset="0"/>
                <a:cs typeface="Arial" panose="020B0604020202020204" pitchFamily="34" charset="0"/>
              </a:rPr>
              <a:t> </a:t>
            </a:r>
            <a:endParaRPr lang="id-ID" sz="2400" b="1" dirty="0" smtClean="0">
              <a:solidFill>
                <a:srgbClr val="FFC000"/>
              </a:solidFill>
              <a:latin typeface="Arial" panose="020B0604020202020204" pitchFamily="34" charset="0"/>
              <a:cs typeface="Arial" panose="020B0604020202020204" pitchFamily="34" charset="0"/>
            </a:endParaRPr>
          </a:p>
          <a:p>
            <a:pPr marL="18288" indent="0" algn="ctr">
              <a:buNone/>
              <a:defRPr/>
            </a:pPr>
            <a:r>
              <a:rPr lang="id-ID" sz="1800" dirty="0" smtClean="0">
                <a:latin typeface="Arial" panose="020B0604020202020204" pitchFamily="34" charset="0"/>
                <a:cs typeface="Arial" panose="020B0604020202020204" pitchFamily="34" charset="0"/>
              </a:rPr>
              <a:t>Di dalam dunia fotografi, fotografer haruslah mengenal istilah</a:t>
            </a:r>
            <a:r>
              <a:rPr lang="id-ID" sz="1800" b="1" dirty="0" smtClean="0">
                <a:latin typeface="Arial" panose="020B0604020202020204" pitchFamily="34" charset="0"/>
                <a:cs typeface="Arial" panose="020B0604020202020204" pitchFamily="34" charset="0"/>
              </a:rPr>
              <a:t> "Rule of Third"</a:t>
            </a:r>
            <a:r>
              <a:rPr lang="id-ID" sz="1800" dirty="0" smtClean="0">
                <a:latin typeface="Arial" panose="020B0604020202020204" pitchFamily="34" charset="0"/>
                <a:cs typeface="Arial" panose="020B0604020202020204" pitchFamily="34" charset="0"/>
              </a:rPr>
              <a:t>. Rule of third atau aturan 1/3 bagian merupakah petunjuk bagaimana cara memposisikan obyek di 1/3 bagian dalam foto agar lebih enak dilihat. Aturan ini mungkin lebih tepat disebut sebagai panduan, sebab penempatan foto pada 1/3 bagiannya selalu enak dilihat. Tetap bergantung dengan kreatifitas fotografer dalam mengambil gambar.</a:t>
            </a:r>
          </a:p>
        </p:txBody>
      </p:sp>
      <p:pic>
        <p:nvPicPr>
          <p:cNvPr id="11267" name="Picture 4" descr="lighthouse-rule-of-thi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116" y="2438400"/>
            <a:ext cx="5334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D:\up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572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919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914400" y="1295400"/>
            <a:ext cx="7543800" cy="4479925"/>
          </a:xfrm>
        </p:spPr>
        <p:txBody>
          <a:bodyPr>
            <a:normAutofit fontScale="92500" lnSpcReduction="20000"/>
          </a:bodyPr>
          <a:lstStyle/>
          <a:p>
            <a:pPr marL="18288" indent="0" algn="just" eaLnBrk="1" hangingPunct="1">
              <a:buNone/>
            </a:pPr>
            <a:r>
              <a:rPr lang="id-ID" sz="2800" b="1" dirty="0" smtClean="0">
                <a:solidFill>
                  <a:srgbClr val="FFC000"/>
                </a:solidFill>
              </a:rPr>
              <a:t>ELEMEN </a:t>
            </a:r>
            <a:r>
              <a:rPr lang="id-ID" sz="2800" b="1" dirty="0" smtClean="0">
                <a:solidFill>
                  <a:srgbClr val="FFC000"/>
                </a:solidFill>
              </a:rPr>
              <a:t>KOMPOSISI</a:t>
            </a:r>
            <a:endParaRPr lang="en-US" sz="2800" b="1" dirty="0" smtClean="0">
              <a:solidFill>
                <a:srgbClr val="FFC000"/>
              </a:solidFill>
            </a:endParaRPr>
          </a:p>
          <a:p>
            <a:pPr marL="18288" indent="0" algn="just" eaLnBrk="1" hangingPunct="1">
              <a:buNone/>
            </a:pPr>
            <a:r>
              <a:rPr lang="id-ID" sz="2800" b="1" dirty="0" smtClean="0">
                <a:solidFill>
                  <a:srgbClr val="FFC000"/>
                </a:solidFill>
              </a:rPr>
              <a:t> </a:t>
            </a:r>
            <a:endParaRPr lang="id-ID" sz="2800" b="1" dirty="0" smtClean="0">
              <a:solidFill>
                <a:srgbClr val="FFC000"/>
              </a:solidFill>
            </a:endParaRPr>
          </a:p>
          <a:p>
            <a:pPr algn="just" eaLnBrk="1" hangingPunct="1"/>
            <a:r>
              <a:rPr lang="id-ID" altLang="id-ID" sz="2400" dirty="0" smtClean="0"/>
              <a:t>Secara sederhana bisa dikatakan, komposisi adalah seni untuk  menciptakan harmoni pembagian bidang dengan memanfaatkan berbagai elemen visual yang tersedia: alur garis, bentuk, cahaya dan bayangan, warna dan tekstur.</a:t>
            </a:r>
          </a:p>
          <a:p>
            <a:pPr algn="just" eaLnBrk="1" hangingPunct="1"/>
            <a:r>
              <a:rPr lang="id-ID" altLang="id-ID" sz="2400" dirty="0" smtClean="0"/>
              <a:t>Dalam fotografi, kita dituntut untuk menciptakan karya tiga dimensi di atas bidang dua dimensi, satu dimensi itu garis lurus. Karena itulah, kita harus belajar memanfaatkan elemen komposisi secara efektif, seperti alur garis, perspektif dan titik hilang repetisi, cahaya dan bayangan, bingkai dan latar depan yang dominan agar dapat menghasilkan karya foto yang kuat dalam visual dan isi.</a:t>
            </a:r>
          </a:p>
          <a:p>
            <a:pPr eaLnBrk="1" hangingPunct="1"/>
            <a:endParaRPr lang="id-ID" dirty="0" smtClean="0"/>
          </a:p>
          <a:p>
            <a:pPr eaLnBrk="1" hangingPunct="1"/>
            <a:endParaRPr lang="id-ID" dirty="0" smtClean="0"/>
          </a:p>
        </p:txBody>
      </p:sp>
      <p:pic>
        <p:nvPicPr>
          <p:cNvPr id="3" name="Picture 2" descr="D:\upj.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572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916151"/>
      </p:ext>
    </p:extLst>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304800" y="1143000"/>
            <a:ext cx="3657600" cy="4432300"/>
          </a:xfrm>
        </p:spPr>
        <p:txBody>
          <a:bodyPr>
            <a:normAutofit fontScale="77500" lnSpcReduction="20000"/>
          </a:bodyPr>
          <a:lstStyle/>
          <a:p>
            <a:pPr algn="ctr" eaLnBrk="1" hangingPunct="1">
              <a:buFont typeface="Calibri" panose="020F0502020204030204" pitchFamily="34" charset="0"/>
              <a:buNone/>
            </a:pPr>
            <a:r>
              <a:rPr lang="id-ID" altLang="id-ID" sz="2800" b="1" dirty="0" smtClean="0">
                <a:solidFill>
                  <a:srgbClr val="FFC000"/>
                </a:solidFill>
              </a:rPr>
              <a:t>ALUR GARIS </a:t>
            </a:r>
            <a:endParaRPr lang="en-US" altLang="id-ID" sz="2800" b="1" dirty="0" smtClean="0">
              <a:solidFill>
                <a:srgbClr val="FFC000"/>
              </a:solidFill>
            </a:endParaRPr>
          </a:p>
          <a:p>
            <a:pPr algn="ctr" eaLnBrk="1" hangingPunct="1">
              <a:buFont typeface="Calibri" panose="020F0502020204030204" pitchFamily="34" charset="0"/>
              <a:buNone/>
            </a:pPr>
            <a:endParaRPr lang="id-ID" altLang="id-ID" sz="2800" b="1" dirty="0" smtClean="0">
              <a:solidFill>
                <a:srgbClr val="FFC000"/>
              </a:solidFill>
            </a:endParaRPr>
          </a:p>
          <a:p>
            <a:pPr algn="ctr" eaLnBrk="1" hangingPunct="1">
              <a:buFont typeface="Calibri" panose="020F0502020204030204" pitchFamily="34" charset="0"/>
              <a:buNone/>
            </a:pPr>
            <a:r>
              <a:rPr lang="id-ID" altLang="id-ID" sz="2400" dirty="0" smtClean="0"/>
              <a:t>Alur garis merupakan sebuah alat visual untuk mengarahkan pandangan ke bagian utama dari komposisi kita. Bahkan  alur garis itu sendiri bisa menjadi elemen yang paling menarik dari komposisi kita. Alur garis bisa bergerak secara diagonal ke satu arah, melingkar, meliak-liuk, atau tegak lurus menghilang ke horizon seperti dapat kita lihat pada contoh berikut:</a:t>
            </a:r>
            <a:endParaRPr lang="en-US" altLang="id-ID" sz="2400" b="1" dirty="0" smtClean="0">
              <a:latin typeface="Arial Black" pitchFamily="34" charset="0"/>
            </a:endParaRPr>
          </a:p>
        </p:txBody>
      </p:sp>
      <p:pic>
        <p:nvPicPr>
          <p:cNvPr id="13315" name="Picture 5" descr="gar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4150" y="2517775"/>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1"/>
          <p:cNvSpPr>
            <a:spLocks noChangeArrowheads="1"/>
          </p:cNvSpPr>
          <p:nvPr/>
        </p:nvSpPr>
        <p:spPr bwMode="auto">
          <a:xfrm flipH="1">
            <a:off x="5791200" y="2057400"/>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id-ID" altLang="id-ID" sz="1200" i="1"/>
              <a:t>Foto : Sophan Wahyud</a:t>
            </a:r>
            <a:r>
              <a:rPr lang="id-ID" altLang="id-ID" i="1"/>
              <a:t>i</a:t>
            </a:r>
          </a:p>
          <a:p>
            <a:pPr algn="just" eaLnBrk="1" hangingPunct="1"/>
            <a:endParaRPr lang="id-ID" altLang="id-ID"/>
          </a:p>
        </p:txBody>
      </p:sp>
      <p:pic>
        <p:nvPicPr>
          <p:cNvPr id="5" name="Picture 2" descr="D:\up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572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037301"/>
      </p:ext>
    </p:extLst>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451823" y="2514600"/>
            <a:ext cx="3048000" cy="3048000"/>
          </a:xfrm>
        </p:spPr>
        <p:txBody>
          <a:bodyPr>
            <a:normAutofit fontScale="70000" lnSpcReduction="20000"/>
          </a:bodyPr>
          <a:lstStyle/>
          <a:p>
            <a:pPr marL="18288" indent="0" algn="ctr" eaLnBrk="1" hangingPunct="1">
              <a:buNone/>
            </a:pPr>
            <a:r>
              <a:rPr lang="id-ID" altLang="id-ID" sz="2400" b="1" dirty="0" smtClean="0">
                <a:solidFill>
                  <a:srgbClr val="FFC000"/>
                </a:solidFill>
              </a:rPr>
              <a:t>Perspektif dan Titik </a:t>
            </a:r>
            <a:r>
              <a:rPr lang="id-ID" altLang="id-ID" sz="2400" b="1" dirty="0" smtClean="0">
                <a:solidFill>
                  <a:srgbClr val="FFC000"/>
                </a:solidFill>
              </a:rPr>
              <a:t>Hilang</a:t>
            </a:r>
            <a:endParaRPr lang="en-US" altLang="id-ID" sz="2400" b="1" dirty="0" smtClean="0">
              <a:solidFill>
                <a:srgbClr val="FFC000"/>
              </a:solidFill>
            </a:endParaRPr>
          </a:p>
          <a:p>
            <a:pPr marL="18288" indent="0" algn="ctr" eaLnBrk="1" hangingPunct="1">
              <a:buNone/>
            </a:pPr>
            <a:endParaRPr lang="id-ID" sz="2400" dirty="0" smtClean="0">
              <a:solidFill>
                <a:srgbClr val="FFC000"/>
              </a:solidFill>
            </a:endParaRPr>
          </a:p>
          <a:p>
            <a:pPr algn="ctr" eaLnBrk="1" hangingPunct="1"/>
            <a:r>
              <a:rPr lang="id-ID" altLang="id-ID" sz="2400" dirty="0" smtClean="0"/>
              <a:t>Ukuran benda yang semakin mengecil kearah infiniti membantu menciptakan tiga dimensi yang kuat,  sekaligus memberikan kedalaman dalam komposisi.</a:t>
            </a:r>
          </a:p>
          <a:p>
            <a:pPr algn="ctr" eaLnBrk="1" hangingPunct="1"/>
            <a:r>
              <a:rPr lang="id-ID" altLang="id-ID" dirty="0" smtClean="0"/>
              <a:t>Masjid Taman sari terlihat  kubah masjid yang semakin mengecil menciptakan kesan tiga dimensi yang kental</a:t>
            </a:r>
            <a:r>
              <a:rPr lang="id-ID" altLang="id-ID" i="1" dirty="0" smtClean="0"/>
              <a:t>.</a:t>
            </a:r>
            <a:endParaRPr lang="en-US" dirty="0" smtClean="0"/>
          </a:p>
        </p:txBody>
      </p:sp>
      <p:pic>
        <p:nvPicPr>
          <p:cNvPr id="14339" name="Picture 4" descr="tiga dimens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19488" y="2325688"/>
            <a:ext cx="544195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
          <p:cNvSpPr>
            <a:spLocks noChangeArrowheads="1"/>
          </p:cNvSpPr>
          <p:nvPr/>
        </p:nvSpPr>
        <p:spPr bwMode="auto">
          <a:xfrm flipH="1">
            <a:off x="6629400" y="1981200"/>
            <a:ext cx="2514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d-ID" altLang="id-ID" sz="1400" i="1"/>
              <a:t>Foto : Sophan Wahyudi</a:t>
            </a:r>
            <a:endParaRPr lang="id-ID" sz="1400"/>
          </a:p>
        </p:txBody>
      </p:sp>
      <p:pic>
        <p:nvPicPr>
          <p:cNvPr id="5" name="Picture 2" descr="D:\up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572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657016"/>
      </p:ext>
    </p:extLst>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5721350" y="1600200"/>
            <a:ext cx="2882900" cy="5029200"/>
          </a:xfrm>
        </p:spPr>
        <p:txBody>
          <a:bodyPr>
            <a:normAutofit fontScale="92500" lnSpcReduction="10000"/>
          </a:bodyPr>
          <a:lstStyle/>
          <a:p>
            <a:pPr marL="18288" indent="0" algn="ctr" eaLnBrk="1" hangingPunct="1">
              <a:buNone/>
            </a:pPr>
            <a:r>
              <a:rPr lang="id-ID" altLang="id-ID" sz="4400" dirty="0" smtClean="0">
                <a:solidFill>
                  <a:srgbClr val="FFC000"/>
                </a:solidFill>
              </a:rPr>
              <a:t>REPETISI</a:t>
            </a:r>
          </a:p>
          <a:p>
            <a:pPr marL="18288" indent="0" algn="ctr" eaLnBrk="1" hangingPunct="1">
              <a:buNone/>
            </a:pPr>
            <a:endParaRPr lang="en-US" altLang="id-ID" sz="2400" dirty="0" smtClean="0"/>
          </a:p>
          <a:p>
            <a:pPr marL="18288" indent="0" algn="ctr" eaLnBrk="1" hangingPunct="1">
              <a:buNone/>
            </a:pPr>
            <a:r>
              <a:rPr lang="id-ID" altLang="id-ID" sz="2400" dirty="0" smtClean="0"/>
              <a:t>Repetisi </a:t>
            </a:r>
            <a:r>
              <a:rPr lang="id-ID" altLang="id-ID" sz="2400" dirty="0" smtClean="0"/>
              <a:t>garis atau bentuk selalu dapat menciptakan efek visual yang menarik. Terkadang dengan memasukan elemen yang dapat memecahkan kesan menonton dari pengulangan akan membuat komposisi kita jauh lebih kuat.  </a:t>
            </a:r>
          </a:p>
          <a:p>
            <a:pPr algn="just" eaLnBrk="1" hangingPunct="1"/>
            <a:endParaRPr lang="id-ID" altLang="id-ID" sz="1800" dirty="0" smtClean="0"/>
          </a:p>
        </p:txBody>
      </p:sp>
      <p:pic>
        <p:nvPicPr>
          <p:cNvPr id="15364" name="Picture 4" descr="garis-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 y="2743200"/>
            <a:ext cx="5284788"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1"/>
          <p:cNvSpPr>
            <a:spLocks noChangeArrowheads="1"/>
          </p:cNvSpPr>
          <p:nvPr/>
        </p:nvSpPr>
        <p:spPr bwMode="auto">
          <a:xfrm>
            <a:off x="76200" y="2371725"/>
            <a:ext cx="6781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Arial" charset="0"/>
              <a:buNone/>
            </a:pPr>
            <a:r>
              <a:rPr lang="id-ID" altLang="id-ID" i="1"/>
              <a:t> </a:t>
            </a:r>
            <a:r>
              <a:rPr lang="id-ID" altLang="id-ID" sz="1200" i="1"/>
              <a:t>Foto : Sophan Wahyudi                                                                </a:t>
            </a:r>
          </a:p>
          <a:p>
            <a:pPr algn="just">
              <a:buFont typeface="Arial" charset="0"/>
              <a:buNone/>
            </a:pPr>
            <a:r>
              <a:rPr lang="id-ID" altLang="id-ID" sz="1200"/>
              <a:t>                                                                                                    </a:t>
            </a:r>
            <a:endParaRPr lang="id-ID" sz="1200"/>
          </a:p>
        </p:txBody>
      </p:sp>
      <p:pic>
        <p:nvPicPr>
          <p:cNvPr id="6" name="Picture 2" descr="D:\up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572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651777"/>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609600"/>
            <a:ext cx="7543800" cy="990600"/>
          </a:xfrm>
        </p:spPr>
        <p:txBody>
          <a:bodyPr>
            <a:noAutofit/>
          </a:bodyPr>
          <a:lstStyle/>
          <a:p>
            <a:pPr algn="ctr">
              <a:defRPr/>
            </a:pPr>
            <a:r>
              <a:rPr lang="id-ID" sz="3600" b="1" dirty="0" smtClean="0">
                <a:solidFill>
                  <a:srgbClr val="FFC000"/>
                </a:solidFill>
              </a:rPr>
              <a:t>	</a:t>
            </a:r>
            <a:br>
              <a:rPr lang="id-ID" sz="3600" b="1" dirty="0" smtClean="0">
                <a:solidFill>
                  <a:srgbClr val="FFC000"/>
                </a:solidFill>
              </a:rPr>
            </a:br>
            <a:r>
              <a:rPr lang="id-ID" sz="3600" b="1" dirty="0" smtClean="0">
                <a:solidFill>
                  <a:srgbClr val="FFC000"/>
                </a:solidFill>
              </a:rPr>
              <a:t>BINGKAI</a:t>
            </a:r>
            <a:endParaRPr lang="id-ID" sz="3600" b="1" dirty="0">
              <a:solidFill>
                <a:srgbClr val="FFC000"/>
              </a:solidFill>
            </a:endParaRPr>
          </a:p>
        </p:txBody>
      </p:sp>
      <p:sp>
        <p:nvSpPr>
          <p:cNvPr id="16387" name="Content Placeholder 2"/>
          <p:cNvSpPr>
            <a:spLocks noGrp="1"/>
          </p:cNvSpPr>
          <p:nvPr>
            <p:ph idx="1"/>
          </p:nvPr>
        </p:nvSpPr>
        <p:spPr>
          <a:xfrm>
            <a:off x="3309938" y="2092325"/>
            <a:ext cx="2438400" cy="3811588"/>
          </a:xfrm>
        </p:spPr>
        <p:txBody>
          <a:bodyPr>
            <a:normAutofit fontScale="92500" lnSpcReduction="20000"/>
          </a:bodyPr>
          <a:lstStyle/>
          <a:p>
            <a:pPr marL="18288" indent="0" algn="ctr">
              <a:buNone/>
            </a:pPr>
            <a:r>
              <a:rPr lang="id-ID" altLang="id-ID" sz="1600" dirty="0" smtClean="0"/>
              <a:t>Teknik memberikan bingkai merupakan satu elemen komposisi yang tidak pernah gagal menciptakan foto dengan efek tiga dimensi yang kental. Foto Taman Sari memiliki komposisi bingkai pintu yang kuat. Dengan memasukan elemen tambahan candi Taman Sari, Yogyakarta tampilan komposisi semakin hidup, dan foto pengamanan pengungsi aceh darurat militer 2003, yang terlihat seram</a:t>
            </a:r>
          </a:p>
          <a:p>
            <a:pPr marL="18288" indent="0" algn="ctr">
              <a:buNone/>
            </a:pPr>
            <a:endParaRPr lang="en-US" altLang="id-ID" sz="1400" dirty="0" smtClean="0"/>
          </a:p>
          <a:p>
            <a:pPr marL="18288" indent="0" algn="ctr">
              <a:buNone/>
            </a:pPr>
            <a:r>
              <a:rPr lang="id-ID" altLang="id-ID" sz="1400" dirty="0" smtClean="0"/>
              <a:t> </a:t>
            </a:r>
            <a:r>
              <a:rPr lang="id-ID" altLang="id-ID" sz="1400" dirty="0" smtClean="0"/>
              <a:t>foto-foto : Sophan Wahyudi</a:t>
            </a:r>
          </a:p>
          <a:p>
            <a:pPr algn="ctr"/>
            <a:endParaRPr lang="id-ID" sz="3200" dirty="0" smtClean="0"/>
          </a:p>
        </p:txBody>
      </p:sp>
      <p:pic>
        <p:nvPicPr>
          <p:cNvPr id="16389" name="Picture 5" descr="DARURAT MILIT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38" y="2147888"/>
            <a:ext cx="2722562"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descr="taman sari-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057400"/>
            <a:ext cx="29305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upj.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4572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625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914400"/>
            <a:ext cx="7543800" cy="822325"/>
          </a:xfrm>
        </p:spPr>
        <p:txBody>
          <a:bodyPr>
            <a:noAutofit/>
          </a:bodyPr>
          <a:lstStyle/>
          <a:p>
            <a:pPr eaLnBrk="1" hangingPunct="1">
              <a:defRPr/>
            </a:pPr>
            <a:r>
              <a:rPr lang="id-ID" altLang="id-ID" sz="2400" b="1" dirty="0">
                <a:solidFill>
                  <a:srgbClr val="FFC000"/>
                </a:solidFill>
              </a:rPr>
              <a:t>ATURAN DASAR KOMPOSISI</a:t>
            </a:r>
            <a:br>
              <a:rPr lang="id-ID" altLang="id-ID" sz="2400" b="1" dirty="0">
                <a:solidFill>
                  <a:srgbClr val="FFC000"/>
                </a:solidFill>
              </a:rPr>
            </a:br>
            <a:r>
              <a:rPr lang="id-ID" altLang="id-ID" sz="2400" b="1" dirty="0">
                <a:solidFill>
                  <a:srgbClr val="FFC000"/>
                </a:solidFill>
              </a:rPr>
              <a:t>HANYA ADA SATU PUSAT PERHATIAN</a:t>
            </a:r>
            <a:br>
              <a:rPr lang="id-ID" altLang="id-ID" sz="2400" b="1" dirty="0">
                <a:solidFill>
                  <a:srgbClr val="FFC000"/>
                </a:solidFill>
              </a:rPr>
            </a:br>
            <a:endParaRPr lang="id-ID" sz="2400" b="1" dirty="0">
              <a:solidFill>
                <a:srgbClr val="FFC000"/>
              </a:solidFill>
            </a:endParaRPr>
          </a:p>
        </p:txBody>
      </p:sp>
      <p:sp>
        <p:nvSpPr>
          <p:cNvPr id="17413" name="Content Placeholder 2"/>
          <p:cNvSpPr>
            <a:spLocks noGrp="1"/>
          </p:cNvSpPr>
          <p:nvPr>
            <p:ph idx="1"/>
          </p:nvPr>
        </p:nvSpPr>
        <p:spPr>
          <a:xfrm>
            <a:off x="304800" y="1905000"/>
            <a:ext cx="3048000" cy="4114800"/>
          </a:xfrm>
        </p:spPr>
        <p:txBody>
          <a:bodyPr>
            <a:normAutofit fontScale="92500" lnSpcReduction="20000"/>
          </a:bodyPr>
          <a:lstStyle/>
          <a:p>
            <a:pPr marL="18288" indent="0" algn="ctr">
              <a:buNone/>
            </a:pPr>
            <a:r>
              <a:rPr lang="id-ID" altLang="id-ID" sz="2400" dirty="0" smtClean="0"/>
              <a:t>Mengapa hanya satu ada satu pusat perhatian? Karena akan memberikan komposisi kita satu titik daya tarik yang menciptakan dampak visual yang kuat pada pandangan pertama dan sekaligus  memberikan daya tarik yang memikat pada komposisi kita secara keseluruhan</a:t>
            </a:r>
            <a:r>
              <a:rPr lang="id-ID" altLang="id-ID" sz="2400" i="1" dirty="0" smtClean="0"/>
              <a:t>.</a:t>
            </a:r>
            <a:endParaRPr lang="id-ID" sz="2400" dirty="0" smtClean="0"/>
          </a:p>
        </p:txBody>
      </p:sp>
      <p:pic>
        <p:nvPicPr>
          <p:cNvPr id="17414" name="Picture 4" descr="prambanan-0k-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0"/>
            <a:ext cx="53721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2"/>
          <p:cNvSpPr>
            <a:spLocks noChangeArrowheads="1"/>
          </p:cNvSpPr>
          <p:nvPr/>
        </p:nvSpPr>
        <p:spPr bwMode="auto">
          <a:xfrm>
            <a:off x="6781800" y="1981200"/>
            <a:ext cx="2365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d-ID" altLang="id-ID" sz="1200" i="1"/>
              <a:t>Foto : Sophan Wahyudi</a:t>
            </a:r>
          </a:p>
        </p:txBody>
      </p:sp>
      <p:pic>
        <p:nvPicPr>
          <p:cNvPr id="8" name="Picture 2" descr="D:\up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572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4387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511</TotalTime>
  <Words>626</Words>
  <Application>Microsoft Office PowerPoint</Application>
  <PresentationFormat>On-screen Show (4:3)</PresentationFormat>
  <Paragraphs>51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Elemental</vt:lpstr>
      <vt:lpstr>MEDIA  AUDIO VISUAL</vt:lpstr>
      <vt:lpstr>Komposisi</vt:lpstr>
      <vt:lpstr>PowerPoint Presentation</vt:lpstr>
      <vt:lpstr>PowerPoint Presentation</vt:lpstr>
      <vt:lpstr>PowerPoint Presentation</vt:lpstr>
      <vt:lpstr>PowerPoint Presentation</vt:lpstr>
      <vt:lpstr>PowerPoint Presentation</vt:lpstr>
      <vt:lpstr>  BINGKAI</vt:lpstr>
      <vt:lpstr>ATURAN DASAR KOMPOSISI HANYA ADA SATU PUSAT PERHATIAN </vt:lpstr>
      <vt:lpstr>CIPTAKAN ARAH PANDANGAN YANG JELAS                                                                                                                  Foto :  Sophan Wahyudi</vt:lpstr>
      <vt:lpstr>IKUTI ATURAN SEPERTIGA BIDANG </vt:lpstr>
      <vt:lpstr>KOMPOSISI YANG BAGUS ADALAH  YANG TERASA ENAK DI HATI </vt:lpstr>
      <vt:lpstr>TUJUAN PERKULIAHAN</vt:lpstr>
      <vt:lpstr>REFERENSI</vt:lpstr>
      <vt:lpstr>Terima Kasih drs. syaiful HALIM, M.I.Kom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TEKNIK PRODUKSI TELEVISI</dc:title>
  <dc:creator>U53R</dc:creator>
  <cp:lastModifiedBy>user</cp:lastModifiedBy>
  <cp:revision>63</cp:revision>
  <dcterms:created xsi:type="dcterms:W3CDTF">2010-01-13T02:45:16Z</dcterms:created>
  <dcterms:modified xsi:type="dcterms:W3CDTF">2017-11-13T01:47:15Z</dcterms:modified>
</cp:coreProperties>
</file>