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89" r:id="rId2"/>
    <p:sldId id="290" r:id="rId3"/>
    <p:sldId id="28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92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75B674-704B-40EF-AA01-B8A4338EC29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vide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7" y="635509"/>
            <a:ext cx="7853463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95337" y="838200"/>
            <a:ext cx="6710463" cy="1828090"/>
          </a:xfrm>
        </p:spPr>
        <p:txBody>
          <a:bodyPr/>
          <a:lstStyle/>
          <a:p>
            <a:pPr algn="r"/>
            <a:r>
              <a:rPr lang="en-US" dirty="0" smtClean="0"/>
              <a:t>MEDIA </a:t>
            </a:r>
            <a:br>
              <a:rPr lang="en-US" dirty="0" smtClean="0"/>
            </a:br>
            <a:r>
              <a:rPr lang="en-US" dirty="0" smtClean="0"/>
              <a:t>AUDIO VISUAL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7115" y="4940382"/>
            <a:ext cx="21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© </a:t>
            </a:r>
            <a:r>
              <a:rPr lang="en-US" sz="2400" dirty="0" err="1" smtClean="0"/>
              <a:t>syaifulhalim</a:t>
            </a:r>
            <a:endParaRPr lang="en-US" sz="2400" dirty="0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9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294741" rtlCol="0"/>
          <a:lstStyle/>
          <a:p>
            <a:pPr marL="289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u="none" spc="-55" dirty="0"/>
              <a:t>G</a:t>
            </a:r>
            <a:r>
              <a:rPr sz="2400" u="none" spc="-75" dirty="0"/>
              <a:t>a</a:t>
            </a:r>
            <a:r>
              <a:rPr sz="2400" u="none" spc="-85" dirty="0"/>
              <a:t>mb</a:t>
            </a:r>
            <a:r>
              <a:rPr sz="2400" u="none" spc="-75" dirty="0"/>
              <a:t>a</a:t>
            </a:r>
            <a:r>
              <a:rPr sz="2400" u="none" spc="-10" dirty="0"/>
              <a:t>r</a:t>
            </a:r>
            <a:r>
              <a:rPr sz="2400" u="none" spc="-215" dirty="0">
                <a:latin typeface="Times New Roman"/>
                <a:cs typeface="Times New Roman"/>
              </a:rPr>
              <a:t> </a:t>
            </a:r>
            <a:r>
              <a:rPr sz="2400" u="none" spc="-100" dirty="0"/>
              <a:t>F</a:t>
            </a:r>
            <a:r>
              <a:rPr sz="2400" u="none" spc="-65" dirty="0"/>
              <a:t>o</a:t>
            </a:r>
            <a:r>
              <a:rPr sz="2400" u="none" spc="-90" dirty="0"/>
              <a:t>t</a:t>
            </a:r>
            <a:r>
              <a:rPr sz="2400" u="none" dirty="0"/>
              <a:t>o</a:t>
            </a:r>
            <a:r>
              <a:rPr sz="2400" u="none" spc="-229" dirty="0">
                <a:latin typeface="Times New Roman"/>
                <a:cs typeface="Times New Roman"/>
              </a:rPr>
              <a:t> </a:t>
            </a:r>
            <a:r>
              <a:rPr sz="2400" u="none" spc="-105" dirty="0"/>
              <a:t>K</a:t>
            </a:r>
            <a:r>
              <a:rPr sz="2400" u="none" spc="-60" dirty="0"/>
              <a:t>ec</a:t>
            </a:r>
            <a:r>
              <a:rPr sz="2400" u="none" spc="-70" dirty="0"/>
              <a:t>e</a:t>
            </a:r>
            <a:r>
              <a:rPr sz="2400" u="none" spc="-85" dirty="0"/>
              <a:t>p</a:t>
            </a:r>
            <a:r>
              <a:rPr sz="2400" u="none" spc="-114" dirty="0"/>
              <a:t>a</a:t>
            </a:r>
            <a:r>
              <a:rPr sz="2400" u="none" spc="-105" dirty="0"/>
              <a:t>t</a:t>
            </a:r>
            <a:r>
              <a:rPr sz="2400" u="none" spc="-90" dirty="0"/>
              <a:t>a</a:t>
            </a:r>
            <a:r>
              <a:rPr sz="2400" u="none" spc="-15" dirty="0"/>
              <a:t>n</a:t>
            </a:r>
            <a:r>
              <a:rPr sz="2400" u="none" spc="-210" dirty="0">
                <a:latin typeface="Times New Roman"/>
                <a:cs typeface="Times New Roman"/>
              </a:rPr>
              <a:t> </a:t>
            </a:r>
            <a:r>
              <a:rPr sz="2400" u="none" spc="-75" dirty="0"/>
              <a:t>d</a:t>
            </a:r>
            <a:r>
              <a:rPr sz="2400" u="none" spc="-10" dirty="0"/>
              <a:t>i</a:t>
            </a:r>
            <a:r>
              <a:rPr sz="2400" u="none" spc="-180" dirty="0">
                <a:latin typeface="Times New Roman"/>
                <a:cs typeface="Times New Roman"/>
              </a:rPr>
              <a:t> </a:t>
            </a:r>
            <a:r>
              <a:rPr sz="2400" u="none" spc="-90" dirty="0"/>
              <a:t>at</a:t>
            </a:r>
            <a:r>
              <a:rPr sz="2400" u="none" spc="-75" dirty="0"/>
              <a:t>a</a:t>
            </a:r>
            <a:r>
              <a:rPr sz="2400" u="none" spc="-10" dirty="0"/>
              <a:t>s</a:t>
            </a:r>
            <a:r>
              <a:rPr sz="2400" u="none" spc="-220" dirty="0">
                <a:latin typeface="Times New Roman"/>
                <a:cs typeface="Times New Roman"/>
              </a:rPr>
              <a:t> </a:t>
            </a:r>
            <a:r>
              <a:rPr sz="2400" u="none" spc="-65" dirty="0"/>
              <a:t>1</a:t>
            </a:r>
            <a:r>
              <a:rPr sz="2400" u="none" spc="-55" dirty="0"/>
              <a:t>/</a:t>
            </a:r>
            <a:r>
              <a:rPr sz="2400" u="none" spc="-80" dirty="0"/>
              <a:t>40</a:t>
            </a:r>
            <a:r>
              <a:rPr sz="2400" u="none" spc="-15" dirty="0"/>
              <a:t>0</a:t>
            </a:r>
            <a:r>
              <a:rPr sz="2400" u="none" spc="-204" dirty="0">
                <a:latin typeface="Times New Roman"/>
                <a:cs typeface="Times New Roman"/>
              </a:rPr>
              <a:t> </a:t>
            </a:r>
            <a:r>
              <a:rPr sz="2400" u="none" spc="-75" dirty="0"/>
              <a:t>d</a:t>
            </a:r>
            <a:r>
              <a:rPr sz="2400" u="none" spc="-70" dirty="0"/>
              <a:t>e</a:t>
            </a:r>
            <a:r>
              <a:rPr sz="2400" u="none" spc="-65" dirty="0"/>
              <a:t>t</a:t>
            </a:r>
            <a:r>
              <a:rPr sz="2400" u="none" spc="-70" dirty="0"/>
              <a:t>ik</a:t>
            </a:r>
            <a:r>
              <a:rPr sz="2400" u="none" spc="-10" dirty="0"/>
              <a:t>.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367002" y="5943600"/>
            <a:ext cx="22225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75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1400" spc="-6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400" spc="15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  <a:r>
              <a:rPr sz="1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400" spc="-60" dirty="0">
                <a:solidFill>
                  <a:srgbClr val="FFFFFF"/>
                </a:solidFill>
                <a:latin typeface="Calibri Light"/>
                <a:cs typeface="Calibri Light"/>
              </a:rPr>
              <a:t>op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1400" spc="-6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4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140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400" spc="-85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yud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914400" y="1852613"/>
            <a:ext cx="2636838" cy="4022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3810000" y="2085975"/>
            <a:ext cx="4794250" cy="378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2" descr="D:\up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350" y="609600"/>
            <a:ext cx="7543800" cy="914400"/>
          </a:xfrm>
        </p:spPr>
        <p:txBody>
          <a:bodyPr tIns="301599" rtlCol="0"/>
          <a:lstStyle/>
          <a:p>
            <a:pPr marL="289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u="none" spc="-55" dirty="0"/>
              <a:t>G</a:t>
            </a:r>
            <a:r>
              <a:rPr sz="2000" u="none" spc="-60" dirty="0"/>
              <a:t>A</a:t>
            </a:r>
            <a:r>
              <a:rPr sz="2000" u="none" spc="-70" dirty="0"/>
              <a:t>M</a:t>
            </a:r>
            <a:r>
              <a:rPr sz="2000" u="none" spc="-90" dirty="0"/>
              <a:t>B</a:t>
            </a:r>
            <a:r>
              <a:rPr sz="2000" u="none" spc="-85" dirty="0"/>
              <a:t>A</a:t>
            </a:r>
            <a:r>
              <a:rPr sz="2000" u="none" dirty="0"/>
              <a:t>R</a:t>
            </a:r>
            <a:r>
              <a:rPr sz="2000" u="none" spc="-200" dirty="0">
                <a:latin typeface="Times New Roman"/>
                <a:cs typeface="Times New Roman"/>
              </a:rPr>
              <a:t> </a:t>
            </a:r>
            <a:r>
              <a:rPr sz="2000" u="none" spc="-80" dirty="0"/>
              <a:t>F</a:t>
            </a:r>
            <a:r>
              <a:rPr sz="2000" u="none" spc="-125" dirty="0"/>
              <a:t>O</a:t>
            </a:r>
            <a:r>
              <a:rPr sz="2000" u="none" spc="-114" dirty="0"/>
              <a:t>T</a:t>
            </a:r>
            <a:r>
              <a:rPr sz="2000" u="none" dirty="0"/>
              <a:t>O</a:t>
            </a:r>
            <a:r>
              <a:rPr sz="2000" u="none" spc="-204" dirty="0">
                <a:latin typeface="Times New Roman"/>
                <a:cs typeface="Times New Roman"/>
              </a:rPr>
              <a:t> </a:t>
            </a:r>
            <a:r>
              <a:rPr sz="2000" u="none" spc="-50" dirty="0"/>
              <a:t>D</a:t>
            </a:r>
            <a:r>
              <a:rPr sz="2000" u="none" spc="-70" dirty="0"/>
              <a:t>E</a:t>
            </a:r>
            <a:r>
              <a:rPr sz="2000" u="none" spc="-65" dirty="0"/>
              <a:t>N</a:t>
            </a:r>
            <a:r>
              <a:rPr sz="2000" u="none" spc="-70" dirty="0"/>
              <a:t>G</a:t>
            </a:r>
            <a:r>
              <a:rPr sz="2000" u="none" spc="-85" dirty="0"/>
              <a:t>A</a:t>
            </a:r>
            <a:r>
              <a:rPr sz="2000" u="none" dirty="0"/>
              <a:t>N</a:t>
            </a:r>
            <a:r>
              <a:rPr sz="2000" u="none" spc="-220" dirty="0">
                <a:latin typeface="Times New Roman"/>
                <a:cs typeface="Times New Roman"/>
              </a:rPr>
              <a:t> </a:t>
            </a:r>
            <a:r>
              <a:rPr sz="2000" u="none" spc="-50" dirty="0"/>
              <a:t>K</a:t>
            </a:r>
            <a:r>
              <a:rPr sz="2000" u="none" spc="-80" dirty="0"/>
              <a:t>E</a:t>
            </a:r>
            <a:r>
              <a:rPr sz="2000" u="none" spc="-65" dirty="0"/>
              <a:t>C</a:t>
            </a:r>
            <a:r>
              <a:rPr sz="2000" u="none" spc="-70" dirty="0"/>
              <a:t>E</a:t>
            </a:r>
            <a:r>
              <a:rPr sz="2000" u="none" spc="-225" dirty="0"/>
              <a:t>P</a:t>
            </a:r>
            <a:r>
              <a:rPr sz="2000" u="none" spc="-229" dirty="0"/>
              <a:t>A</a:t>
            </a:r>
            <a:r>
              <a:rPr sz="2000" u="none" spc="-225" dirty="0"/>
              <a:t>T</a:t>
            </a:r>
            <a:r>
              <a:rPr sz="2000" u="none" spc="-85" dirty="0"/>
              <a:t>A</a:t>
            </a:r>
            <a:r>
              <a:rPr sz="2000" u="none" dirty="0"/>
              <a:t>N</a:t>
            </a:r>
            <a:r>
              <a:rPr sz="2000" u="none" spc="-204" dirty="0">
                <a:latin typeface="Times New Roman"/>
                <a:cs typeface="Times New Roman"/>
              </a:rPr>
              <a:t> </a:t>
            </a:r>
            <a:r>
              <a:rPr sz="2000" u="none" spc="-60" dirty="0"/>
              <a:t>R</a:t>
            </a:r>
            <a:r>
              <a:rPr sz="2000" u="none" spc="-55" dirty="0"/>
              <a:t>E</a:t>
            </a:r>
            <a:r>
              <a:rPr sz="2000" u="none" spc="-65" dirty="0"/>
              <a:t>N</a:t>
            </a:r>
            <a:r>
              <a:rPr sz="2000" u="none" spc="-100" dirty="0"/>
              <a:t>D</a:t>
            </a:r>
            <a:r>
              <a:rPr sz="2000" u="none" spc="-75" dirty="0"/>
              <a:t>A</a:t>
            </a:r>
            <a:r>
              <a:rPr sz="2000" u="none" dirty="0"/>
              <a:t>H</a:t>
            </a:r>
            <a:r>
              <a:rPr sz="2000" u="none" spc="-215" dirty="0">
                <a:latin typeface="Times New Roman"/>
                <a:cs typeface="Times New Roman"/>
              </a:rPr>
              <a:t> </a:t>
            </a:r>
            <a:r>
              <a:rPr sz="2000" u="none" spc="-55" dirty="0"/>
              <a:t>1/</a:t>
            </a:r>
            <a:r>
              <a:rPr sz="2000" u="none" dirty="0"/>
              <a:t>2</a:t>
            </a:r>
            <a:r>
              <a:rPr sz="2000" u="none" spc="-185" dirty="0">
                <a:latin typeface="Times New Roman"/>
                <a:cs typeface="Times New Roman"/>
              </a:rPr>
              <a:t> </a:t>
            </a:r>
            <a:r>
              <a:rPr sz="2000" u="none" spc="-50" dirty="0"/>
              <a:t>D</a:t>
            </a:r>
            <a:r>
              <a:rPr sz="2000" u="none" spc="-55" dirty="0"/>
              <a:t>E</a:t>
            </a:r>
            <a:r>
              <a:rPr sz="2000" u="none" spc="-70" dirty="0"/>
              <a:t>TI</a:t>
            </a:r>
            <a:r>
              <a:rPr sz="2000" u="none" dirty="0"/>
              <a:t>K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5297693" y="5791200"/>
            <a:ext cx="223202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spc="-75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1400" spc="-6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400" spc="15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:</a:t>
            </a:r>
            <a:r>
              <a:rPr sz="140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1400" spc="-60" dirty="0">
                <a:solidFill>
                  <a:srgbClr val="FFFFFF"/>
                </a:solidFill>
                <a:latin typeface="Calibri Light"/>
                <a:cs typeface="Calibri Light"/>
              </a:rPr>
              <a:t>op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1400" spc="-6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4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alibri Light"/>
                <a:cs typeface="Calibri Light"/>
              </a:rPr>
              <a:t>W</a:t>
            </a:r>
            <a:r>
              <a:rPr sz="1400" spc="-5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400" spc="-85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1400" spc="-70" dirty="0">
                <a:solidFill>
                  <a:srgbClr val="FFFFFF"/>
                </a:solidFill>
                <a:latin typeface="Calibri Light"/>
                <a:cs typeface="Calibri Light"/>
              </a:rPr>
              <a:t>yud</a:t>
            </a:r>
            <a:r>
              <a:rPr sz="1400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1782763" y="2133600"/>
            <a:ext cx="5715000" cy="3498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350" y="609600"/>
            <a:ext cx="7543800" cy="914400"/>
          </a:xfrm>
        </p:spPr>
        <p:txBody>
          <a:bodyPr tIns="191135" rtlCol="0"/>
          <a:lstStyle/>
          <a:p>
            <a:pPr marL="2895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u="none" spc="-50" dirty="0"/>
              <a:t>I</a:t>
            </a:r>
            <a:r>
              <a:rPr sz="3200" u="none" spc="-60" dirty="0"/>
              <a:t>S</a:t>
            </a:r>
            <a:r>
              <a:rPr sz="3200" u="none" spc="-95" dirty="0"/>
              <a:t>O</a:t>
            </a:r>
            <a:r>
              <a:rPr sz="3200" u="none" dirty="0"/>
              <a:t>/</a:t>
            </a:r>
            <a:r>
              <a:rPr sz="3200" u="none" spc="-254" dirty="0">
                <a:latin typeface="Times New Roman"/>
                <a:cs typeface="Times New Roman"/>
              </a:rPr>
              <a:t> </a:t>
            </a:r>
            <a:r>
              <a:rPr sz="3200" u="none" spc="-50" dirty="0"/>
              <a:t>I</a:t>
            </a:r>
            <a:r>
              <a:rPr sz="3200" u="none" spc="-105" dirty="0"/>
              <a:t>n</a:t>
            </a:r>
            <a:r>
              <a:rPr sz="3200" u="none" spc="-95" dirty="0"/>
              <a:t>t</a:t>
            </a:r>
            <a:r>
              <a:rPr sz="3200" u="none" spc="-75" dirty="0"/>
              <a:t>e</a:t>
            </a:r>
            <a:r>
              <a:rPr sz="3200" u="none" spc="-60" dirty="0"/>
              <a:t>r</a:t>
            </a:r>
            <a:r>
              <a:rPr sz="3200" u="none" spc="-80" dirty="0"/>
              <a:t>na</a:t>
            </a:r>
            <a:r>
              <a:rPr sz="3200" u="none" spc="-75" dirty="0"/>
              <a:t>s</a:t>
            </a:r>
            <a:r>
              <a:rPr sz="3200" u="none" spc="-60" dirty="0"/>
              <a:t>i</a:t>
            </a:r>
            <a:r>
              <a:rPr sz="3200" u="none" spc="-85" dirty="0"/>
              <a:t>o</a:t>
            </a:r>
            <a:r>
              <a:rPr sz="3200" u="none" spc="-80" dirty="0"/>
              <a:t>na</a:t>
            </a:r>
            <a:r>
              <a:rPr sz="3200" u="none" dirty="0"/>
              <a:t>l</a:t>
            </a:r>
            <a:r>
              <a:rPr sz="3200" u="none" spc="-235" dirty="0">
                <a:latin typeface="Times New Roman"/>
                <a:cs typeface="Times New Roman"/>
              </a:rPr>
              <a:t> </a:t>
            </a:r>
            <a:r>
              <a:rPr sz="3200" u="none" spc="-60" dirty="0"/>
              <a:t>S</a:t>
            </a:r>
            <a:r>
              <a:rPr sz="3200" u="none" spc="-105" dirty="0"/>
              <a:t>t</a:t>
            </a:r>
            <a:r>
              <a:rPr sz="3200" u="none" spc="-70" dirty="0"/>
              <a:t>a</a:t>
            </a:r>
            <a:r>
              <a:rPr sz="3200" u="none" spc="-80" dirty="0"/>
              <a:t>nda</a:t>
            </a:r>
            <a:r>
              <a:rPr sz="3200" u="none" spc="-110" dirty="0"/>
              <a:t>r</a:t>
            </a:r>
            <a:r>
              <a:rPr sz="3200" u="none" dirty="0"/>
              <a:t>d</a:t>
            </a:r>
            <a:r>
              <a:rPr sz="3200" u="none" spc="-245" dirty="0">
                <a:latin typeface="Times New Roman"/>
                <a:cs typeface="Times New Roman"/>
              </a:rPr>
              <a:t> </a:t>
            </a:r>
            <a:r>
              <a:rPr sz="3200" u="none" spc="-85" dirty="0"/>
              <a:t>O</a:t>
            </a:r>
            <a:r>
              <a:rPr sz="3200" u="none" spc="-110" dirty="0"/>
              <a:t>r</a:t>
            </a:r>
            <a:r>
              <a:rPr sz="3200" u="none" spc="-135" dirty="0"/>
              <a:t>g</a:t>
            </a:r>
            <a:r>
              <a:rPr sz="3200" u="none" spc="-80" dirty="0"/>
              <a:t>an</a:t>
            </a:r>
            <a:r>
              <a:rPr sz="3200" u="none" spc="-60" dirty="0"/>
              <a:t>i</a:t>
            </a:r>
            <a:r>
              <a:rPr sz="3200" u="none" spc="-130" dirty="0"/>
              <a:t>z</a:t>
            </a:r>
            <a:r>
              <a:rPr sz="3200" u="none" spc="-114" dirty="0"/>
              <a:t>a</a:t>
            </a:r>
            <a:r>
              <a:rPr sz="3200" u="none" spc="-60" dirty="0"/>
              <a:t>ti</a:t>
            </a:r>
            <a:r>
              <a:rPr sz="3200" u="none" spc="-85" dirty="0"/>
              <a:t>o</a:t>
            </a:r>
            <a:r>
              <a:rPr sz="3200" u="none" dirty="0"/>
              <a:t>n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1219200" y="1795462"/>
            <a:ext cx="7342187" cy="46053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Internasional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Standard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Organization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merupakan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standar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internasional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kepekaan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sensor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gambar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tau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terhadap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digunakan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angka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seperti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ISO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100,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200,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400,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800,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1600,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3200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seterusnya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Pengaturan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ISO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salah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komponen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penting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menentukan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exposure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tepat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tinggi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ISO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sensitif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sensor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terhadap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cahaya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dihasilkan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akan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terang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digital,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kemudahan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diraskan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bisa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bebas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berganti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ISO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bahkan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bisa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cs typeface="Calibri" pitchFamily="34" charset="0"/>
              </a:rPr>
              <a:t>memakai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ISO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cs typeface="Calibri" pitchFamily="34" charset="0"/>
              </a:rPr>
              <a:t>Auto.</a:t>
            </a:r>
            <a:endParaRPr lang="en-US" sz="2800" dirty="0">
              <a:cs typeface="Calibri" pitchFamily="34" charset="0"/>
            </a:endParaRPr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200400"/>
          </a:xfrm>
        </p:spPr>
        <p:txBody>
          <a:bodyPr>
            <a:normAutofit fontScale="92500" lnSpcReduction="20000"/>
          </a:bodyPr>
          <a:lstStyle/>
          <a:p>
            <a:pPr lvl="0" indent="-274320" algn="just"/>
            <a:r>
              <a:rPr lang="en-US" sz="2800" dirty="0" err="1" smtClean="0"/>
              <a:t>Millerson</a:t>
            </a:r>
            <a:r>
              <a:rPr lang="en-US" sz="2800" dirty="0" smtClean="0"/>
              <a:t>, Gerald. 2003. </a:t>
            </a:r>
            <a:r>
              <a:rPr lang="en-US" sz="2800" i="1" dirty="0" smtClean="0"/>
              <a:t>Video Camera Technique</a:t>
            </a:r>
            <a:r>
              <a:rPr lang="en-US" sz="2800" dirty="0" smtClean="0"/>
              <a:t>. Oxford: Focal Press. </a:t>
            </a:r>
          </a:p>
          <a:p>
            <a:pPr lvl="0" indent="-274320" algn="just"/>
            <a:r>
              <a:rPr lang="en-US" sz="2800" dirty="0" smtClean="0"/>
              <a:t>Ward, Peter. 2003. </a:t>
            </a:r>
            <a:r>
              <a:rPr lang="en-US" sz="2800" i="1" dirty="0" smtClean="0"/>
              <a:t>Digital Video Camerawork</a:t>
            </a:r>
            <a:r>
              <a:rPr lang="en-US" sz="2800" dirty="0" smtClean="0"/>
              <a:t>. Oxford: Focal Press.</a:t>
            </a:r>
          </a:p>
          <a:p>
            <a:pPr lvl="0" indent="-274320" algn="just"/>
            <a:r>
              <a:rPr lang="en-US" sz="2800" dirty="0" err="1" smtClean="0"/>
              <a:t>Musbuburger</a:t>
            </a:r>
            <a:r>
              <a:rPr lang="en-US" sz="2800" dirty="0" smtClean="0"/>
              <a:t>, Robert B. 2003. </a:t>
            </a:r>
            <a:r>
              <a:rPr lang="en-US" sz="2800" i="1" dirty="0" smtClean="0"/>
              <a:t>Single-Camera Video Production</a:t>
            </a:r>
            <a:r>
              <a:rPr lang="en-US" sz="2800" dirty="0" smtClean="0"/>
              <a:t>. Oxford: Focal Press.</a:t>
            </a:r>
          </a:p>
          <a:p>
            <a:pPr lvl="0" indent="-274320" algn="just">
              <a:lnSpc>
                <a:spcPct val="120000"/>
              </a:lnSpc>
            </a:pPr>
            <a:r>
              <a:rPr lang="en-US" sz="2800" dirty="0" smtClean="0"/>
              <a:t> Simon</a:t>
            </a:r>
            <a:r>
              <a:rPr lang="en-US" sz="2800" dirty="0"/>
              <a:t>, Steve. 2013. </a:t>
            </a:r>
            <a:r>
              <a:rPr lang="en-US" sz="2800" i="1" dirty="0"/>
              <a:t>The Passionate Photographer. </a:t>
            </a:r>
            <a:r>
              <a:rPr lang="en-US" sz="2800" i="1" dirty="0" smtClean="0"/>
              <a:t> </a:t>
            </a:r>
            <a:r>
              <a:rPr lang="en-US" sz="2800" dirty="0" smtClean="0"/>
              <a:t>Jakarta: PT </a:t>
            </a:r>
            <a:r>
              <a:rPr lang="en-US" sz="2800" dirty="0" err="1" smtClean="0"/>
              <a:t>Elex</a:t>
            </a:r>
            <a:r>
              <a:rPr lang="en-US" sz="2800" dirty="0" smtClean="0"/>
              <a:t> Media </a:t>
            </a:r>
            <a:r>
              <a:rPr lang="en-US" sz="2800" dirty="0" err="1" smtClean="0"/>
              <a:t>Komputindo</a:t>
            </a:r>
            <a:r>
              <a:rPr lang="en-US" sz="2800" dirty="0" smtClean="0"/>
              <a:t>.</a:t>
            </a:r>
            <a:endParaRPr lang="en-US" sz="2800" dirty="0"/>
          </a:p>
          <a:p>
            <a:pPr marL="18288" lvl="0" indent="0" algn="just">
              <a:buNone/>
            </a:pPr>
            <a:endParaRPr lang="en-US" sz="2800" dirty="0" smtClean="0"/>
          </a:p>
          <a:p>
            <a:pPr marL="0" lvl="0" indent="0" algn="just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0"/>
            <a:ext cx="7543800" cy="381000"/>
          </a:xfrm>
        </p:spPr>
        <p:txBody>
          <a:bodyPr/>
          <a:lstStyle/>
          <a:p>
            <a:pPr algn="ctr"/>
            <a:r>
              <a:rPr lang="en-US" sz="4000" dirty="0" err="1" smtClean="0"/>
              <a:t>Terima</a:t>
            </a:r>
            <a:r>
              <a:rPr lang="en-US" sz="4000" dirty="0" smtClean="0"/>
              <a:t> </a:t>
            </a:r>
            <a:r>
              <a:rPr lang="en-US" sz="4000" dirty="0" err="1" smtClean="0"/>
              <a:t>Kasih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err="1" smtClean="0"/>
              <a:t>drs.</a:t>
            </a:r>
            <a:r>
              <a:rPr lang="en-US" sz="1800" dirty="0" smtClean="0"/>
              <a:t> </a:t>
            </a:r>
            <a:r>
              <a:rPr lang="en-US" sz="1800" dirty="0" err="1" smtClean="0"/>
              <a:t>syaiful</a:t>
            </a:r>
            <a:r>
              <a:rPr lang="en-US" sz="1800" dirty="0" smtClean="0"/>
              <a:t> HALIM, </a:t>
            </a:r>
            <a:r>
              <a:rPr lang="en-US" sz="1800" dirty="0" err="1" smtClean="0"/>
              <a:t>M.I.Kom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4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vide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7" y="635509"/>
            <a:ext cx="7853463" cy="55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1537" y="1600910"/>
            <a:ext cx="6710463" cy="1828090"/>
          </a:xfrm>
        </p:spPr>
        <p:txBody>
          <a:bodyPr/>
          <a:lstStyle/>
          <a:p>
            <a:pPr algn="r"/>
            <a:r>
              <a:rPr lang="en-US" sz="4400" dirty="0" err="1" smtClean="0"/>
              <a:t>Diafragma</a:t>
            </a:r>
            <a:r>
              <a:rPr lang="en-US" sz="4400" dirty="0" smtClean="0"/>
              <a:t>, Shutter Speed, </a:t>
            </a:r>
            <a:r>
              <a:rPr lang="en-US" sz="4400" dirty="0" err="1" smtClean="0"/>
              <a:t>dan</a:t>
            </a:r>
            <a:r>
              <a:rPr lang="en-US" sz="4400" dirty="0" smtClean="0"/>
              <a:t> ISO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7115" y="4940382"/>
            <a:ext cx="21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© </a:t>
            </a:r>
            <a:r>
              <a:rPr lang="en-US" sz="2400" dirty="0" err="1" smtClean="0"/>
              <a:t>syaifulhalim</a:t>
            </a:r>
            <a:endParaRPr lang="en-US" sz="2400" dirty="0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70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5438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TUJUAN PERKULIAHAN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5410200" cy="4754725"/>
          </a:xfrm>
        </p:spPr>
        <p:txBody>
          <a:bodyPr>
            <a:normAutofit/>
          </a:bodyPr>
          <a:lstStyle/>
          <a:p>
            <a:pPr algn="just"/>
            <a:r>
              <a:rPr lang="fi-FI" sz="2800" dirty="0" smtClean="0"/>
              <a:t>memahami perkembangan teknologi industri penyiaran</a:t>
            </a:r>
          </a:p>
          <a:p>
            <a:pPr algn="just"/>
            <a:r>
              <a:rPr lang="fi-FI" sz="2800" dirty="0" smtClean="0"/>
              <a:t>memahami pola kegiatan di lingkungan industri penyiaran</a:t>
            </a:r>
          </a:p>
          <a:p>
            <a:pPr algn="just"/>
            <a:r>
              <a:rPr lang="fi-FI" sz="2800" dirty="0" smtClean="0"/>
              <a:t>memahami teori dan praktik </a:t>
            </a:r>
            <a:r>
              <a:rPr lang="fi-FI" dirty="0" smtClean="0"/>
              <a:t>tata fotografi elektronika untuk televisi, baik secara </a:t>
            </a:r>
            <a:r>
              <a:rPr lang="fi-FI" i="1" dirty="0" smtClean="0"/>
              <a:t>single-cam</a:t>
            </a:r>
            <a:r>
              <a:rPr lang="fi-FI" dirty="0" smtClean="0"/>
              <a:t> atau </a:t>
            </a:r>
            <a:r>
              <a:rPr lang="fi-FI" i="1" dirty="0" smtClean="0"/>
              <a:t>multy-cam</a:t>
            </a:r>
            <a:endParaRPr lang="fi-FI" sz="2800" i="1" dirty="0" smtClean="0"/>
          </a:p>
          <a:p>
            <a:pPr algn="just"/>
            <a:r>
              <a:rPr lang="fi-FI" sz="2800" dirty="0" smtClean="0"/>
              <a:t>memahami faktor-faktor pendukung dalam kegiatan </a:t>
            </a:r>
            <a:r>
              <a:rPr lang="fi-FI" dirty="0" smtClean="0"/>
              <a:t>tata fotografi elektronika untuk televisi, baik secara </a:t>
            </a:r>
            <a:r>
              <a:rPr lang="fi-FI" i="1" dirty="0" smtClean="0"/>
              <a:t>taping</a:t>
            </a:r>
            <a:r>
              <a:rPr lang="fi-FI" dirty="0" smtClean="0"/>
              <a:t> atau </a:t>
            </a:r>
            <a:r>
              <a:rPr lang="fi-FI" i="1" dirty="0" smtClean="0"/>
              <a:t>live</a:t>
            </a:r>
            <a:endParaRPr lang="en-US" sz="2800" i="1" dirty="0"/>
          </a:p>
        </p:txBody>
      </p:sp>
      <p:pic>
        <p:nvPicPr>
          <p:cNvPr id="2050" name="Picture 2" descr="D:\GIF\baruandroi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1714500" cy="3543300"/>
          </a:xfrm>
          <a:prstGeom prst="rect">
            <a:avLst/>
          </a:prstGeom>
          <a:noFill/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2114550"/>
            <a:ext cx="7394575" cy="27289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1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Teori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dasar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Diafragma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shutter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speed,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ISO/ASA.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Diharapkan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mengenal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memahami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teori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dasar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sehingga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tidak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terjadi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kegamangan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" pitchFamily="34" charset="0"/>
              </a:rPr>
              <a:t>teknis</a:t>
            </a:r>
            <a:r>
              <a:rPr lang="en-US" sz="40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4000" dirty="0">
              <a:cs typeface="Calibri" pitchFamily="34" charset="0"/>
            </a:endParaRPr>
          </a:p>
        </p:txBody>
      </p:sp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882650" y="1314450"/>
            <a:ext cx="7602538" cy="484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7588250" algn="l"/>
              </a:tabLst>
              <a:defRPr/>
            </a:pPr>
            <a:r>
              <a:rPr sz="3600" b="1" u="sng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u="sng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u="sng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600" b="1" u="sng" dirty="0">
                <a:solidFill>
                  <a:srgbClr val="FFFFFF"/>
                </a:solidFill>
                <a:latin typeface="Calibri"/>
                <a:cs typeface="Calibri"/>
              </a:rPr>
              <a:t>sposu</a:t>
            </a:r>
            <a:r>
              <a:rPr sz="3600" b="1" u="sng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u="sng" spc="-5" dirty="0">
                <a:solidFill>
                  <a:srgbClr val="FFFFFF"/>
                </a:solidFill>
                <a:latin typeface="Calibri"/>
                <a:cs typeface="Calibri"/>
              </a:rPr>
              <a:t>e/</a:t>
            </a:r>
            <a:r>
              <a:rPr sz="3600" b="1" u="sng" spc="-6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b="1" u="sng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b="1" u="sng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b="1" u="sng" spc="-20" dirty="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r>
              <a:rPr sz="3600" b="1" u="sng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u="sng" spc="-8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600" b="1" u="sng" spc="-20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3600" b="1" u="sng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1" u="sng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3600" b="1" u="sng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75" y="1933575"/>
            <a:ext cx="7478713" cy="43407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Eksposure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pantas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menjadi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masalah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besar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bagi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semua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fotografer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baik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amatir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profesional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.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Perlengkapan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fotografi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dimiliki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boleh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cukup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mahal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lensa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dibawa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boleh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terbaik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film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memory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card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paling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halus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(ISO),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lokasi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pemotretan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cukup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eksotis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tapi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bila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persoalan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eksposure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payah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hasil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foto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anda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akan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menjadi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lembaran-lembaran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bermakna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datar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berdimensi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3200" dirty="0">
              <a:cs typeface="Calibri" pitchFamily="34" charset="0"/>
            </a:endParaRPr>
          </a:p>
        </p:txBody>
      </p:sp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485775" y="666750"/>
            <a:ext cx="8005763" cy="7635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025"/>
              </a:lnSpc>
            </a:pP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Eksposure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akan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anda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pilih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akan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bergantung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pada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tiga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persoalan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pokok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(basic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theory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of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FF"/>
                </a:solidFill>
                <a:cs typeface="Calibri" pitchFamily="34" charset="0"/>
              </a:rPr>
              <a:t>exposure)</a:t>
            </a:r>
            <a:endParaRPr lang="en-US" sz="2800">
              <a:cs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775" y="2089150"/>
            <a:ext cx="33337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900113" y="2054225"/>
            <a:ext cx="2697162" cy="550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3438525" y="2054225"/>
            <a:ext cx="274638" cy="5508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3575050" y="2054225"/>
            <a:ext cx="3182938" cy="550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4" name="object 10"/>
          <p:cNvSpPr>
            <a:spLocks noChangeArrowheads="1"/>
          </p:cNvSpPr>
          <p:nvPr/>
        </p:nvSpPr>
        <p:spPr bwMode="auto">
          <a:xfrm>
            <a:off x="6691313" y="2054225"/>
            <a:ext cx="1989137" cy="550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8529638" y="2054225"/>
            <a:ext cx="331787" cy="5508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6" name="object 12"/>
          <p:cNvSpPr>
            <a:spLocks noChangeArrowheads="1"/>
          </p:cNvSpPr>
          <p:nvPr/>
        </p:nvSpPr>
        <p:spPr bwMode="auto">
          <a:xfrm>
            <a:off x="498475" y="3265488"/>
            <a:ext cx="365125" cy="550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7" name="object 13"/>
          <p:cNvSpPr>
            <a:spLocks noChangeArrowheads="1"/>
          </p:cNvSpPr>
          <p:nvPr/>
        </p:nvSpPr>
        <p:spPr bwMode="auto">
          <a:xfrm>
            <a:off x="681038" y="3265488"/>
            <a:ext cx="5354637" cy="5508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14"/>
          <p:cNvSpPr>
            <a:spLocks noChangeArrowheads="1"/>
          </p:cNvSpPr>
          <p:nvPr/>
        </p:nvSpPr>
        <p:spPr bwMode="auto">
          <a:xfrm>
            <a:off x="5878513" y="3265488"/>
            <a:ext cx="388937" cy="5508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15"/>
          <p:cNvSpPr>
            <a:spLocks noChangeArrowheads="1"/>
          </p:cNvSpPr>
          <p:nvPr/>
        </p:nvSpPr>
        <p:spPr bwMode="auto">
          <a:xfrm>
            <a:off x="6137275" y="3265488"/>
            <a:ext cx="1323975" cy="5508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0" name="object 16"/>
          <p:cNvSpPr>
            <a:spLocks noChangeArrowheads="1"/>
          </p:cNvSpPr>
          <p:nvPr/>
        </p:nvSpPr>
        <p:spPr bwMode="auto">
          <a:xfrm>
            <a:off x="498475" y="4498975"/>
            <a:ext cx="404813" cy="550863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1" name="object 17"/>
          <p:cNvSpPr>
            <a:spLocks noChangeArrowheads="1"/>
          </p:cNvSpPr>
          <p:nvPr/>
        </p:nvSpPr>
        <p:spPr bwMode="auto">
          <a:xfrm>
            <a:off x="850900" y="4498975"/>
            <a:ext cx="6072188" cy="550863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2" descr="D:\upj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175" y="1882775"/>
            <a:ext cx="7480300" cy="44592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Begitupun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f-number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diafragma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dikenal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istilah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setengah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dua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kalinya,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seri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biasa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digunakan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f/1.4,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f/2,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f/2.8,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f/4,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f/5.6,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f/8,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f/11,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f/16,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f/22.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Masing-masing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angka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menunjukkan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ukuran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lensa.</a:t>
            </a:r>
            <a:endParaRPr lang="en-US" sz="2400">
              <a:cs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1400"/>
              </a:spcBef>
            </a:pP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diafragma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pengontrol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ruang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tajam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depth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of</a:t>
            </a: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FF"/>
                </a:solidFill>
                <a:cs typeface="Calibri" pitchFamily="34" charset="0"/>
              </a:rPr>
              <a:t>field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diinginkan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dalam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hasil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pemotretan,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dekat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hingga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jauh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semua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terlihat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fokus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tajam.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kecil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diafragma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luas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ruang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tajamnya,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sebaliknya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besar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bukaannya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semakin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terbatas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ruang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tajamnya.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Misalnya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f/1.4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lebih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besar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bukaannya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dibanding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dengan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f/22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lebih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FFFF"/>
                </a:solidFill>
                <a:cs typeface="Calibri" pitchFamily="34" charset="0"/>
              </a:rPr>
              <a:t>kecil.</a:t>
            </a:r>
            <a:endParaRPr lang="en-US" sz="2400">
              <a:cs typeface="Calibri" pitchFamily="34" charset="0"/>
            </a:endParaRPr>
          </a:p>
        </p:txBody>
      </p:sp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895350" y="1738313"/>
            <a:ext cx="7477125" cy="0"/>
          </a:xfrm>
          <a:custGeom>
            <a:avLst/>
            <a:gdLst>
              <a:gd name="T0" fmla="*/ 0 w 7475855"/>
              <a:gd name="T1" fmla="*/ 7475463 w 747585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475855">
                <a:moveTo>
                  <a:pt x="0" y="0"/>
                </a:moveTo>
                <a:lnTo>
                  <a:pt x="7475463" y="0"/>
                </a:lnTo>
              </a:path>
            </a:pathLst>
          </a:custGeom>
          <a:noFill/>
          <a:ln w="609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162687" rtlCol="0"/>
          <a:lstStyle/>
          <a:p>
            <a:pPr marL="429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u="none" dirty="0">
                <a:latin typeface="Calibri"/>
                <a:cs typeface="Calibri"/>
              </a:rPr>
              <a:t>Bu</a:t>
            </a:r>
            <a:r>
              <a:rPr sz="3200" u="none" spc="-75" dirty="0">
                <a:latin typeface="Calibri"/>
                <a:cs typeface="Calibri"/>
              </a:rPr>
              <a:t>k</a:t>
            </a:r>
            <a:r>
              <a:rPr sz="3200" u="none" dirty="0">
                <a:latin typeface="Calibri"/>
                <a:cs typeface="Calibri"/>
              </a:rPr>
              <a:t>aan</a:t>
            </a:r>
            <a:r>
              <a:rPr sz="3200" u="none" spc="-60" dirty="0">
                <a:latin typeface="Times New Roman"/>
                <a:cs typeface="Times New Roman"/>
              </a:rPr>
              <a:t> </a:t>
            </a:r>
            <a:r>
              <a:rPr sz="3200" u="none" spc="-5" dirty="0">
                <a:latin typeface="Calibri"/>
                <a:cs typeface="Calibri"/>
              </a:rPr>
              <a:t>D</a:t>
            </a:r>
            <a:r>
              <a:rPr sz="3200" u="none" dirty="0">
                <a:latin typeface="Calibri"/>
                <a:cs typeface="Calibri"/>
              </a:rPr>
              <a:t>i</a:t>
            </a:r>
            <a:r>
              <a:rPr sz="3200" u="none" spc="-35" dirty="0">
                <a:latin typeface="Calibri"/>
                <a:cs typeface="Calibri"/>
              </a:rPr>
              <a:t>a</a:t>
            </a:r>
            <a:r>
              <a:rPr sz="3200" u="none" spc="-5" dirty="0">
                <a:latin typeface="Calibri"/>
                <a:cs typeface="Calibri"/>
              </a:rPr>
              <a:t>f</a:t>
            </a:r>
            <a:r>
              <a:rPr sz="3200" u="none" spc="-70" dirty="0">
                <a:latin typeface="Calibri"/>
                <a:cs typeface="Calibri"/>
              </a:rPr>
              <a:t>r</a:t>
            </a:r>
            <a:r>
              <a:rPr sz="3200" u="none" dirty="0">
                <a:latin typeface="Calibri"/>
                <a:cs typeface="Calibri"/>
              </a:rPr>
              <a:t>agma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990600" y="2200275"/>
            <a:ext cx="7543800" cy="2828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0 w 9144000"/>
              <a:gd name="T1" fmla="*/ 457199 h 457200"/>
              <a:gd name="T2" fmla="*/ 9143999 w 9144000"/>
              <a:gd name="T3" fmla="*/ 457199 h 457200"/>
              <a:gd name="T4" fmla="*/ 9143999 w 9144000"/>
              <a:gd name="T5" fmla="*/ 0 h 457200"/>
              <a:gd name="T6" fmla="*/ 0 w 9144000"/>
              <a:gd name="T7" fmla="*/ 0 h 457200"/>
              <a:gd name="T8" fmla="*/ 0 w 9144000"/>
              <a:gd name="T9" fmla="*/ 457199 h 45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457200">
                <a:moveTo>
                  <a:pt x="0" y="457199"/>
                </a:moveTo>
                <a:lnTo>
                  <a:pt x="9143999" y="457199"/>
                </a:lnTo>
                <a:lnTo>
                  <a:pt x="914399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6B7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object 3"/>
          <p:cNvSpPr>
            <a:spLocks/>
          </p:cNvSpPr>
          <p:nvPr/>
        </p:nvSpPr>
        <p:spPr bwMode="auto">
          <a:xfrm>
            <a:off x="0" y="6334125"/>
            <a:ext cx="9144000" cy="66675"/>
          </a:xfrm>
          <a:custGeom>
            <a:avLst/>
            <a:gdLst>
              <a:gd name="T0" fmla="*/ 0 w 9144000"/>
              <a:gd name="T1" fmla="*/ 67055 h 67310"/>
              <a:gd name="T2" fmla="*/ 9143999 w 9144000"/>
              <a:gd name="T3" fmla="*/ 67055 h 67310"/>
              <a:gd name="T4" fmla="*/ 9143999 w 9144000"/>
              <a:gd name="T5" fmla="*/ 0 h 67310"/>
              <a:gd name="T6" fmla="*/ 0 w 9144000"/>
              <a:gd name="T7" fmla="*/ 0 h 67310"/>
              <a:gd name="T8" fmla="*/ 0 w 9144000"/>
              <a:gd name="T9" fmla="*/ 67055 h 67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67310">
                <a:moveTo>
                  <a:pt x="0" y="67055"/>
                </a:moveTo>
                <a:lnTo>
                  <a:pt x="9143999" y="67055"/>
                </a:lnTo>
                <a:lnTo>
                  <a:pt x="914399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2A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066800"/>
            <a:ext cx="7543800" cy="914400"/>
          </a:xfrm>
        </p:spPr>
        <p:txBody>
          <a:bodyPr rtlCol="0"/>
          <a:lstStyle/>
          <a:p>
            <a:pPr marL="289560" eaLnBrk="1" fontAlgn="auto" hangingPunct="1">
              <a:spcBef>
                <a:spcPts val="0"/>
              </a:spcBef>
              <a:spcAft>
                <a:spcPts val="0"/>
              </a:spcAft>
              <a:tabLst>
                <a:tab pos="7882255" algn="l"/>
              </a:tabLst>
              <a:defRPr/>
            </a:pPr>
            <a:r>
              <a:rPr spc="-50" dirty="0"/>
              <a:t>F</a:t>
            </a:r>
            <a:r>
              <a:rPr spc="-75" dirty="0"/>
              <a:t>un</a:t>
            </a:r>
            <a:r>
              <a:rPr spc="-70" dirty="0"/>
              <a:t>gs</a:t>
            </a:r>
            <a:r>
              <a:rPr spc="-15" dirty="0"/>
              <a:t>i</a:t>
            </a:r>
            <a:r>
              <a:rPr spc="-95" dirty="0"/>
              <a:t> </a:t>
            </a:r>
            <a:r>
              <a:rPr spc="-145" dirty="0" err="1"/>
              <a:t>K</a:t>
            </a:r>
            <a:r>
              <a:rPr spc="-45" dirty="0" err="1"/>
              <a:t>e</a:t>
            </a:r>
            <a:r>
              <a:rPr spc="-50" dirty="0" err="1"/>
              <a:t>c</a:t>
            </a:r>
            <a:r>
              <a:rPr spc="-45" dirty="0" err="1"/>
              <a:t>e</a:t>
            </a:r>
            <a:r>
              <a:rPr spc="-75" dirty="0" err="1"/>
              <a:t>p</a:t>
            </a:r>
            <a:r>
              <a:rPr spc="-125" dirty="0" err="1"/>
              <a:t>a</a:t>
            </a:r>
            <a:r>
              <a:rPr spc="-145" dirty="0" err="1"/>
              <a:t>t</a:t>
            </a:r>
            <a:r>
              <a:rPr spc="-80" dirty="0" err="1"/>
              <a:t>a</a:t>
            </a:r>
            <a:r>
              <a:rPr spc="-25" dirty="0" err="1"/>
              <a:t>n</a:t>
            </a:r>
            <a:r>
              <a:rPr spc="-85" dirty="0"/>
              <a:t> </a:t>
            </a:r>
            <a:r>
              <a:rPr lang="en-US" spc="-85" dirty="0" smtClean="0"/>
              <a:t>(</a:t>
            </a:r>
            <a:r>
              <a:rPr spc="-45" dirty="0" err="1" smtClean="0"/>
              <a:t>R</a:t>
            </a:r>
            <a:r>
              <a:rPr spc="-80" dirty="0" err="1" smtClean="0"/>
              <a:t>a</a:t>
            </a:r>
            <a:r>
              <a:rPr spc="-75" dirty="0" err="1" smtClean="0"/>
              <a:t>n</a:t>
            </a:r>
            <a:r>
              <a:rPr spc="-25" dirty="0" err="1" smtClean="0"/>
              <a:t>a</a:t>
            </a:r>
            <a:r>
              <a:rPr lang="en-US" spc="-25" dirty="0" smtClean="0"/>
              <a:t>)</a:t>
            </a:r>
            <a:r>
              <a:rPr dirty="0" smtClean="0"/>
              <a:t> </a:t>
            </a:r>
            <a:r>
              <a:rPr dirty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690" y="2133600"/>
            <a:ext cx="7470775" cy="34813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7625" indent="-14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463"/>
              </a:lnSpc>
            </a:pP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Shutter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Speed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dinyatakan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dalam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sepersekian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seperti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½,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¼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1/8,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1/15,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1/30,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1/60.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1/125,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1/250,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1/500,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1/1000,</a:t>
            </a:r>
            <a:endParaRPr lang="en-US" sz="3200" dirty="0">
              <a:cs typeface="Calibri" pitchFamily="34" charset="0"/>
            </a:endParaRPr>
          </a:p>
          <a:p>
            <a:pPr>
              <a:lnSpc>
                <a:spcPts val="3213"/>
              </a:lnSpc>
            </a:pP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…ϭ/8ϬϬϬ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Setiap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 speed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endParaRPr lang="en-US" sz="3200" dirty="0">
              <a:cs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188"/>
              </a:spcBef>
            </a:pP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setengah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pertama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tapi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dua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kali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yang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berikutnya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misalnya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: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1/60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adalah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setengah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1/30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tapi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dua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kalinya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dari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1/125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Calibri" pitchFamily="34" charset="0"/>
              </a:rPr>
              <a:t>detik</a:t>
            </a:r>
            <a:r>
              <a:rPr lang="en-US" sz="3200" dirty="0">
                <a:solidFill>
                  <a:srgbClr val="FFFFFF"/>
                </a:solidFill>
                <a:cs typeface="Calibri" pitchFamily="34" charset="0"/>
              </a:rPr>
              <a:t>.</a:t>
            </a:r>
            <a:endParaRPr lang="en-US" sz="3200" dirty="0">
              <a:cs typeface="Calibri" pitchFamily="34" charset="0"/>
            </a:endParaRPr>
          </a:p>
        </p:txBody>
      </p:sp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508</TotalTime>
  <Words>526</Words>
  <Application>Microsoft Office PowerPoint</Application>
  <PresentationFormat>On-screen Show (4:3)</PresentationFormat>
  <Paragraphs>34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MEDIA  AUDIO VISUAL</vt:lpstr>
      <vt:lpstr>Diafragma, Shutter Speed, dan ISO</vt:lpstr>
      <vt:lpstr>TUJUAN PERKULIAHAN</vt:lpstr>
      <vt:lpstr>PowerPoint Presentation</vt:lpstr>
      <vt:lpstr>PowerPoint Presentation</vt:lpstr>
      <vt:lpstr>PowerPoint Presentation</vt:lpstr>
      <vt:lpstr>PowerPoint Presentation</vt:lpstr>
      <vt:lpstr>Bukaan Diafragma</vt:lpstr>
      <vt:lpstr>Fungsi Kecepatan (Rana)  </vt:lpstr>
      <vt:lpstr>Gambar Foto Kecepatan di atas 1/400 detik.</vt:lpstr>
      <vt:lpstr>GAMBAR FOTO DENGAN KECEPATAN RENDAH 1/2 DETIK</vt:lpstr>
      <vt:lpstr>ISO/ Internasional Standard Organization</vt:lpstr>
      <vt:lpstr>REFERENSI</vt:lpstr>
      <vt:lpstr>Terima Kasih drs. syaiful HALIM, M.I.Kom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64</cp:revision>
  <dcterms:created xsi:type="dcterms:W3CDTF">2010-01-13T02:45:16Z</dcterms:created>
  <dcterms:modified xsi:type="dcterms:W3CDTF">2017-11-13T01:52:31Z</dcterms:modified>
</cp:coreProperties>
</file>