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3"/>
  </p:notesMasterIdLst>
  <p:sldIdLst>
    <p:sldId id="289" r:id="rId2"/>
    <p:sldId id="290" r:id="rId3"/>
    <p:sldId id="287" r:id="rId4"/>
    <p:sldId id="293" r:id="rId5"/>
    <p:sldId id="294" r:id="rId6"/>
    <p:sldId id="295" r:id="rId7"/>
    <p:sldId id="296" r:id="rId8"/>
    <p:sldId id="297" r:id="rId9"/>
    <p:sldId id="298" r:id="rId10"/>
    <p:sldId id="292" r:id="rId11"/>
    <p:sldId id="29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935F0-C45F-4EB6-B73F-FE00934C3D42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99F8F-EC90-4167-A8E4-6AC02CA31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05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B674-704B-40EF-AA01-B8A4338EC295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ADFF58-5944-4F3E-9604-D6BD32E797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B674-704B-40EF-AA01-B8A4338EC295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FF58-5944-4F3E-9604-D6BD32E79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B674-704B-40EF-AA01-B8A4338EC295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FF58-5944-4F3E-9604-D6BD32E79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B674-704B-40EF-AA01-B8A4338EC295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ADFF58-5944-4F3E-9604-D6BD32E797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B674-704B-40EF-AA01-B8A4338EC295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ADFF58-5944-4F3E-9604-D6BD32E797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B674-704B-40EF-AA01-B8A4338EC295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ADFF58-5944-4F3E-9604-D6BD32E797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B674-704B-40EF-AA01-B8A4338EC295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ADFF58-5944-4F3E-9604-D6BD32E797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B674-704B-40EF-AA01-B8A4338EC295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ADFF58-5944-4F3E-9604-D6BD32E797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B674-704B-40EF-AA01-B8A4338EC295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ADFF58-5944-4F3E-9604-D6BD32E797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B674-704B-40EF-AA01-B8A4338EC295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ADFF58-5944-4F3E-9604-D6BD32E797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B674-704B-40EF-AA01-B8A4338EC295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ADFF58-5944-4F3E-9604-D6BD32E797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275B674-704B-40EF-AA01-B8A4338EC295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D3ADFF58-5944-4F3E-9604-D6BD32E79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er\Downloads\video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37" y="635509"/>
            <a:ext cx="7853463" cy="5536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95337" y="838200"/>
            <a:ext cx="6710463" cy="1828090"/>
          </a:xfrm>
        </p:spPr>
        <p:txBody>
          <a:bodyPr/>
          <a:lstStyle/>
          <a:p>
            <a:pPr algn="r"/>
            <a:r>
              <a:rPr lang="en-US" dirty="0" smtClean="0"/>
              <a:t>MEDIA </a:t>
            </a:r>
            <a:br>
              <a:rPr lang="en-US" dirty="0" smtClean="0"/>
            </a:br>
            <a:r>
              <a:rPr lang="en-US" dirty="0" smtClean="0"/>
              <a:t>AUDIO VISUAL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67115" y="4940382"/>
            <a:ext cx="2191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© </a:t>
            </a:r>
            <a:r>
              <a:rPr lang="en-US" sz="2400" dirty="0" err="1" smtClean="0"/>
              <a:t>syaifulhalim</a:t>
            </a:r>
            <a:endParaRPr lang="en-US" sz="2400" dirty="0"/>
          </a:p>
        </p:txBody>
      </p:sp>
      <p:pic>
        <p:nvPicPr>
          <p:cNvPr id="7" name="Picture 2" descr="D:\upj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89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590800"/>
            <a:ext cx="7620000" cy="3200400"/>
          </a:xfrm>
        </p:spPr>
        <p:txBody>
          <a:bodyPr>
            <a:normAutofit fontScale="92500" lnSpcReduction="20000"/>
          </a:bodyPr>
          <a:lstStyle/>
          <a:p>
            <a:pPr lvl="0" indent="-274320" algn="just"/>
            <a:r>
              <a:rPr lang="en-US" sz="2800" dirty="0" err="1" smtClean="0"/>
              <a:t>Millerson</a:t>
            </a:r>
            <a:r>
              <a:rPr lang="en-US" sz="2800" dirty="0" smtClean="0"/>
              <a:t>, Gerald. 2003. </a:t>
            </a:r>
            <a:r>
              <a:rPr lang="en-US" sz="2800" i="1" dirty="0" smtClean="0"/>
              <a:t>Video Camera Technique</a:t>
            </a:r>
            <a:r>
              <a:rPr lang="en-US" sz="2800" dirty="0" smtClean="0"/>
              <a:t>. Oxford: Focal Press. </a:t>
            </a:r>
          </a:p>
          <a:p>
            <a:pPr lvl="0" indent="-274320" algn="just"/>
            <a:r>
              <a:rPr lang="en-US" sz="2800" dirty="0" smtClean="0"/>
              <a:t>Ward, Peter. 2003. </a:t>
            </a:r>
            <a:r>
              <a:rPr lang="en-US" sz="2800" i="1" dirty="0" smtClean="0"/>
              <a:t>Digital Video Camerawork</a:t>
            </a:r>
            <a:r>
              <a:rPr lang="en-US" sz="2800" dirty="0" smtClean="0"/>
              <a:t>. Oxford: Focal Press.</a:t>
            </a:r>
          </a:p>
          <a:p>
            <a:pPr lvl="0" indent="-274320" algn="just"/>
            <a:r>
              <a:rPr lang="en-US" sz="2800" dirty="0" err="1" smtClean="0"/>
              <a:t>Musbuburger</a:t>
            </a:r>
            <a:r>
              <a:rPr lang="en-US" sz="2800" dirty="0" smtClean="0"/>
              <a:t>, Robert B. 2003. </a:t>
            </a:r>
            <a:r>
              <a:rPr lang="en-US" sz="2800" i="1" dirty="0" smtClean="0"/>
              <a:t>Single-Camera Video Production</a:t>
            </a:r>
            <a:r>
              <a:rPr lang="en-US" sz="2800" dirty="0" smtClean="0"/>
              <a:t>. Oxford: Focal Press.</a:t>
            </a:r>
          </a:p>
          <a:p>
            <a:pPr lvl="0" indent="-274320" algn="just">
              <a:lnSpc>
                <a:spcPct val="120000"/>
              </a:lnSpc>
            </a:pPr>
            <a:r>
              <a:rPr lang="en-US" sz="2800" dirty="0" smtClean="0"/>
              <a:t> Simon</a:t>
            </a:r>
            <a:r>
              <a:rPr lang="en-US" sz="2800" dirty="0"/>
              <a:t>, Steve. 2013. </a:t>
            </a:r>
            <a:r>
              <a:rPr lang="en-US" sz="2800" i="1" dirty="0"/>
              <a:t>The Passionate Photographer. </a:t>
            </a:r>
            <a:r>
              <a:rPr lang="en-US" sz="2800" i="1" dirty="0" smtClean="0"/>
              <a:t> </a:t>
            </a:r>
            <a:r>
              <a:rPr lang="en-US" sz="2800" dirty="0" smtClean="0"/>
              <a:t>Jakarta: PT </a:t>
            </a:r>
            <a:r>
              <a:rPr lang="en-US" sz="2800" dirty="0" err="1" smtClean="0"/>
              <a:t>Elex</a:t>
            </a:r>
            <a:r>
              <a:rPr lang="en-US" sz="2800" dirty="0" smtClean="0"/>
              <a:t> Media </a:t>
            </a:r>
            <a:r>
              <a:rPr lang="en-US" sz="2800" dirty="0" err="1" smtClean="0"/>
              <a:t>Komputindo</a:t>
            </a:r>
            <a:r>
              <a:rPr lang="en-US" sz="2800" dirty="0" smtClean="0"/>
              <a:t>.</a:t>
            </a:r>
            <a:endParaRPr lang="en-US" sz="2800" dirty="0"/>
          </a:p>
          <a:p>
            <a:pPr marL="18288" lvl="0" indent="0" algn="just">
              <a:buNone/>
            </a:pPr>
            <a:endParaRPr lang="en-US" sz="2800" dirty="0" smtClean="0"/>
          </a:p>
          <a:p>
            <a:pPr marL="0" lvl="0" indent="0" algn="just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REFERENSI</a:t>
            </a:r>
            <a:endParaRPr lang="en-US" b="1" dirty="0"/>
          </a:p>
        </p:txBody>
      </p:sp>
      <p:pic>
        <p:nvPicPr>
          <p:cNvPr id="4" name="Picture 2" descr="D:\upj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49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pj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295400"/>
            <a:ext cx="25146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4572000"/>
            <a:ext cx="7543800" cy="381000"/>
          </a:xfrm>
        </p:spPr>
        <p:txBody>
          <a:bodyPr/>
          <a:lstStyle/>
          <a:p>
            <a:pPr algn="ctr"/>
            <a:r>
              <a:rPr lang="en-US" sz="4000" dirty="0" err="1" smtClean="0"/>
              <a:t>Terima</a:t>
            </a:r>
            <a:r>
              <a:rPr lang="en-US" sz="4000" dirty="0" smtClean="0"/>
              <a:t> </a:t>
            </a:r>
            <a:r>
              <a:rPr lang="en-US" sz="4000" dirty="0" err="1" smtClean="0"/>
              <a:t>Kasih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1800" dirty="0" err="1" smtClean="0"/>
              <a:t>drs.</a:t>
            </a:r>
            <a:r>
              <a:rPr lang="en-US" sz="1800" dirty="0" smtClean="0"/>
              <a:t> </a:t>
            </a:r>
            <a:r>
              <a:rPr lang="en-US" sz="1800" dirty="0" err="1" smtClean="0"/>
              <a:t>syaiful</a:t>
            </a:r>
            <a:r>
              <a:rPr lang="en-US" sz="1800" dirty="0" smtClean="0"/>
              <a:t> HALIM, </a:t>
            </a:r>
            <a:r>
              <a:rPr lang="en-US" sz="1800" dirty="0" err="1" smtClean="0"/>
              <a:t>M.I.Kom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342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er\Downloads\video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37" y="635509"/>
            <a:ext cx="7853463" cy="5536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71537" y="1600910"/>
            <a:ext cx="6710463" cy="1828090"/>
          </a:xfrm>
        </p:spPr>
        <p:txBody>
          <a:bodyPr/>
          <a:lstStyle/>
          <a:p>
            <a:pPr algn="r"/>
            <a:r>
              <a:rPr lang="en-US" sz="4400" dirty="0" err="1" smtClean="0"/>
              <a:t>Kamera</a:t>
            </a:r>
            <a:r>
              <a:rPr lang="en-US" sz="4400" dirty="0" smtClean="0"/>
              <a:t> Analog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Kamera</a:t>
            </a:r>
            <a:r>
              <a:rPr lang="en-US" sz="4400" smtClean="0"/>
              <a:t> Digital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67115" y="4940382"/>
            <a:ext cx="2191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© </a:t>
            </a:r>
            <a:r>
              <a:rPr lang="en-US" sz="2400" dirty="0" err="1" smtClean="0"/>
              <a:t>syaifulhalim</a:t>
            </a:r>
            <a:endParaRPr lang="en-US" sz="2400" dirty="0"/>
          </a:p>
        </p:txBody>
      </p:sp>
      <p:pic>
        <p:nvPicPr>
          <p:cNvPr id="7" name="Picture 2" descr="D:\upj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37080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457200"/>
            <a:ext cx="7543800" cy="914400"/>
          </a:xfrm>
        </p:spPr>
        <p:txBody>
          <a:bodyPr/>
          <a:lstStyle/>
          <a:p>
            <a:pPr algn="ctr"/>
            <a:r>
              <a:rPr lang="en-US" sz="4000" b="1" dirty="0" smtClean="0"/>
              <a:t>TUJUAN PERKULIAHAN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5410200" cy="4754725"/>
          </a:xfrm>
        </p:spPr>
        <p:txBody>
          <a:bodyPr>
            <a:normAutofit/>
          </a:bodyPr>
          <a:lstStyle/>
          <a:p>
            <a:pPr algn="just"/>
            <a:r>
              <a:rPr lang="fi-FI" sz="2800" dirty="0" smtClean="0"/>
              <a:t>memahami perkembangan teknologi industri penyiaran</a:t>
            </a:r>
          </a:p>
          <a:p>
            <a:pPr algn="just"/>
            <a:r>
              <a:rPr lang="fi-FI" sz="2800" dirty="0" smtClean="0"/>
              <a:t>memahami pola kegiatan di lingkungan industri penyiaran</a:t>
            </a:r>
          </a:p>
          <a:p>
            <a:pPr algn="just"/>
            <a:r>
              <a:rPr lang="fi-FI" sz="2800" dirty="0" smtClean="0"/>
              <a:t>memahami teori dan praktik </a:t>
            </a:r>
            <a:r>
              <a:rPr lang="fi-FI" dirty="0" smtClean="0"/>
              <a:t>tata fotografi elektronika untuk televisi, baik secara </a:t>
            </a:r>
            <a:r>
              <a:rPr lang="fi-FI" i="1" dirty="0" smtClean="0"/>
              <a:t>single-cam</a:t>
            </a:r>
            <a:r>
              <a:rPr lang="fi-FI" dirty="0" smtClean="0"/>
              <a:t> atau </a:t>
            </a:r>
            <a:r>
              <a:rPr lang="fi-FI" i="1" dirty="0" smtClean="0"/>
              <a:t>multy-cam</a:t>
            </a:r>
            <a:endParaRPr lang="fi-FI" sz="2800" i="1" dirty="0" smtClean="0"/>
          </a:p>
          <a:p>
            <a:pPr algn="just"/>
            <a:r>
              <a:rPr lang="fi-FI" sz="2800" dirty="0" smtClean="0"/>
              <a:t>memahami faktor-faktor pendukung dalam kegiatan </a:t>
            </a:r>
            <a:r>
              <a:rPr lang="fi-FI" dirty="0" smtClean="0"/>
              <a:t>tata fotografi elektronika untuk televisi, baik secara </a:t>
            </a:r>
            <a:r>
              <a:rPr lang="fi-FI" i="1" dirty="0" smtClean="0"/>
              <a:t>taping</a:t>
            </a:r>
            <a:r>
              <a:rPr lang="fi-FI" dirty="0" smtClean="0"/>
              <a:t> atau </a:t>
            </a:r>
            <a:r>
              <a:rPr lang="fi-FI" i="1" dirty="0" smtClean="0"/>
              <a:t>live</a:t>
            </a:r>
            <a:endParaRPr lang="en-US" sz="2800" i="1" dirty="0"/>
          </a:p>
        </p:txBody>
      </p:sp>
      <p:pic>
        <p:nvPicPr>
          <p:cNvPr id="2050" name="Picture 2" descr="D:\GIF\baruandroid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2133600"/>
            <a:ext cx="1714500" cy="3543300"/>
          </a:xfrm>
          <a:prstGeom prst="rect">
            <a:avLst/>
          </a:prstGeom>
          <a:noFill/>
        </p:spPr>
      </p:pic>
      <p:pic>
        <p:nvPicPr>
          <p:cNvPr id="5" name="Picture 2" descr="D:\upj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ject 2"/>
          <p:cNvSpPr>
            <a:spLocks/>
          </p:cNvSpPr>
          <p:nvPr/>
        </p:nvSpPr>
        <p:spPr bwMode="auto">
          <a:xfrm>
            <a:off x="895350" y="1884363"/>
            <a:ext cx="7477125" cy="0"/>
          </a:xfrm>
          <a:custGeom>
            <a:avLst/>
            <a:gdLst>
              <a:gd name="T0" fmla="*/ 0 w 7475855"/>
              <a:gd name="T1" fmla="*/ 7475463 w 747585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7475855">
                <a:moveTo>
                  <a:pt x="0" y="0"/>
                </a:moveTo>
                <a:lnTo>
                  <a:pt x="7475463" y="0"/>
                </a:lnTo>
              </a:path>
            </a:pathLst>
          </a:custGeom>
          <a:noFill/>
          <a:ln w="609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object 3"/>
          <p:cNvSpPr txBox="1"/>
          <p:nvPr/>
        </p:nvSpPr>
        <p:spPr>
          <a:xfrm>
            <a:off x="612775" y="1890713"/>
            <a:ext cx="7632700" cy="163036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 indent="22225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ts val="4325"/>
              </a:lnSpc>
            </a:pPr>
            <a:r>
              <a:rPr lang="en-US" sz="4000">
                <a:solidFill>
                  <a:srgbClr val="FFFFFF"/>
                </a:solidFill>
                <a:cs typeface="Calibri" pitchFamily="34" charset="0"/>
              </a:rPr>
              <a:t>Bicara</a:t>
            </a:r>
            <a:r>
              <a:rPr lang="en-US" sz="4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>
                <a:solidFill>
                  <a:srgbClr val="FFFFFF"/>
                </a:solidFill>
                <a:cs typeface="Calibri" pitchFamily="34" charset="0"/>
              </a:rPr>
              <a:t>tentang</a:t>
            </a:r>
            <a:r>
              <a:rPr lang="en-US" sz="4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>
                <a:solidFill>
                  <a:srgbClr val="FFFFFF"/>
                </a:solidFill>
                <a:cs typeface="Calibri" pitchFamily="34" charset="0"/>
              </a:rPr>
              <a:t>kamera</a:t>
            </a:r>
            <a:r>
              <a:rPr lang="en-US" sz="4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>
                <a:solidFill>
                  <a:srgbClr val="FFFFFF"/>
                </a:solidFill>
                <a:cs typeface="Calibri" pitchFamily="34" charset="0"/>
              </a:rPr>
              <a:t>tidak</a:t>
            </a:r>
            <a:r>
              <a:rPr lang="en-US" sz="4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>
                <a:solidFill>
                  <a:srgbClr val="FFFFFF"/>
                </a:solidFill>
                <a:cs typeface="Calibri" pitchFamily="34" charset="0"/>
              </a:rPr>
              <a:t>akan</a:t>
            </a:r>
            <a:r>
              <a:rPr lang="en-US" sz="4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FFFFFF"/>
                </a:solidFill>
                <a:cs typeface="Calibri" pitchFamily="34" charset="0"/>
              </a:rPr>
              <a:t>habisnya</a:t>
            </a:r>
            <a:r>
              <a:rPr lang="en-US" sz="4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FFFFFF"/>
                </a:solidFill>
                <a:cs typeface="Calibri" pitchFamily="34" charset="0"/>
              </a:rPr>
              <a:t>bahkan</a:t>
            </a:r>
            <a:r>
              <a:rPr lang="en-US" sz="4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FFFFFF"/>
                </a:solidFill>
                <a:cs typeface="Calibri" pitchFamily="34" charset="0"/>
              </a:rPr>
              <a:t>tidak</a:t>
            </a:r>
            <a:r>
              <a:rPr lang="en-US" sz="4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FFFFFF"/>
                </a:solidFill>
                <a:cs typeface="Calibri" pitchFamily="34" charset="0"/>
              </a:rPr>
              <a:t>ada</a:t>
            </a:r>
            <a:r>
              <a:rPr lang="en-US" sz="4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FFFFFF"/>
                </a:solidFill>
                <a:cs typeface="Calibri" pitchFamily="34" charset="0"/>
              </a:rPr>
              <a:t>puasnya,</a:t>
            </a:r>
            <a:r>
              <a:rPr lang="en-US" sz="4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FFFFFF"/>
                </a:solidFill>
                <a:cs typeface="Calibri" pitchFamily="34" charset="0"/>
              </a:rPr>
              <a:t>beberapa</a:t>
            </a:r>
            <a:r>
              <a:rPr lang="en-US" sz="4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>
                <a:solidFill>
                  <a:srgbClr val="FFFFFF"/>
                </a:solidFill>
                <a:cs typeface="Calibri" pitchFamily="34" charset="0"/>
              </a:rPr>
              <a:t>teknologi</a:t>
            </a:r>
            <a:r>
              <a:rPr lang="en-US" sz="4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>
                <a:solidFill>
                  <a:srgbClr val="FFFFFF"/>
                </a:solidFill>
                <a:cs typeface="Calibri" pitchFamily="34" charset="0"/>
              </a:rPr>
              <a:t>disajikan</a:t>
            </a:r>
            <a:r>
              <a:rPr lang="en-US" sz="4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>
                <a:solidFill>
                  <a:srgbClr val="FFFFFF"/>
                </a:solidFill>
                <a:cs typeface="Calibri" pitchFamily="34" charset="0"/>
              </a:rPr>
              <a:t>oleh</a:t>
            </a:r>
            <a:endParaRPr lang="en-US" sz="4000">
              <a:cs typeface="Calibri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85912" y="3498850"/>
            <a:ext cx="3459163" cy="615553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tabLst>
                <a:tab pos="1489075" algn="l"/>
              </a:tabLst>
              <a:defRPr/>
            </a:pPr>
            <a:r>
              <a:rPr lang="en-US" sz="4000" spc="-25" dirty="0" err="1" smtClean="0">
                <a:solidFill>
                  <a:srgbClr val="FFFFFF"/>
                </a:solidFill>
                <a:latin typeface="Calibri"/>
                <a:cs typeface="Calibri"/>
              </a:rPr>
              <a:t>para</a:t>
            </a:r>
            <a:r>
              <a:rPr lang="en-US" sz="4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30" dirty="0" err="1" smtClean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4000" spc="-80" dirty="0" err="1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4000" spc="-5" dirty="0" err="1" smtClean="0">
                <a:solidFill>
                  <a:srgbClr val="FFFFFF"/>
                </a:solidFill>
                <a:latin typeface="Calibri"/>
                <a:cs typeface="Calibri"/>
              </a:rPr>
              <a:t>odu</a:t>
            </a:r>
            <a:r>
              <a:rPr sz="4000" spc="10" dirty="0" err="1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4000" spc="-25" dirty="0" err="1" smtClean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02163" y="3535363"/>
            <a:ext cx="1558925" cy="10826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lnSpc>
                <a:spcPts val="45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000" spc="-100" dirty="0" err="1" smtClean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4000" spc="-25" dirty="0" err="1" smtClean="0">
                <a:solidFill>
                  <a:srgbClr val="FFFFFF"/>
                </a:solidFill>
                <a:latin typeface="Calibri"/>
                <a:cs typeface="Calibri"/>
              </a:rPr>
              <a:t>ame</a:t>
            </a:r>
            <a:r>
              <a:rPr sz="4000" spc="-95" dirty="0" err="1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4000" spc="-20" dirty="0" err="1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4000" dirty="0">
              <a:latin typeface="Calibri"/>
              <a:cs typeface="Calibri"/>
            </a:endParaRPr>
          </a:p>
          <a:p>
            <a:pPr marL="21590" fontAlgn="auto">
              <a:lnSpc>
                <a:spcPts val="45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000" spc="-3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4000" spc="-6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4000" spc="-20" dirty="0">
                <a:solidFill>
                  <a:srgbClr val="FFFFFF"/>
                </a:solidFill>
                <a:latin typeface="Calibri"/>
                <a:cs typeface="Calibri"/>
              </a:rPr>
              <a:t>tuk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65863" y="3535363"/>
            <a:ext cx="1979612" cy="10826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438784" fontAlgn="auto">
              <a:lnSpc>
                <a:spcPts val="45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000" spc="-30" dirty="0">
                <a:solidFill>
                  <a:srgbClr val="FFFFFF"/>
                </a:solidFill>
                <a:latin typeface="Calibri"/>
                <a:cs typeface="Calibri"/>
              </a:rPr>
              <a:t>den</a:t>
            </a:r>
            <a:r>
              <a:rPr sz="4000" spc="-85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4000" spc="-2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endParaRPr sz="4000" dirty="0">
              <a:latin typeface="Calibri"/>
              <a:cs typeface="Calibri"/>
            </a:endParaRPr>
          </a:p>
          <a:p>
            <a:pPr marL="12700" fontAlgn="auto">
              <a:lnSpc>
                <a:spcPts val="45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000" spc="-30" dirty="0">
                <a:solidFill>
                  <a:srgbClr val="FFFFFF"/>
                </a:solidFill>
                <a:latin typeface="Calibri"/>
                <a:cs typeface="Calibri"/>
              </a:rPr>
              <a:t>me</a:t>
            </a:r>
            <a:r>
              <a:rPr sz="4000" spc="-6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4000" spc="-2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4000" spc="-95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4000" spc="-30" dirty="0">
                <a:solidFill>
                  <a:srgbClr val="FFFFFF"/>
                </a:solidFill>
                <a:latin typeface="Calibri"/>
                <a:cs typeface="Calibri"/>
              </a:rPr>
              <a:t>am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2775" y="4084638"/>
            <a:ext cx="1946275" cy="108267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4325"/>
              </a:lnSpc>
            </a:pPr>
            <a:r>
              <a:rPr lang="en-US" sz="4000">
                <a:solidFill>
                  <a:srgbClr val="FFFFFF"/>
                </a:solidFill>
                <a:cs typeface="Calibri" pitchFamily="34" charset="0"/>
              </a:rPr>
              <a:t>teknologi</a:t>
            </a:r>
            <a:r>
              <a:rPr lang="en-US" sz="4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FFFFFF"/>
                </a:solidFill>
                <a:cs typeface="Calibri" pitchFamily="34" charset="0"/>
              </a:rPr>
              <a:t>gambar</a:t>
            </a:r>
            <a:endParaRPr lang="en-US" sz="4000">
              <a:cs typeface="Calibri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95563" y="4084638"/>
            <a:ext cx="5648325" cy="10826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408940" fontAlgn="auto">
              <a:lnSpc>
                <a:spcPts val="45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000" spc="-25" dirty="0" smtClean="0">
                <a:solidFill>
                  <a:srgbClr val="FFFFFF"/>
                </a:solidFill>
                <a:latin typeface="Calibri"/>
                <a:cs typeface="Calibri"/>
              </a:rPr>
              <a:t>su</a:t>
            </a:r>
            <a:r>
              <a:rPr sz="4000" spc="-20" dirty="0" smtClean="0">
                <a:solidFill>
                  <a:srgbClr val="FFFFFF"/>
                </a:solidFill>
                <a:latin typeface="Calibri"/>
                <a:cs typeface="Calibri"/>
              </a:rPr>
              <a:t>per</a:t>
            </a:r>
            <a:endParaRPr sz="4000" dirty="0" smtClean="0">
              <a:latin typeface="Calibri"/>
              <a:cs typeface="Calibri"/>
            </a:endParaRPr>
          </a:p>
          <a:p>
            <a:pPr marL="12700" fontAlgn="auto">
              <a:lnSpc>
                <a:spcPts val="4560"/>
              </a:lnSpc>
              <a:spcBef>
                <a:spcPts val="0"/>
              </a:spcBef>
              <a:spcAft>
                <a:spcPts val="0"/>
              </a:spcAft>
              <a:tabLst>
                <a:tab pos="1955800" algn="l"/>
                <a:tab pos="4485005" algn="l"/>
              </a:tabLst>
              <a:defRPr/>
            </a:pPr>
            <a:r>
              <a:rPr sz="4000" spc="-30" dirty="0" err="1" smtClean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4000" spc="-20" dirty="0" err="1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4000" spc="-90" dirty="0" err="1" smtClean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4000" spc="-20" dirty="0" err="1" smtClean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4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000" spc="-160" dirty="0" err="1" smtClean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4000" spc="-20" dirty="0" err="1" smtClean="0">
                <a:solidFill>
                  <a:srgbClr val="FFFFFF"/>
                </a:solidFill>
                <a:latin typeface="Calibri"/>
                <a:cs typeface="Calibri"/>
              </a:rPr>
              <a:t>ecep</a:t>
            </a:r>
            <a:r>
              <a:rPr sz="4000" spc="-65" dirty="0" err="1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4000" spc="-75" dirty="0" err="1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4000" spc="-20" dirty="0" err="1" smtClean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4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000" spc="-15" dirty="0" err="1" smtClean="0">
                <a:solidFill>
                  <a:srgbClr val="FFFFFF"/>
                </a:solidFill>
                <a:latin typeface="Calibri"/>
                <a:cs typeface="Calibri"/>
              </a:rPr>
              <a:t>ti</a:t>
            </a:r>
            <a:r>
              <a:rPr sz="4000" spc="-30" dirty="0" err="1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4000" spc="5" dirty="0" err="1" smtClean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4000" spc="-15" dirty="0" err="1" smtClean="0">
                <a:solidFill>
                  <a:srgbClr val="FFFFFF"/>
                </a:solidFill>
                <a:latin typeface="Calibri"/>
                <a:cs typeface="Calibri"/>
              </a:rPr>
              <a:t>gi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2775" y="5181600"/>
            <a:ext cx="6775450" cy="5334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4000" spc="-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4000" spc="-3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4000" spc="-20" dirty="0">
                <a:solidFill>
                  <a:srgbClr val="FFFFFF"/>
                </a:solidFill>
                <a:latin typeface="Calibri"/>
                <a:cs typeface="Calibri"/>
              </a:rPr>
              <a:t>tuk</a:t>
            </a:r>
            <a:r>
              <a:rPr sz="40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30" dirty="0">
                <a:solidFill>
                  <a:srgbClr val="FFFFFF"/>
                </a:solidFill>
                <a:latin typeface="Calibri"/>
                <a:cs typeface="Calibri"/>
              </a:rPr>
              <a:t>me</a:t>
            </a:r>
            <a:r>
              <a:rPr sz="4000" spc="-6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4000" spc="-2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4000" spc="-10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4000" spc="-30" dirty="0">
                <a:solidFill>
                  <a:srgbClr val="FFFFFF"/>
                </a:solidFill>
                <a:latin typeface="Calibri"/>
                <a:cs typeface="Calibri"/>
              </a:rPr>
              <a:t>am</a:t>
            </a:r>
            <a:r>
              <a:rPr sz="40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25" dirty="0">
                <a:solidFill>
                  <a:srgbClr val="FFFFFF"/>
                </a:solidFill>
                <a:latin typeface="Calibri"/>
                <a:cs typeface="Calibri"/>
              </a:rPr>
              <a:t>sebuah</a:t>
            </a:r>
            <a:r>
              <a:rPr sz="40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30" dirty="0">
                <a:solidFill>
                  <a:srgbClr val="FFFFFF"/>
                </a:solidFill>
                <a:latin typeface="Calibri"/>
                <a:cs typeface="Calibri"/>
              </a:rPr>
              <a:t>mome</a:t>
            </a:r>
            <a:r>
              <a:rPr sz="4000" spc="-6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4000" spc="-1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4000" dirty="0">
              <a:latin typeface="Calibri"/>
              <a:cs typeface="Calibri"/>
            </a:endParaRPr>
          </a:p>
        </p:txBody>
      </p:sp>
      <p:pic>
        <p:nvPicPr>
          <p:cNvPr id="10" name="Picture 2" descr="D:\upj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05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bject 2"/>
          <p:cNvSpPr>
            <a:spLocks/>
          </p:cNvSpPr>
          <p:nvPr/>
        </p:nvSpPr>
        <p:spPr bwMode="auto">
          <a:xfrm>
            <a:off x="0" y="6400800"/>
            <a:ext cx="9144000" cy="457200"/>
          </a:xfrm>
          <a:custGeom>
            <a:avLst/>
            <a:gdLst>
              <a:gd name="T0" fmla="*/ 0 w 9144000"/>
              <a:gd name="T1" fmla="*/ 457199 h 457200"/>
              <a:gd name="T2" fmla="*/ 9143999 w 9144000"/>
              <a:gd name="T3" fmla="*/ 457199 h 457200"/>
              <a:gd name="T4" fmla="*/ 9143999 w 9144000"/>
              <a:gd name="T5" fmla="*/ 0 h 457200"/>
              <a:gd name="T6" fmla="*/ 0 w 9144000"/>
              <a:gd name="T7" fmla="*/ 0 h 457200"/>
              <a:gd name="T8" fmla="*/ 0 w 9144000"/>
              <a:gd name="T9" fmla="*/ 457199 h 457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44000" h="457200">
                <a:moveTo>
                  <a:pt x="0" y="457199"/>
                </a:moveTo>
                <a:lnTo>
                  <a:pt x="9143999" y="457199"/>
                </a:lnTo>
                <a:lnTo>
                  <a:pt x="9143999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6B7C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7" name="object 3"/>
          <p:cNvSpPr>
            <a:spLocks/>
          </p:cNvSpPr>
          <p:nvPr/>
        </p:nvSpPr>
        <p:spPr bwMode="auto">
          <a:xfrm>
            <a:off x="0" y="6334125"/>
            <a:ext cx="9144000" cy="66675"/>
          </a:xfrm>
          <a:custGeom>
            <a:avLst/>
            <a:gdLst>
              <a:gd name="T0" fmla="*/ 0 w 9144000"/>
              <a:gd name="T1" fmla="*/ 67055 h 67310"/>
              <a:gd name="T2" fmla="*/ 9143999 w 9144000"/>
              <a:gd name="T3" fmla="*/ 67055 h 67310"/>
              <a:gd name="T4" fmla="*/ 9143999 w 9144000"/>
              <a:gd name="T5" fmla="*/ 0 h 67310"/>
              <a:gd name="T6" fmla="*/ 0 w 9144000"/>
              <a:gd name="T7" fmla="*/ 0 h 67310"/>
              <a:gd name="T8" fmla="*/ 0 w 9144000"/>
              <a:gd name="T9" fmla="*/ 67055 h 67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44000" h="67310">
                <a:moveTo>
                  <a:pt x="0" y="67055"/>
                </a:moveTo>
                <a:lnTo>
                  <a:pt x="9143999" y="67055"/>
                </a:lnTo>
                <a:lnTo>
                  <a:pt x="9143999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92A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8" name="object 4"/>
          <p:cNvSpPr>
            <a:spLocks/>
          </p:cNvSpPr>
          <p:nvPr/>
        </p:nvSpPr>
        <p:spPr bwMode="auto">
          <a:xfrm>
            <a:off x="895350" y="1738313"/>
            <a:ext cx="7477125" cy="0"/>
          </a:xfrm>
          <a:custGeom>
            <a:avLst/>
            <a:gdLst>
              <a:gd name="T0" fmla="*/ 0 w 7475855"/>
              <a:gd name="T1" fmla="*/ 7475463 w 747585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7475855">
                <a:moveTo>
                  <a:pt x="0" y="0"/>
                </a:moveTo>
                <a:lnTo>
                  <a:pt x="7475463" y="0"/>
                </a:lnTo>
              </a:path>
            </a:pathLst>
          </a:custGeom>
          <a:noFill/>
          <a:ln w="609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1585912" y="1905000"/>
            <a:ext cx="6096000" cy="3657599"/>
          </a:xfrm>
        </p:spPr>
        <p:txBody>
          <a:bodyPr tIns="57068" rtlCol="0">
            <a:normAutofit/>
          </a:bodyPr>
          <a:lstStyle/>
          <a:p>
            <a:pPr marL="0" indent="0" algn="ctr" eaLnBrk="1" fontAlgn="auto" hangingPunct="1">
              <a:lnSpc>
                <a:spcPts val="6155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24150" algn="l"/>
                <a:tab pos="4321810" algn="l"/>
              </a:tabLst>
              <a:defRPr/>
            </a:pPr>
            <a:r>
              <a:rPr lang="en-US" sz="5400" i="1" spc="-5" dirty="0" smtClean="0"/>
              <a:t>“</a:t>
            </a:r>
            <a:r>
              <a:rPr sz="5400" i="1" spc="-5" dirty="0" smtClean="0"/>
              <a:t>10</a:t>
            </a:r>
            <a:r>
              <a:rPr sz="5400" i="1" dirty="0" smtClean="0"/>
              <a:t>.</a:t>
            </a:r>
            <a:r>
              <a:rPr sz="5400" i="1" spc="-5" dirty="0" smtClean="0"/>
              <a:t>00</a:t>
            </a:r>
            <a:r>
              <a:rPr sz="5400" i="1" dirty="0" smtClean="0"/>
              <a:t>0</a:t>
            </a:r>
            <a:r>
              <a:rPr sz="5400" i="1" dirty="0">
                <a:latin typeface="Times New Roman"/>
                <a:cs typeface="Times New Roman"/>
              </a:rPr>
              <a:t>	</a:t>
            </a:r>
            <a:r>
              <a:rPr sz="5400" i="1" spc="-70" dirty="0" err="1" smtClean="0"/>
              <a:t>f</a:t>
            </a:r>
            <a:r>
              <a:rPr sz="5400" i="1" spc="-5" dirty="0" err="1" smtClean="0"/>
              <a:t>o</a:t>
            </a:r>
            <a:r>
              <a:rPr sz="5400" i="1" spc="-60" dirty="0" err="1" smtClean="0"/>
              <a:t>t</a:t>
            </a:r>
            <a:r>
              <a:rPr sz="5400" i="1" dirty="0" err="1" smtClean="0"/>
              <a:t>o</a:t>
            </a:r>
            <a:r>
              <a:rPr lang="en-US" sz="5400" i="1" dirty="0" smtClean="0"/>
              <a:t> </a:t>
            </a:r>
            <a:r>
              <a:rPr sz="5400" i="1" spc="-5" dirty="0" err="1" smtClean="0"/>
              <a:t>per</a:t>
            </a:r>
            <a:r>
              <a:rPr sz="5400" i="1" spc="-80" dirty="0" err="1" smtClean="0"/>
              <a:t>t</a:t>
            </a:r>
            <a:r>
              <a:rPr sz="5400" i="1" spc="-5" dirty="0" err="1" smtClean="0"/>
              <a:t>amamu</a:t>
            </a:r>
            <a:r>
              <a:rPr lang="en-US" sz="5400" i="1" spc="-5" dirty="0" smtClean="0"/>
              <a:t> </a:t>
            </a:r>
            <a:r>
              <a:rPr sz="5400" i="1" spc="-5" dirty="0" err="1" smtClean="0"/>
              <a:t>ada</a:t>
            </a:r>
            <a:r>
              <a:rPr sz="5400" i="1" dirty="0" err="1" smtClean="0"/>
              <a:t>l</a:t>
            </a:r>
            <a:r>
              <a:rPr sz="5400" i="1" spc="-5" dirty="0" err="1" smtClean="0"/>
              <a:t>a</a:t>
            </a:r>
            <a:r>
              <a:rPr sz="5400" i="1" dirty="0" err="1" smtClean="0"/>
              <a:t>h</a:t>
            </a:r>
            <a:r>
              <a:rPr sz="5400" i="1" spc="-135" dirty="0" smtClean="0">
                <a:latin typeface="Times New Roman"/>
                <a:cs typeface="Times New Roman"/>
              </a:rPr>
              <a:t> </a:t>
            </a:r>
            <a:r>
              <a:rPr sz="5400" i="1" spc="-5" dirty="0"/>
              <a:t>yan</a:t>
            </a:r>
            <a:r>
              <a:rPr sz="5400" i="1" dirty="0"/>
              <a:t>g</a:t>
            </a:r>
            <a:r>
              <a:rPr sz="5400" i="1" spc="-130" dirty="0">
                <a:latin typeface="Times New Roman"/>
                <a:cs typeface="Times New Roman"/>
              </a:rPr>
              <a:t> </a:t>
            </a:r>
            <a:r>
              <a:rPr sz="5400" i="1" spc="-75" dirty="0" err="1" smtClean="0"/>
              <a:t>t</a:t>
            </a:r>
            <a:r>
              <a:rPr sz="5400" i="1" spc="-25" dirty="0" err="1" smtClean="0"/>
              <a:t>erburu</a:t>
            </a:r>
            <a:r>
              <a:rPr sz="5400" i="1" spc="-55" dirty="0" err="1" smtClean="0"/>
              <a:t>k</a:t>
            </a:r>
            <a:r>
              <a:rPr lang="en-US" sz="5400" i="1" spc="-395" dirty="0" smtClean="0"/>
              <a:t>,”  kata Henry Cartier </a:t>
            </a:r>
            <a:r>
              <a:rPr lang="en-US" sz="5400" i="1" spc="-395" dirty="0" err="1" smtClean="0"/>
              <a:t>Brensson</a:t>
            </a:r>
            <a:r>
              <a:rPr lang="en-US" sz="5400" i="1" spc="-395" dirty="0" smtClean="0"/>
              <a:t>.</a:t>
            </a:r>
            <a:endParaRPr sz="5400" dirty="0"/>
          </a:p>
        </p:txBody>
      </p:sp>
      <p:pic>
        <p:nvPicPr>
          <p:cNvPr id="6" name="Picture 2" descr="D:\upj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20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bject 2"/>
          <p:cNvSpPr>
            <a:spLocks/>
          </p:cNvSpPr>
          <p:nvPr/>
        </p:nvSpPr>
        <p:spPr bwMode="auto">
          <a:xfrm>
            <a:off x="0" y="6400800"/>
            <a:ext cx="9144000" cy="457200"/>
          </a:xfrm>
          <a:custGeom>
            <a:avLst/>
            <a:gdLst>
              <a:gd name="T0" fmla="*/ 0 w 9144000"/>
              <a:gd name="T1" fmla="*/ 457199 h 457200"/>
              <a:gd name="T2" fmla="*/ 9143999 w 9144000"/>
              <a:gd name="T3" fmla="*/ 457199 h 457200"/>
              <a:gd name="T4" fmla="*/ 9143999 w 9144000"/>
              <a:gd name="T5" fmla="*/ 0 h 457200"/>
              <a:gd name="T6" fmla="*/ 0 w 9144000"/>
              <a:gd name="T7" fmla="*/ 0 h 457200"/>
              <a:gd name="T8" fmla="*/ 0 w 9144000"/>
              <a:gd name="T9" fmla="*/ 457199 h 457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44000" h="457200">
                <a:moveTo>
                  <a:pt x="0" y="457199"/>
                </a:moveTo>
                <a:lnTo>
                  <a:pt x="9143999" y="457199"/>
                </a:lnTo>
                <a:lnTo>
                  <a:pt x="9143999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6B7C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1" name="object 3"/>
          <p:cNvSpPr>
            <a:spLocks/>
          </p:cNvSpPr>
          <p:nvPr/>
        </p:nvSpPr>
        <p:spPr bwMode="auto">
          <a:xfrm>
            <a:off x="0" y="6334125"/>
            <a:ext cx="9144000" cy="66675"/>
          </a:xfrm>
          <a:custGeom>
            <a:avLst/>
            <a:gdLst>
              <a:gd name="T0" fmla="*/ 0 w 9144000"/>
              <a:gd name="T1" fmla="*/ 67055 h 67310"/>
              <a:gd name="T2" fmla="*/ 9143999 w 9144000"/>
              <a:gd name="T3" fmla="*/ 67055 h 67310"/>
              <a:gd name="T4" fmla="*/ 9143999 w 9144000"/>
              <a:gd name="T5" fmla="*/ 0 h 67310"/>
              <a:gd name="T6" fmla="*/ 0 w 9144000"/>
              <a:gd name="T7" fmla="*/ 0 h 67310"/>
              <a:gd name="T8" fmla="*/ 0 w 9144000"/>
              <a:gd name="T9" fmla="*/ 67055 h 67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44000" h="67310">
                <a:moveTo>
                  <a:pt x="0" y="67055"/>
                </a:moveTo>
                <a:lnTo>
                  <a:pt x="9143999" y="67055"/>
                </a:lnTo>
                <a:lnTo>
                  <a:pt x="9143999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92A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2" name="object 4"/>
          <p:cNvSpPr>
            <a:spLocks/>
          </p:cNvSpPr>
          <p:nvPr/>
        </p:nvSpPr>
        <p:spPr bwMode="auto">
          <a:xfrm>
            <a:off x="895350" y="1738313"/>
            <a:ext cx="7477125" cy="0"/>
          </a:xfrm>
          <a:custGeom>
            <a:avLst/>
            <a:gdLst>
              <a:gd name="T0" fmla="*/ 0 w 7475855"/>
              <a:gd name="T1" fmla="*/ 7475463 w 747585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7475855">
                <a:moveTo>
                  <a:pt x="0" y="0"/>
                </a:moveTo>
                <a:lnTo>
                  <a:pt x="7475463" y="0"/>
                </a:lnTo>
              </a:path>
            </a:pathLst>
          </a:custGeom>
          <a:noFill/>
          <a:ln w="609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/>
        <p:txBody>
          <a:bodyPr tIns="840571" rtlCol="0"/>
          <a:lstStyle/>
          <a:p>
            <a:pPr marL="736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2400" i="0" spc="-20" dirty="0">
                <a:latin typeface="Arial Black"/>
                <a:cs typeface="Arial Black"/>
              </a:rPr>
              <a:t>F</a:t>
            </a:r>
            <a:r>
              <a:rPr sz="2400" i="0" spc="-30" dirty="0">
                <a:latin typeface="Arial Black"/>
                <a:cs typeface="Arial Black"/>
              </a:rPr>
              <a:t>u</a:t>
            </a:r>
            <a:r>
              <a:rPr sz="2400" i="0" spc="-20" dirty="0">
                <a:latin typeface="Arial Black"/>
                <a:cs typeface="Arial Black"/>
              </a:rPr>
              <a:t>n</a:t>
            </a:r>
            <a:r>
              <a:rPr sz="2400" i="0" spc="-30" dirty="0">
                <a:latin typeface="Arial Black"/>
                <a:cs typeface="Arial Black"/>
              </a:rPr>
              <a:t>g</a:t>
            </a:r>
            <a:r>
              <a:rPr sz="2400" i="0" spc="-15" dirty="0">
                <a:latin typeface="Arial Black"/>
                <a:cs typeface="Arial Black"/>
              </a:rPr>
              <a:t>si</a:t>
            </a:r>
            <a:r>
              <a:rPr sz="2400" i="0" spc="21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Arial Black"/>
                <a:cs typeface="Arial Black"/>
              </a:rPr>
              <a:t>Kame</a:t>
            </a:r>
            <a:r>
              <a:rPr sz="2400" i="0" spc="15" dirty="0">
                <a:latin typeface="Arial Black"/>
                <a:cs typeface="Arial Black"/>
              </a:rPr>
              <a:t>r</a:t>
            </a:r>
            <a:r>
              <a:rPr sz="2400" i="0" spc="-20" dirty="0">
                <a:latin typeface="Arial Black"/>
                <a:cs typeface="Arial Black"/>
              </a:rPr>
              <a:t>a</a:t>
            </a:r>
            <a:r>
              <a:rPr sz="2400" i="0" spc="19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Arial Black"/>
                <a:cs typeface="Arial Black"/>
              </a:rPr>
              <a:t>Analog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7174" name="object 6"/>
          <p:cNvSpPr>
            <a:spLocks noChangeArrowheads="1"/>
          </p:cNvSpPr>
          <p:nvPr/>
        </p:nvSpPr>
        <p:spPr bwMode="auto">
          <a:xfrm>
            <a:off x="838200" y="1905000"/>
            <a:ext cx="4430713" cy="3886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5" name="object 7"/>
          <p:cNvSpPr>
            <a:spLocks noChangeArrowheads="1"/>
          </p:cNvSpPr>
          <p:nvPr/>
        </p:nvSpPr>
        <p:spPr bwMode="auto">
          <a:xfrm>
            <a:off x="5497513" y="2971800"/>
            <a:ext cx="3025775" cy="19050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8" name="Picture 2" descr="D:\upj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47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bject 2"/>
          <p:cNvSpPr>
            <a:spLocks/>
          </p:cNvSpPr>
          <p:nvPr/>
        </p:nvSpPr>
        <p:spPr bwMode="auto">
          <a:xfrm>
            <a:off x="895350" y="1738313"/>
            <a:ext cx="7477125" cy="0"/>
          </a:xfrm>
          <a:custGeom>
            <a:avLst/>
            <a:gdLst>
              <a:gd name="T0" fmla="*/ 0 w 7475855"/>
              <a:gd name="T1" fmla="*/ 7475463 w 747585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7475855">
                <a:moveTo>
                  <a:pt x="0" y="0"/>
                </a:moveTo>
                <a:lnTo>
                  <a:pt x="7475463" y="0"/>
                </a:lnTo>
              </a:path>
            </a:pathLst>
          </a:custGeom>
          <a:noFill/>
          <a:ln w="609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object 3"/>
          <p:cNvSpPr txBox="1"/>
          <p:nvPr/>
        </p:nvSpPr>
        <p:spPr>
          <a:xfrm>
            <a:off x="993775" y="733425"/>
            <a:ext cx="7213600" cy="88582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ts val="1725"/>
              </a:lnSpc>
            </a:pP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Cermin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pantul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(hinged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mirror)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adalah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sebuah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cermin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yang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berfungsi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memantulkan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cahaya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yang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masuk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ke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arah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prisma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penta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yang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berada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di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atasnya,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dan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selanjutnya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diteruskan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ke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jendela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bidik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sehingga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bayangan/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pantulan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gambar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yang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terlihat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oleh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fotografer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akan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sama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dengan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gambar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yang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terbentuk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di</a:t>
            </a:r>
            <a:r>
              <a:rPr lang="en-US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FFFFFF"/>
                </a:solidFill>
                <a:cs typeface="Calibri" pitchFamily="34" charset="0"/>
              </a:rPr>
              <a:t>film.</a:t>
            </a:r>
            <a:endParaRPr lang="en-US" sz="1600">
              <a:cs typeface="Calibri" pitchFamily="34" charset="0"/>
            </a:endParaRPr>
          </a:p>
        </p:txBody>
      </p:sp>
      <p:sp>
        <p:nvSpPr>
          <p:cNvPr id="8196" name="object 4"/>
          <p:cNvSpPr>
            <a:spLocks noChangeArrowheads="1"/>
          </p:cNvSpPr>
          <p:nvPr/>
        </p:nvSpPr>
        <p:spPr bwMode="auto">
          <a:xfrm>
            <a:off x="3429000" y="2400300"/>
            <a:ext cx="5356225" cy="28956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7" name="object 5"/>
          <p:cNvSpPr>
            <a:spLocks noChangeArrowheads="1"/>
          </p:cNvSpPr>
          <p:nvPr/>
        </p:nvSpPr>
        <p:spPr bwMode="auto">
          <a:xfrm>
            <a:off x="533400" y="2095500"/>
            <a:ext cx="2703513" cy="35052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6" name="Picture 2" descr="D:\upj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638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bject 2"/>
          <p:cNvSpPr>
            <a:spLocks/>
          </p:cNvSpPr>
          <p:nvPr/>
        </p:nvSpPr>
        <p:spPr bwMode="auto">
          <a:xfrm>
            <a:off x="0" y="6400800"/>
            <a:ext cx="9144000" cy="457200"/>
          </a:xfrm>
          <a:custGeom>
            <a:avLst/>
            <a:gdLst>
              <a:gd name="T0" fmla="*/ 0 w 9144000"/>
              <a:gd name="T1" fmla="*/ 457199 h 457200"/>
              <a:gd name="T2" fmla="*/ 9143999 w 9144000"/>
              <a:gd name="T3" fmla="*/ 457199 h 457200"/>
              <a:gd name="T4" fmla="*/ 9143999 w 9144000"/>
              <a:gd name="T5" fmla="*/ 0 h 457200"/>
              <a:gd name="T6" fmla="*/ 0 w 9144000"/>
              <a:gd name="T7" fmla="*/ 0 h 457200"/>
              <a:gd name="T8" fmla="*/ 0 w 9144000"/>
              <a:gd name="T9" fmla="*/ 457199 h 457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44000" h="457200">
                <a:moveTo>
                  <a:pt x="0" y="457199"/>
                </a:moveTo>
                <a:lnTo>
                  <a:pt x="9143999" y="457199"/>
                </a:lnTo>
                <a:lnTo>
                  <a:pt x="9143999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6B7C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9" name="object 3"/>
          <p:cNvSpPr>
            <a:spLocks/>
          </p:cNvSpPr>
          <p:nvPr/>
        </p:nvSpPr>
        <p:spPr bwMode="auto">
          <a:xfrm>
            <a:off x="0" y="6334125"/>
            <a:ext cx="9144000" cy="66675"/>
          </a:xfrm>
          <a:custGeom>
            <a:avLst/>
            <a:gdLst>
              <a:gd name="T0" fmla="*/ 0 w 9144000"/>
              <a:gd name="T1" fmla="*/ 67055 h 67310"/>
              <a:gd name="T2" fmla="*/ 9143999 w 9144000"/>
              <a:gd name="T3" fmla="*/ 67055 h 67310"/>
              <a:gd name="T4" fmla="*/ 9143999 w 9144000"/>
              <a:gd name="T5" fmla="*/ 0 h 67310"/>
              <a:gd name="T6" fmla="*/ 0 w 9144000"/>
              <a:gd name="T7" fmla="*/ 0 h 67310"/>
              <a:gd name="T8" fmla="*/ 0 w 9144000"/>
              <a:gd name="T9" fmla="*/ 67055 h 67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44000" h="67310">
                <a:moveTo>
                  <a:pt x="0" y="67055"/>
                </a:moveTo>
                <a:lnTo>
                  <a:pt x="9143999" y="67055"/>
                </a:lnTo>
                <a:lnTo>
                  <a:pt x="9143999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92A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0" name="object 4"/>
          <p:cNvSpPr>
            <a:spLocks/>
          </p:cNvSpPr>
          <p:nvPr/>
        </p:nvSpPr>
        <p:spPr bwMode="auto">
          <a:xfrm>
            <a:off x="895350" y="1738313"/>
            <a:ext cx="7477125" cy="0"/>
          </a:xfrm>
          <a:custGeom>
            <a:avLst/>
            <a:gdLst>
              <a:gd name="T0" fmla="*/ 0 w 7475855"/>
              <a:gd name="T1" fmla="*/ 7475463 w 747585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7475855">
                <a:moveTo>
                  <a:pt x="0" y="0"/>
                </a:moveTo>
                <a:lnTo>
                  <a:pt x="7475463" y="0"/>
                </a:lnTo>
              </a:path>
            </a:pathLst>
          </a:custGeom>
          <a:noFill/>
          <a:ln w="609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/>
        <p:txBody>
          <a:bodyPr tIns="978281" rtlCol="0"/>
          <a:lstStyle/>
          <a:p>
            <a:pPr marL="6604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2800" i="0" spc="-5" dirty="0">
                <a:latin typeface="Calibri"/>
                <a:cs typeface="Calibri"/>
              </a:rPr>
              <a:t>Fungs</a:t>
            </a:r>
            <a:r>
              <a:rPr sz="2800" i="0" dirty="0">
                <a:latin typeface="Calibri"/>
                <a:cs typeface="Calibri"/>
              </a:rPr>
              <a:t>i</a:t>
            </a:r>
            <a:r>
              <a:rPr sz="2800" i="0" spc="-55" dirty="0">
                <a:latin typeface="Times New Roman"/>
                <a:cs typeface="Times New Roman"/>
              </a:rPr>
              <a:t> </a:t>
            </a:r>
            <a:r>
              <a:rPr sz="2800" i="0" spc="-65" dirty="0">
                <a:latin typeface="Calibri"/>
                <a:cs typeface="Calibri"/>
              </a:rPr>
              <a:t>K</a:t>
            </a:r>
            <a:r>
              <a:rPr sz="2800" i="0" spc="-20" dirty="0">
                <a:latin typeface="Calibri"/>
                <a:cs typeface="Calibri"/>
              </a:rPr>
              <a:t>ame</a:t>
            </a:r>
            <a:r>
              <a:rPr sz="2800" i="0" spc="-75" dirty="0">
                <a:latin typeface="Calibri"/>
                <a:cs typeface="Calibri"/>
              </a:rPr>
              <a:t>r</a:t>
            </a:r>
            <a:r>
              <a:rPr sz="2800" i="0" spc="-15" dirty="0">
                <a:latin typeface="Calibri"/>
                <a:cs typeface="Calibri"/>
              </a:rPr>
              <a:t>a</a:t>
            </a:r>
            <a:r>
              <a:rPr sz="2800" i="0" spc="-60" dirty="0">
                <a:latin typeface="Times New Roman"/>
                <a:cs typeface="Times New Roman"/>
              </a:rPr>
              <a:t> </a:t>
            </a:r>
            <a:r>
              <a:rPr sz="2800" i="0" spc="-20" dirty="0">
                <a:latin typeface="Calibri"/>
                <a:cs typeface="Calibri"/>
              </a:rPr>
              <a:t>DSLR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222" name="object 6"/>
          <p:cNvSpPr>
            <a:spLocks noChangeArrowheads="1"/>
          </p:cNvSpPr>
          <p:nvPr/>
        </p:nvSpPr>
        <p:spPr bwMode="auto">
          <a:xfrm>
            <a:off x="511175" y="1895475"/>
            <a:ext cx="6351588" cy="428783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3" name="object 7"/>
          <p:cNvSpPr>
            <a:spLocks noChangeArrowheads="1"/>
          </p:cNvSpPr>
          <p:nvPr/>
        </p:nvSpPr>
        <p:spPr bwMode="auto">
          <a:xfrm>
            <a:off x="6973888" y="2743200"/>
            <a:ext cx="1952625" cy="195262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8" name="Picture 2" descr="D:\upj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82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bject 2"/>
          <p:cNvSpPr>
            <a:spLocks/>
          </p:cNvSpPr>
          <p:nvPr/>
        </p:nvSpPr>
        <p:spPr bwMode="auto">
          <a:xfrm>
            <a:off x="0" y="6400800"/>
            <a:ext cx="9144000" cy="457200"/>
          </a:xfrm>
          <a:custGeom>
            <a:avLst/>
            <a:gdLst>
              <a:gd name="T0" fmla="*/ 0 w 9144000"/>
              <a:gd name="T1" fmla="*/ 457199 h 457200"/>
              <a:gd name="T2" fmla="*/ 9143999 w 9144000"/>
              <a:gd name="T3" fmla="*/ 457199 h 457200"/>
              <a:gd name="T4" fmla="*/ 9143999 w 9144000"/>
              <a:gd name="T5" fmla="*/ 0 h 457200"/>
              <a:gd name="T6" fmla="*/ 0 w 9144000"/>
              <a:gd name="T7" fmla="*/ 0 h 457200"/>
              <a:gd name="T8" fmla="*/ 0 w 9144000"/>
              <a:gd name="T9" fmla="*/ 457199 h 457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44000" h="457200">
                <a:moveTo>
                  <a:pt x="0" y="457199"/>
                </a:moveTo>
                <a:lnTo>
                  <a:pt x="9143999" y="457199"/>
                </a:lnTo>
                <a:lnTo>
                  <a:pt x="9143999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6B7C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3" name="object 3"/>
          <p:cNvSpPr>
            <a:spLocks/>
          </p:cNvSpPr>
          <p:nvPr/>
        </p:nvSpPr>
        <p:spPr bwMode="auto">
          <a:xfrm>
            <a:off x="0" y="6334125"/>
            <a:ext cx="9144000" cy="66675"/>
          </a:xfrm>
          <a:custGeom>
            <a:avLst/>
            <a:gdLst>
              <a:gd name="T0" fmla="*/ 0 w 9144000"/>
              <a:gd name="T1" fmla="*/ 67055 h 67310"/>
              <a:gd name="T2" fmla="*/ 9143999 w 9144000"/>
              <a:gd name="T3" fmla="*/ 67055 h 67310"/>
              <a:gd name="T4" fmla="*/ 9143999 w 9144000"/>
              <a:gd name="T5" fmla="*/ 0 h 67310"/>
              <a:gd name="T6" fmla="*/ 0 w 9144000"/>
              <a:gd name="T7" fmla="*/ 0 h 67310"/>
              <a:gd name="T8" fmla="*/ 0 w 9144000"/>
              <a:gd name="T9" fmla="*/ 67055 h 67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44000" h="67310">
                <a:moveTo>
                  <a:pt x="0" y="67055"/>
                </a:moveTo>
                <a:lnTo>
                  <a:pt x="9143999" y="67055"/>
                </a:lnTo>
                <a:lnTo>
                  <a:pt x="9143999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92A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4" name="object 4"/>
          <p:cNvSpPr>
            <a:spLocks/>
          </p:cNvSpPr>
          <p:nvPr/>
        </p:nvSpPr>
        <p:spPr bwMode="auto">
          <a:xfrm>
            <a:off x="895350" y="1738313"/>
            <a:ext cx="7477125" cy="0"/>
          </a:xfrm>
          <a:custGeom>
            <a:avLst/>
            <a:gdLst>
              <a:gd name="T0" fmla="*/ 0 w 7475855"/>
              <a:gd name="T1" fmla="*/ 7475463 w 747585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7475855">
                <a:moveTo>
                  <a:pt x="0" y="0"/>
                </a:moveTo>
                <a:lnTo>
                  <a:pt x="7475463" y="0"/>
                </a:lnTo>
              </a:path>
            </a:pathLst>
          </a:custGeom>
          <a:noFill/>
          <a:ln w="609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/>
        <p:txBody>
          <a:bodyPr tIns="1020191" rtlCol="0"/>
          <a:lstStyle/>
          <a:p>
            <a:pPr marL="5181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3200" i="0" spc="-5" dirty="0">
                <a:latin typeface="Calibri"/>
                <a:cs typeface="Calibri"/>
              </a:rPr>
              <a:t>Fungs</a:t>
            </a:r>
            <a:r>
              <a:rPr sz="3200" i="0" dirty="0">
                <a:latin typeface="Calibri"/>
                <a:cs typeface="Calibri"/>
              </a:rPr>
              <a:t>i</a:t>
            </a:r>
            <a:r>
              <a:rPr sz="3200" i="0" spc="-60" dirty="0">
                <a:latin typeface="Times New Roman"/>
                <a:cs typeface="Times New Roman"/>
              </a:rPr>
              <a:t> </a:t>
            </a:r>
            <a:r>
              <a:rPr sz="3200" i="0" spc="-5" dirty="0">
                <a:latin typeface="Calibri"/>
                <a:cs typeface="Calibri"/>
              </a:rPr>
              <a:t>Len</a:t>
            </a:r>
            <a:r>
              <a:rPr sz="3200" i="0" spc="-15" dirty="0">
                <a:latin typeface="Calibri"/>
                <a:cs typeface="Calibri"/>
              </a:rPr>
              <a:t>s</a:t>
            </a:r>
            <a:r>
              <a:rPr sz="3200" i="0" dirty="0">
                <a:latin typeface="Calibri"/>
                <a:cs typeface="Calibri"/>
              </a:rPr>
              <a:t>a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0246" name="object 6"/>
          <p:cNvSpPr>
            <a:spLocks noChangeArrowheads="1"/>
          </p:cNvSpPr>
          <p:nvPr/>
        </p:nvSpPr>
        <p:spPr bwMode="auto">
          <a:xfrm>
            <a:off x="1524000" y="1981200"/>
            <a:ext cx="6299200" cy="366553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7" name="Picture 2" descr="D:\upj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42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503</TotalTime>
  <Words>209</Words>
  <Application>Microsoft Office PowerPoint</Application>
  <PresentationFormat>On-screen Show (4:3)</PresentationFormat>
  <Paragraphs>31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Elemental</vt:lpstr>
      <vt:lpstr>MEDIA  AUDIO VISUAL</vt:lpstr>
      <vt:lpstr>Kamera Analog dan Kamera Digital</vt:lpstr>
      <vt:lpstr>TUJUAN PERKULIAHAN</vt:lpstr>
      <vt:lpstr>PowerPoint Presentation</vt:lpstr>
      <vt:lpstr>PowerPoint Presentation</vt:lpstr>
      <vt:lpstr>Fungsi Kamera Analog</vt:lpstr>
      <vt:lpstr>PowerPoint Presentation</vt:lpstr>
      <vt:lpstr>Fungsi Kamera DSLR</vt:lpstr>
      <vt:lpstr>Fungsi Lensa</vt:lpstr>
      <vt:lpstr>REFERENSI</vt:lpstr>
      <vt:lpstr>Terima Kasih drs. syaiful HALIM, M.I.Kom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TEKNIK PRODUKSI TELEVISI</dc:title>
  <dc:creator>U53R</dc:creator>
  <cp:lastModifiedBy>user</cp:lastModifiedBy>
  <cp:revision>63</cp:revision>
  <dcterms:created xsi:type="dcterms:W3CDTF">2010-01-13T02:45:16Z</dcterms:created>
  <dcterms:modified xsi:type="dcterms:W3CDTF">2017-11-13T01:54:36Z</dcterms:modified>
</cp:coreProperties>
</file>