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7"/>
  </p:notesMasterIdLst>
  <p:sldIdLst>
    <p:sldId id="289" r:id="rId2"/>
    <p:sldId id="290" r:id="rId3"/>
    <p:sldId id="287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92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0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video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7" y="635509"/>
            <a:ext cx="7853463" cy="55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95337" y="838200"/>
            <a:ext cx="6710463" cy="1828090"/>
          </a:xfrm>
        </p:spPr>
        <p:txBody>
          <a:bodyPr/>
          <a:lstStyle/>
          <a:p>
            <a:pPr algn="r"/>
            <a:r>
              <a:rPr lang="en-US" dirty="0" smtClean="0"/>
              <a:t>MEDIA </a:t>
            </a:r>
            <a:br>
              <a:rPr lang="en-US" dirty="0" smtClean="0"/>
            </a:br>
            <a:r>
              <a:rPr lang="en-US" dirty="0" smtClean="0"/>
              <a:t>AUDIO VISUAL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67115" y="4940382"/>
            <a:ext cx="219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© </a:t>
            </a:r>
            <a:r>
              <a:rPr lang="en-US" sz="2400" dirty="0" err="1" smtClean="0"/>
              <a:t>syaifulhalim</a:t>
            </a:r>
            <a:endParaRPr lang="en-US" sz="2400" dirty="0"/>
          </a:p>
        </p:txBody>
      </p:sp>
      <p:pic>
        <p:nvPicPr>
          <p:cNvPr id="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9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7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8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0100" y="609600"/>
            <a:ext cx="7543800" cy="914400"/>
          </a:xfrm>
        </p:spPr>
        <p:txBody>
          <a:bodyPr tIns="223240" rtlCol="0"/>
          <a:lstStyle/>
          <a:p>
            <a:pPr marL="3778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i="0" spc="-85" dirty="0"/>
              <a:t>C</a:t>
            </a:r>
            <a:r>
              <a:rPr i="0" spc="-80" dirty="0"/>
              <a:t>o</a:t>
            </a:r>
            <a:r>
              <a:rPr i="0" spc="-105" dirty="0"/>
              <a:t>m</a:t>
            </a:r>
            <a:r>
              <a:rPr i="0" spc="-120" dirty="0"/>
              <a:t>p</a:t>
            </a:r>
            <a:r>
              <a:rPr i="0" spc="-125" dirty="0"/>
              <a:t>a</a:t>
            </a:r>
            <a:r>
              <a:rPr i="0" spc="-100" dirty="0"/>
              <a:t>c</a:t>
            </a:r>
            <a:r>
              <a:rPr i="0" spc="-20" dirty="0"/>
              <a:t>t</a:t>
            </a:r>
            <a:r>
              <a:rPr i="0" spc="-295" dirty="0">
                <a:latin typeface="Times New Roman"/>
                <a:cs typeface="Times New Roman"/>
              </a:rPr>
              <a:t> </a:t>
            </a:r>
            <a:r>
              <a:rPr i="0" spc="-85" dirty="0"/>
              <a:t>C</a:t>
            </a:r>
            <a:r>
              <a:rPr i="0" spc="-110" dirty="0"/>
              <a:t>a</a:t>
            </a:r>
            <a:r>
              <a:rPr i="0" spc="-114" dirty="0"/>
              <a:t>m</a:t>
            </a:r>
            <a:r>
              <a:rPr i="0" spc="-95" dirty="0"/>
              <a:t>e</a:t>
            </a:r>
            <a:r>
              <a:rPr i="0" spc="-200" dirty="0"/>
              <a:t>r</a:t>
            </a:r>
            <a:r>
              <a:rPr i="0" spc="-25" dirty="0"/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1225" y="1895475"/>
            <a:ext cx="2216150" cy="357346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indent="-31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1913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oskar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barnack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membangun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protipe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35mm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ur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Leica)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Leitz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dipasarkan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1923-1924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sehingga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memperoleh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respon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sangat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baik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para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konsumen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hingga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para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pesaing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mulai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bermunculan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sz="2000" dirty="0">
              <a:cs typeface="Calibri" pitchFamily="34" charset="0"/>
            </a:endParaRPr>
          </a:p>
        </p:txBody>
      </p:sp>
      <p:sp>
        <p:nvSpPr>
          <p:cNvPr id="31751" name="object 7"/>
          <p:cNvSpPr>
            <a:spLocks noChangeArrowheads="1"/>
          </p:cNvSpPr>
          <p:nvPr/>
        </p:nvSpPr>
        <p:spPr bwMode="auto">
          <a:xfrm>
            <a:off x="3505200" y="2133600"/>
            <a:ext cx="4456113" cy="3171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1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2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5350" y="533400"/>
            <a:ext cx="7543800" cy="914400"/>
          </a:xfrm>
        </p:spPr>
        <p:txBody>
          <a:bodyPr tIns="223240" rtlCol="0"/>
          <a:lstStyle/>
          <a:p>
            <a:pPr marL="3778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i="0" spc="-75" dirty="0"/>
              <a:t>T</a:t>
            </a:r>
            <a:r>
              <a:rPr i="0" spc="-95" dirty="0"/>
              <a:t>LR</a:t>
            </a:r>
            <a:r>
              <a:rPr i="0" spc="-100" dirty="0"/>
              <a:t>s</a:t>
            </a:r>
            <a:r>
              <a:rPr i="0" spc="-15" dirty="0"/>
              <a:t>,</a:t>
            </a:r>
            <a:r>
              <a:rPr i="0" spc="-300" dirty="0">
                <a:latin typeface="Times New Roman"/>
                <a:cs typeface="Times New Roman"/>
              </a:rPr>
              <a:t> </a:t>
            </a:r>
            <a:r>
              <a:rPr i="0" spc="-100" dirty="0"/>
              <a:t>S</a:t>
            </a:r>
            <a:r>
              <a:rPr i="0" spc="-95" dirty="0"/>
              <a:t>L</a:t>
            </a:r>
            <a:r>
              <a:rPr i="0" spc="-80" dirty="0"/>
              <a:t>R</a:t>
            </a:r>
            <a:r>
              <a:rPr i="0" spc="-100" dirty="0"/>
              <a:t>s</a:t>
            </a:r>
            <a:r>
              <a:rPr i="0" spc="-15" dirty="0"/>
              <a:t>,</a:t>
            </a:r>
            <a:r>
              <a:rPr i="0" spc="-300" dirty="0">
                <a:latin typeface="Times New Roman"/>
                <a:cs typeface="Times New Roman"/>
              </a:rPr>
              <a:t> </a:t>
            </a:r>
            <a:r>
              <a:rPr lang="en-US" spc="-110" dirty="0" err="1" smtClean="0"/>
              <a:t>d</a:t>
            </a:r>
            <a:r>
              <a:rPr i="0" spc="-110" dirty="0" err="1" smtClean="0"/>
              <a:t>a</a:t>
            </a:r>
            <a:r>
              <a:rPr i="0" spc="-25" dirty="0" err="1" smtClean="0"/>
              <a:t>n</a:t>
            </a:r>
            <a:r>
              <a:rPr i="0" spc="-310" dirty="0" smtClean="0">
                <a:latin typeface="Times New Roman"/>
                <a:cs typeface="Times New Roman"/>
              </a:rPr>
              <a:t> </a:t>
            </a:r>
            <a:r>
              <a:rPr lang="en-US" i="0" spc="-310" dirty="0" smtClean="0">
                <a:latin typeface="Times New Roman"/>
                <a:cs typeface="Times New Roman"/>
              </a:rPr>
              <a:t>N</a:t>
            </a:r>
            <a:r>
              <a:rPr i="0" spc="-65" dirty="0" smtClean="0"/>
              <a:t>i</a:t>
            </a:r>
            <a:r>
              <a:rPr i="0" spc="-295" dirty="0" smtClean="0"/>
              <a:t>k</a:t>
            </a:r>
            <a:r>
              <a:rPr i="0" spc="-90" dirty="0" smtClean="0"/>
              <a:t>o</a:t>
            </a:r>
            <a:r>
              <a:rPr i="0" spc="-120" dirty="0" smtClean="0"/>
              <a:t>n</a:t>
            </a:r>
            <a:r>
              <a:rPr i="0" spc="-15" dirty="0"/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1700" y="1893888"/>
            <a:ext cx="3681413" cy="37492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Franke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&amp;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heidecke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rolleiflex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membuat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menggunakan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refleks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praktis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nama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TLR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1928.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1933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SLR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mengalami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revolusi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desain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lhagee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Exakta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SLR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Compact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menggunakan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127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rollfilm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dirty="0">
              <a:cs typeface="Calibri" pitchFamily="34" charset="0"/>
            </a:endParaRPr>
          </a:p>
          <a:p>
            <a:pPr>
              <a:spcBef>
                <a:spcPts val="5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1952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pentax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dari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perusahaan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asahi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optical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memperkenalkan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SLR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jepang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menggunakan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film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35mm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Asahiflex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),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beberapa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dijepang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juga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memasuki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pasar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SLR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1950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termasuk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Nikon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Canon.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32775" name="object 7"/>
          <p:cNvSpPr>
            <a:spLocks noChangeArrowheads="1"/>
          </p:cNvSpPr>
          <p:nvPr/>
        </p:nvSpPr>
        <p:spPr bwMode="auto">
          <a:xfrm>
            <a:off x="4876800" y="2286000"/>
            <a:ext cx="3606800" cy="2705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5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6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2221" y="609600"/>
            <a:ext cx="7543800" cy="914400"/>
          </a:xfrm>
        </p:spPr>
        <p:txBody>
          <a:bodyPr tIns="223240" rtlCol="0"/>
          <a:lstStyle/>
          <a:p>
            <a:pPr marL="3778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i="0" spc="-175" dirty="0"/>
              <a:t>K</a:t>
            </a:r>
            <a:r>
              <a:rPr i="0" spc="-110" dirty="0"/>
              <a:t>a</a:t>
            </a:r>
            <a:r>
              <a:rPr i="0" spc="-114" dirty="0"/>
              <a:t>m</a:t>
            </a:r>
            <a:r>
              <a:rPr i="0" spc="-95" dirty="0"/>
              <a:t>e</a:t>
            </a:r>
            <a:r>
              <a:rPr i="0" spc="-200" dirty="0"/>
              <a:t>r</a:t>
            </a:r>
            <a:r>
              <a:rPr i="0" spc="-25" dirty="0"/>
              <a:t>a</a:t>
            </a:r>
            <a:r>
              <a:rPr i="0" spc="-315" dirty="0">
                <a:latin typeface="Times New Roman"/>
                <a:cs typeface="Times New Roman"/>
              </a:rPr>
              <a:t> </a:t>
            </a:r>
            <a:r>
              <a:rPr i="0" spc="-90" dirty="0"/>
              <a:t>A</a:t>
            </a:r>
            <a:r>
              <a:rPr i="0" spc="-105" dirty="0"/>
              <a:t>n</a:t>
            </a:r>
            <a:r>
              <a:rPr i="0" spc="-110" dirty="0"/>
              <a:t>a</a:t>
            </a:r>
            <a:r>
              <a:rPr i="0" spc="-95" dirty="0"/>
              <a:t>l</a:t>
            </a:r>
            <a:r>
              <a:rPr i="0" spc="-90" dirty="0"/>
              <a:t>o</a:t>
            </a:r>
            <a:r>
              <a:rPr i="0" spc="-25" dirty="0"/>
              <a:t>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6463" y="1893888"/>
            <a:ext cx="3984625" cy="424321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3338" indent="52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analog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mulai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muncul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1981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Sony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Mavica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merupakan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pencatat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sinyal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pixel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secara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terus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menerus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sebagai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mesin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perekam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video.</a:t>
            </a:r>
            <a:endParaRPr lang="en-US" dirty="0">
              <a:cs typeface="Calibri" pitchFamily="34" charset="0"/>
            </a:endParaRPr>
          </a:p>
          <a:p>
            <a:pPr>
              <a:spcBef>
                <a:spcPts val="5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Beberapa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waktu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kemudian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analog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kurang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mendapat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respon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baik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akibat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beberapa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faktor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seperti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kualitas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gambarnya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buruk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dari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film,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kurangnya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printer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murah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berkualitas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dapat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mencetak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hasil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fotonya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serta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kameranya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mahal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mencapai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$20.000.</a:t>
            </a:r>
            <a:endParaRPr lang="en-US" dirty="0">
              <a:cs typeface="Calibri" pitchFamily="34" charset="0"/>
            </a:endParaRPr>
          </a:p>
          <a:p>
            <a:pPr>
              <a:spcBef>
                <a:spcPts val="25"/>
              </a:spcBef>
            </a:pP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38"/>
              </a:lnSpc>
            </a:pP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Akhirnya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analog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dipasarkan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konsumen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seperti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Canon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RC-250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1988.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33799" name="object 7"/>
          <p:cNvSpPr>
            <a:spLocks noChangeArrowheads="1"/>
          </p:cNvSpPr>
          <p:nvPr/>
        </p:nvSpPr>
        <p:spPr bwMode="auto">
          <a:xfrm>
            <a:off x="5105400" y="2262894"/>
            <a:ext cx="3721100" cy="3505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9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0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2012" y="438944"/>
            <a:ext cx="7543800" cy="914400"/>
          </a:xfrm>
        </p:spPr>
        <p:txBody>
          <a:bodyPr tIns="223240" rtlCol="0"/>
          <a:lstStyle/>
          <a:p>
            <a:pPr marL="377825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i="0" spc="-175" dirty="0"/>
              <a:t>K</a:t>
            </a:r>
            <a:r>
              <a:rPr i="0" spc="-110" dirty="0"/>
              <a:t>a</a:t>
            </a:r>
            <a:r>
              <a:rPr i="0" spc="-114" dirty="0"/>
              <a:t>m</a:t>
            </a:r>
            <a:r>
              <a:rPr i="0" spc="-95" dirty="0"/>
              <a:t>e</a:t>
            </a:r>
            <a:r>
              <a:rPr i="0" spc="-200" dirty="0"/>
              <a:t>r</a:t>
            </a:r>
            <a:r>
              <a:rPr i="0" spc="-25" dirty="0"/>
              <a:t>a</a:t>
            </a:r>
            <a:r>
              <a:rPr i="0" spc="-315" dirty="0">
                <a:latin typeface="Times New Roman"/>
                <a:cs typeface="Times New Roman"/>
              </a:rPr>
              <a:t> </a:t>
            </a:r>
            <a:r>
              <a:rPr i="0" spc="-110" dirty="0"/>
              <a:t>D</a:t>
            </a:r>
            <a:r>
              <a:rPr i="0" spc="-65" dirty="0"/>
              <a:t>i</a:t>
            </a:r>
            <a:r>
              <a:rPr i="0" spc="-114" dirty="0"/>
              <a:t>g</a:t>
            </a:r>
            <a:r>
              <a:rPr i="0" spc="-95" dirty="0"/>
              <a:t>i</a:t>
            </a:r>
            <a:r>
              <a:rPr i="0" spc="-170" dirty="0"/>
              <a:t>t</a:t>
            </a:r>
            <a:r>
              <a:rPr i="0" spc="-125" dirty="0"/>
              <a:t>a</a:t>
            </a:r>
            <a:r>
              <a:rPr i="0" spc="-15" dirty="0"/>
              <a:t>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801" y="2057400"/>
            <a:ext cx="5943600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635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digital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sangatlah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berbeda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pendahulunya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karena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tidak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menggunakan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film,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melainkan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menggunakan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Memory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digital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juga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memiliki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kemampuan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nirkabel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seperti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bluetooth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atau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wifi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berfungsi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untuk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mentransfer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berbagi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foto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maupun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mencetak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foto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juga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ditemukan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ponsel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sz="1200" dirty="0">
              <a:cs typeface="Calibri" pitchFamily="34" charset="0"/>
            </a:endParaRPr>
          </a:p>
          <a:p>
            <a:pPr>
              <a:spcBef>
                <a:spcPts val="38"/>
              </a:spcBef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75"/>
              </a:lnSpc>
            </a:pP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digital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kali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dipasarkan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secara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komersial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dijual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jepang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bulan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desember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1989</a:t>
            </a:r>
            <a:endParaRPr lang="en-US" sz="1200" dirty="0">
              <a:cs typeface="Calibri" pitchFamily="34" charset="0"/>
            </a:endParaRPr>
          </a:p>
          <a:p>
            <a:pPr>
              <a:lnSpc>
                <a:spcPts val="1375"/>
              </a:lnSpc>
            </a:pP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Ds-X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Fuji.</a:t>
            </a:r>
            <a:endParaRPr lang="en-US" sz="1200" dirty="0">
              <a:cs typeface="Calibri" pitchFamily="34" charset="0"/>
            </a:endParaRPr>
          </a:p>
          <a:p>
            <a:pPr>
              <a:spcBef>
                <a:spcPts val="50"/>
              </a:spcBef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Hingga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2010,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hampir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semua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ponsel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memiliki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fitur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build-in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resolusi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tinggi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serta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diigital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video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banyak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memungkinkan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untuk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otomatis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real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time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geotagging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sz="1200" dirty="0">
              <a:cs typeface="Calibri" pitchFamily="34" charset="0"/>
            </a:endParaRPr>
          </a:p>
          <a:p>
            <a:pPr>
              <a:spcBef>
                <a:spcPts val="38"/>
              </a:spcBef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>
                <a:solidFill>
                  <a:srgbClr val="FFFFFF"/>
                </a:solidFill>
                <a:cs typeface="Calibri" pitchFamily="34" charset="0"/>
              </a:rPr>
              <a:t>DSLR</a:t>
            </a:r>
            <a:endParaRPr lang="en-US" sz="1200" dirty="0">
              <a:cs typeface="Calibri" pitchFamily="34" charset="0"/>
            </a:endParaRPr>
          </a:p>
          <a:p>
            <a:pPr>
              <a:spcBef>
                <a:spcPts val="38"/>
              </a:spcBef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75"/>
              </a:lnSpc>
            </a:pP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Digital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single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lens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reflex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(DSLR)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merupakan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digital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memiliki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sistem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cermin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otomatis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untuk</a:t>
            </a:r>
            <a:endParaRPr lang="en-US" sz="1200" dirty="0">
              <a:cs typeface="Calibri" pitchFamily="34" charset="0"/>
            </a:endParaRPr>
          </a:p>
          <a:p>
            <a:pPr>
              <a:lnSpc>
                <a:spcPts val="1375"/>
              </a:lnSpc>
            </a:pP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meneruskan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cahaya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dari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lensa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menuju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viewfinder</a:t>
            </a:r>
            <a:r>
              <a:rPr lang="en-US" sz="1200" dirty="0" smtClean="0">
                <a:solidFill>
                  <a:srgbClr val="FFFFFF"/>
                </a:solidFill>
                <a:cs typeface="Calibri" pitchFamily="34" charset="0"/>
              </a:rPr>
              <a:t>.</a:t>
            </a:r>
          </a:p>
          <a:p>
            <a:pPr>
              <a:lnSpc>
                <a:spcPts val="1375"/>
              </a:lnSpc>
            </a:pPr>
            <a:endParaRPr lang="en-US" sz="1200" dirty="0">
              <a:solidFill>
                <a:srgbClr val="FFFFFF"/>
              </a:solidFill>
              <a:cs typeface="Calibri" pitchFamily="34" charset="0"/>
            </a:endParaRPr>
          </a:p>
          <a:p>
            <a:pPr>
              <a:lnSpc>
                <a:spcPts val="1375"/>
              </a:lnSpc>
            </a:pP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ini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merupakan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tercanggih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terpopuler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saat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ini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terutama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untuk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merek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Nikon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Canon.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ini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sering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digunakan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untuk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photo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studio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dikarenakan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kualitas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gambar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baik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serta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penggunaan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tidak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cs typeface="Calibri" pitchFamily="34" charset="0"/>
              </a:rPr>
              <a:t>rumit</a:t>
            </a: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sz="1200" dirty="0">
              <a:cs typeface="Calibri" pitchFamily="34" charset="0"/>
            </a:endParaRPr>
          </a:p>
          <a:p>
            <a:pPr>
              <a:lnSpc>
                <a:spcPts val="1375"/>
              </a:lnSpc>
            </a:pPr>
            <a:endParaRPr lang="en-US" sz="1200" dirty="0">
              <a:cs typeface="Calibri" pitchFamily="34" charset="0"/>
            </a:endParaRPr>
          </a:p>
        </p:txBody>
      </p:sp>
      <p:sp>
        <p:nvSpPr>
          <p:cNvPr id="34824" name="object 8"/>
          <p:cNvSpPr>
            <a:spLocks noChangeArrowheads="1"/>
          </p:cNvSpPr>
          <p:nvPr/>
        </p:nvSpPr>
        <p:spPr bwMode="auto">
          <a:xfrm>
            <a:off x="6248400" y="2971800"/>
            <a:ext cx="2735262" cy="15128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96899" y="2057400"/>
            <a:ext cx="7953375" cy="41306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03188" indent="-904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2588"/>
              </a:lnSpc>
            </a:pPr>
            <a:r>
              <a:rPr lang="en-US" sz="2000" dirty="0">
                <a:solidFill>
                  <a:srgbClr val="B5AD52"/>
                </a:solidFill>
                <a:latin typeface="Wingdings 2" pitchFamily="18" charset="2"/>
                <a:ea typeface="Wingdings 2" pitchFamily="18" charset="2"/>
                <a:cs typeface="Wingdings 2" pitchFamily="18" charset="2"/>
              </a:rPr>
              <a:t></a:t>
            </a:r>
            <a:r>
              <a:rPr lang="en-US" sz="2000" dirty="0">
                <a:solidFill>
                  <a:srgbClr val="B5AD5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abad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ke-17,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ukuran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obscura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menjadi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kecil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dapat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bawa-bawa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memiliki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lubang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kecil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bagian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belakang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tempat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film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perkembangan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jaman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dilengkapi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diafragma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rana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sz="2400" dirty="0">
              <a:cs typeface="Calibri" pitchFamily="34" charset="0"/>
            </a:endParaRPr>
          </a:p>
          <a:p>
            <a:pPr algn="just">
              <a:lnSpc>
                <a:spcPct val="90000"/>
              </a:lnSpc>
              <a:spcBef>
                <a:spcPts val="1363"/>
              </a:spcBef>
            </a:pPr>
            <a:r>
              <a:rPr lang="en-US" sz="2400" dirty="0">
                <a:solidFill>
                  <a:srgbClr val="B5AD52"/>
                </a:solidFill>
                <a:latin typeface="Wingdings 2" pitchFamily="18" charset="2"/>
                <a:ea typeface="Wingdings 2" pitchFamily="18" charset="2"/>
                <a:cs typeface="Wingdings 2" pitchFamily="18" charset="2"/>
              </a:rPr>
              <a:t>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Sekitar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1827,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seorang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seniman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lithography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Perancis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Joseph-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Nicephore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Niepce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(1765-1833),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setelah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delapan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jam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meng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-exposed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pemandangan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dari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jendela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kamarnya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melalui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proses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disebutnya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FFFF"/>
                </a:solidFill>
                <a:cs typeface="Calibri" pitchFamily="34" charset="0"/>
              </a:rPr>
              <a:t>heliography</a:t>
            </a:r>
            <a:r>
              <a:rPr lang="en-US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FFFF"/>
                </a:solidFill>
                <a:cs typeface="Calibri" pitchFamily="34" charset="0"/>
              </a:rPr>
              <a:t>(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heliografi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)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proses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kerjanya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mirip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lithograph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atas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pelat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logam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dilapisi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aspal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minyak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lavender,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cahaya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matahari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berhasil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melahirkan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sebuah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gambar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agak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kabur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berhasil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pula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mempertahankan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gambar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secara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permanen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sz="2400" dirty="0">
              <a:cs typeface="Calibri" pitchFamily="34" charset="0"/>
            </a:endParaRPr>
          </a:p>
        </p:txBody>
      </p:sp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2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982663" y="836613"/>
            <a:ext cx="7223125" cy="7826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225" indent="-9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6000"/>
              </a:lnSpc>
            </a:pPr>
            <a:r>
              <a:rPr lang="en-US">
                <a:solidFill>
                  <a:srgbClr val="FFFFFF"/>
                </a:solidFill>
                <a:cs typeface="Calibri" pitchFamily="34" charset="0"/>
              </a:rPr>
              <a:t>View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from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the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Window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at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Le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Gras͟  foto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berhasil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dicetak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meskipun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masih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tampak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kabur,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dibuat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Joseph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Nicéphore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Niépce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cs typeface="Calibri" pitchFamily="34" charset="0"/>
              </a:rPr>
              <a:t>1827-an</a:t>
            </a:r>
            <a:endParaRPr lang="en-US">
              <a:cs typeface="Calibri" pitchFamily="34" charset="0"/>
            </a:endParaRPr>
          </a:p>
        </p:txBody>
      </p:sp>
      <p:sp>
        <p:nvSpPr>
          <p:cNvPr id="36868" name="object 4"/>
          <p:cNvSpPr>
            <a:spLocks noChangeArrowheads="1"/>
          </p:cNvSpPr>
          <p:nvPr/>
        </p:nvSpPr>
        <p:spPr bwMode="auto">
          <a:xfrm>
            <a:off x="1524000" y="1935163"/>
            <a:ext cx="6096000" cy="42370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81000" y="2084593"/>
            <a:ext cx="2060575" cy="44529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1839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FFFF"/>
                </a:solidFill>
                <a:cs typeface="Calibri" pitchFamily="34" charset="0"/>
              </a:rPr>
              <a:t>Daguerreotype</a:t>
            </a:r>
            <a:r>
              <a:rPr lang="en-US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daguerreotipi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merupakan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proses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dilakukan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Louis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Jacques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Mande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Daguerre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menghasilkan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gambar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permanen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.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Caranya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menggunakan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cermin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berlapis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perak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diuapi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cairan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garam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dipapar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cahaya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matahari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.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Meski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hasil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foto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mudah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terhapus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disinilah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awal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titik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lahirnya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fotografi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modern.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2590800" y="1981200"/>
            <a:ext cx="6269038" cy="4505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5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6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895350" y="1834039"/>
            <a:ext cx="7477125" cy="41857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1940,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Film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berwarna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dipasarkan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digital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dibuat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1975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Steven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Sasson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kodak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tidak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diproduki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utk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kepentingan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komersil</a:t>
            </a:r>
            <a:endParaRPr lang="en-US" sz="2000" dirty="0">
              <a:cs typeface="Calibri" pitchFamily="34" charset="0"/>
            </a:endParaRPr>
          </a:p>
          <a:p>
            <a:pPr>
              <a:spcBef>
                <a:spcPts val="38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digital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yg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dapat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olah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komputer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adalah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rgbClr val="FFFFFF"/>
                </a:solidFill>
                <a:cs typeface="Calibri" pitchFamily="34" charset="0"/>
              </a:rPr>
              <a:t>Fuji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rgbClr val="FFFFFF"/>
                </a:solidFill>
                <a:cs typeface="Calibri" pitchFamily="34" charset="0"/>
              </a:rPr>
              <a:t>DS-</a:t>
            </a:r>
            <a:r>
              <a:rPr lang="en-US" sz="2000" i="1" dirty="0" err="1">
                <a:solidFill>
                  <a:srgbClr val="FFFFFF"/>
                </a:solidFill>
                <a:cs typeface="Calibri" pitchFamily="34" charset="0"/>
              </a:rPr>
              <a:t>iP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1988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merekam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gambar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hingga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16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MB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menggunakan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baterai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tidak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cs typeface="Calibri" pitchFamily="34" charset="0"/>
              </a:rPr>
              <a:t>dipasarkan</a:t>
            </a:r>
            <a:endParaRPr lang="en-US" sz="2000" dirty="0" smtClean="0">
              <a:solidFill>
                <a:srgbClr val="FFFFFF"/>
              </a:solidFill>
              <a:cs typeface="Calibri" pitchFamily="34" charset="0"/>
            </a:endParaRPr>
          </a:p>
          <a:p>
            <a:pPr algn="just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cs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err="1">
                <a:cs typeface="Calibri" pitchFamily="34" charset="0"/>
              </a:rPr>
              <a:t>Melalui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cs typeface="Calibri" pitchFamily="34" charset="0"/>
              </a:rPr>
              <a:t>perusahaan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cs typeface="Calibri" pitchFamily="34" charset="0"/>
              </a:rPr>
              <a:t>Kodak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cs typeface="Calibri" pitchFamily="34" charset="0"/>
              </a:rPr>
              <a:t>Eastman,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cs typeface="Calibri" pitchFamily="34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cs typeface="Calibri" pitchFamily="34" charset="0"/>
              </a:rPr>
              <a:t>tahun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cs typeface="Calibri" pitchFamily="34" charset="0"/>
              </a:rPr>
              <a:t>1884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cs typeface="Calibri" pitchFamily="34" charset="0"/>
              </a:rPr>
              <a:t>George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cs typeface="Calibri" pitchFamily="34" charset="0"/>
              </a:rPr>
              <a:t>Eastman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memperkenalkan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cs typeface="Calibri" pitchFamily="34" charset="0"/>
              </a:rPr>
              <a:t>film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fleksibel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cs typeface="Calibri" pitchFamily="34" charset="0"/>
              </a:rPr>
              <a:t>yang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antipecah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digulung</a:t>
            </a:r>
            <a:r>
              <a:rPr lang="en-US" sz="2000" dirty="0">
                <a:cs typeface="Calibri" pitchFamily="34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Lahirlah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cs typeface="Calibri" pitchFamily="34" charset="0"/>
              </a:rPr>
              <a:t>film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nitrat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selulosa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cs typeface="Calibri" pitchFamily="34" charset="0"/>
              </a:rPr>
              <a:t>yang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dilapisis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emulsi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berimbas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produksi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kamera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boks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tahun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cs typeface="Calibri" pitchFamily="34" charset="0"/>
              </a:rPr>
              <a:t>1988.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Easman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memperkenalkan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kamera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kotak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pertama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merek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cs typeface="Calibri" pitchFamily="34" charset="0"/>
              </a:rPr>
              <a:t>kodak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sejarah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kamera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kecepatan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cs typeface="Calibri" pitchFamily="34" charset="0"/>
              </a:rPr>
              <a:t>1/125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detik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cs typeface="Calibri" pitchFamily="34" charset="0"/>
              </a:rPr>
              <a:t>fixed-focus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cs typeface="Calibri" pitchFamily="34" charset="0"/>
              </a:rPr>
              <a:t>lens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mampu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merekam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objek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jelas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jarak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lebih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cs typeface="Calibri" pitchFamily="34" charset="0"/>
              </a:rPr>
              <a:t>8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cs typeface="Calibri" pitchFamily="34" charset="0"/>
              </a:rPr>
              <a:t>kaki.</a:t>
            </a:r>
          </a:p>
        </p:txBody>
      </p:sp>
      <p:pic>
        <p:nvPicPr>
          <p:cNvPr id="8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9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0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0275" y="533400"/>
            <a:ext cx="7543800" cy="914400"/>
          </a:xfrm>
        </p:spPr>
        <p:txBody>
          <a:bodyPr tIns="998728" rtlCol="0"/>
          <a:lstStyle/>
          <a:p>
            <a:pPr marL="3778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i="0" spc="-70" dirty="0"/>
              <a:t>S</a:t>
            </a:r>
            <a:r>
              <a:rPr sz="3200" i="0" spc="-45" dirty="0"/>
              <a:t>E</a:t>
            </a:r>
            <a:r>
              <a:rPr sz="3200" i="0" spc="-110" dirty="0"/>
              <a:t>J</a:t>
            </a:r>
            <a:r>
              <a:rPr sz="3200" i="0" spc="-50" dirty="0"/>
              <a:t>A</a:t>
            </a:r>
            <a:r>
              <a:rPr sz="3200" i="0" spc="-45" dirty="0"/>
              <a:t>R</a:t>
            </a:r>
            <a:r>
              <a:rPr sz="3200" i="0" spc="-50" dirty="0"/>
              <a:t>A</a:t>
            </a:r>
            <a:r>
              <a:rPr sz="3200" i="0" dirty="0"/>
              <a:t>H</a:t>
            </a:r>
            <a:r>
              <a:rPr sz="3200" i="0" spc="-235" dirty="0">
                <a:latin typeface="Times New Roman"/>
                <a:cs typeface="Times New Roman"/>
              </a:rPr>
              <a:t> </a:t>
            </a:r>
            <a:r>
              <a:rPr lang="en-US" sz="3200" i="0" spc="-235" dirty="0" smtClean="0">
                <a:latin typeface="Times New Roman"/>
                <a:cs typeface="Times New Roman"/>
              </a:rPr>
              <a:t> </a:t>
            </a:r>
            <a:r>
              <a:rPr sz="3200" i="0" spc="-85" dirty="0" smtClean="0"/>
              <a:t>F</a:t>
            </a:r>
            <a:r>
              <a:rPr sz="3200" i="0" spc="-160" dirty="0" smtClean="0"/>
              <a:t>OT</a:t>
            </a:r>
            <a:r>
              <a:rPr sz="3200" i="0" spc="-55" dirty="0" smtClean="0"/>
              <a:t>O</a:t>
            </a:r>
            <a:r>
              <a:rPr sz="3200" i="0" spc="-50" dirty="0" smtClean="0"/>
              <a:t>G</a:t>
            </a:r>
            <a:r>
              <a:rPr sz="3200" i="0" spc="-45" dirty="0" smtClean="0"/>
              <a:t>R</a:t>
            </a:r>
            <a:r>
              <a:rPr sz="3200" i="0" spc="-50" dirty="0" smtClean="0"/>
              <a:t>AF</a:t>
            </a:r>
            <a:r>
              <a:rPr sz="3200" i="0" dirty="0" smtClean="0"/>
              <a:t>I</a:t>
            </a:r>
            <a:r>
              <a:rPr lang="en-US" sz="3200" i="0" dirty="0" smtClean="0"/>
              <a:t> </a:t>
            </a:r>
            <a:r>
              <a:rPr sz="3200" i="0" spc="-215" dirty="0" smtClean="0">
                <a:latin typeface="Times New Roman"/>
                <a:cs typeface="Times New Roman"/>
              </a:rPr>
              <a:t> </a:t>
            </a:r>
            <a:r>
              <a:rPr sz="3200" i="0" spc="-50" dirty="0"/>
              <a:t>I</a:t>
            </a:r>
            <a:r>
              <a:rPr sz="3200" i="0" spc="-55" dirty="0"/>
              <a:t>N</a:t>
            </a:r>
            <a:r>
              <a:rPr sz="3200" i="0" spc="-50" dirty="0"/>
              <a:t>D</a:t>
            </a:r>
            <a:r>
              <a:rPr sz="3200" i="0" spc="-55" dirty="0"/>
              <a:t>ON</a:t>
            </a:r>
            <a:r>
              <a:rPr sz="3200" i="0" spc="-80" dirty="0"/>
              <a:t>E</a:t>
            </a:r>
            <a:r>
              <a:rPr sz="3200" i="0" spc="-70" dirty="0"/>
              <a:t>S</a:t>
            </a:r>
            <a:r>
              <a:rPr sz="3200" i="0" spc="-50" dirty="0"/>
              <a:t>I</a:t>
            </a:r>
            <a:r>
              <a:rPr sz="3200" i="0" dirty="0"/>
              <a:t>A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4668325" y="1874838"/>
            <a:ext cx="3765550" cy="42571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4288" indent="-31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Kasian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Cephas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adalah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warga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lokal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asli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.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Ia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dilahirkan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tanggal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15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Februari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1844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Yogyakarta.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Cephas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sebenarnya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adalah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asli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pribumi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kemudian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diangkat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sebagai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anak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pasangan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Adrianus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Schalk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Eta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philipina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Kreeft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lalu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disekolahkan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Belanda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.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Cephas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-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lah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kali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mengenalkan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dunia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fotografi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Indonesia.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Meski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demikian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literatur-literatur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sejarah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Indonesia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sangat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jarang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menyebut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namanya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sebagai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pribumi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berkarir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sebagai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fotografer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profesional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dirty="0">
              <a:cs typeface="Calibri" pitchFamily="34" charset="0"/>
            </a:endParaRPr>
          </a:p>
          <a:p>
            <a:pPr algn="ctr">
              <a:lnSpc>
                <a:spcPct val="89000"/>
              </a:lnSpc>
              <a:spcBef>
                <a:spcPts val="13"/>
              </a:spcBef>
            </a:pP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Nama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Kassian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Cephas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mulai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terlacak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karya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fotografi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tertuanya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buatan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1875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sz="2000" dirty="0">
              <a:cs typeface="Calibri" pitchFamily="34" charset="0"/>
            </a:endParaRPr>
          </a:p>
        </p:txBody>
      </p:sp>
      <p:sp>
        <p:nvSpPr>
          <p:cNvPr id="39943" name="object 7"/>
          <p:cNvSpPr>
            <a:spLocks noChangeArrowheads="1"/>
          </p:cNvSpPr>
          <p:nvPr/>
        </p:nvSpPr>
        <p:spPr bwMode="auto">
          <a:xfrm>
            <a:off x="1143000" y="1874838"/>
            <a:ext cx="2971800" cy="4125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3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4" name="object 4"/>
          <p:cNvSpPr>
            <a:spLocks noChangeArrowheads="1"/>
          </p:cNvSpPr>
          <p:nvPr/>
        </p:nvSpPr>
        <p:spPr bwMode="auto">
          <a:xfrm>
            <a:off x="1657350" y="1846263"/>
            <a:ext cx="5873750" cy="4022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901700" y="914400"/>
            <a:ext cx="7618413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tabLst>
                <a:tab pos="7605395" algn="l"/>
              </a:tabLst>
              <a:defRPr/>
            </a:pPr>
            <a:r>
              <a:rPr sz="4800" u="sng" spc="-45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4800" u="sng" spc="-5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800" u="sng" spc="-1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800" u="sng" spc="-370" dirty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4800" u="sng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800" u="sng" spc="-11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u="sng" spc="-5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4800" u="sng" spc="-4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800" u="sng" spc="-50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4800" u="sng" spc="-45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4800" u="sng" spc="-5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800" u="sng" spc="-2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4800" u="sng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u="sng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endParaRPr sz="4800" dirty="0">
              <a:latin typeface="Times New Roman"/>
              <a:cs typeface="Times New Roman"/>
            </a:endParaRPr>
          </a:p>
        </p:txBody>
      </p:sp>
      <p:pic>
        <p:nvPicPr>
          <p:cNvPr id="6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8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video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7" y="635509"/>
            <a:ext cx="7853463" cy="55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1537" y="1600910"/>
            <a:ext cx="6710463" cy="1828090"/>
          </a:xfrm>
        </p:spPr>
        <p:txBody>
          <a:bodyPr/>
          <a:lstStyle/>
          <a:p>
            <a:pPr algn="r"/>
            <a:r>
              <a:rPr lang="en-US" sz="4400" dirty="0" err="1" smtClean="0"/>
              <a:t>Sejarah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Pengertian</a:t>
            </a:r>
            <a:r>
              <a:rPr lang="en-US" sz="4400" dirty="0" smtClean="0"/>
              <a:t> </a:t>
            </a:r>
            <a:r>
              <a:rPr lang="en-US" dirty="0" err="1" smtClean="0"/>
              <a:t>Fotografi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67115" y="4940382"/>
            <a:ext cx="219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© </a:t>
            </a:r>
            <a:r>
              <a:rPr lang="en-US" sz="2400" dirty="0" err="1" smtClean="0"/>
              <a:t>syaifulhalim</a:t>
            </a:r>
            <a:endParaRPr lang="en-US" sz="2400" dirty="0"/>
          </a:p>
        </p:txBody>
      </p:sp>
      <p:pic>
        <p:nvPicPr>
          <p:cNvPr id="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708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ject 2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901700" y="441325"/>
            <a:ext cx="7394575" cy="8461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30200" indent="-3175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3263"/>
              </a:lnSpc>
            </a:pPr>
            <a:r>
              <a:rPr lang="en-US" sz="3200">
                <a:solidFill>
                  <a:srgbClr val="FFFFFF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Hadir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FFFF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pada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FFFF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detik-detik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FFFF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Proklamasi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FFFF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kemerdekaan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FFFF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tahun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FFFF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1945,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FFFF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lahir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FFFF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sosok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FFFF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mendur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FFFF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bersaudara</a:t>
            </a:r>
            <a:endParaRPr lang="en-US" sz="3200">
              <a:latin typeface="Calibri Light" pitchFamily="34" charset="0"/>
              <a:ea typeface="Calibri Light" pitchFamily="34" charset="0"/>
              <a:cs typeface="Calibri Light" pitchFamily="34" charset="0"/>
            </a:endParaRPr>
          </a:p>
        </p:txBody>
      </p:sp>
      <p:sp>
        <p:nvSpPr>
          <p:cNvPr id="41988" name="object 4"/>
          <p:cNvSpPr>
            <a:spLocks noChangeArrowheads="1"/>
          </p:cNvSpPr>
          <p:nvPr/>
        </p:nvSpPr>
        <p:spPr bwMode="auto">
          <a:xfrm>
            <a:off x="1752600" y="2438400"/>
            <a:ext cx="5449888" cy="33162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ject 2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181600" y="1981200"/>
            <a:ext cx="3733800" cy="4062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r"/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Tiga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foto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Frans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dari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tiga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FFFF"/>
                </a:solidFill>
                <a:cs typeface="Calibri" pitchFamily="34" charset="0"/>
              </a:rPr>
              <a:t>frame</a:t>
            </a:r>
            <a:r>
              <a:rPr lang="en-US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film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tersisa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.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Foto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Soekarno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membaca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teks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proklamasi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.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kedua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pengibaran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bendera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Merah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Putih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Latief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Hendraningrat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anggota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PETA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(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Pembela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Tanah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Air).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ketiga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suasana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upacara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para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pemuda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menyaksikan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pengibaran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 pitchFamily="34" charset="0"/>
              </a:rPr>
              <a:t>bendera</a:t>
            </a:r>
            <a:endParaRPr lang="en-US" sz="2400" dirty="0">
              <a:cs typeface="Calibri" pitchFamily="34" charset="0"/>
            </a:endParaRPr>
          </a:p>
        </p:txBody>
      </p:sp>
      <p:sp>
        <p:nvSpPr>
          <p:cNvPr id="43012" name="object 4"/>
          <p:cNvSpPr>
            <a:spLocks noChangeArrowheads="1"/>
          </p:cNvSpPr>
          <p:nvPr/>
        </p:nvSpPr>
        <p:spPr bwMode="auto">
          <a:xfrm>
            <a:off x="895350" y="1926550"/>
            <a:ext cx="4114800" cy="4171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901700" y="1065213"/>
            <a:ext cx="7618413" cy="636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7605395" algn="l"/>
              </a:tabLst>
              <a:defRPr/>
            </a:pPr>
            <a:r>
              <a:rPr sz="4800" u="sng" spc="-160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4800" u="sng" spc="-4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800" u="sng" spc="-7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800" u="sng" spc="-105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4800" u="sng" spc="-4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800" u="sng" spc="-7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800" u="sng" spc="-75" dirty="0">
                <a:solidFill>
                  <a:srgbClr val="FFFFFF"/>
                </a:solidFill>
                <a:latin typeface="Calibri Light"/>
                <a:cs typeface="Calibri Light"/>
              </a:rPr>
              <a:t>tia</a:t>
            </a:r>
            <a:r>
              <a:rPr sz="4800" u="sng" spc="-2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800" u="sng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u="sng" spc="-120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4800" u="sng" spc="-4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800" u="sng" spc="-12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4800" u="sng" spc="-4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800" u="sng" spc="-70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4800" u="sng" spc="-16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800" u="sng" spc="-10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800" u="sng" spc="-60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4800" u="sng" spc="-1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800" u="sng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u="sng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138" y="1958975"/>
            <a:ext cx="8439150" cy="347186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Secara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etimologi,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fotogarfi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berasal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dari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bahasa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Inggris,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yakni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photography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.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photography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diadaptasi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dari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bahasa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Yunnani,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yakni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photos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berarti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cahaya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grafo/graphein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berarti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melukis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atau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menggambar,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demikian,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secara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harfiah,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fotografi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bermakna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͚</a:t>
            </a:r>
            <a:r>
              <a:rPr lang="en-US" sz="2400" b="1">
                <a:solidFill>
                  <a:srgbClr val="FFFFFF"/>
                </a:solidFill>
                <a:cs typeface="Calibri" pitchFamily="34" charset="0"/>
              </a:rPr>
              <a:t>menggambar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FFFF"/>
                </a:solidFill>
                <a:cs typeface="Calibri" pitchFamily="34" charset="0"/>
              </a:rPr>
              <a:t>degan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FFFF"/>
                </a:solidFill>
                <a:cs typeface="Calibri" pitchFamily="34" charset="0"/>
              </a:rPr>
              <a:t>cahaya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͛.</a:t>
            </a:r>
            <a:endParaRPr lang="en-US" sz="2400">
              <a:cs typeface="Calibri" pitchFamily="34" charset="0"/>
            </a:endParaRPr>
          </a:p>
          <a:p>
            <a:pPr algn="just">
              <a:lnSpc>
                <a:spcPct val="90000"/>
              </a:lnSpc>
              <a:spcBef>
                <a:spcPts val="1400"/>
              </a:spcBef>
            </a:pP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Pengertian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sederhana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ini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juga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dikemukakan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John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Hedgecoe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dalam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bukunya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berjudul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John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Hedgecoes’s Complete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Guide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to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Photography;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A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Step-by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Step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Course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from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the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World’s  Best-Selling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Photographer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.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Ia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menyatakan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bahwa,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͞       The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word</a:t>
            </a:r>
            <a:endParaRPr lang="en-US" sz="2400">
              <a:cs typeface="Calibri" pitchFamily="34" charset="0"/>
            </a:endParaRPr>
          </a:p>
          <a:p>
            <a:pPr algn="just">
              <a:lnSpc>
                <a:spcPts val="2588"/>
              </a:lnSpc>
            </a:pP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͚photography͛ŵeaŶs drawing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with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light...͟ (Hedgecoe,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1990:6).</a:t>
            </a:r>
            <a:endParaRPr lang="en-US" sz="2400">
              <a:cs typeface="Calibri" pitchFamily="34" charset="0"/>
            </a:endParaRPr>
          </a:p>
        </p:txBody>
      </p:sp>
      <p:pic>
        <p:nvPicPr>
          <p:cNvPr id="6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bject 2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901700" y="1870075"/>
            <a:ext cx="7480300" cy="36322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Karena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kegiatan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fotografi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berbagai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teknik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hanya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dapat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dilakukan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ketika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ada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cahaya.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Tanpa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cahaya,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tidak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munggkin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dapat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dihasilkan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sebuah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foto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(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Gani,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Kusumalestari,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2013:7)</a:t>
            </a:r>
            <a:endParaRPr lang="en-US" sz="2800">
              <a:cs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ts val="1400"/>
              </a:spcBef>
            </a:pP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Fotografi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terpenting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bagaimana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menguasai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teknik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benar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agar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fotografer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bisa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menghasilkan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sebuah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karya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foto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berjiwa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seni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bisa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memberikan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pesan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gambar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diterima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masyarakat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mengerti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maupun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tidak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mengerti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cs typeface="Calibri" pitchFamily="34" charset="0"/>
              </a:rPr>
              <a:t>fotografi.</a:t>
            </a:r>
            <a:endParaRPr lang="en-US" sz="2800">
              <a:cs typeface="Calibri" pitchFamily="34" charset="0"/>
            </a:endParaRPr>
          </a:p>
        </p:txBody>
      </p:sp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8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90800"/>
            <a:ext cx="7620000" cy="3200400"/>
          </a:xfrm>
        </p:spPr>
        <p:txBody>
          <a:bodyPr>
            <a:normAutofit fontScale="92500" lnSpcReduction="20000"/>
          </a:bodyPr>
          <a:lstStyle/>
          <a:p>
            <a:pPr lvl="0" indent="-274320" algn="just"/>
            <a:r>
              <a:rPr lang="en-US" sz="2800" dirty="0" err="1" smtClean="0"/>
              <a:t>Millerson</a:t>
            </a:r>
            <a:r>
              <a:rPr lang="en-US" sz="2800" dirty="0" smtClean="0"/>
              <a:t>, Gerald. 2003. </a:t>
            </a:r>
            <a:r>
              <a:rPr lang="en-US" sz="2800" i="1" dirty="0" smtClean="0"/>
              <a:t>Video Camera Technique</a:t>
            </a:r>
            <a:r>
              <a:rPr lang="en-US" sz="2800" dirty="0" smtClean="0"/>
              <a:t>. Oxford: Focal Press. </a:t>
            </a:r>
          </a:p>
          <a:p>
            <a:pPr lvl="0" indent="-274320" algn="just"/>
            <a:r>
              <a:rPr lang="en-US" sz="2800" dirty="0" smtClean="0"/>
              <a:t>Ward, Peter. 2003. </a:t>
            </a:r>
            <a:r>
              <a:rPr lang="en-US" sz="2800" i="1" dirty="0" smtClean="0"/>
              <a:t>Digital Video Camerawork</a:t>
            </a:r>
            <a:r>
              <a:rPr lang="en-US" sz="2800" dirty="0" smtClean="0"/>
              <a:t>. Oxford: Focal Press.</a:t>
            </a:r>
          </a:p>
          <a:p>
            <a:pPr lvl="0" indent="-274320" algn="just"/>
            <a:r>
              <a:rPr lang="en-US" sz="2800" dirty="0" err="1" smtClean="0"/>
              <a:t>Musbuburger</a:t>
            </a:r>
            <a:r>
              <a:rPr lang="en-US" sz="2800" dirty="0" smtClean="0"/>
              <a:t>, Robert B. 2003. </a:t>
            </a:r>
            <a:r>
              <a:rPr lang="en-US" sz="2800" i="1" dirty="0" smtClean="0"/>
              <a:t>Single-Camera Video Production</a:t>
            </a:r>
            <a:r>
              <a:rPr lang="en-US" sz="2800" dirty="0" smtClean="0"/>
              <a:t>. Oxford: Focal Press.</a:t>
            </a:r>
          </a:p>
          <a:p>
            <a:pPr lvl="0" indent="-274320" algn="just">
              <a:lnSpc>
                <a:spcPct val="120000"/>
              </a:lnSpc>
            </a:pPr>
            <a:r>
              <a:rPr lang="en-US" sz="2800" dirty="0" smtClean="0"/>
              <a:t> Simon</a:t>
            </a:r>
            <a:r>
              <a:rPr lang="en-US" sz="2800" dirty="0"/>
              <a:t>, Steve. 2013. </a:t>
            </a:r>
            <a:r>
              <a:rPr lang="en-US" sz="2800" i="1" dirty="0"/>
              <a:t>The Passionate Photographer. </a:t>
            </a:r>
            <a:r>
              <a:rPr lang="en-US" sz="2800" i="1" dirty="0" smtClean="0"/>
              <a:t> </a:t>
            </a:r>
            <a:r>
              <a:rPr lang="en-US" sz="2800" dirty="0" smtClean="0"/>
              <a:t>Jakarta: PT </a:t>
            </a:r>
            <a:r>
              <a:rPr lang="en-US" sz="2800" dirty="0" err="1" smtClean="0"/>
              <a:t>Elex</a:t>
            </a:r>
            <a:r>
              <a:rPr lang="en-US" sz="2800" dirty="0" smtClean="0"/>
              <a:t> Media </a:t>
            </a:r>
            <a:r>
              <a:rPr lang="en-US" sz="2800" dirty="0" err="1" smtClean="0"/>
              <a:t>Komputindo</a:t>
            </a:r>
            <a:r>
              <a:rPr lang="en-US" sz="2800" dirty="0" smtClean="0"/>
              <a:t>.</a:t>
            </a:r>
            <a:endParaRPr lang="en-US" sz="2800" dirty="0"/>
          </a:p>
          <a:p>
            <a:pPr marL="18288" lvl="0" indent="0" algn="just">
              <a:buNone/>
            </a:pPr>
            <a:endParaRPr lang="en-US" sz="2800" dirty="0" smtClean="0"/>
          </a:p>
          <a:p>
            <a:pPr marL="0" lvl="0" indent="0" algn="just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572000"/>
            <a:ext cx="7543800" cy="381000"/>
          </a:xfrm>
        </p:spPr>
        <p:txBody>
          <a:bodyPr/>
          <a:lstStyle/>
          <a:p>
            <a:pPr algn="ctr"/>
            <a:r>
              <a:rPr lang="en-US" sz="4000" dirty="0" err="1" smtClean="0"/>
              <a:t>Terima</a:t>
            </a:r>
            <a:r>
              <a:rPr lang="en-US" sz="4000" dirty="0" smtClean="0"/>
              <a:t> </a:t>
            </a:r>
            <a:r>
              <a:rPr lang="en-US" sz="4000" dirty="0" err="1" smtClean="0"/>
              <a:t>Kasih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800" dirty="0" err="1" smtClean="0"/>
              <a:t>drs.</a:t>
            </a:r>
            <a:r>
              <a:rPr lang="en-US" sz="1800" dirty="0" smtClean="0"/>
              <a:t> </a:t>
            </a:r>
            <a:r>
              <a:rPr lang="en-US" sz="1800" dirty="0" err="1" smtClean="0"/>
              <a:t>syaiful</a:t>
            </a:r>
            <a:r>
              <a:rPr lang="en-US" sz="1800" dirty="0" smtClean="0"/>
              <a:t> HALIM, </a:t>
            </a:r>
            <a:r>
              <a:rPr lang="en-US" sz="1800" dirty="0" err="1" smtClean="0"/>
              <a:t>M.I.Kom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4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57200"/>
            <a:ext cx="7543800" cy="914400"/>
          </a:xfrm>
        </p:spPr>
        <p:txBody>
          <a:bodyPr/>
          <a:lstStyle/>
          <a:p>
            <a:pPr algn="ctr"/>
            <a:r>
              <a:rPr lang="en-US" sz="4000" b="1" dirty="0" smtClean="0"/>
              <a:t>TUJUAN PERKULIAHAN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5410200" cy="4754725"/>
          </a:xfrm>
        </p:spPr>
        <p:txBody>
          <a:bodyPr>
            <a:normAutofit/>
          </a:bodyPr>
          <a:lstStyle/>
          <a:p>
            <a:pPr algn="just"/>
            <a:r>
              <a:rPr lang="fi-FI" sz="2800" dirty="0" smtClean="0"/>
              <a:t>memahami perkembangan teknologi industri penyiaran</a:t>
            </a:r>
          </a:p>
          <a:p>
            <a:pPr algn="just"/>
            <a:r>
              <a:rPr lang="fi-FI" sz="2800" dirty="0" smtClean="0"/>
              <a:t>memahami pola kegiatan di lingkungan industri penyiaran</a:t>
            </a:r>
          </a:p>
          <a:p>
            <a:pPr algn="just"/>
            <a:r>
              <a:rPr lang="fi-FI" sz="2800" dirty="0" smtClean="0"/>
              <a:t>memahami teori dan praktik </a:t>
            </a:r>
            <a:r>
              <a:rPr lang="fi-FI" dirty="0" smtClean="0"/>
              <a:t>tata fotografi elektronika untuk televisi, baik secara </a:t>
            </a:r>
            <a:r>
              <a:rPr lang="fi-FI" i="1" dirty="0" smtClean="0"/>
              <a:t>single-cam</a:t>
            </a:r>
            <a:r>
              <a:rPr lang="fi-FI" dirty="0" smtClean="0"/>
              <a:t> atau </a:t>
            </a:r>
            <a:r>
              <a:rPr lang="fi-FI" i="1" dirty="0" smtClean="0"/>
              <a:t>multy-cam</a:t>
            </a:r>
            <a:endParaRPr lang="fi-FI" sz="2800" i="1" dirty="0" smtClean="0"/>
          </a:p>
          <a:p>
            <a:pPr algn="just"/>
            <a:r>
              <a:rPr lang="fi-FI" sz="2800" dirty="0" smtClean="0"/>
              <a:t>memahami faktor-faktor pendukung dalam kegiatan </a:t>
            </a:r>
            <a:r>
              <a:rPr lang="fi-FI" dirty="0" smtClean="0"/>
              <a:t>tata fotografi elektronika untuk televisi, baik secara </a:t>
            </a:r>
            <a:r>
              <a:rPr lang="fi-FI" i="1" dirty="0" smtClean="0"/>
              <a:t>taping</a:t>
            </a:r>
            <a:r>
              <a:rPr lang="fi-FI" dirty="0" smtClean="0"/>
              <a:t> atau </a:t>
            </a:r>
            <a:r>
              <a:rPr lang="fi-FI" i="1" dirty="0" smtClean="0"/>
              <a:t>live</a:t>
            </a:r>
            <a:endParaRPr lang="en-US" sz="2800" i="1" dirty="0"/>
          </a:p>
        </p:txBody>
      </p:sp>
      <p:pic>
        <p:nvPicPr>
          <p:cNvPr id="2050" name="Picture 2" descr="D:\GIF\baruandroi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133600"/>
            <a:ext cx="1714500" cy="3543300"/>
          </a:xfrm>
          <a:prstGeom prst="rect">
            <a:avLst/>
          </a:prstGeom>
          <a:noFill/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75" y="762000"/>
            <a:ext cx="7975600" cy="5647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tabLst>
                <a:tab pos="760413" algn="l"/>
                <a:tab pos="1471613" algn="l"/>
                <a:tab pos="1879600" algn="l"/>
                <a:tab pos="2486025" algn="l"/>
                <a:tab pos="3881438" algn="l"/>
                <a:tab pos="5429250" algn="l"/>
                <a:tab pos="5756275" algn="l"/>
                <a:tab pos="6281738" algn="l"/>
                <a:tab pos="6991350" algn="l"/>
                <a:tab pos="7962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60413" algn="l"/>
                <a:tab pos="1471613" algn="l"/>
                <a:tab pos="1879600" algn="l"/>
                <a:tab pos="2486025" algn="l"/>
                <a:tab pos="3881438" algn="l"/>
                <a:tab pos="5429250" algn="l"/>
                <a:tab pos="5756275" algn="l"/>
                <a:tab pos="6281738" algn="l"/>
                <a:tab pos="6991350" algn="l"/>
                <a:tab pos="7962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60413" algn="l"/>
                <a:tab pos="1471613" algn="l"/>
                <a:tab pos="1879600" algn="l"/>
                <a:tab pos="2486025" algn="l"/>
                <a:tab pos="3881438" algn="l"/>
                <a:tab pos="5429250" algn="l"/>
                <a:tab pos="5756275" algn="l"/>
                <a:tab pos="6281738" algn="l"/>
                <a:tab pos="6991350" algn="l"/>
                <a:tab pos="7962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60413" algn="l"/>
                <a:tab pos="1471613" algn="l"/>
                <a:tab pos="1879600" algn="l"/>
                <a:tab pos="2486025" algn="l"/>
                <a:tab pos="3881438" algn="l"/>
                <a:tab pos="5429250" algn="l"/>
                <a:tab pos="5756275" algn="l"/>
                <a:tab pos="6281738" algn="l"/>
                <a:tab pos="6991350" algn="l"/>
                <a:tab pos="7962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60413" algn="l"/>
                <a:tab pos="1471613" algn="l"/>
                <a:tab pos="1879600" algn="l"/>
                <a:tab pos="2486025" algn="l"/>
                <a:tab pos="3881438" algn="l"/>
                <a:tab pos="5429250" algn="l"/>
                <a:tab pos="5756275" algn="l"/>
                <a:tab pos="6281738" algn="l"/>
                <a:tab pos="6991350" algn="l"/>
                <a:tab pos="7962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60413" algn="l"/>
                <a:tab pos="1471613" algn="l"/>
                <a:tab pos="1879600" algn="l"/>
                <a:tab pos="2486025" algn="l"/>
                <a:tab pos="3881438" algn="l"/>
                <a:tab pos="5429250" algn="l"/>
                <a:tab pos="5756275" algn="l"/>
                <a:tab pos="6281738" algn="l"/>
                <a:tab pos="6991350" algn="l"/>
                <a:tab pos="7962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60413" algn="l"/>
                <a:tab pos="1471613" algn="l"/>
                <a:tab pos="1879600" algn="l"/>
                <a:tab pos="2486025" algn="l"/>
                <a:tab pos="3881438" algn="l"/>
                <a:tab pos="5429250" algn="l"/>
                <a:tab pos="5756275" algn="l"/>
                <a:tab pos="6281738" algn="l"/>
                <a:tab pos="6991350" algn="l"/>
                <a:tab pos="7962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60413" algn="l"/>
                <a:tab pos="1471613" algn="l"/>
                <a:tab pos="1879600" algn="l"/>
                <a:tab pos="2486025" algn="l"/>
                <a:tab pos="3881438" algn="l"/>
                <a:tab pos="5429250" algn="l"/>
                <a:tab pos="5756275" algn="l"/>
                <a:tab pos="6281738" algn="l"/>
                <a:tab pos="6991350" algn="l"/>
                <a:tab pos="7962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60413" algn="l"/>
                <a:tab pos="1471613" algn="l"/>
                <a:tab pos="1879600" algn="l"/>
                <a:tab pos="2486025" algn="l"/>
                <a:tab pos="3881438" algn="l"/>
                <a:tab pos="5429250" algn="l"/>
                <a:tab pos="5756275" algn="l"/>
                <a:tab pos="6281738" algn="l"/>
                <a:tab pos="6991350" algn="l"/>
                <a:tab pos="7962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70000"/>
              </a:lnSpc>
            </a:pP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Sejarah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fotografi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bermula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jauh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sebelum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Masehi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.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Pada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abad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ke-5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Sebelum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Masehi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(SM),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seorang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pria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bernama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Mo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Ti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mengamati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suatu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gejala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.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Jika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pada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dinding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ruangan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yang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gelap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terdapat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lubang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kecil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(pinhole)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,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maka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di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bagian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dalam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ruang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itu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akan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terefleksikan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pemandangan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di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luar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ruang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secara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terbalik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lewat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lubang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tadi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.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Mo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Ti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adalah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orang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pertama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yang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menyadari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f</a:t>
            </a:r>
            <a:r>
              <a:rPr lang="en-US" sz="1900" u="sng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e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nom</a:t>
            </a:r>
            <a:r>
              <a:rPr lang="en-US" sz="1900" u="sng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ena</a:t>
            </a:r>
            <a:r>
              <a:rPr lang="en-US" sz="1900" u="sng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1900" u="sng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kamera</a:t>
            </a:r>
            <a:r>
              <a:rPr lang="en-US" sz="1900" u="sng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1900" u="sng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obscura</a:t>
            </a:r>
            <a:r>
              <a:rPr lang="en-US" sz="1900" u="sng" dirty="0">
                <a:solidFill>
                  <a:srgbClr val="FFFFFF"/>
                </a:solidFill>
                <a:latin typeface="+mn-lt"/>
                <a:cs typeface="Calibri" pitchFamily="34" charset="0"/>
              </a:rPr>
              <a:t>. </a:t>
            </a:r>
            <a:r>
              <a:rPr lang="en-US" sz="1900" u="sng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						</a:t>
            </a:r>
            <a:endParaRPr lang="en-US" sz="1900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70000"/>
              </a:lnSpc>
              <a:spcBef>
                <a:spcPts val="1400"/>
              </a:spcBef>
            </a:pP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Perinsip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fotografi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sudah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dikenal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sejak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masa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Aristoteles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,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yaitu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adanya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bayangan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daun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ditanah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,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dipahami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bahwa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sinar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melewati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sebuah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lubang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kecil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(</a:t>
            </a:r>
            <a:r>
              <a:rPr lang="en-US" sz="19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pin</a:t>
            </a:r>
            <a:r>
              <a:rPr lang="en-US" sz="1900" i="1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hole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)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dapat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membuat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bayangan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atau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imej</a:t>
            </a:r>
            <a:endParaRPr lang="en-US" sz="1900" dirty="0">
              <a:latin typeface="+mn-lt"/>
              <a:cs typeface="Calibri" pitchFamily="34" charset="0"/>
            </a:endParaRPr>
          </a:p>
          <a:p>
            <a:pPr algn="just"/>
            <a:endParaRPr lang="en-US" sz="1900" dirty="0">
              <a:latin typeface="+mn-lt"/>
              <a:cs typeface="Times New Roman" pitchFamily="18" charset="0"/>
            </a:endParaRPr>
          </a:p>
          <a:p>
            <a:pPr algn="just">
              <a:spcBef>
                <a:spcPts val="38"/>
              </a:spcBef>
            </a:pPr>
            <a:endParaRPr lang="en-US" sz="1900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Seorang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ilmuwan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Arab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Ibnu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Al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Haitam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(Al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Hazen)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pada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abad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ke-10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SM,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yang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berusaha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menggambarkan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peristiwa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gerhana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dalam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ruangan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gelap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(</a:t>
            </a:r>
            <a:r>
              <a:rPr lang="en-US" sz="19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dark</a:t>
            </a:r>
            <a:r>
              <a:rPr lang="en-US" sz="1900" i="1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room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).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Ruangan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dilengkapi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sebuah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lubang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kecil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seukuran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lubang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jarum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(</a:t>
            </a:r>
            <a:r>
              <a:rPr lang="en-US" sz="19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pin</a:t>
            </a:r>
            <a:r>
              <a:rPr lang="en-US" sz="1900" i="1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hole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)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yang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menghadap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ke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matahari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memperlihatkan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proses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terjadinya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gerhana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matahari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yang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dapat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dilihat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langsung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dengan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mata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telanjang</a:t>
            </a:r>
            <a:endParaRPr lang="en-US" sz="1900" dirty="0">
              <a:latin typeface="+mn-lt"/>
              <a:cs typeface="Calibri" pitchFamily="34" charset="0"/>
            </a:endParaRPr>
          </a:p>
          <a:p>
            <a:pPr algn="just"/>
            <a:endParaRPr lang="en-US" sz="1900" dirty="0">
              <a:latin typeface="+mn-lt"/>
              <a:cs typeface="Times New Roman" pitchFamily="18" charset="0"/>
            </a:endParaRPr>
          </a:p>
          <a:p>
            <a:pPr algn="just">
              <a:spcBef>
                <a:spcPts val="25"/>
              </a:spcBef>
            </a:pPr>
            <a:endParaRPr lang="en-US" sz="1900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Tahun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1544,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ilmuan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fisika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&amp;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Matematika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Belanda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,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Reinerus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Gamma-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Frisius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,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membuat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skesta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proses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fotografi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yang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ditemukan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oleh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Alhazen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.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Prinsip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kerja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tersebut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diterapkan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pada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kamera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obscura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dan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selanjutnya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menjadi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dasar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kerja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dari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kamera-kamera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Calibri" pitchFamily="34" charset="0"/>
              </a:rPr>
              <a:t>yang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ada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hingga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saat</a:t>
            </a:r>
            <a:r>
              <a:rPr lang="en-US" sz="19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ini</a:t>
            </a:r>
            <a:endParaRPr lang="en-US" sz="1900" dirty="0">
              <a:latin typeface="+mn-lt"/>
              <a:cs typeface="Calibri" pitchFamily="34" charset="0"/>
            </a:endParaRPr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2971800" y="1828800"/>
            <a:ext cx="2667000" cy="32416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7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8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1166876" rtlCol="0"/>
          <a:lstStyle/>
          <a:p>
            <a:pPr marL="1294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i="0" spc="-55" dirty="0"/>
              <a:t>S</a:t>
            </a:r>
            <a:r>
              <a:rPr sz="2400" i="0" spc="-75" dirty="0"/>
              <a:t>K</a:t>
            </a:r>
            <a:r>
              <a:rPr sz="2400" i="0" spc="-70" dirty="0"/>
              <a:t>E</a:t>
            </a:r>
            <a:r>
              <a:rPr sz="2400" i="0" spc="-85" dirty="0"/>
              <a:t>T</a:t>
            </a:r>
            <a:r>
              <a:rPr sz="2400" i="0" spc="-80" dirty="0"/>
              <a:t>S</a:t>
            </a:r>
            <a:r>
              <a:rPr sz="2400" i="0" dirty="0"/>
              <a:t>A</a:t>
            </a:r>
            <a:r>
              <a:rPr sz="2400" i="0" spc="-240" dirty="0">
                <a:latin typeface="Times New Roman"/>
                <a:cs typeface="Times New Roman"/>
              </a:rPr>
              <a:t> </a:t>
            </a:r>
            <a:r>
              <a:rPr sz="2400" i="0" spc="-60" dirty="0"/>
              <a:t>G</a:t>
            </a:r>
            <a:r>
              <a:rPr sz="2400" i="0" spc="-70" dirty="0"/>
              <a:t>E</a:t>
            </a:r>
            <a:r>
              <a:rPr sz="2400" i="0" spc="-90" dirty="0"/>
              <a:t>MM</a:t>
            </a:r>
            <a:r>
              <a:rPr sz="2400" i="0" spc="-85" dirty="0"/>
              <a:t>A</a:t>
            </a:r>
            <a:r>
              <a:rPr sz="2400" i="0" spc="-65" dirty="0"/>
              <a:t>-</a:t>
            </a:r>
            <a:r>
              <a:rPr sz="2400" i="0" spc="-60" dirty="0"/>
              <a:t>F</a:t>
            </a:r>
            <a:r>
              <a:rPr sz="2400" i="0" spc="-80" dirty="0"/>
              <a:t>R</a:t>
            </a:r>
            <a:r>
              <a:rPr sz="2400" i="0" spc="-70" dirty="0"/>
              <a:t>IS</a:t>
            </a:r>
            <a:r>
              <a:rPr sz="2400" i="0" spc="-60" dirty="0"/>
              <a:t>I</a:t>
            </a:r>
            <a:r>
              <a:rPr sz="2400" i="0" spc="-90" dirty="0"/>
              <a:t>U</a:t>
            </a:r>
            <a:r>
              <a:rPr sz="2400" i="0" dirty="0"/>
              <a:t>S</a:t>
            </a:r>
            <a:endParaRPr sz="2400"/>
          </a:p>
        </p:txBody>
      </p:sp>
      <p:sp>
        <p:nvSpPr>
          <p:cNvPr id="26630" name="object 6"/>
          <p:cNvSpPr>
            <a:spLocks noChangeArrowheads="1"/>
          </p:cNvSpPr>
          <p:nvPr/>
        </p:nvSpPr>
        <p:spPr bwMode="auto">
          <a:xfrm>
            <a:off x="544512" y="1676400"/>
            <a:ext cx="7989888" cy="4114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206500" y="6400800"/>
            <a:ext cx="7175500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AD-</a:t>
            </a: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1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MENGGU</a:t>
            </a:r>
            <a:r>
              <a:rPr sz="1400" spc="-2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AN</a:t>
            </a:r>
            <a:r>
              <a:rPr sz="1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ME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RA</a:t>
            </a:r>
            <a:r>
              <a:rPr sz="14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RA</a:t>
            </a:r>
            <a:r>
              <a:rPr sz="1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UNTU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14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MEM</a:t>
            </a:r>
            <a:r>
              <a:rPr sz="1400" spc="-40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r>
              <a:rPr sz="1400" spc="-55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1400" spc="-1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4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SKETSA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27652" name="object 4"/>
          <p:cNvSpPr>
            <a:spLocks noChangeArrowheads="1"/>
          </p:cNvSpPr>
          <p:nvPr/>
        </p:nvSpPr>
        <p:spPr bwMode="auto">
          <a:xfrm>
            <a:off x="1303338" y="1804988"/>
            <a:ext cx="3733800" cy="2222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3" name="object 5"/>
          <p:cNvSpPr>
            <a:spLocks noChangeArrowheads="1"/>
          </p:cNvSpPr>
          <p:nvPr/>
        </p:nvSpPr>
        <p:spPr bwMode="auto">
          <a:xfrm>
            <a:off x="5311775" y="1804988"/>
            <a:ext cx="2500313" cy="21955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4" name="object 6"/>
          <p:cNvSpPr>
            <a:spLocks noChangeArrowheads="1"/>
          </p:cNvSpPr>
          <p:nvPr/>
        </p:nvSpPr>
        <p:spPr bwMode="auto">
          <a:xfrm>
            <a:off x="498475" y="4068763"/>
            <a:ext cx="2728913" cy="21701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5" name="object 7"/>
          <p:cNvSpPr>
            <a:spLocks noChangeArrowheads="1"/>
          </p:cNvSpPr>
          <p:nvPr/>
        </p:nvSpPr>
        <p:spPr bwMode="auto">
          <a:xfrm>
            <a:off x="3316288" y="4068763"/>
            <a:ext cx="2801937" cy="21018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6" name="object 8"/>
          <p:cNvSpPr>
            <a:spLocks noChangeArrowheads="1"/>
          </p:cNvSpPr>
          <p:nvPr/>
        </p:nvSpPr>
        <p:spPr bwMode="auto">
          <a:xfrm>
            <a:off x="6210300" y="4027488"/>
            <a:ext cx="2095500" cy="21431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2" descr="D:\upj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5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8675" y="609600"/>
            <a:ext cx="7543800" cy="914400"/>
          </a:xfrm>
        </p:spPr>
        <p:txBody>
          <a:bodyPr tIns="223240" rtlCol="0"/>
          <a:lstStyle/>
          <a:p>
            <a:pPr marL="3778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i="0" spc="-110" dirty="0"/>
              <a:t>D</a:t>
            </a:r>
            <a:r>
              <a:rPr sz="4400" i="0" spc="-100" dirty="0"/>
              <a:t>a</a:t>
            </a:r>
            <a:r>
              <a:rPr sz="4400" i="0" spc="-114" dirty="0"/>
              <a:t>g</a:t>
            </a:r>
            <a:r>
              <a:rPr sz="4400" i="0" spc="-95" dirty="0"/>
              <a:t>ie</a:t>
            </a:r>
            <a:r>
              <a:rPr sz="4400" i="0" spc="-105" dirty="0"/>
              <a:t>rr</a:t>
            </a:r>
            <a:r>
              <a:rPr sz="4400" i="0" spc="-145" dirty="0"/>
              <a:t>p</a:t>
            </a:r>
            <a:r>
              <a:rPr sz="4400" i="0" spc="-95" dirty="0"/>
              <a:t>t</a:t>
            </a:r>
            <a:r>
              <a:rPr sz="4400" i="0" spc="-114" dirty="0"/>
              <a:t>y</a:t>
            </a:r>
            <a:r>
              <a:rPr sz="4400" i="0" spc="-120" dirty="0"/>
              <a:t>p</a:t>
            </a:r>
            <a:r>
              <a:rPr sz="4400" i="0" spc="-95" dirty="0"/>
              <a:t>e</a:t>
            </a:r>
            <a:r>
              <a:rPr sz="4400" i="0" spc="-20" dirty="0"/>
              <a:t>s</a:t>
            </a:r>
            <a:r>
              <a:rPr sz="4400" i="0" spc="-310" dirty="0">
                <a:latin typeface="Times New Roman"/>
                <a:cs typeface="Times New Roman"/>
              </a:rPr>
              <a:t> </a:t>
            </a:r>
            <a:r>
              <a:rPr sz="4400" i="0" spc="-105" dirty="0"/>
              <a:t>d</a:t>
            </a:r>
            <a:r>
              <a:rPr sz="4400" i="0" spc="-100" dirty="0"/>
              <a:t>a</a:t>
            </a:r>
            <a:r>
              <a:rPr sz="4400" i="0" spc="-25" dirty="0"/>
              <a:t>n</a:t>
            </a:r>
            <a:r>
              <a:rPr sz="4400" i="0" spc="-320" dirty="0">
                <a:latin typeface="Times New Roman"/>
                <a:cs typeface="Times New Roman"/>
              </a:rPr>
              <a:t> </a:t>
            </a:r>
            <a:r>
              <a:rPr sz="4400" i="0" spc="-125" dirty="0"/>
              <a:t>c</a:t>
            </a:r>
            <a:r>
              <a:rPr sz="4400" i="0" spc="-100" dirty="0"/>
              <a:t>a</a:t>
            </a:r>
            <a:r>
              <a:rPr sz="4400" i="0" spc="-80" dirty="0"/>
              <a:t>l</a:t>
            </a:r>
            <a:r>
              <a:rPr sz="4400" i="0" spc="-90" dirty="0"/>
              <a:t>o</a:t>
            </a:r>
            <a:r>
              <a:rPr sz="4400" i="0" spc="-95" dirty="0"/>
              <a:t>t</a:t>
            </a:r>
            <a:r>
              <a:rPr sz="4400" i="0" spc="-130" dirty="0"/>
              <a:t>y</a:t>
            </a:r>
            <a:r>
              <a:rPr sz="4400" i="0" spc="-120" dirty="0"/>
              <a:t>p</a:t>
            </a:r>
            <a:r>
              <a:rPr sz="4400" i="0" dirty="0"/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4425" y="1895475"/>
            <a:ext cx="7050088" cy="8286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163"/>
              </a:lnSpc>
            </a:pP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Merupakan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metode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praktis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bernama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dagurreotype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1836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ditemukan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Louis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Daguerre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joseph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niephore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cs typeface="Calibri" pitchFamily="34" charset="0"/>
              </a:rPr>
              <a:t>niepce.</a:t>
            </a:r>
            <a:endParaRPr lang="en-US" sz="2000">
              <a:cs typeface="Calibri" pitchFamily="34" charset="0"/>
            </a:endParaRPr>
          </a:p>
        </p:txBody>
      </p:sp>
      <p:sp>
        <p:nvSpPr>
          <p:cNvPr id="28679" name="object 7"/>
          <p:cNvSpPr>
            <a:spLocks noChangeArrowheads="1"/>
          </p:cNvSpPr>
          <p:nvPr/>
        </p:nvSpPr>
        <p:spPr bwMode="auto">
          <a:xfrm>
            <a:off x="2590800" y="2990849"/>
            <a:ext cx="3733800" cy="2970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9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609600"/>
            <a:ext cx="7543800" cy="914400"/>
          </a:xfrm>
        </p:spPr>
        <p:txBody>
          <a:bodyPr tIns="223240" rtlCol="0"/>
          <a:lstStyle/>
          <a:p>
            <a:pPr marL="3778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i="0" spc="-110" dirty="0"/>
              <a:t>D</a:t>
            </a:r>
            <a:r>
              <a:rPr i="0" spc="-65" dirty="0"/>
              <a:t>r</a:t>
            </a:r>
            <a:r>
              <a:rPr i="0" spc="-25" dirty="0"/>
              <a:t>y</a:t>
            </a:r>
            <a:r>
              <a:rPr i="0" spc="-305" dirty="0">
                <a:latin typeface="Times New Roman"/>
                <a:cs typeface="Times New Roman"/>
              </a:rPr>
              <a:t> </a:t>
            </a:r>
            <a:r>
              <a:rPr i="0" spc="-100" dirty="0"/>
              <a:t>P</a:t>
            </a:r>
            <a:r>
              <a:rPr i="0" spc="-80" dirty="0"/>
              <a:t>l</a:t>
            </a:r>
            <a:r>
              <a:rPr i="0" spc="-170" dirty="0"/>
              <a:t>a</a:t>
            </a:r>
            <a:r>
              <a:rPr i="0" spc="-145" dirty="0"/>
              <a:t>t</a:t>
            </a:r>
            <a:r>
              <a:rPr i="0" dirty="0"/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1700" y="1895475"/>
            <a:ext cx="7234238" cy="84638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163"/>
              </a:lnSpc>
            </a:pP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Ditemukan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Richard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leach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maddox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ada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1871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fitur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kecepatan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kualitas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lebih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baik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juga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versi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kalinya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ukuran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cukup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kecil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untuk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dipegang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oleh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 pitchFamily="34" charset="0"/>
              </a:rPr>
              <a:t>tangan</a:t>
            </a:r>
            <a:r>
              <a:rPr lang="en-US" sz="2000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sz="2000" dirty="0">
              <a:cs typeface="Calibri" pitchFamily="34" charset="0"/>
            </a:endParaRPr>
          </a:p>
        </p:txBody>
      </p:sp>
      <p:sp>
        <p:nvSpPr>
          <p:cNvPr id="29703" name="object 7"/>
          <p:cNvSpPr>
            <a:spLocks noChangeArrowheads="1"/>
          </p:cNvSpPr>
          <p:nvPr/>
        </p:nvSpPr>
        <p:spPr bwMode="auto">
          <a:xfrm>
            <a:off x="2286000" y="2897188"/>
            <a:ext cx="4105275" cy="3079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3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4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5350" y="533400"/>
            <a:ext cx="7543800" cy="914400"/>
          </a:xfrm>
        </p:spPr>
        <p:txBody>
          <a:bodyPr tIns="223240" rtlCol="0"/>
          <a:lstStyle/>
          <a:p>
            <a:pPr marL="377825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i="0" spc="-175" dirty="0"/>
              <a:t>K</a:t>
            </a:r>
            <a:r>
              <a:rPr i="0" spc="-80" dirty="0"/>
              <a:t>o</a:t>
            </a:r>
            <a:r>
              <a:rPr i="0" spc="-120" dirty="0"/>
              <a:t>d</a:t>
            </a:r>
            <a:r>
              <a:rPr i="0" spc="-110" dirty="0"/>
              <a:t>a</a:t>
            </a:r>
            <a:r>
              <a:rPr i="0" spc="-25" dirty="0"/>
              <a:t>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1700" y="1893888"/>
            <a:ext cx="3911600" cy="37589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61913" indent="1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George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eastman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mempelopori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penggunaan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film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fotografi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dimulai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dari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kertas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film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manufaktur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1885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sebelum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Seluloid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1889.</a:t>
            </a:r>
            <a:endParaRPr lang="en-US" dirty="0">
              <a:cs typeface="Calibri" pitchFamily="34" charset="0"/>
            </a:endParaRPr>
          </a:p>
          <a:p>
            <a:pPr>
              <a:spcBef>
                <a:spcPts val="5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pertamanya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dia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sebut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"Kodak"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kali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dijual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1888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merupakan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kotak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kamera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sangat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sederhana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lensa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fixed-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focus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kecepatan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shutter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tunggal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serta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harga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lebih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murah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dirty="0">
              <a:cs typeface="Calibri" pitchFamily="34" charset="0"/>
            </a:endParaRPr>
          </a:p>
          <a:p>
            <a:pPr>
              <a:spcBef>
                <a:spcPts val="5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di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tahun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1990,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akhirnya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george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menggambil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pasar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fotografi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memperkenalkan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 pitchFamily="34" charset="0"/>
              </a:rPr>
              <a:t>konsep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 pitchFamily="34" charset="0"/>
              </a:rPr>
              <a:t>snapshot.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30727" name="object 7"/>
          <p:cNvSpPr>
            <a:spLocks noChangeArrowheads="1"/>
          </p:cNvSpPr>
          <p:nvPr/>
        </p:nvSpPr>
        <p:spPr bwMode="auto">
          <a:xfrm>
            <a:off x="4800600" y="1852613"/>
            <a:ext cx="3933825" cy="4022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497</TotalTime>
  <Words>1227</Words>
  <Application>Microsoft Office PowerPoint</Application>
  <PresentationFormat>On-screen Show (4:3)</PresentationFormat>
  <Paragraphs>83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MEDIA  AUDIO VISUAL</vt:lpstr>
      <vt:lpstr>Sejarah dan Pengertian Fotografi</vt:lpstr>
      <vt:lpstr>TUJUAN PERKULIAHAN</vt:lpstr>
      <vt:lpstr>PowerPoint Presentation</vt:lpstr>
      <vt:lpstr>SKETSA GEMMA-FRISIUS</vt:lpstr>
      <vt:lpstr>PowerPoint Presentation</vt:lpstr>
      <vt:lpstr>Dagierrptypes dan calotype</vt:lpstr>
      <vt:lpstr>Dry Plate</vt:lpstr>
      <vt:lpstr>Kodak</vt:lpstr>
      <vt:lpstr>Compact Camera</vt:lpstr>
      <vt:lpstr>TLRs, SLRs, dan Nikon.</vt:lpstr>
      <vt:lpstr>Kamera Analog</vt:lpstr>
      <vt:lpstr>Kamera Digital</vt:lpstr>
      <vt:lpstr>PowerPoint Presentation</vt:lpstr>
      <vt:lpstr>PowerPoint Presentation</vt:lpstr>
      <vt:lpstr>PowerPoint Presentation</vt:lpstr>
      <vt:lpstr>PowerPoint Presentation</vt:lpstr>
      <vt:lpstr>SEJARAH  FOTOGRAFI 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  <vt:lpstr>Terima Kasih drs. syaiful HALIM, M.I.Kom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61</cp:revision>
  <dcterms:created xsi:type="dcterms:W3CDTF">2010-01-13T02:45:16Z</dcterms:created>
  <dcterms:modified xsi:type="dcterms:W3CDTF">2017-11-13T01:33:34Z</dcterms:modified>
</cp:coreProperties>
</file>