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82" r:id="rId4"/>
    <p:sldId id="283" r:id="rId5"/>
    <p:sldId id="284" r:id="rId6"/>
    <p:sldId id="295" r:id="rId7"/>
    <p:sldId id="285" r:id="rId8"/>
    <p:sldId id="266" r:id="rId9"/>
    <p:sldId id="273" r:id="rId10"/>
    <p:sldId id="276" r:id="rId11"/>
    <p:sldId id="268" r:id="rId12"/>
    <p:sldId id="278" r:id="rId13"/>
    <p:sldId id="277" r:id="rId14"/>
    <p:sldId id="275" r:id="rId15"/>
    <p:sldId id="279" r:id="rId16"/>
    <p:sldId id="272" r:id="rId17"/>
    <p:sldId id="258" r:id="rId18"/>
    <p:sldId id="259" r:id="rId19"/>
    <p:sldId id="280" r:id="rId20"/>
    <p:sldId id="296" r:id="rId21"/>
    <p:sldId id="281" r:id="rId22"/>
    <p:sldId id="261" r:id="rId23"/>
    <p:sldId id="262" r:id="rId24"/>
    <p:sldId id="263" r:id="rId25"/>
    <p:sldId id="264" r:id="rId26"/>
    <p:sldId id="265" r:id="rId27"/>
    <p:sldId id="287" r:id="rId28"/>
    <p:sldId id="290" r:id="rId29"/>
    <p:sldId id="291" r:id="rId30"/>
    <p:sldId id="293" r:id="rId31"/>
    <p:sldId id="294" r:id="rId32"/>
    <p:sldId id="297"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559" autoAdjust="0"/>
    <p:restoredTop sz="94660"/>
  </p:normalViewPr>
  <p:slideViewPr>
    <p:cSldViewPr>
      <p:cViewPr varScale="1">
        <p:scale>
          <a:sx n="45" d="100"/>
          <a:sy n="45" d="100"/>
        </p:scale>
        <p:origin x="-1260"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rgbClr val="00B050">
              <a:alpha val="5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rgbClr val="0070C0">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rgbClr val="00B050">
              <a:alpha val="5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rgbClr val="0070C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rgbClr val="0070C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rgbClr val="C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dirty="0"/>
          </a:p>
        </p:txBody>
      </p:sp>
      <p:sp>
        <p:nvSpPr>
          <p:cNvPr id="9" name="Subtitle 8"/>
          <p:cNvSpPr>
            <a:spLocks noGrp="1"/>
          </p:cNvSpPr>
          <p:nvPr>
            <p:ph type="subTitle" idx="1"/>
          </p:nvPr>
        </p:nvSpPr>
        <p:spPr>
          <a:xfrm>
            <a:off x="457200" y="3901087"/>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dirty="0"/>
          </a:p>
        </p:txBody>
      </p:sp>
      <p:sp>
        <p:nvSpPr>
          <p:cNvPr id="28" name="Date Placeholder 27"/>
          <p:cNvSpPr>
            <a:spLocks noGrp="1"/>
          </p:cNvSpPr>
          <p:nvPr>
            <p:ph type="dt" sz="half" idx="10"/>
          </p:nvPr>
        </p:nvSpPr>
        <p:spPr>
          <a:xfrm>
            <a:off x="6705600" y="4206240"/>
            <a:ext cx="960120" cy="457200"/>
          </a:xfrm>
        </p:spPr>
        <p:txBody>
          <a:bodyPr/>
          <a:lstStyle/>
          <a:p>
            <a:fld id="{1D8BD707-D9CF-40AE-B4C6-C98DA3205C09}" type="datetimeFigureOut">
              <a:rPr lang="en-US" smtClean="0"/>
              <a:pPr/>
              <a:t>3/6/2017</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457200" y="6339840"/>
            <a:ext cx="747712" cy="365760"/>
          </a:xfrm>
        </p:spPr>
        <p:txBody>
          <a:bodyPr/>
          <a:lstStyle>
            <a:lvl1pPr algn="r">
              <a:defRPr sz="1800">
                <a:solidFill>
                  <a:schemeClr val="bg1"/>
                </a:solidFill>
              </a:defRPr>
            </a:lvl1pPr>
          </a:lstStyle>
          <a:p>
            <a:fld id="{B6F15528-21DE-4FAA-801E-634DDDAF4B2B}" type="slidenum">
              <a:rPr lang="en-US" smtClean="0"/>
              <a:pPr/>
              <a:t>‹#›</a:t>
            </a:fld>
            <a:endParaRPr lang="en-US"/>
          </a:p>
        </p:txBody>
      </p:sp>
      <p:pic>
        <p:nvPicPr>
          <p:cNvPr id="3" name="Picture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262207" y="5038229"/>
            <a:ext cx="1828800" cy="1837944"/>
          </a:xfrm>
          <a:prstGeom prst="rect">
            <a:avLst/>
          </a:prstGeom>
        </p:spPr>
      </p:pic>
    </p:spTree>
    <p:extLst>
      <p:ext uri="{BB962C8B-B14F-4D97-AF65-F5344CB8AC3E}">
        <p14:creationId xmlns="" xmlns:p14="http://schemas.microsoft.com/office/powerpoint/2010/main" val="137189480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130291122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62800" y="914400"/>
            <a:ext cx="1524000" cy="54102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0"/>
            <a:ext cx="6629400" cy="54102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90179744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ntent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D8BD707-D9CF-40AE-B4C6-C98DA3205C09}" type="datetimeFigureOut">
              <a:rPr lang="en-US" smtClean="0"/>
              <a:pPr/>
              <a:t>3/6/2017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
        <p:nvSpPr>
          <p:cNvPr id="7" name="Content Placeholder 6"/>
          <p:cNvSpPr>
            <a:spLocks noGrp="1"/>
          </p:cNvSpPr>
          <p:nvPr>
            <p:ph sz="quarter" idx="13"/>
          </p:nvPr>
        </p:nvSpPr>
        <p:spPr>
          <a:xfrm>
            <a:off x="457200" y="685800"/>
            <a:ext cx="8229600" cy="5638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38558377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lvl1pPr>
              <a:defRPr sz="800" b="1">
                <a:solidFill>
                  <a:schemeClr val="tx1"/>
                </a:solidFill>
              </a:defRPr>
            </a:lvl1pPr>
          </a:lstStyle>
          <a:p>
            <a:fld id="{1D8BD707-D9CF-40AE-B4C6-C98DA3205C09}" type="datetimeFigureOut">
              <a:rPr lang="en-US" smtClean="0"/>
              <a:pPr/>
              <a:t>3/6/2017</a:t>
            </a:fld>
            <a:endParaRPr lang="en-US"/>
          </a:p>
        </p:txBody>
      </p:sp>
      <p:sp>
        <p:nvSpPr>
          <p:cNvPr id="5" name="Footer Placeholder 4"/>
          <p:cNvSpPr>
            <a:spLocks noGrp="1"/>
          </p:cNvSpPr>
          <p:nvPr>
            <p:ph type="ftr" sz="quarter" idx="11"/>
          </p:nvPr>
        </p:nvSpPr>
        <p:spPr>
          <a:xfrm>
            <a:off x="5638800" y="6400800"/>
            <a:ext cx="1638300" cy="457200"/>
          </a:xfrm>
        </p:spPr>
        <p:txBody>
          <a:bodyPr/>
          <a:lstStyle>
            <a:lvl1pPr>
              <a:defRPr sz="800" b="1">
                <a:solidFill>
                  <a:schemeClr val="tx1"/>
                </a:solidFill>
              </a:defRPr>
            </a:lvl1pPr>
          </a:lstStyle>
          <a:p>
            <a:endParaRPr lang="en-US"/>
          </a:p>
        </p:txBody>
      </p:sp>
      <p:sp>
        <p:nvSpPr>
          <p:cNvPr id="6" name="Slide Number Placeholder 5"/>
          <p:cNvSpPr>
            <a:spLocks noGrp="1"/>
          </p:cNvSpPr>
          <p:nvPr>
            <p:ph type="sldNum" sz="quarter" idx="12"/>
          </p:nvPr>
        </p:nvSpPr>
        <p:spPr>
          <a:xfrm>
            <a:off x="457200" y="6449115"/>
            <a:ext cx="762000" cy="365760"/>
          </a:xfrm>
        </p:spPr>
        <p:txBody>
          <a:bodyPr/>
          <a:lstStyle>
            <a:lvl1pPr>
              <a:defRPr sz="1000"/>
            </a:lvl1pPr>
          </a:lstStyle>
          <a:p>
            <a:fld id="{B6F15528-21DE-4FAA-801E-634DDDAF4B2B}" type="slidenum">
              <a:rPr lang="en-US" smtClean="0"/>
              <a:pPr/>
              <a:t>‹#›</a:t>
            </a:fld>
            <a:endParaRPr lang="en-US"/>
          </a:p>
        </p:txBody>
      </p:sp>
      <p:sp>
        <p:nvSpPr>
          <p:cNvPr id="7" name="Title 1"/>
          <p:cNvSpPr txBox="1">
            <a:spLocks/>
          </p:cNvSpPr>
          <p:nvPr/>
        </p:nvSpPr>
        <p:spPr>
          <a:xfrm>
            <a:off x="0" y="-23409"/>
            <a:ext cx="8121080" cy="356065"/>
          </a:xfrm>
          <a:prstGeom prst="rect">
            <a:avLst/>
          </a:prstGeom>
        </p:spPr>
        <p:txBody>
          <a:bodyPr vert="horz" anchor="ct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endParaRPr lang="en-US" sz="1200" i="1" dirty="0">
              <a:solidFill>
                <a:schemeClr val="bg1"/>
              </a:solidFill>
            </a:endParaRPr>
          </a:p>
        </p:txBody>
      </p:sp>
    </p:spTree>
    <p:extLst>
      <p:ext uri="{BB962C8B-B14F-4D97-AF65-F5344CB8AC3E}">
        <p14:creationId xmlns="" xmlns:p14="http://schemas.microsoft.com/office/powerpoint/2010/main" val="89943494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rtl="0" eaLnBrk="1" latinLnBrk="0" hangingPunct="1">
              <a:spcBef>
                <a:spcPct val="0"/>
              </a:spcBef>
              <a:buNone/>
              <a:defRPr kumimoji="0" lang="en-US" sz="4400" kern="1200" dirty="0">
                <a:solidFill>
                  <a:srgbClr val="FF0000"/>
                </a:solidFill>
                <a:latin typeface="+mj-lt"/>
                <a:ea typeface="+mj-ea"/>
                <a:cs typeface="+mj-cs"/>
              </a:defRPr>
            </a:lvl1pPr>
          </a:lstStyle>
          <a:p>
            <a:r>
              <a:rPr kumimoji="0" lang="en-US" smtClean="0"/>
              <a:t>Click to edit Master title style</a:t>
            </a:r>
            <a:endParaRPr kumimoji="0" lang="en-US" dirty="0"/>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1D8BD707-D9CF-40AE-B4C6-C98DA3205C09}" type="datetimeFigureOut">
              <a:rPr lang="en-US" smtClean="0"/>
              <a:pPr/>
              <a:t>3/6/2017</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135427853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ub 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rtl="0" eaLnBrk="1" latinLnBrk="0" hangingPunct="1">
              <a:spcBef>
                <a:spcPct val="0"/>
              </a:spcBef>
              <a:buNone/>
              <a:defRPr kumimoji="0" lang="en-US" sz="3600" kern="1200" dirty="0">
                <a:solidFill>
                  <a:schemeClr val="accent1">
                    <a:lumMod val="50000"/>
                  </a:schemeClr>
                </a:solidFill>
                <a:latin typeface="+mj-lt"/>
                <a:ea typeface="+mj-ea"/>
                <a:cs typeface="+mj-cs"/>
              </a:defRPr>
            </a:lvl1pPr>
          </a:lstStyle>
          <a:p>
            <a:r>
              <a:rPr kumimoji="0" lang="en-US" smtClean="0"/>
              <a:t>Click to edit Master title style</a:t>
            </a:r>
            <a:endParaRPr kumimoji="0" lang="en-US" dirty="0"/>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rgbClr val="FF0000"/>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328593341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616081"/>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616081"/>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1D8BD707-D9CF-40AE-B4C6-C98DA3205C09}" type="datetimeFigureOut">
              <a:rPr lang="en-US" smtClean="0"/>
              <a:pPr/>
              <a:t>3/6/2017</a:t>
            </a:fld>
            <a:endParaRPr lang="en-US"/>
          </a:p>
        </p:txBody>
      </p:sp>
      <p:sp>
        <p:nvSpPr>
          <p:cNvPr id="27" name="Slide Number Placeholder 26"/>
          <p:cNvSpPr>
            <a:spLocks noGrp="1"/>
          </p:cNvSpPr>
          <p:nvPr>
            <p:ph type="sldNum" sz="quarter" idx="11"/>
          </p:nvPr>
        </p:nvSpPr>
        <p:spPr/>
        <p:txBody>
          <a:bodyPr rtlCol="0"/>
          <a:lstStyle/>
          <a:p>
            <a:fld id="{B6F15528-21DE-4FAA-801E-634DDDAF4B2B}"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p>
        </p:txBody>
      </p:sp>
    </p:spTree>
    <p:extLst>
      <p:ext uri="{BB962C8B-B14F-4D97-AF65-F5344CB8AC3E}">
        <p14:creationId xmlns="" xmlns:p14="http://schemas.microsoft.com/office/powerpoint/2010/main" val="266471972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3/6/2017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
        <p:nvSpPr>
          <p:cNvPr id="7" name="Content Placeholder 6"/>
          <p:cNvSpPr>
            <a:spLocks noGrp="1"/>
          </p:cNvSpPr>
          <p:nvPr>
            <p:ph sz="quarter" idx="13"/>
          </p:nvPr>
        </p:nvSpPr>
        <p:spPr>
          <a:xfrm>
            <a:off x="457200" y="1981200"/>
            <a:ext cx="39624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6"/>
          <p:cNvSpPr>
            <a:spLocks noGrp="1"/>
          </p:cNvSpPr>
          <p:nvPr>
            <p:ph sz="quarter" idx="14"/>
          </p:nvPr>
        </p:nvSpPr>
        <p:spPr>
          <a:xfrm>
            <a:off x="4724400" y="1981200"/>
            <a:ext cx="39624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386086861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271626290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0" y="762000"/>
            <a:ext cx="3383280" cy="533400"/>
          </a:xfrm>
        </p:spPr>
        <p:txBody>
          <a:bodyPr anchor="ctr"/>
          <a:lstStyle>
            <a:lvl1pPr algn="l">
              <a:buNone/>
              <a:defRPr sz="1800" b="1"/>
            </a:lvl1pPr>
          </a:lstStyle>
          <a:p>
            <a:r>
              <a:rPr kumimoji="0" lang="en-US" smtClean="0"/>
              <a:t>Click to edit Master title style</a:t>
            </a:r>
            <a:endParaRPr kumimoji="0" lang="en-US"/>
          </a:p>
        </p:txBody>
      </p:sp>
      <p:sp>
        <p:nvSpPr>
          <p:cNvPr id="4" name="Content Placeholder 3"/>
          <p:cNvSpPr>
            <a:spLocks noGrp="1"/>
          </p:cNvSpPr>
          <p:nvPr>
            <p:ph sz="half" idx="1"/>
          </p:nvPr>
        </p:nvSpPr>
        <p:spPr>
          <a:xfrm>
            <a:off x="457200" y="776287"/>
            <a:ext cx="4797552" cy="5548313"/>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3/6/2017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3"/>
          </p:nvPr>
        </p:nvSpPr>
        <p:spPr>
          <a:xfrm>
            <a:off x="5334000" y="1371600"/>
            <a:ext cx="33528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48545003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19391" y="1109160"/>
            <a:ext cx="495609"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3/6/2017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3"/>
          </p:nvPr>
        </p:nvSpPr>
        <p:spPr>
          <a:xfrm>
            <a:off x="5791200" y="1143000"/>
            <a:ext cx="31242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407065971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rgbClr val="00B050">
              <a:alpha val="5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rgbClr val="C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rgbClr val="0070C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rgbClr val="0070C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rgbClr val="00B050">
              <a:alpha val="5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836712"/>
            <a:ext cx="8229600" cy="1066800"/>
          </a:xfrm>
          <a:prstGeom prst="rect">
            <a:avLst/>
          </a:prstGeom>
        </p:spPr>
        <p:txBody>
          <a:bodyPr vert="horz" anchor="ctr">
            <a:normAutofit/>
          </a:bodyPr>
          <a:lstStyle/>
          <a:p>
            <a:r>
              <a:rPr kumimoji="0" lang="en-US" smtClean="0"/>
              <a:t>Click to edit Master title style</a:t>
            </a:r>
            <a:endParaRPr kumimoji="0" lang="en-US" dirty="0"/>
          </a:p>
        </p:txBody>
      </p:sp>
      <p:sp>
        <p:nvSpPr>
          <p:cNvPr id="13" name="Text Placeholder 12"/>
          <p:cNvSpPr>
            <a:spLocks noGrp="1"/>
          </p:cNvSpPr>
          <p:nvPr>
            <p:ph type="body" idx="1"/>
          </p:nvPr>
        </p:nvSpPr>
        <p:spPr>
          <a:xfrm>
            <a:off x="457200" y="1943136"/>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14" name="Date Placeholder 13"/>
          <p:cNvSpPr>
            <a:spLocks noGrp="1"/>
          </p:cNvSpPr>
          <p:nvPr>
            <p:ph type="dt" sz="half" idx="2"/>
          </p:nvPr>
        </p:nvSpPr>
        <p:spPr>
          <a:xfrm>
            <a:off x="7373646" y="6400800"/>
            <a:ext cx="957264" cy="457200"/>
          </a:xfrm>
          <a:prstGeom prst="rect">
            <a:avLst/>
          </a:prstGeom>
        </p:spPr>
        <p:txBody>
          <a:bodyPr vert="horz" anchor="b"/>
          <a:lstStyle>
            <a:lvl1pPr algn="l" eaLnBrk="1" latinLnBrk="0" hangingPunct="1">
              <a:defRPr kumimoji="0" sz="800" b="1">
                <a:solidFill>
                  <a:schemeClr val="tx1"/>
                </a:solidFill>
              </a:defRPr>
            </a:lvl1pPr>
          </a:lstStyle>
          <a:p>
            <a:fld id="{1D8BD707-D9CF-40AE-B4C6-C98DA3205C09}" type="datetimeFigureOut">
              <a:rPr lang="en-US" smtClean="0"/>
              <a:pPr/>
              <a:t>3/6/2017</a:t>
            </a:fld>
            <a:endParaRPr lang="en-US"/>
          </a:p>
        </p:txBody>
      </p:sp>
      <p:sp>
        <p:nvSpPr>
          <p:cNvPr id="3" name="Footer Placeholder 2"/>
          <p:cNvSpPr>
            <a:spLocks noGrp="1"/>
          </p:cNvSpPr>
          <p:nvPr>
            <p:ph type="ftr" sz="quarter" idx="3"/>
          </p:nvPr>
        </p:nvSpPr>
        <p:spPr>
          <a:xfrm>
            <a:off x="5951220" y="6400800"/>
            <a:ext cx="1325880" cy="457200"/>
          </a:xfrm>
          <a:prstGeom prst="rect">
            <a:avLst/>
          </a:prstGeom>
        </p:spPr>
        <p:txBody>
          <a:bodyPr vert="horz" anchor="b"/>
          <a:lstStyle>
            <a:lvl1pPr algn="r" eaLnBrk="1" latinLnBrk="0" hangingPunct="1">
              <a:defRPr kumimoji="0" sz="800" b="1">
                <a:solidFill>
                  <a:schemeClr val="tx1"/>
                </a:solidFill>
              </a:defRPr>
            </a:lvl1pPr>
          </a:lstStyle>
          <a:p>
            <a:endParaRPr lang="en-US"/>
          </a:p>
        </p:txBody>
      </p:sp>
      <p:sp>
        <p:nvSpPr>
          <p:cNvPr id="23" name="Slide Number Placeholder 22"/>
          <p:cNvSpPr>
            <a:spLocks noGrp="1"/>
          </p:cNvSpPr>
          <p:nvPr>
            <p:ph type="sldNum" sz="quarter" idx="4"/>
          </p:nvPr>
        </p:nvSpPr>
        <p:spPr>
          <a:xfrm>
            <a:off x="457200" y="6492240"/>
            <a:ext cx="762000" cy="365760"/>
          </a:xfrm>
          <a:prstGeom prst="rect">
            <a:avLst/>
          </a:prstGeom>
        </p:spPr>
        <p:txBody>
          <a:bodyPr vert="horz" anchor="b"/>
          <a:lstStyle>
            <a:lvl1pPr algn="l" eaLnBrk="1" latinLnBrk="0" hangingPunct="1">
              <a:defRPr kumimoji="0" sz="1000" b="1">
                <a:solidFill>
                  <a:schemeClr val="tx1"/>
                </a:solidFill>
              </a:defRPr>
            </a:lvl1pPr>
          </a:lstStyle>
          <a:p>
            <a:fld id="{B6F15528-21DE-4FAA-801E-634DDDAF4B2B}" type="slidenum">
              <a:rPr lang="en-US" smtClean="0"/>
              <a:pPr/>
              <a:t>‹#›</a:t>
            </a:fld>
            <a:endParaRPr lang="en-US"/>
          </a:p>
        </p:txBody>
      </p:sp>
      <p:pic>
        <p:nvPicPr>
          <p:cNvPr id="20" name="Picture 19"/>
          <p:cNvPicPr>
            <a:picLocks noChangeAspect="1"/>
          </p:cNvPicPr>
          <p:nvPr/>
        </p:nvPicPr>
        <p:blipFill>
          <a:blip r:embed="rId14" cstate="print">
            <a:extLst>
              <a:ext uri="{28A0092B-C50C-407E-A947-70E740481C1C}">
                <a14:useLocalDpi xmlns="" xmlns:a14="http://schemas.microsoft.com/office/drawing/2010/main" val="0"/>
              </a:ext>
            </a:extLst>
          </a:blip>
          <a:stretch>
            <a:fillRect/>
          </a:stretch>
        </p:blipFill>
        <p:spPr>
          <a:xfrm>
            <a:off x="8244408" y="5949280"/>
            <a:ext cx="914400" cy="918972"/>
          </a:xfrm>
          <a:prstGeom prst="rect">
            <a:avLst/>
          </a:prstGeom>
        </p:spPr>
      </p:pic>
    </p:spTree>
    <p:extLst>
      <p:ext uri="{BB962C8B-B14F-4D97-AF65-F5344CB8AC3E}">
        <p14:creationId xmlns="" xmlns:p14="http://schemas.microsoft.com/office/powerpoint/2010/main" val="38170822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txStyles>
    <p:titleStyle>
      <a:lvl1pPr algn="l" rtl="0" eaLnBrk="1" latinLnBrk="0" hangingPunct="1">
        <a:spcBef>
          <a:spcPct val="0"/>
        </a:spcBef>
        <a:buNone/>
        <a:defRPr kumimoji="0" sz="4000" kern="1200">
          <a:solidFill>
            <a:srgbClr val="C00000"/>
          </a:solidFill>
          <a:latin typeface="+mj-lt"/>
          <a:ea typeface="+mj-ea"/>
          <a:cs typeface="+mj-cs"/>
        </a:defRPr>
      </a:lvl1pPr>
    </p:titleStyle>
    <p:bodyStyle>
      <a:lvl1pPr marL="365760" indent="-256032" algn="l" rtl="0" eaLnBrk="1" latinLnBrk="0" hangingPunct="1">
        <a:spcBef>
          <a:spcPts val="300"/>
        </a:spcBef>
        <a:buClr>
          <a:schemeClr val="tx2"/>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rgbClr val="C00000"/>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tx2">
              <a:lumMod val="75000"/>
            </a:schemeClr>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lumMod val="75000"/>
            </a:schemeClr>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533401"/>
            <a:ext cx="7772400" cy="1143000"/>
          </a:xfrm>
          <a:noFill/>
        </p:spPr>
        <p:txBody>
          <a:bodyPr>
            <a:noAutofit/>
          </a:bodyPr>
          <a:lstStyle/>
          <a:p>
            <a:r>
              <a:rPr lang="id-ID" sz="7200" dirty="0" smtClean="0">
                <a:latin typeface="Gabriola" pitchFamily="82" charset="0"/>
              </a:rPr>
              <a:t>Teori Komunikasi Massa-1</a:t>
            </a:r>
            <a:endParaRPr lang="id-ID" sz="7200" dirty="0">
              <a:latin typeface="Gabriola" pitchFamily="82" charset="0"/>
            </a:endParaRPr>
          </a:p>
        </p:txBody>
      </p:sp>
      <p:sp>
        <p:nvSpPr>
          <p:cNvPr id="3" name="Subtitle 2"/>
          <p:cNvSpPr>
            <a:spLocks noGrp="1"/>
          </p:cNvSpPr>
          <p:nvPr>
            <p:ph type="subTitle" idx="1"/>
          </p:nvPr>
        </p:nvSpPr>
        <p:spPr>
          <a:xfrm>
            <a:off x="5715000" y="3886200"/>
            <a:ext cx="3276600" cy="1524000"/>
          </a:xfrm>
        </p:spPr>
        <p:txBody>
          <a:bodyPr>
            <a:normAutofit/>
          </a:bodyPr>
          <a:lstStyle/>
          <a:p>
            <a:endParaRPr lang="id-ID" sz="2000" dirty="0" smtClean="0">
              <a:latin typeface="Gabriola" pitchFamily="82" charset="0"/>
            </a:endParaRPr>
          </a:p>
          <a:p>
            <a:r>
              <a:rPr lang="id-ID" dirty="0" smtClean="0">
                <a:solidFill>
                  <a:schemeClr val="tx1"/>
                </a:solidFill>
                <a:latin typeface="Gabriola" pitchFamily="82" charset="0"/>
              </a:rPr>
              <a:t>Komunikasi Massa</a:t>
            </a:r>
          </a:p>
          <a:p>
            <a:r>
              <a:rPr lang="id-ID" dirty="0" smtClean="0">
                <a:solidFill>
                  <a:schemeClr val="tx1"/>
                </a:solidFill>
                <a:latin typeface="Gabriola" pitchFamily="82" charset="0"/>
              </a:rPr>
              <a:t>Universitas Pembangunan Jaya</a:t>
            </a:r>
            <a:endParaRPr lang="id-ID" dirty="0">
              <a:solidFill>
                <a:schemeClr val="tx1"/>
              </a:solidFill>
              <a:latin typeface="Gabriola" pitchFamily="82"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0" y="1600200"/>
            <a:ext cx="4419600" cy="1630362"/>
          </a:xfrm>
          <a:noFill/>
        </p:spPr>
        <p:txBody>
          <a:bodyPr>
            <a:noAutofit/>
          </a:bodyPr>
          <a:lstStyle/>
          <a:p>
            <a:r>
              <a:rPr lang="id-ID" sz="3200" dirty="0" smtClean="0">
                <a:solidFill>
                  <a:schemeClr val="tx1"/>
                </a:solidFill>
                <a:latin typeface="Gabriola" pitchFamily="82" charset="0"/>
              </a:rPr>
              <a:t>Menurut teori ini kebiasaan menonton televisi pada jangka waktu yang lama akan memengaruhi pandangan audience terhadap dunia</a:t>
            </a:r>
            <a:r>
              <a:rPr lang="id-ID" sz="2800" dirty="0" smtClean="0">
                <a:solidFill>
                  <a:schemeClr val="tx1"/>
                </a:solidFill>
                <a:latin typeface="Gabriola" pitchFamily="82" charset="0"/>
              </a:rPr>
              <a:t>. </a:t>
            </a:r>
            <a:br>
              <a:rPr lang="id-ID" sz="2800" dirty="0" smtClean="0">
                <a:solidFill>
                  <a:schemeClr val="tx1"/>
                </a:solidFill>
                <a:latin typeface="Gabriola" pitchFamily="82" charset="0"/>
              </a:rPr>
            </a:br>
            <a:endParaRPr lang="id-ID" sz="2800" dirty="0">
              <a:solidFill>
                <a:schemeClr val="tx1"/>
              </a:solidFill>
              <a:latin typeface="Gabriola" pitchFamily="82" charset="0"/>
            </a:endParaRPr>
          </a:p>
        </p:txBody>
      </p:sp>
      <p:sp>
        <p:nvSpPr>
          <p:cNvPr id="4" name="Rectangle 3"/>
          <p:cNvSpPr/>
          <p:nvPr/>
        </p:nvSpPr>
        <p:spPr>
          <a:xfrm>
            <a:off x="4267200" y="3352800"/>
            <a:ext cx="4876800" cy="3046988"/>
          </a:xfrm>
          <a:prstGeom prst="rect">
            <a:avLst/>
          </a:prstGeom>
        </p:spPr>
        <p:txBody>
          <a:bodyPr wrap="square">
            <a:spAutoFit/>
          </a:bodyPr>
          <a:lstStyle/>
          <a:p>
            <a:r>
              <a:rPr lang="id-ID" sz="3200" dirty="0" smtClean="0">
                <a:latin typeface="Gabriola" pitchFamily="82" charset="0"/>
              </a:rPr>
              <a:t>Sehingga teori ini menyimpulkan bahwa konsumsi televisi dalam jangka waktu yang lama akan membuat audience memandang realitas berdasarkan apa yang dilihatnya di televisi</a:t>
            </a:r>
          </a:p>
        </p:txBody>
      </p:sp>
      <p:pic>
        <p:nvPicPr>
          <p:cNvPr id="5" name="Picture 4" descr="child-television_1358457c.jpg"/>
          <p:cNvPicPr>
            <a:picLocks noChangeAspect="1"/>
          </p:cNvPicPr>
          <p:nvPr/>
        </p:nvPicPr>
        <p:blipFill>
          <a:blip r:embed="rId2" cstate="print"/>
          <a:stretch>
            <a:fillRect/>
          </a:stretch>
        </p:blipFill>
        <p:spPr>
          <a:xfrm>
            <a:off x="0" y="685800"/>
            <a:ext cx="4114800" cy="57912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609600"/>
            <a:ext cx="7086600" cy="2209800"/>
          </a:xfrm>
          <a:noFill/>
        </p:spPr>
        <p:txBody>
          <a:bodyPr>
            <a:noAutofit/>
          </a:bodyPr>
          <a:lstStyle/>
          <a:p>
            <a:pPr algn="ctr"/>
            <a:r>
              <a:rPr lang="id-ID" sz="6600" b="1" dirty="0" smtClean="0">
                <a:latin typeface="Gabriola" pitchFamily="82" charset="0"/>
              </a:rPr>
              <a:t>Poin utama dalam Teori ini :</a:t>
            </a:r>
            <a:endParaRPr lang="id-ID" sz="6600" b="1" dirty="0">
              <a:latin typeface="Gabriola" pitchFamily="82" charset="0"/>
            </a:endParaRPr>
          </a:p>
        </p:txBody>
      </p:sp>
      <p:sp>
        <p:nvSpPr>
          <p:cNvPr id="3" name="Content Placeholder 2"/>
          <p:cNvSpPr>
            <a:spLocks noGrp="1"/>
          </p:cNvSpPr>
          <p:nvPr>
            <p:ph idx="1"/>
          </p:nvPr>
        </p:nvSpPr>
        <p:spPr>
          <a:xfrm>
            <a:off x="685800" y="2895600"/>
            <a:ext cx="8001000" cy="2819400"/>
          </a:xfrm>
        </p:spPr>
        <p:txBody>
          <a:bodyPr>
            <a:normAutofit fontScale="85000" lnSpcReduction="20000"/>
          </a:bodyPr>
          <a:lstStyle/>
          <a:p>
            <a:pPr algn="ctr">
              <a:buNone/>
            </a:pPr>
            <a:r>
              <a:rPr lang="id-ID" sz="5900" dirty="0" smtClean="0">
                <a:latin typeface="Gabriola" pitchFamily="82" charset="0"/>
              </a:rPr>
              <a:t>Televisi sebagai sebuah sistem pesan</a:t>
            </a:r>
          </a:p>
          <a:p>
            <a:pPr algn="ctr">
              <a:buNone/>
            </a:pPr>
            <a:r>
              <a:rPr lang="id-ID" sz="5900" dirty="0" smtClean="0">
                <a:latin typeface="Gabriola" pitchFamily="82" charset="0"/>
              </a:rPr>
              <a:t>Mengkultivasi </a:t>
            </a:r>
          </a:p>
          <a:p>
            <a:pPr algn="ctr">
              <a:buNone/>
            </a:pPr>
            <a:r>
              <a:rPr lang="id-ID" sz="5900" dirty="0" smtClean="0">
                <a:latin typeface="Gabriola" pitchFamily="82" charset="0"/>
              </a:rPr>
              <a:t>Pandangan Audience</a:t>
            </a:r>
          </a:p>
          <a:p>
            <a:pPr algn="ctr">
              <a:buNone/>
            </a:pPr>
            <a:r>
              <a:rPr lang="id-ID" sz="5900" dirty="0" smtClean="0">
                <a:latin typeface="Gabriola" pitchFamily="82" charset="0"/>
              </a:rPr>
              <a:t>	</a:t>
            </a:r>
            <a:endParaRPr lang="id-ID" sz="59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latin typeface="Gabriola" pitchFamily="82" charset="0"/>
              </a:rPr>
              <a:t>Contoh</a:t>
            </a:r>
            <a:endParaRPr lang="id-ID" dirty="0">
              <a:latin typeface="Gabriola" pitchFamily="82" charset="0"/>
            </a:endParaRPr>
          </a:p>
        </p:txBody>
      </p:sp>
      <p:sp>
        <p:nvSpPr>
          <p:cNvPr id="3" name="Content Placeholder 2"/>
          <p:cNvSpPr>
            <a:spLocks noGrp="1"/>
          </p:cNvSpPr>
          <p:nvPr>
            <p:ph idx="1"/>
          </p:nvPr>
        </p:nvSpPr>
        <p:spPr>
          <a:xfrm>
            <a:off x="457200" y="1828800"/>
            <a:ext cx="3886200" cy="4297363"/>
          </a:xfrm>
        </p:spPr>
        <p:txBody>
          <a:bodyPr>
            <a:normAutofit/>
          </a:bodyPr>
          <a:lstStyle/>
          <a:p>
            <a:pPr>
              <a:buNone/>
            </a:pPr>
            <a:r>
              <a:rPr lang="id-ID" dirty="0" smtClean="0"/>
              <a:t>	</a:t>
            </a:r>
            <a:r>
              <a:rPr lang="id-ID" dirty="0" smtClean="0">
                <a:latin typeface="Gabriola" pitchFamily="82" charset="0"/>
              </a:rPr>
              <a:t>Individu yang sering menonton acara-acara misteri dan menayangkan hal-hal gaib dan mistis akan mempercayai bahwa dunia ini penuh dengan misteri dan diselimuti dengan berbagai hal gaib dan mistis.</a:t>
            </a:r>
            <a:endParaRPr lang="id-ID" dirty="0">
              <a:latin typeface="Gabriola" pitchFamily="82" charset="0"/>
            </a:endParaRPr>
          </a:p>
        </p:txBody>
      </p:sp>
      <p:pic>
        <p:nvPicPr>
          <p:cNvPr id="4" name="Picture 3" descr="3792259311_58d8ea8f38_b.jpg"/>
          <p:cNvPicPr>
            <a:picLocks noChangeAspect="1"/>
          </p:cNvPicPr>
          <p:nvPr/>
        </p:nvPicPr>
        <p:blipFill>
          <a:blip r:embed="rId2" cstate="print"/>
          <a:stretch>
            <a:fillRect/>
          </a:stretch>
        </p:blipFill>
        <p:spPr>
          <a:xfrm>
            <a:off x="4343400" y="1371600"/>
            <a:ext cx="4572000" cy="47244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4495800" cy="5821363"/>
          </a:xfrm>
        </p:spPr>
        <p:txBody>
          <a:bodyPr>
            <a:normAutofit/>
          </a:bodyPr>
          <a:lstStyle/>
          <a:p>
            <a:pPr algn="ctr">
              <a:buNone/>
            </a:pPr>
            <a:r>
              <a:rPr lang="id-ID" sz="8800" dirty="0" smtClean="0">
                <a:latin typeface="Gabriola" pitchFamily="82" charset="0"/>
              </a:rPr>
              <a:t>Bagaimana Proses Kultivasi Terjadi?</a:t>
            </a:r>
            <a:endParaRPr lang="id-ID" sz="8800" dirty="0">
              <a:latin typeface="Gabriola" pitchFamily="82"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457200"/>
            <a:ext cx="5334000" cy="990600"/>
          </a:xfrm>
          <a:noFill/>
        </p:spPr>
        <p:txBody>
          <a:bodyPr>
            <a:normAutofit/>
          </a:bodyPr>
          <a:lstStyle/>
          <a:p>
            <a:r>
              <a:rPr lang="id-ID" sz="5400" b="1" dirty="0" smtClean="0">
                <a:latin typeface="Gabriola" pitchFamily="82" charset="0"/>
              </a:rPr>
              <a:t>Mainstreaming</a:t>
            </a:r>
            <a:endParaRPr lang="id-ID" sz="5400" b="1" dirty="0">
              <a:latin typeface="Gabriola" pitchFamily="82" charset="0"/>
            </a:endParaRPr>
          </a:p>
        </p:txBody>
      </p:sp>
      <p:sp>
        <p:nvSpPr>
          <p:cNvPr id="3" name="Content Placeholder 2"/>
          <p:cNvSpPr>
            <a:spLocks noGrp="1"/>
          </p:cNvSpPr>
          <p:nvPr>
            <p:ph idx="1"/>
          </p:nvPr>
        </p:nvSpPr>
        <p:spPr>
          <a:xfrm>
            <a:off x="3657600" y="1600200"/>
            <a:ext cx="5029200" cy="4525963"/>
          </a:xfrm>
        </p:spPr>
        <p:txBody>
          <a:bodyPr>
            <a:normAutofit/>
          </a:bodyPr>
          <a:lstStyle/>
          <a:p>
            <a:pPr>
              <a:buNone/>
            </a:pPr>
            <a:endParaRPr lang="id-ID" b="1" dirty="0" smtClean="0"/>
          </a:p>
          <a:p>
            <a:r>
              <a:rPr lang="id-ID" dirty="0" smtClean="0">
                <a:latin typeface="Gabriola" pitchFamily="82" charset="0"/>
              </a:rPr>
              <a:t>Merupakan tindakan menstabilisasi dan homogenisasi pandangan dalam masyarakat. </a:t>
            </a:r>
          </a:p>
          <a:p>
            <a:r>
              <a:rPr lang="id-ID" dirty="0" smtClean="0">
                <a:latin typeface="Gabriola" pitchFamily="82" charset="0"/>
              </a:rPr>
              <a:t>Contoh : Apabila orang kulit putih (Caucasian) selalu diposisikan lebih tinggi dari ras lainnya di TV, maka lama kelamaan kita akan menganggap bahwa derajat orang kulit putih memang lebih tinggi dari ras lain</a:t>
            </a:r>
            <a:endParaRPr lang="id-ID" dirty="0">
              <a:latin typeface="Gabriola" pitchFamily="82" charset="0"/>
            </a:endParaRPr>
          </a:p>
        </p:txBody>
      </p:sp>
      <p:pic>
        <p:nvPicPr>
          <p:cNvPr id="4" name="Picture 3" descr="7298953220_4fc277888e_b.jpg"/>
          <p:cNvPicPr>
            <a:picLocks noChangeAspect="1"/>
          </p:cNvPicPr>
          <p:nvPr/>
        </p:nvPicPr>
        <p:blipFill>
          <a:blip r:embed="rId2" cstate="print"/>
          <a:stretch>
            <a:fillRect/>
          </a:stretch>
        </p:blipFill>
        <p:spPr>
          <a:xfrm>
            <a:off x="228600" y="1676400"/>
            <a:ext cx="3276600" cy="46482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272852_fa4b4a45f4_o.jpg"/>
          <p:cNvPicPr>
            <a:picLocks noChangeAspect="1"/>
          </p:cNvPicPr>
          <p:nvPr/>
        </p:nvPicPr>
        <p:blipFill>
          <a:blip r:embed="rId2" cstate="print"/>
          <a:stretch>
            <a:fillRect/>
          </a:stretch>
        </p:blipFill>
        <p:spPr>
          <a:xfrm>
            <a:off x="381000" y="1143000"/>
            <a:ext cx="4343400" cy="5334000"/>
          </a:xfrm>
          <a:prstGeom prst="rect">
            <a:avLst/>
          </a:prstGeom>
        </p:spPr>
      </p:pic>
      <p:sp>
        <p:nvSpPr>
          <p:cNvPr id="2" name="Title 1"/>
          <p:cNvSpPr>
            <a:spLocks noGrp="1"/>
          </p:cNvSpPr>
          <p:nvPr>
            <p:ph type="title"/>
          </p:nvPr>
        </p:nvSpPr>
        <p:spPr>
          <a:xfrm>
            <a:off x="2819400" y="228600"/>
            <a:ext cx="4343400" cy="1143000"/>
          </a:xfrm>
          <a:noFill/>
        </p:spPr>
        <p:txBody>
          <a:bodyPr/>
          <a:lstStyle/>
          <a:p>
            <a:r>
              <a:rPr lang="id-ID" dirty="0" smtClean="0">
                <a:latin typeface="Gabriola" pitchFamily="82" charset="0"/>
              </a:rPr>
              <a:t>Resonance </a:t>
            </a:r>
            <a:endParaRPr lang="id-ID" dirty="0">
              <a:latin typeface="Gabriola" pitchFamily="82" charset="0"/>
            </a:endParaRPr>
          </a:p>
        </p:txBody>
      </p:sp>
      <p:sp>
        <p:nvSpPr>
          <p:cNvPr id="3" name="Content Placeholder 2"/>
          <p:cNvSpPr>
            <a:spLocks noGrp="1"/>
          </p:cNvSpPr>
          <p:nvPr>
            <p:ph idx="1"/>
          </p:nvPr>
        </p:nvSpPr>
        <p:spPr>
          <a:xfrm>
            <a:off x="4724400" y="1524000"/>
            <a:ext cx="3962400" cy="4724400"/>
          </a:xfrm>
        </p:spPr>
        <p:txBody>
          <a:bodyPr>
            <a:normAutofit fontScale="85000" lnSpcReduction="10000"/>
          </a:bodyPr>
          <a:lstStyle/>
          <a:p>
            <a:pPr>
              <a:buNone/>
            </a:pPr>
            <a:r>
              <a:rPr lang="id-ID" dirty="0" smtClean="0"/>
              <a:t>	</a:t>
            </a:r>
            <a:r>
              <a:rPr lang="id-ID" dirty="0" smtClean="0">
                <a:latin typeface="Gabriola" pitchFamily="82" charset="0"/>
              </a:rPr>
              <a:t>Resonance / Resonansi terjadi ketika berbagai hal yang kita lihat di televisi sama dengan yang terjadi di kehidupan sehari-hari. </a:t>
            </a:r>
          </a:p>
          <a:p>
            <a:pPr>
              <a:buNone/>
            </a:pPr>
            <a:r>
              <a:rPr lang="id-ID" dirty="0" smtClean="0">
                <a:latin typeface="Gabriola" pitchFamily="82" charset="0"/>
              </a:rPr>
              <a:t>	Sehingga Resonansi memperkuat kultivasi. </a:t>
            </a:r>
          </a:p>
          <a:p>
            <a:pPr>
              <a:buNone/>
            </a:pPr>
            <a:r>
              <a:rPr lang="id-ID" dirty="0" smtClean="0">
                <a:latin typeface="Gabriola" pitchFamily="82" charset="0"/>
              </a:rPr>
              <a:t>	Contoh : Televisi banyak menampilkan kasus perampokan, dan di dalam kehidupan nyata kita melihat banyak perampokan terjadi, hal ini membuat kita berasumsi bahwa dunia ini penuh dengan perampok </a:t>
            </a:r>
            <a:endParaRPr lang="id-ID" dirty="0">
              <a:latin typeface="Gabriola" pitchFamily="82"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274638"/>
            <a:ext cx="6553200" cy="1143000"/>
          </a:xfrm>
        </p:spPr>
        <p:txBody>
          <a:bodyPr/>
          <a:lstStyle/>
          <a:p>
            <a:r>
              <a:rPr lang="en-US" b="1" dirty="0" smtClean="0"/>
              <a:t>3 Bs of television:</a:t>
            </a:r>
            <a:endParaRPr lang="id-ID" dirty="0"/>
          </a:p>
        </p:txBody>
      </p:sp>
      <p:sp>
        <p:nvSpPr>
          <p:cNvPr id="3" name="Content Placeholder 2"/>
          <p:cNvSpPr>
            <a:spLocks noGrp="1"/>
          </p:cNvSpPr>
          <p:nvPr>
            <p:ph idx="1"/>
          </p:nvPr>
        </p:nvSpPr>
        <p:spPr>
          <a:xfrm>
            <a:off x="228600" y="1676400"/>
            <a:ext cx="8229600" cy="4572000"/>
          </a:xfrm>
          <a:noFill/>
        </p:spPr>
        <p:txBody>
          <a:bodyPr>
            <a:normAutofit fontScale="92500" lnSpcReduction="10000"/>
          </a:bodyPr>
          <a:lstStyle/>
          <a:p>
            <a:pPr>
              <a:buNone/>
            </a:pPr>
            <a:r>
              <a:rPr lang="id-ID" b="1" dirty="0" smtClean="0"/>
              <a:t>	</a:t>
            </a:r>
            <a:endParaRPr lang="en-US" b="1" dirty="0" smtClean="0"/>
          </a:p>
          <a:p>
            <a:r>
              <a:rPr lang="en-US" sz="4100" dirty="0" smtClean="0">
                <a:latin typeface="Gabriola" pitchFamily="82" charset="0"/>
              </a:rPr>
              <a:t>1. </a:t>
            </a:r>
            <a:r>
              <a:rPr lang="en-US" sz="4100" dirty="0" err="1" smtClean="0">
                <a:latin typeface="Gabriola" pitchFamily="82" charset="0"/>
              </a:rPr>
              <a:t>Televisi</a:t>
            </a:r>
            <a:r>
              <a:rPr lang="id-ID" sz="4100" dirty="0" smtClean="0">
                <a:latin typeface="Gabriola" pitchFamily="82" charset="0"/>
              </a:rPr>
              <a:t> mengaburkan (</a:t>
            </a:r>
            <a:r>
              <a:rPr lang="en-US" sz="4100" i="1" dirty="0" smtClean="0">
                <a:latin typeface="Gabriola" pitchFamily="82" charset="0"/>
              </a:rPr>
              <a:t>blurs</a:t>
            </a:r>
            <a:r>
              <a:rPr lang="id-ID" sz="4100" i="1" dirty="0" smtClean="0">
                <a:latin typeface="Gabriola" pitchFamily="82" charset="0"/>
              </a:rPr>
              <a:t>)</a:t>
            </a:r>
            <a:r>
              <a:rPr lang="en-US" sz="4100" i="1" dirty="0" smtClean="0">
                <a:latin typeface="Gabriola" pitchFamily="82" charset="0"/>
              </a:rPr>
              <a:t> </a:t>
            </a:r>
            <a:r>
              <a:rPr lang="id-ID" sz="4100" i="1" dirty="0" smtClean="0">
                <a:latin typeface="Gabriola" pitchFamily="82" charset="0"/>
              </a:rPr>
              <a:t>pandangan dan nilai </a:t>
            </a:r>
            <a:r>
              <a:rPr lang="en-US" sz="4100" i="1" dirty="0" err="1" smtClean="0">
                <a:latin typeface="Gabriola" pitchFamily="82" charset="0"/>
              </a:rPr>
              <a:t>tradi</a:t>
            </a:r>
            <a:r>
              <a:rPr lang="id-ID" sz="4100" i="1" dirty="0" smtClean="0">
                <a:latin typeface="Gabriola" pitchFamily="82" charset="0"/>
              </a:rPr>
              <a:t>s</a:t>
            </a:r>
            <a:r>
              <a:rPr lang="en-US" sz="4100" i="1" dirty="0" err="1" smtClean="0">
                <a:latin typeface="Gabriola" pitchFamily="82" charset="0"/>
              </a:rPr>
              <a:t>ional</a:t>
            </a:r>
            <a:r>
              <a:rPr lang="en-US" sz="4100" i="1" dirty="0" smtClean="0">
                <a:latin typeface="Gabriola" pitchFamily="82" charset="0"/>
              </a:rPr>
              <a:t> </a:t>
            </a:r>
            <a:r>
              <a:rPr lang="id-ID" sz="4100" i="1" dirty="0" smtClean="0">
                <a:latin typeface="Gabriola" pitchFamily="82" charset="0"/>
              </a:rPr>
              <a:t>audience </a:t>
            </a:r>
            <a:endParaRPr lang="en-US" sz="4100" i="1" dirty="0" smtClean="0">
              <a:latin typeface="Gabriola" pitchFamily="82" charset="0"/>
            </a:endParaRPr>
          </a:p>
          <a:p>
            <a:r>
              <a:rPr lang="en-US" sz="4100" dirty="0" smtClean="0">
                <a:latin typeface="Gabriola" pitchFamily="82" charset="0"/>
              </a:rPr>
              <a:t>2. </a:t>
            </a:r>
            <a:r>
              <a:rPr lang="en-US" sz="4100" dirty="0" err="1" smtClean="0">
                <a:latin typeface="Gabriola" pitchFamily="82" charset="0"/>
              </a:rPr>
              <a:t>Televisi</a:t>
            </a:r>
            <a:r>
              <a:rPr lang="en-US" sz="4100" dirty="0" smtClean="0">
                <a:latin typeface="Gabriola" pitchFamily="82" charset="0"/>
              </a:rPr>
              <a:t> </a:t>
            </a:r>
            <a:r>
              <a:rPr lang="id-ID" sz="4100" dirty="0" smtClean="0">
                <a:latin typeface="Gabriola" pitchFamily="82" charset="0"/>
              </a:rPr>
              <a:t>menyatukan (</a:t>
            </a:r>
            <a:r>
              <a:rPr lang="en-US" sz="4100" i="1" dirty="0" smtClean="0">
                <a:latin typeface="Gabriola" pitchFamily="82" charset="0"/>
              </a:rPr>
              <a:t>blend</a:t>
            </a:r>
            <a:r>
              <a:rPr lang="id-ID" sz="4100" i="1" dirty="0" smtClean="0">
                <a:latin typeface="Gabriola" pitchFamily="82" charset="0"/>
              </a:rPr>
              <a:t>s)</a:t>
            </a:r>
            <a:r>
              <a:rPr lang="en-US" sz="4100" i="1" dirty="0" smtClean="0">
                <a:latin typeface="Gabriola" pitchFamily="82" charset="0"/>
              </a:rPr>
              <a:t> </a:t>
            </a:r>
            <a:r>
              <a:rPr lang="id-ID" sz="4100" i="1" dirty="0" smtClean="0">
                <a:latin typeface="Gabriola" pitchFamily="82" charset="0"/>
              </a:rPr>
              <a:t>realitas dengan realitas yang sengaja dikonstruksi</a:t>
            </a:r>
            <a:endParaRPr lang="en-US" sz="4100" i="1" dirty="0" smtClean="0">
              <a:latin typeface="Gabriola" pitchFamily="82" charset="0"/>
            </a:endParaRPr>
          </a:p>
          <a:p>
            <a:r>
              <a:rPr lang="en-US" sz="4100" dirty="0" smtClean="0">
                <a:latin typeface="Gabriola" pitchFamily="82" charset="0"/>
              </a:rPr>
              <a:t>3. </a:t>
            </a:r>
            <a:r>
              <a:rPr lang="en-US" sz="4100" dirty="0" err="1" smtClean="0">
                <a:latin typeface="Gabriola" pitchFamily="82" charset="0"/>
              </a:rPr>
              <a:t>Televisi</a:t>
            </a:r>
            <a:r>
              <a:rPr lang="en-US" sz="4100" dirty="0" smtClean="0">
                <a:latin typeface="Gabriola" pitchFamily="82" charset="0"/>
              </a:rPr>
              <a:t> </a:t>
            </a:r>
            <a:r>
              <a:rPr lang="id-ID" sz="4100" dirty="0" smtClean="0">
                <a:latin typeface="Gabriola" pitchFamily="82" charset="0"/>
              </a:rPr>
              <a:t>(bends)membelokkan pandangan audience sesuai dengan kepentingan organisasi dan golongan di belakangnya. </a:t>
            </a:r>
            <a:endParaRPr lang="id-ID" sz="4100" dirty="0">
              <a:latin typeface="Gabriola" pitchFamily="82"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a:bodyPr>
          <a:lstStyle/>
          <a:p>
            <a:r>
              <a:rPr lang="id-ID" sz="6000" dirty="0" smtClean="0">
                <a:latin typeface="Gabriola" pitchFamily="82" charset="0"/>
              </a:rPr>
              <a:t>Spiral of Silence</a:t>
            </a:r>
            <a:endParaRPr lang="id-ID" sz="6000" dirty="0">
              <a:latin typeface="Gabriola" pitchFamily="82" charset="0"/>
            </a:endParaRPr>
          </a:p>
        </p:txBody>
      </p:sp>
      <p:sp>
        <p:nvSpPr>
          <p:cNvPr id="3" name="Content Placeholder 2"/>
          <p:cNvSpPr>
            <a:spLocks noGrp="1"/>
          </p:cNvSpPr>
          <p:nvPr>
            <p:ph idx="1"/>
          </p:nvPr>
        </p:nvSpPr>
        <p:spPr>
          <a:xfrm>
            <a:off x="3733800" y="1600200"/>
            <a:ext cx="5181600" cy="5029200"/>
          </a:xfrm>
        </p:spPr>
        <p:txBody>
          <a:bodyPr>
            <a:normAutofit fontScale="92500" lnSpcReduction="10000"/>
          </a:bodyPr>
          <a:lstStyle/>
          <a:p>
            <a:pPr>
              <a:buNone/>
            </a:pPr>
            <a:r>
              <a:rPr lang="id-ID" b="1" dirty="0" smtClean="0"/>
              <a:t>	</a:t>
            </a:r>
            <a:r>
              <a:rPr lang="id-ID" sz="4400" b="1" dirty="0" smtClean="0">
                <a:latin typeface="Gabriola" pitchFamily="82" charset="0"/>
              </a:rPr>
              <a:t>Individu yang memiliki pandangan berbeda dengan pandangan dominan  yang ditampilkan di media menyimpan sendiri pandangan mereka karena takut ditolak atau diasingkan dari masyarakat</a:t>
            </a:r>
            <a:endParaRPr lang="id-ID" sz="4400" dirty="0">
              <a:latin typeface="Gabriola" pitchFamily="82" charset="0"/>
            </a:endParaRPr>
          </a:p>
        </p:txBody>
      </p:sp>
      <p:pic>
        <p:nvPicPr>
          <p:cNvPr id="4" name="Picture 3" descr="764088_32838963.jpg"/>
          <p:cNvPicPr>
            <a:picLocks noChangeAspect="1"/>
          </p:cNvPicPr>
          <p:nvPr/>
        </p:nvPicPr>
        <p:blipFill>
          <a:blip r:embed="rId2" cstate="print"/>
          <a:stretch>
            <a:fillRect/>
          </a:stretch>
        </p:blipFill>
        <p:spPr>
          <a:xfrm>
            <a:off x="533400" y="2362200"/>
            <a:ext cx="3124200" cy="327660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V juga.jpg"/>
          <p:cNvPicPr>
            <a:picLocks noChangeAspect="1"/>
          </p:cNvPicPr>
          <p:nvPr/>
        </p:nvPicPr>
        <p:blipFill>
          <a:blip r:embed="rId2" cstate="print"/>
          <a:stretch>
            <a:fillRect/>
          </a:stretch>
        </p:blipFill>
        <p:spPr>
          <a:xfrm>
            <a:off x="0" y="762000"/>
            <a:ext cx="8458200" cy="3352800"/>
          </a:xfrm>
          <a:prstGeom prst="rect">
            <a:avLst/>
          </a:prstGeom>
        </p:spPr>
      </p:pic>
      <p:sp>
        <p:nvSpPr>
          <p:cNvPr id="3" name="Content Placeholder 2"/>
          <p:cNvSpPr>
            <a:spLocks noGrp="1"/>
          </p:cNvSpPr>
          <p:nvPr>
            <p:ph idx="1"/>
          </p:nvPr>
        </p:nvSpPr>
        <p:spPr>
          <a:xfrm>
            <a:off x="228600" y="4724400"/>
            <a:ext cx="8610600" cy="1752600"/>
          </a:xfrm>
          <a:noFill/>
        </p:spPr>
        <p:txBody>
          <a:bodyPr>
            <a:normAutofit fontScale="92500" lnSpcReduction="20000"/>
          </a:bodyPr>
          <a:lstStyle/>
          <a:p>
            <a:pPr>
              <a:buNone/>
            </a:pPr>
            <a:r>
              <a:rPr lang="id-ID" dirty="0" smtClean="0"/>
              <a:t>	</a:t>
            </a:r>
            <a:r>
              <a:rPr lang="en-US" dirty="0" smtClean="0">
                <a:latin typeface="Gabriola" pitchFamily="82" charset="0"/>
              </a:rPr>
              <a:t>Elisabeth Noelle-Neumann (1984)</a:t>
            </a:r>
            <a:r>
              <a:rPr lang="id-ID" dirty="0" smtClean="0">
                <a:latin typeface="Gabriola" pitchFamily="82" charset="0"/>
              </a:rPr>
              <a:t> menjelaskan bahwa </a:t>
            </a:r>
            <a:r>
              <a:rPr lang="en-US" dirty="0" smtClean="0">
                <a:latin typeface="Gabriola" pitchFamily="82" charset="0"/>
              </a:rPr>
              <a:t>, </a:t>
            </a:r>
            <a:r>
              <a:rPr lang="id-ID" dirty="0" smtClean="0">
                <a:latin typeface="Gabriola" pitchFamily="82" charset="0"/>
              </a:rPr>
              <a:t>Media massa menyebarkan dan membuat masyarakat untuk</a:t>
            </a:r>
            <a:r>
              <a:rPr lang="en-US" dirty="0" smtClean="0">
                <a:latin typeface="Gabriola" pitchFamily="82" charset="0"/>
              </a:rPr>
              <a:t>s</a:t>
            </a:r>
            <a:r>
              <a:rPr lang="id-ID" dirty="0" smtClean="0">
                <a:latin typeface="Gabriola" pitchFamily="82" charset="0"/>
              </a:rPr>
              <a:t> tetap diam apabila mereka memiliki pandangan yang berbeda dengan pandangan publik, sampai sebuah proses penyebaran informasi yang berbentuk spiral dan mendominasi publik hilang dari pandangan publik</a:t>
            </a:r>
            <a:endParaRPr lang="id-ID" dirty="0">
              <a:latin typeface="Gabriola" pitchFamily="82"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piral-of-silence-communication-theory.jpg"/>
          <p:cNvPicPr>
            <a:picLocks noGrp="1" noChangeAspect="1"/>
          </p:cNvPicPr>
          <p:nvPr>
            <p:ph idx="1"/>
          </p:nvPr>
        </p:nvPicPr>
        <p:blipFill>
          <a:blip r:embed="rId2" cstate="print"/>
          <a:stretch>
            <a:fillRect/>
          </a:stretch>
        </p:blipFill>
        <p:spPr>
          <a:xfrm>
            <a:off x="457200" y="381000"/>
            <a:ext cx="8229600" cy="5943600"/>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187553_18694232.jpg"/>
          <p:cNvPicPr>
            <a:picLocks noChangeAspect="1"/>
          </p:cNvPicPr>
          <p:nvPr/>
        </p:nvPicPr>
        <p:blipFill>
          <a:blip r:embed="rId2" cstate="print"/>
          <a:stretch>
            <a:fillRect/>
          </a:stretch>
        </p:blipFill>
        <p:spPr>
          <a:xfrm>
            <a:off x="762000" y="1143000"/>
            <a:ext cx="7162800" cy="4800600"/>
          </a:xfrm>
          <a:prstGeom prst="rect">
            <a:avLst/>
          </a:prstGeom>
        </p:spPr>
      </p:pic>
      <p:sp>
        <p:nvSpPr>
          <p:cNvPr id="2" name="Title 1"/>
          <p:cNvSpPr>
            <a:spLocks noGrp="1"/>
          </p:cNvSpPr>
          <p:nvPr>
            <p:ph type="title"/>
          </p:nvPr>
        </p:nvSpPr>
        <p:spPr>
          <a:xfrm>
            <a:off x="457200" y="838200"/>
            <a:ext cx="6553200" cy="685800"/>
          </a:xfrm>
          <a:noFill/>
        </p:spPr>
        <p:txBody>
          <a:bodyPr>
            <a:normAutofit fontScale="90000"/>
          </a:bodyPr>
          <a:lstStyle/>
          <a:p>
            <a:r>
              <a:rPr lang="id-ID" b="1" dirty="0" smtClean="0">
                <a:latin typeface="Gabriola" pitchFamily="82" charset="0"/>
              </a:rPr>
              <a:t>Teori yang akan dibahas :</a:t>
            </a:r>
            <a:endParaRPr lang="id-ID" b="1" dirty="0">
              <a:latin typeface="Gabriola" pitchFamily="82" charset="0"/>
            </a:endParaRPr>
          </a:p>
        </p:txBody>
      </p:sp>
      <p:sp>
        <p:nvSpPr>
          <p:cNvPr id="3" name="Content Placeholder 2"/>
          <p:cNvSpPr>
            <a:spLocks noGrp="1"/>
          </p:cNvSpPr>
          <p:nvPr>
            <p:ph idx="1"/>
          </p:nvPr>
        </p:nvSpPr>
        <p:spPr>
          <a:xfrm>
            <a:off x="1752600" y="2209801"/>
            <a:ext cx="4419600" cy="3200400"/>
          </a:xfrm>
        </p:spPr>
        <p:txBody>
          <a:bodyPr>
            <a:normAutofit/>
          </a:bodyPr>
          <a:lstStyle/>
          <a:p>
            <a:pPr lvl="0"/>
            <a:r>
              <a:rPr lang="en-US" sz="2800" dirty="0" smtClean="0">
                <a:solidFill>
                  <a:schemeClr val="bg1"/>
                </a:solidFill>
                <a:latin typeface="Gabriola" pitchFamily="82" charset="0"/>
              </a:rPr>
              <a:t>Hypodermic Needle Theory</a:t>
            </a:r>
            <a:endParaRPr lang="id-ID" sz="2800" dirty="0" smtClean="0">
              <a:solidFill>
                <a:schemeClr val="bg1"/>
              </a:solidFill>
              <a:latin typeface="Gabriola" pitchFamily="82" charset="0"/>
            </a:endParaRPr>
          </a:p>
          <a:p>
            <a:pPr lvl="0"/>
            <a:r>
              <a:rPr lang="en-US" sz="2800" dirty="0" smtClean="0">
                <a:solidFill>
                  <a:schemeClr val="bg1"/>
                </a:solidFill>
                <a:latin typeface="Gabriola" pitchFamily="82" charset="0"/>
              </a:rPr>
              <a:t>Cultivation Theory</a:t>
            </a:r>
            <a:endParaRPr lang="id-ID" sz="2800" dirty="0" smtClean="0">
              <a:solidFill>
                <a:schemeClr val="bg1"/>
              </a:solidFill>
              <a:latin typeface="Gabriola" pitchFamily="82" charset="0"/>
            </a:endParaRPr>
          </a:p>
          <a:p>
            <a:pPr lvl="0"/>
            <a:r>
              <a:rPr lang="en-US" sz="2800" dirty="0" smtClean="0">
                <a:solidFill>
                  <a:schemeClr val="bg1"/>
                </a:solidFill>
                <a:latin typeface="Gabriola" pitchFamily="82" charset="0"/>
              </a:rPr>
              <a:t>Spiral of Silence</a:t>
            </a:r>
            <a:endParaRPr lang="id-ID" sz="2800" dirty="0" smtClean="0">
              <a:solidFill>
                <a:schemeClr val="bg1"/>
              </a:solidFill>
              <a:latin typeface="Gabriola" pitchFamily="82" charset="0"/>
            </a:endParaRPr>
          </a:p>
          <a:p>
            <a:r>
              <a:rPr lang="en-US" sz="2800" dirty="0" smtClean="0">
                <a:solidFill>
                  <a:schemeClr val="bg1"/>
                </a:solidFill>
                <a:latin typeface="Gabriola" pitchFamily="82" charset="0"/>
              </a:rPr>
              <a:t>Technological Determinism Theory</a:t>
            </a:r>
            <a:endParaRPr lang="id-ID" sz="2800" dirty="0" smtClean="0">
              <a:solidFill>
                <a:schemeClr val="bg1"/>
              </a:solidFill>
              <a:latin typeface="Gabriola" pitchFamily="82" charset="0"/>
            </a:endParaRPr>
          </a:p>
          <a:p>
            <a:r>
              <a:rPr lang="id-ID" sz="2800" dirty="0" smtClean="0">
                <a:solidFill>
                  <a:schemeClr val="bg1"/>
                </a:solidFill>
                <a:latin typeface="Gabriola" pitchFamily="82" charset="0"/>
              </a:rPr>
              <a:t>Uses &amp; Gratification Theory</a:t>
            </a:r>
            <a:endParaRPr lang="id-ID" sz="2800" dirty="0">
              <a:solidFill>
                <a:schemeClr val="bg1"/>
              </a:solidFill>
              <a:latin typeface="Gabriola" pitchFamily="82"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3243127488_245b02432a_b.jpg"/>
          <p:cNvPicPr>
            <a:picLocks noChangeAspect="1"/>
          </p:cNvPicPr>
          <p:nvPr/>
        </p:nvPicPr>
        <p:blipFill>
          <a:blip r:embed="rId2" cstate="print"/>
          <a:stretch>
            <a:fillRect/>
          </a:stretch>
        </p:blipFill>
        <p:spPr>
          <a:xfrm>
            <a:off x="381000" y="685800"/>
            <a:ext cx="8763000" cy="3352800"/>
          </a:xfrm>
          <a:prstGeom prst="rect">
            <a:avLst/>
          </a:prstGeom>
        </p:spPr>
      </p:pic>
      <p:sp>
        <p:nvSpPr>
          <p:cNvPr id="2" name="Title 1"/>
          <p:cNvSpPr>
            <a:spLocks noGrp="1"/>
          </p:cNvSpPr>
          <p:nvPr>
            <p:ph type="title"/>
          </p:nvPr>
        </p:nvSpPr>
        <p:spPr>
          <a:xfrm>
            <a:off x="457200" y="274638"/>
            <a:ext cx="2743200" cy="1143000"/>
          </a:xfrm>
        </p:spPr>
        <p:txBody>
          <a:bodyPr/>
          <a:lstStyle/>
          <a:p>
            <a:r>
              <a:rPr lang="id-ID" dirty="0" smtClean="0">
                <a:latin typeface="Gabriola" pitchFamily="82" charset="0"/>
              </a:rPr>
              <a:t>Contoh : </a:t>
            </a:r>
            <a:endParaRPr lang="id-ID" dirty="0">
              <a:latin typeface="Gabriola" pitchFamily="82" charset="0"/>
            </a:endParaRPr>
          </a:p>
        </p:txBody>
      </p:sp>
      <p:sp>
        <p:nvSpPr>
          <p:cNvPr id="3" name="Content Placeholder 2"/>
          <p:cNvSpPr>
            <a:spLocks noGrp="1"/>
          </p:cNvSpPr>
          <p:nvPr>
            <p:ph idx="1"/>
          </p:nvPr>
        </p:nvSpPr>
        <p:spPr>
          <a:xfrm>
            <a:off x="457200" y="4114800"/>
            <a:ext cx="8229600" cy="2438400"/>
          </a:xfrm>
          <a:noFill/>
        </p:spPr>
        <p:txBody>
          <a:bodyPr>
            <a:normAutofit lnSpcReduction="10000"/>
          </a:bodyPr>
          <a:lstStyle/>
          <a:p>
            <a:pPr>
              <a:buNone/>
            </a:pPr>
            <a:r>
              <a:rPr lang="id-ID" dirty="0" smtClean="0"/>
              <a:t>	</a:t>
            </a:r>
            <a:r>
              <a:rPr lang="id-ID" dirty="0" smtClean="0">
                <a:latin typeface="Gabriola" pitchFamily="82" charset="0"/>
              </a:rPr>
              <a:t>Sebuah kelompok terekspos berita yang sama dari media, mengenai RUU Santet. Mayoritas anggota kelompok menyatakan ketidaksetujuannya terhadap UU tersebut. Sementara anggota kelompok yang memiliki pendapat yang lain memilih untuk diam dan tidak mengungkapkan pendapatnya yang berbeda dengan anggota kelompok lain</a:t>
            </a:r>
            <a:endParaRPr lang="id-ID" dirty="0">
              <a:latin typeface="Gabriola" pitchFamily="82"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48200" y="990600"/>
            <a:ext cx="4038600" cy="5135563"/>
          </a:xfrm>
        </p:spPr>
        <p:txBody>
          <a:bodyPr>
            <a:normAutofit/>
          </a:bodyPr>
          <a:lstStyle/>
          <a:p>
            <a:pPr algn="ctr">
              <a:buNone/>
            </a:pPr>
            <a:r>
              <a:rPr lang="id-ID" dirty="0" smtClean="0"/>
              <a:t>	</a:t>
            </a:r>
            <a:r>
              <a:rPr lang="id-ID" sz="6600" dirty="0" smtClean="0">
                <a:latin typeface="Gabriola" pitchFamily="82" charset="0"/>
              </a:rPr>
              <a:t>Bagaimana proses Spiral of Silence terjadi di Masyarakat? </a:t>
            </a:r>
            <a:endParaRPr lang="id-ID" sz="6600" dirty="0">
              <a:latin typeface="Gabriola" pitchFamily="82" charset="0"/>
            </a:endParaRPr>
          </a:p>
        </p:txBody>
      </p:sp>
      <p:pic>
        <p:nvPicPr>
          <p:cNvPr id="4" name="Picture 3" descr="TV lagi.jpg"/>
          <p:cNvPicPr>
            <a:picLocks noChangeAspect="1"/>
          </p:cNvPicPr>
          <p:nvPr/>
        </p:nvPicPr>
        <p:blipFill>
          <a:blip r:embed="rId2" cstate="print"/>
          <a:stretch>
            <a:fillRect/>
          </a:stretch>
        </p:blipFill>
        <p:spPr>
          <a:xfrm>
            <a:off x="228600" y="1295400"/>
            <a:ext cx="4419600" cy="3700463"/>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380082_13568771.jpg"/>
          <p:cNvPicPr>
            <a:picLocks noChangeAspect="1"/>
          </p:cNvPicPr>
          <p:nvPr/>
        </p:nvPicPr>
        <p:blipFill>
          <a:blip r:embed="rId2" cstate="print"/>
          <a:stretch>
            <a:fillRect/>
          </a:stretch>
        </p:blipFill>
        <p:spPr>
          <a:xfrm>
            <a:off x="228600" y="228600"/>
            <a:ext cx="8686800" cy="6400800"/>
          </a:xfrm>
          <a:prstGeom prst="rect">
            <a:avLst/>
          </a:prstGeom>
        </p:spPr>
      </p:pic>
      <p:sp>
        <p:nvSpPr>
          <p:cNvPr id="3" name="Content Placeholder 2"/>
          <p:cNvSpPr>
            <a:spLocks noGrp="1"/>
          </p:cNvSpPr>
          <p:nvPr>
            <p:ph idx="1"/>
          </p:nvPr>
        </p:nvSpPr>
        <p:spPr>
          <a:xfrm>
            <a:off x="457200" y="609600"/>
            <a:ext cx="3429000" cy="5943600"/>
          </a:xfrm>
        </p:spPr>
        <p:txBody>
          <a:bodyPr>
            <a:normAutofit lnSpcReduction="10000"/>
          </a:bodyPr>
          <a:lstStyle/>
          <a:p>
            <a:r>
              <a:rPr lang="en-US" dirty="0" smtClean="0">
                <a:latin typeface="Gabriola" pitchFamily="82" charset="0"/>
              </a:rPr>
              <a:t>Audience </a:t>
            </a:r>
            <a:r>
              <a:rPr lang="id-ID" dirty="0" smtClean="0">
                <a:latin typeface="Gabriola" pitchFamily="82" charset="0"/>
              </a:rPr>
              <a:t>karena ingin diterima di masyarakat memilih untuk diam saat dikonfrontasi dengan opini masyarakat </a:t>
            </a:r>
          </a:p>
          <a:p>
            <a:r>
              <a:rPr lang="id-ID" dirty="0" smtClean="0">
                <a:latin typeface="Gabriola" pitchFamily="82" charset="0"/>
              </a:rPr>
              <a:t>Para jurnalis karena tuntutan profesi mereka hanya menyajikan berita tertentu sehingga masyarakat yang memiliki pandangan yang berbeda tidak berani mengutarakan pendapat mereka</a:t>
            </a:r>
            <a:r>
              <a:rPr lang="id-ID" dirty="0" smtClean="0"/>
              <a:t>. </a:t>
            </a:r>
            <a:endParaRPr lang="id-ID"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id-ID" b="1" dirty="0" smtClean="0">
                <a:latin typeface="Gabriola" pitchFamily="82" charset="0"/>
              </a:rPr>
              <a:t>Kritik Terhadap Teori Spiral of Silence</a:t>
            </a:r>
            <a:endParaRPr lang="id-ID" b="1" dirty="0">
              <a:latin typeface="Gabriola" pitchFamily="82" charset="0"/>
            </a:endParaRPr>
          </a:p>
        </p:txBody>
      </p:sp>
      <p:sp>
        <p:nvSpPr>
          <p:cNvPr id="3" name="Content Placeholder 2"/>
          <p:cNvSpPr>
            <a:spLocks noGrp="1"/>
          </p:cNvSpPr>
          <p:nvPr>
            <p:ph idx="1"/>
          </p:nvPr>
        </p:nvSpPr>
        <p:spPr>
          <a:xfrm>
            <a:off x="3886200" y="1447800"/>
            <a:ext cx="4800600" cy="5211763"/>
          </a:xfrm>
        </p:spPr>
        <p:txBody>
          <a:bodyPr>
            <a:normAutofit/>
          </a:bodyPr>
          <a:lstStyle/>
          <a:p>
            <a:r>
              <a:rPr lang="id-ID" dirty="0" smtClean="0">
                <a:latin typeface="Gabriola" pitchFamily="82" charset="0"/>
              </a:rPr>
              <a:t>Berbagai faktor individual harus dipertimbangkan seperti jenis kelamin, status sosial ekonomi, latar belakang budaya, dll.</a:t>
            </a:r>
          </a:p>
          <a:p>
            <a:r>
              <a:rPr lang="id-ID" dirty="0" smtClean="0">
                <a:latin typeface="Gabriola" pitchFamily="82" charset="0"/>
              </a:rPr>
              <a:t>Karena audience yang datang dengan latar belakang budaya yang liberal dan status sosial ekonomi menengah atas memiliki kecenderungan berani untuk mengungkapkan pendapat. </a:t>
            </a:r>
            <a:endParaRPr lang="id-ID" dirty="0">
              <a:latin typeface="Gabriola" pitchFamily="82" charset="0"/>
            </a:endParaRPr>
          </a:p>
        </p:txBody>
      </p:sp>
      <p:pic>
        <p:nvPicPr>
          <p:cNvPr id="4" name="Picture 3" descr="MP900382652.JPG"/>
          <p:cNvPicPr>
            <a:picLocks noChangeAspect="1"/>
          </p:cNvPicPr>
          <p:nvPr/>
        </p:nvPicPr>
        <p:blipFill>
          <a:blip r:embed="rId2" cstate="print"/>
          <a:stretch>
            <a:fillRect/>
          </a:stretch>
        </p:blipFill>
        <p:spPr>
          <a:xfrm>
            <a:off x="0" y="1447800"/>
            <a:ext cx="3505200" cy="434340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tockvault-people-walking-on-the-beach132394.jpg"/>
          <p:cNvPicPr>
            <a:picLocks noChangeAspect="1"/>
          </p:cNvPicPr>
          <p:nvPr/>
        </p:nvPicPr>
        <p:blipFill>
          <a:blip r:embed="rId2" cstate="print"/>
          <a:stretch>
            <a:fillRect/>
          </a:stretch>
        </p:blipFill>
        <p:spPr>
          <a:xfrm>
            <a:off x="5029200" y="685800"/>
            <a:ext cx="3810000" cy="5105400"/>
          </a:xfrm>
          <a:prstGeom prst="rect">
            <a:avLst/>
          </a:prstGeom>
        </p:spPr>
      </p:pic>
      <p:sp>
        <p:nvSpPr>
          <p:cNvPr id="2" name="Title 1"/>
          <p:cNvSpPr>
            <a:spLocks noGrp="1"/>
          </p:cNvSpPr>
          <p:nvPr>
            <p:ph type="title"/>
          </p:nvPr>
        </p:nvSpPr>
        <p:spPr>
          <a:xfrm>
            <a:off x="533400" y="838200"/>
            <a:ext cx="8229600" cy="1066800"/>
          </a:xfrm>
        </p:spPr>
        <p:txBody>
          <a:bodyPr/>
          <a:lstStyle/>
          <a:p>
            <a:r>
              <a:rPr lang="id-ID" b="1" dirty="0" smtClean="0">
                <a:solidFill>
                  <a:srgbClr val="FF0000"/>
                </a:solidFill>
                <a:latin typeface="Gabriola" pitchFamily="82" charset="0"/>
              </a:rPr>
              <a:t>Kekuatan  Teori Ini : </a:t>
            </a:r>
            <a:endParaRPr lang="id-ID" b="1" dirty="0">
              <a:solidFill>
                <a:srgbClr val="FF0000"/>
              </a:solidFill>
              <a:latin typeface="Gabriola" pitchFamily="82" charset="0"/>
            </a:endParaRPr>
          </a:p>
        </p:txBody>
      </p:sp>
      <p:sp>
        <p:nvSpPr>
          <p:cNvPr id="3" name="Content Placeholder 2"/>
          <p:cNvSpPr>
            <a:spLocks noGrp="1"/>
          </p:cNvSpPr>
          <p:nvPr>
            <p:ph idx="1"/>
          </p:nvPr>
        </p:nvSpPr>
        <p:spPr>
          <a:xfrm>
            <a:off x="304800" y="1905000"/>
            <a:ext cx="4800600" cy="4525963"/>
          </a:xfrm>
          <a:noFill/>
        </p:spPr>
        <p:txBody>
          <a:bodyPr>
            <a:normAutofit/>
          </a:bodyPr>
          <a:lstStyle/>
          <a:p>
            <a:pPr>
              <a:buNone/>
            </a:pPr>
            <a:r>
              <a:rPr lang="en-US" dirty="0" smtClean="0">
                <a:latin typeface="Gabriola" pitchFamily="82" charset="0"/>
              </a:rPr>
              <a:t>1</a:t>
            </a:r>
            <a:r>
              <a:rPr lang="id-ID" dirty="0" smtClean="0">
                <a:latin typeface="Gabriola" pitchFamily="82" charset="0"/>
              </a:rPr>
              <a:t>. Dapat diaplikasikan dalam level mikro dan makro</a:t>
            </a:r>
          </a:p>
          <a:p>
            <a:pPr>
              <a:buNone/>
            </a:pPr>
            <a:r>
              <a:rPr lang="id-ID" dirty="0" smtClean="0">
                <a:latin typeface="Gabriola" pitchFamily="82" charset="0"/>
              </a:rPr>
              <a:t>2. Dinamis</a:t>
            </a:r>
          </a:p>
          <a:p>
            <a:pPr>
              <a:buNone/>
            </a:pPr>
            <a:r>
              <a:rPr lang="en-US" dirty="0" smtClean="0">
                <a:latin typeface="Gabriola" pitchFamily="82" charset="0"/>
              </a:rPr>
              <a:t>3. </a:t>
            </a:r>
            <a:r>
              <a:rPr lang="id-ID" dirty="0" smtClean="0">
                <a:latin typeface="Gabriola" pitchFamily="82" charset="0"/>
              </a:rPr>
              <a:t>Dapat menjelaskan perubahan opini publik terutama dalam masa kampanye</a:t>
            </a:r>
          </a:p>
          <a:p>
            <a:pPr>
              <a:buNone/>
            </a:pPr>
            <a:r>
              <a:rPr lang="id-ID" dirty="0" smtClean="0">
                <a:latin typeface="Gabriola" pitchFamily="82" charset="0"/>
              </a:rPr>
              <a:t>4. Memunculkan berbagai isu mengenai media yang dapat diteliti lebih lanjut</a:t>
            </a:r>
            <a:endParaRPr lang="id-ID" dirty="0">
              <a:latin typeface="Gabriola" pitchFamily="82"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4343400" cy="1143000"/>
          </a:xfrm>
          <a:noFill/>
        </p:spPr>
        <p:txBody>
          <a:bodyPr>
            <a:normAutofit/>
          </a:bodyPr>
          <a:lstStyle/>
          <a:p>
            <a:r>
              <a:rPr lang="id-ID" sz="6600" b="1" dirty="0" smtClean="0">
                <a:latin typeface="Gabriola" pitchFamily="82" charset="0"/>
              </a:rPr>
              <a:t>Kelemahan</a:t>
            </a:r>
            <a:endParaRPr lang="id-ID" sz="6600" b="1" dirty="0">
              <a:latin typeface="Gabriola" pitchFamily="82" charset="0"/>
            </a:endParaRPr>
          </a:p>
        </p:txBody>
      </p:sp>
      <p:sp>
        <p:nvSpPr>
          <p:cNvPr id="3" name="Content Placeholder 2"/>
          <p:cNvSpPr>
            <a:spLocks noGrp="1"/>
          </p:cNvSpPr>
          <p:nvPr>
            <p:ph idx="1"/>
          </p:nvPr>
        </p:nvSpPr>
        <p:spPr>
          <a:xfrm>
            <a:off x="2895600" y="1600200"/>
            <a:ext cx="5791200" cy="4953000"/>
          </a:xfrm>
        </p:spPr>
        <p:txBody>
          <a:bodyPr>
            <a:normAutofit/>
          </a:bodyPr>
          <a:lstStyle/>
          <a:p>
            <a:pPr marL="514350" indent="-514350">
              <a:buAutoNum type="arabicPeriod"/>
            </a:pPr>
            <a:r>
              <a:rPr lang="id-ID" dirty="0" smtClean="0">
                <a:latin typeface="Gabriola" pitchFamily="82" charset="0"/>
              </a:rPr>
              <a:t>Hanya menekankan pada perilaku sebagian audience </a:t>
            </a:r>
          </a:p>
          <a:p>
            <a:pPr marL="514350" indent="-514350">
              <a:buAutoNum type="arabicPeriod"/>
            </a:pPr>
            <a:r>
              <a:rPr lang="id-ID" dirty="0" smtClean="0">
                <a:latin typeface="Gabriola" pitchFamily="82" charset="0"/>
              </a:rPr>
              <a:t>Tidak mengemukakan perilaku audience lain yang mungkin berbeda</a:t>
            </a:r>
            <a:endParaRPr lang="en-US" dirty="0" smtClean="0">
              <a:latin typeface="Gabriola" pitchFamily="82" charset="0"/>
            </a:endParaRPr>
          </a:p>
          <a:p>
            <a:pPr>
              <a:buNone/>
            </a:pPr>
            <a:r>
              <a:rPr lang="id-ID" dirty="0" smtClean="0">
                <a:latin typeface="Gabriola" pitchFamily="82" charset="0"/>
              </a:rPr>
              <a:t>3. 	Tidak melihat berbagai faktor yang mempengaruhi individu</a:t>
            </a:r>
          </a:p>
          <a:p>
            <a:pPr>
              <a:buNone/>
            </a:pPr>
            <a:r>
              <a:rPr lang="id-ID" dirty="0" smtClean="0">
                <a:latin typeface="Gabriola" pitchFamily="82" charset="0"/>
              </a:rPr>
              <a:t>4. 	Tidak melihat peranan masyarakat dalam membentuk sebuah perilaku diam dari masyarakat</a:t>
            </a:r>
            <a:endParaRPr lang="id-ID" dirty="0">
              <a:latin typeface="Gabriola" pitchFamily="82"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6712"/>
            <a:ext cx="8229600" cy="2211288"/>
          </a:xfrm>
          <a:noFill/>
        </p:spPr>
        <p:txBody>
          <a:bodyPr>
            <a:normAutofit/>
          </a:bodyPr>
          <a:lstStyle/>
          <a:p>
            <a:pPr algn="ctr"/>
            <a:r>
              <a:rPr lang="id-ID" b="1" dirty="0" smtClean="0">
                <a:latin typeface="Gabriola" pitchFamily="82" charset="0"/>
              </a:rPr>
              <a:t>Teori Determinisme Teknologi </a:t>
            </a:r>
            <a:br>
              <a:rPr lang="id-ID" b="1" dirty="0" smtClean="0">
                <a:latin typeface="Gabriola" pitchFamily="82" charset="0"/>
              </a:rPr>
            </a:br>
            <a:r>
              <a:rPr lang="id-ID" b="1" dirty="0" smtClean="0">
                <a:latin typeface="Gabriola" pitchFamily="82" charset="0"/>
              </a:rPr>
              <a:t>(Technological Determinism Theory)</a:t>
            </a:r>
            <a:endParaRPr lang="id-ID" b="1" dirty="0">
              <a:latin typeface="Gabriola" pitchFamily="82" charset="0"/>
            </a:endParaRPr>
          </a:p>
        </p:txBody>
      </p:sp>
      <p:sp>
        <p:nvSpPr>
          <p:cNvPr id="3" name="Content Placeholder 2"/>
          <p:cNvSpPr>
            <a:spLocks noGrp="1"/>
          </p:cNvSpPr>
          <p:nvPr>
            <p:ph idx="1"/>
          </p:nvPr>
        </p:nvSpPr>
        <p:spPr>
          <a:xfrm>
            <a:off x="457200" y="3352800"/>
            <a:ext cx="8229600" cy="3154363"/>
          </a:xfrm>
        </p:spPr>
        <p:txBody>
          <a:bodyPr>
            <a:normAutofit/>
          </a:bodyPr>
          <a:lstStyle/>
          <a:p>
            <a:pPr>
              <a:buNone/>
            </a:pPr>
            <a:r>
              <a:rPr lang="id-ID" dirty="0" smtClean="0"/>
              <a:t>	</a:t>
            </a:r>
            <a:r>
              <a:rPr lang="id-ID" dirty="0" smtClean="0">
                <a:latin typeface="Gabriola" pitchFamily="82" charset="0"/>
              </a:rPr>
              <a:t>Determinisme teknologi menyatakan bahwa teknologi media membentuk perilaku individu dan masyarakat dalam berpikir, merasakan, bertindak dan bagaimana masyarakat berkembang dari satu era ke era berikutnya. </a:t>
            </a:r>
            <a:endParaRPr lang="id-ID" dirty="0">
              <a:latin typeface="Gabriola" pitchFamily="82"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104507_70670260.jpg"/>
          <p:cNvPicPr>
            <a:picLocks noChangeAspect="1"/>
          </p:cNvPicPr>
          <p:nvPr/>
        </p:nvPicPr>
        <p:blipFill>
          <a:blip r:embed="rId2" cstate="print"/>
          <a:stretch>
            <a:fillRect/>
          </a:stretch>
        </p:blipFill>
        <p:spPr>
          <a:xfrm>
            <a:off x="304800" y="228600"/>
            <a:ext cx="3581400" cy="6248400"/>
          </a:xfrm>
          <a:prstGeom prst="rect">
            <a:avLst/>
          </a:prstGeom>
        </p:spPr>
      </p:pic>
      <p:sp>
        <p:nvSpPr>
          <p:cNvPr id="3" name="Content Placeholder 2"/>
          <p:cNvSpPr>
            <a:spLocks noGrp="1"/>
          </p:cNvSpPr>
          <p:nvPr>
            <p:ph idx="1"/>
          </p:nvPr>
        </p:nvSpPr>
        <p:spPr>
          <a:xfrm>
            <a:off x="4114800" y="381000"/>
            <a:ext cx="4800600" cy="5638800"/>
          </a:xfrm>
          <a:noFill/>
        </p:spPr>
        <p:txBody>
          <a:bodyPr>
            <a:normAutofit fontScale="77500" lnSpcReduction="20000"/>
          </a:bodyPr>
          <a:lstStyle/>
          <a:p>
            <a:pPr>
              <a:buNone/>
            </a:pPr>
            <a:r>
              <a:rPr lang="id-ID" dirty="0" smtClean="0"/>
              <a:t>	</a:t>
            </a:r>
          </a:p>
          <a:p>
            <a:pPr>
              <a:buNone/>
            </a:pPr>
            <a:r>
              <a:rPr lang="id-ID" sz="3500" dirty="0" smtClean="0">
                <a:latin typeface="Gabriola" pitchFamily="82" charset="0"/>
              </a:rPr>
              <a:t>	Individu bertindak dan merasakan karena pesan yang diterima melalui teknologi terbaru yang tersedia. </a:t>
            </a:r>
            <a:endParaRPr lang="en-US" sz="3500" dirty="0" smtClean="0">
              <a:latin typeface="Gabriola" pitchFamily="82" charset="0"/>
            </a:endParaRPr>
          </a:p>
          <a:p>
            <a:pPr>
              <a:buNone/>
            </a:pPr>
            <a:endParaRPr lang="id-ID" sz="3500" dirty="0" smtClean="0">
              <a:latin typeface="Gabriola" pitchFamily="82" charset="0"/>
            </a:endParaRPr>
          </a:p>
          <a:p>
            <a:pPr>
              <a:buNone/>
            </a:pPr>
            <a:r>
              <a:rPr lang="id-ID" sz="3500" dirty="0" smtClean="0">
                <a:latin typeface="Gabriola" pitchFamily="82" charset="0"/>
              </a:rPr>
              <a:t>	</a:t>
            </a:r>
            <a:r>
              <a:rPr lang="id-ID" sz="3600" dirty="0" smtClean="0">
                <a:latin typeface="Gabriola" pitchFamily="82" charset="0"/>
              </a:rPr>
              <a:t>Televisi memberikan pesan melalui gambar dan suara sehingga kita dapat melatih indera pendengaran, penglihatan; selain itu televisi membentuk budaya individu. Hal itu termanifestasi dalam kehidupan sehari-hari, kita terbiasa dengan budaya TV dan lebih tertarik dengan pesan yang disampaikan di televisi</a:t>
            </a:r>
          </a:p>
          <a:p>
            <a:pPr>
              <a:buNone/>
            </a:pPr>
            <a:endParaRPr lang="id-ID" sz="3500" dirty="0" smtClean="0">
              <a:latin typeface="Gabriola" pitchFamily="82" charset="0"/>
            </a:endParaRPr>
          </a:p>
          <a:p>
            <a:endParaRPr lang="id-ID"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33400"/>
            <a:ext cx="8229600" cy="1066800"/>
          </a:xfrm>
          <a:noFill/>
        </p:spPr>
        <p:txBody>
          <a:bodyPr/>
          <a:lstStyle/>
          <a:p>
            <a:pPr algn="ctr"/>
            <a:r>
              <a:rPr lang="id-ID" b="1" dirty="0" smtClean="0">
                <a:latin typeface="Gabriola" pitchFamily="82" charset="0"/>
              </a:rPr>
              <a:t>Uses &amp; Gratification Theory</a:t>
            </a:r>
            <a:endParaRPr lang="id-ID" b="1" dirty="0">
              <a:latin typeface="Gabriola" pitchFamily="82" charset="0"/>
            </a:endParaRPr>
          </a:p>
        </p:txBody>
      </p:sp>
      <p:sp>
        <p:nvSpPr>
          <p:cNvPr id="3" name="Content Placeholder 2"/>
          <p:cNvSpPr>
            <a:spLocks noGrp="1"/>
          </p:cNvSpPr>
          <p:nvPr>
            <p:ph idx="1"/>
          </p:nvPr>
        </p:nvSpPr>
        <p:spPr>
          <a:xfrm>
            <a:off x="457200" y="1600200"/>
            <a:ext cx="4953000" cy="4525963"/>
          </a:xfrm>
        </p:spPr>
        <p:txBody>
          <a:bodyPr/>
          <a:lstStyle/>
          <a:p>
            <a:pPr>
              <a:buNone/>
            </a:pPr>
            <a:r>
              <a:rPr lang="id-ID" dirty="0" smtClean="0"/>
              <a:t>	</a:t>
            </a:r>
            <a:r>
              <a:rPr lang="id-ID" sz="4000" dirty="0" smtClean="0">
                <a:latin typeface="Gabriola" pitchFamily="82" charset="0"/>
              </a:rPr>
              <a:t>Uses and gratification theory mengasumsikan bahwa individu cenderung memilih media yang dapat memberikan sesuatu atau memiliki nilai tertentu yang diinginkannya</a:t>
            </a:r>
            <a:endParaRPr lang="id-ID" sz="4000" dirty="0">
              <a:latin typeface="Gabriola" pitchFamily="82" charset="0"/>
            </a:endParaRPr>
          </a:p>
        </p:txBody>
      </p:sp>
      <p:pic>
        <p:nvPicPr>
          <p:cNvPr id="4" name="Picture 3" descr="179673433_c7622db63e_o.gif"/>
          <p:cNvPicPr>
            <a:picLocks noChangeAspect="1"/>
          </p:cNvPicPr>
          <p:nvPr/>
        </p:nvPicPr>
        <p:blipFill>
          <a:blip r:embed="rId2" cstate="print"/>
          <a:stretch>
            <a:fillRect/>
          </a:stretch>
        </p:blipFill>
        <p:spPr>
          <a:xfrm>
            <a:off x="5715000" y="1752600"/>
            <a:ext cx="3200400" cy="4572000"/>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96914_96222109.jpg"/>
          <p:cNvPicPr>
            <a:picLocks noChangeAspect="1"/>
          </p:cNvPicPr>
          <p:nvPr/>
        </p:nvPicPr>
        <p:blipFill>
          <a:blip r:embed="rId2" cstate="print"/>
          <a:stretch>
            <a:fillRect/>
          </a:stretch>
        </p:blipFill>
        <p:spPr>
          <a:xfrm>
            <a:off x="228600" y="457200"/>
            <a:ext cx="4191000" cy="6079787"/>
          </a:xfrm>
          <a:prstGeom prst="rect">
            <a:avLst/>
          </a:prstGeom>
        </p:spPr>
      </p:pic>
      <p:sp>
        <p:nvSpPr>
          <p:cNvPr id="2" name="Title 1"/>
          <p:cNvSpPr>
            <a:spLocks noGrp="1"/>
          </p:cNvSpPr>
          <p:nvPr>
            <p:ph type="title"/>
          </p:nvPr>
        </p:nvSpPr>
        <p:spPr>
          <a:xfrm>
            <a:off x="457200" y="274638"/>
            <a:ext cx="2438400" cy="1143000"/>
          </a:xfrm>
        </p:spPr>
        <p:txBody>
          <a:bodyPr/>
          <a:lstStyle/>
          <a:p>
            <a:r>
              <a:rPr lang="id-ID" dirty="0" smtClean="0">
                <a:latin typeface="Gabriola" pitchFamily="82" charset="0"/>
              </a:rPr>
              <a:t>Contoh :</a:t>
            </a:r>
            <a:endParaRPr lang="id-ID" dirty="0">
              <a:latin typeface="Gabriola" pitchFamily="82" charset="0"/>
            </a:endParaRPr>
          </a:p>
        </p:txBody>
      </p:sp>
      <p:sp>
        <p:nvSpPr>
          <p:cNvPr id="3" name="Content Placeholder 2"/>
          <p:cNvSpPr>
            <a:spLocks noGrp="1"/>
          </p:cNvSpPr>
          <p:nvPr>
            <p:ph idx="1"/>
          </p:nvPr>
        </p:nvSpPr>
        <p:spPr>
          <a:xfrm>
            <a:off x="4724400" y="1066800"/>
            <a:ext cx="3886200" cy="5410199"/>
          </a:xfrm>
          <a:noFill/>
        </p:spPr>
        <p:txBody>
          <a:bodyPr>
            <a:normAutofit/>
          </a:bodyPr>
          <a:lstStyle/>
          <a:p>
            <a:r>
              <a:rPr lang="id-ID" dirty="0" smtClean="0">
                <a:latin typeface="Gabriola" pitchFamily="82" charset="0"/>
              </a:rPr>
              <a:t>Bila seorang individu ingin mengetahui keadaan cuaca hari ini, ia akan mendengarkan ramalan cuaca. </a:t>
            </a:r>
          </a:p>
          <a:p>
            <a:r>
              <a:rPr lang="id-ID" dirty="0" smtClean="0">
                <a:latin typeface="Gabriola" pitchFamily="82" charset="0"/>
              </a:rPr>
              <a:t>Apabila individu menyenangi bisnis dan ingin berinvestasi dalam bentuk saham maka ia akan berlangganan The Wall Street Journal.</a:t>
            </a:r>
          </a:p>
          <a:p>
            <a:endParaRPr lang="id-ID"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506977367_946c5650cc_b.jpg"/>
          <p:cNvPicPr>
            <a:picLocks noChangeAspect="1"/>
          </p:cNvPicPr>
          <p:nvPr/>
        </p:nvPicPr>
        <p:blipFill>
          <a:blip r:embed="rId2" cstate="print"/>
          <a:stretch>
            <a:fillRect/>
          </a:stretch>
        </p:blipFill>
        <p:spPr>
          <a:xfrm>
            <a:off x="0" y="1524000"/>
            <a:ext cx="4419600" cy="5334000"/>
          </a:xfrm>
          <a:prstGeom prst="rect">
            <a:avLst/>
          </a:prstGeom>
        </p:spPr>
      </p:pic>
      <p:sp>
        <p:nvSpPr>
          <p:cNvPr id="2" name="Title 1"/>
          <p:cNvSpPr>
            <a:spLocks noGrp="1"/>
          </p:cNvSpPr>
          <p:nvPr>
            <p:ph type="title"/>
          </p:nvPr>
        </p:nvSpPr>
        <p:spPr>
          <a:xfrm>
            <a:off x="457200" y="381000"/>
            <a:ext cx="8229600" cy="1066800"/>
          </a:xfrm>
        </p:spPr>
        <p:txBody>
          <a:bodyPr>
            <a:normAutofit/>
          </a:bodyPr>
          <a:lstStyle/>
          <a:p>
            <a:pPr algn="ctr"/>
            <a:r>
              <a:rPr lang="id-ID" sz="5400" b="1" dirty="0" smtClean="0">
                <a:latin typeface="Gabriola" pitchFamily="82" charset="0"/>
              </a:rPr>
              <a:t>Hypodermic Needle Theory</a:t>
            </a:r>
            <a:endParaRPr lang="id-ID" sz="5400" b="1" dirty="0">
              <a:latin typeface="Gabriola" pitchFamily="82" charset="0"/>
            </a:endParaRPr>
          </a:p>
        </p:txBody>
      </p:sp>
      <p:sp>
        <p:nvSpPr>
          <p:cNvPr id="3" name="Content Placeholder 2"/>
          <p:cNvSpPr>
            <a:spLocks noGrp="1"/>
          </p:cNvSpPr>
          <p:nvPr>
            <p:ph idx="1"/>
          </p:nvPr>
        </p:nvSpPr>
        <p:spPr>
          <a:xfrm>
            <a:off x="4572000" y="1676400"/>
            <a:ext cx="4114800" cy="4419600"/>
          </a:xfrm>
          <a:noFill/>
        </p:spPr>
        <p:txBody>
          <a:bodyPr>
            <a:normAutofit fontScale="92500" lnSpcReduction="10000"/>
          </a:bodyPr>
          <a:lstStyle/>
          <a:p>
            <a:pPr>
              <a:buNone/>
            </a:pPr>
            <a:r>
              <a:rPr lang="id-ID" dirty="0" smtClean="0"/>
              <a:t>	</a:t>
            </a:r>
            <a:r>
              <a:rPr lang="id-ID" sz="4800" dirty="0" smtClean="0">
                <a:latin typeface="Gabriola" pitchFamily="82" charset="0"/>
              </a:rPr>
              <a:t>Menurut teori ini media Massa memiliki efek yang sangat kuat dan langsung dapat memengaruhi </a:t>
            </a:r>
            <a:r>
              <a:rPr lang="id-ID" sz="4800" i="1" dirty="0" smtClean="0">
                <a:latin typeface="Gabriola" pitchFamily="82" charset="0"/>
              </a:rPr>
              <a:t>audience</a:t>
            </a:r>
            <a:r>
              <a:rPr lang="id-ID" sz="4800" dirty="0" smtClean="0">
                <a:latin typeface="Gabriola" pitchFamily="82" charset="0"/>
              </a:rPr>
              <a:t>-nya. </a:t>
            </a:r>
            <a:endParaRPr lang="id-ID" sz="4800" dirty="0">
              <a:latin typeface="Gabriola" pitchFamily="82"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3505200"/>
          </a:xfrm>
        </p:spPr>
        <p:txBody>
          <a:bodyPr>
            <a:normAutofit/>
          </a:bodyPr>
          <a:lstStyle/>
          <a:p>
            <a:r>
              <a:rPr lang="id-ID" dirty="0" smtClean="0">
                <a:latin typeface="Gabriola" pitchFamily="82" charset="0"/>
              </a:rPr>
              <a:t>Apa yang terjadi ketika individu tidak dapat menemukan apa yang diinginkannya dari media yang dikonsumsinya? </a:t>
            </a:r>
            <a:endParaRPr lang="id-ID" dirty="0">
              <a:latin typeface="Gabriola" pitchFamily="82"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229600" cy="1066800"/>
          </a:xfrm>
        </p:spPr>
        <p:txBody>
          <a:bodyPr/>
          <a:lstStyle/>
          <a:p>
            <a:r>
              <a:rPr lang="id-ID" dirty="0" smtClean="0"/>
              <a:t>Tugas resume : </a:t>
            </a:r>
            <a:endParaRPr lang="id-ID" dirty="0"/>
          </a:p>
        </p:txBody>
      </p:sp>
      <p:sp>
        <p:nvSpPr>
          <p:cNvPr id="3" name="Content Placeholder 2"/>
          <p:cNvSpPr>
            <a:spLocks noGrp="1"/>
          </p:cNvSpPr>
          <p:nvPr>
            <p:ph idx="1"/>
          </p:nvPr>
        </p:nvSpPr>
        <p:spPr>
          <a:xfrm>
            <a:off x="381000" y="1524000"/>
            <a:ext cx="8229600" cy="4906963"/>
          </a:xfrm>
        </p:spPr>
        <p:txBody>
          <a:bodyPr>
            <a:normAutofit fontScale="92500" lnSpcReduction="20000"/>
          </a:bodyPr>
          <a:lstStyle/>
          <a:p>
            <a:pPr>
              <a:buNone/>
            </a:pPr>
            <a:r>
              <a:rPr lang="id-ID" dirty="0" smtClean="0"/>
              <a:t>	Buatlah resume dari teori-teori di bawah ini : </a:t>
            </a:r>
          </a:p>
          <a:p>
            <a:pPr marL="624078" indent="-514350">
              <a:buAutoNum type="arabicPeriod"/>
            </a:pPr>
            <a:r>
              <a:rPr lang="id-ID" dirty="0" smtClean="0"/>
              <a:t>Agenda Setting</a:t>
            </a:r>
          </a:p>
          <a:p>
            <a:pPr marL="624078" indent="-514350">
              <a:buAutoNum type="arabicPeriod"/>
            </a:pPr>
            <a:r>
              <a:rPr lang="id-ID" dirty="0" smtClean="0"/>
              <a:t>Framing &amp; Priming</a:t>
            </a:r>
          </a:p>
          <a:p>
            <a:pPr marL="624078" indent="-514350">
              <a:buAutoNum type="arabicPeriod"/>
            </a:pPr>
            <a:r>
              <a:rPr lang="id-ID" dirty="0" smtClean="0"/>
              <a:t>Difusi Inovasi</a:t>
            </a:r>
          </a:p>
          <a:p>
            <a:pPr marL="624078" indent="-514350">
              <a:buAutoNum type="arabicPeriod"/>
            </a:pPr>
            <a:r>
              <a:rPr lang="id-ID" dirty="0" smtClean="0"/>
              <a:t>Analisis Semiotika</a:t>
            </a:r>
            <a:endParaRPr lang="id-ID" dirty="0" smtClean="0"/>
          </a:p>
          <a:p>
            <a:pPr marL="624078" indent="-514350">
              <a:buAutoNum type="arabicPeriod"/>
            </a:pPr>
            <a:r>
              <a:rPr lang="id-ID" dirty="0" smtClean="0"/>
              <a:t>Teori terkait Media Baru/Computer Mediated Communication</a:t>
            </a:r>
          </a:p>
          <a:p>
            <a:pPr marL="624078" indent="-514350">
              <a:buNone/>
            </a:pPr>
            <a:r>
              <a:rPr lang="id-ID" dirty="0" smtClean="0"/>
              <a:t>	Resume diketik dengan menggunakan huruf Arial 11 spasi 1,5 dicetak di kertas A4 dengan jumlah halaman 3-4. Lengkapi resume Anda dengan menyertakan nama penemu teori, kapan ditemukan, dan contoh aplikasi  masing-masing teori </a:t>
            </a:r>
            <a:endParaRPr lang="id-ID"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6400" y="3810000"/>
            <a:ext cx="5867400" cy="2316163"/>
          </a:xfrm>
        </p:spPr>
        <p:txBody>
          <a:bodyPr/>
          <a:lstStyle/>
          <a:p>
            <a:pPr>
              <a:buNone/>
            </a:pPr>
            <a:r>
              <a:rPr lang="id-ID" dirty="0" smtClean="0"/>
              <a:t>	</a:t>
            </a:r>
            <a:r>
              <a:rPr lang="id-ID" sz="7200" dirty="0" smtClean="0">
                <a:latin typeface="Gabriola" pitchFamily="82" charset="0"/>
              </a:rPr>
              <a:t>Thank you and see you next week</a:t>
            </a:r>
            <a:r>
              <a:rPr lang="id-ID" dirty="0" smtClean="0"/>
              <a:t> ...</a:t>
            </a:r>
            <a:endParaRPr lang="id-ID"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1171500_95828305.jpg"/>
          <p:cNvPicPr>
            <a:picLocks noChangeAspect="1"/>
          </p:cNvPicPr>
          <p:nvPr/>
        </p:nvPicPr>
        <p:blipFill>
          <a:blip r:embed="rId2" cstate="print"/>
          <a:stretch>
            <a:fillRect/>
          </a:stretch>
        </p:blipFill>
        <p:spPr>
          <a:xfrm>
            <a:off x="304800" y="1524000"/>
            <a:ext cx="7086600" cy="5181600"/>
          </a:xfrm>
          <a:prstGeom prst="rect">
            <a:avLst/>
          </a:prstGeom>
        </p:spPr>
      </p:pic>
      <p:sp>
        <p:nvSpPr>
          <p:cNvPr id="2" name="Title 1"/>
          <p:cNvSpPr>
            <a:spLocks noGrp="1"/>
          </p:cNvSpPr>
          <p:nvPr>
            <p:ph type="title"/>
          </p:nvPr>
        </p:nvSpPr>
        <p:spPr/>
        <p:txBody>
          <a:bodyPr/>
          <a:lstStyle/>
          <a:p>
            <a:r>
              <a:rPr lang="id-ID" b="1" dirty="0" smtClean="0">
                <a:latin typeface="Gabriola" pitchFamily="82" charset="0"/>
              </a:rPr>
              <a:t>Fokus utama dalam teori ini   </a:t>
            </a:r>
            <a:endParaRPr lang="id-ID" b="1" dirty="0">
              <a:latin typeface="Gabriola" pitchFamily="82" charset="0"/>
            </a:endParaRPr>
          </a:p>
        </p:txBody>
      </p:sp>
      <p:sp>
        <p:nvSpPr>
          <p:cNvPr id="3" name="Content Placeholder 2"/>
          <p:cNvSpPr>
            <a:spLocks noGrp="1"/>
          </p:cNvSpPr>
          <p:nvPr>
            <p:ph idx="1"/>
          </p:nvPr>
        </p:nvSpPr>
        <p:spPr>
          <a:xfrm>
            <a:off x="1143000" y="2133599"/>
            <a:ext cx="4419600" cy="2057401"/>
          </a:xfrm>
        </p:spPr>
        <p:txBody>
          <a:bodyPr>
            <a:normAutofit fontScale="70000" lnSpcReduction="20000"/>
          </a:bodyPr>
          <a:lstStyle/>
          <a:p>
            <a:pPr>
              <a:buNone/>
            </a:pPr>
            <a:r>
              <a:rPr lang="id-ID" dirty="0" smtClean="0"/>
              <a:t>	</a:t>
            </a:r>
            <a:r>
              <a:rPr lang="id-ID" sz="3600" dirty="0" smtClean="0">
                <a:solidFill>
                  <a:schemeClr val="bg1"/>
                </a:solidFill>
                <a:latin typeface="Gabriola" pitchFamily="82" charset="0"/>
              </a:rPr>
              <a:t>media massa dapat memengaruhi audience dalam jumlah besar secara langsung dan serentak dengan cara ‘menyuntikkan’ ‘menembakkan’ pesan yang tepat yang telah didesain untuk menghasilkan respon yang diinginkan</a:t>
            </a:r>
            <a:endParaRPr lang="id-ID" sz="3600" dirty="0">
              <a:solidFill>
                <a:schemeClr val="bg1"/>
              </a:solidFill>
              <a:latin typeface="Gabriola" pitchFamily="82"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096000"/>
          </a:xfrm>
        </p:spPr>
        <p:txBody>
          <a:bodyPr>
            <a:normAutofit/>
          </a:bodyPr>
          <a:lstStyle/>
          <a:p>
            <a:pPr algn="ctr">
              <a:buNone/>
            </a:pPr>
            <a:r>
              <a:rPr lang="id-ID" dirty="0" smtClean="0"/>
              <a:t>	</a:t>
            </a:r>
            <a:r>
              <a:rPr lang="id-ID" sz="4800" dirty="0" smtClean="0">
                <a:latin typeface="Gabriola" pitchFamily="82" charset="0"/>
              </a:rPr>
              <a:t>Pesan diibaratkan seperti peluru </a:t>
            </a:r>
          </a:p>
          <a:p>
            <a:pPr algn="ctr">
              <a:buNone/>
            </a:pPr>
            <a:r>
              <a:rPr lang="id-ID" sz="4800" dirty="0" smtClean="0">
                <a:latin typeface="Gabriola" pitchFamily="82" charset="0"/>
              </a:rPr>
              <a:t>	</a:t>
            </a:r>
          </a:p>
          <a:p>
            <a:pPr algn="ctr">
              <a:buNone/>
            </a:pPr>
            <a:r>
              <a:rPr lang="id-ID" sz="4800" dirty="0" smtClean="0">
                <a:latin typeface="Gabriola" pitchFamily="82" charset="0"/>
              </a:rPr>
              <a:t>Ditembakkan dari Media yang diibaratkan sebagai senjata</a:t>
            </a:r>
          </a:p>
          <a:p>
            <a:pPr algn="ctr">
              <a:buNone/>
            </a:pPr>
            <a:endParaRPr lang="id-ID" sz="4800" dirty="0" smtClean="0">
              <a:latin typeface="Gabriola" pitchFamily="82" charset="0"/>
            </a:endParaRPr>
          </a:p>
          <a:p>
            <a:pPr algn="ctr">
              <a:buNone/>
            </a:pPr>
            <a:endParaRPr lang="id-ID" sz="4800" dirty="0" smtClean="0">
              <a:latin typeface="Gabriola" pitchFamily="82" charset="0"/>
            </a:endParaRPr>
          </a:p>
          <a:p>
            <a:pPr algn="ctr">
              <a:buNone/>
            </a:pPr>
            <a:r>
              <a:rPr lang="id-ID" sz="4800" dirty="0" smtClean="0">
                <a:latin typeface="Gabriola" pitchFamily="82" charset="0"/>
              </a:rPr>
              <a:t>Ke arah Kepala audience</a:t>
            </a:r>
            <a:endParaRPr lang="id-ID" sz="4800" dirty="0">
              <a:latin typeface="Gabriola" pitchFamily="82" charset="0"/>
            </a:endParaRPr>
          </a:p>
        </p:txBody>
      </p:sp>
      <p:sp>
        <p:nvSpPr>
          <p:cNvPr id="4" name="Down Arrow 3"/>
          <p:cNvSpPr/>
          <p:nvPr/>
        </p:nvSpPr>
        <p:spPr>
          <a:xfrm>
            <a:off x="4038600" y="1143000"/>
            <a:ext cx="914400" cy="762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Down Arrow 4"/>
          <p:cNvSpPr/>
          <p:nvPr/>
        </p:nvSpPr>
        <p:spPr>
          <a:xfrm>
            <a:off x="4114800" y="3886200"/>
            <a:ext cx="1066800" cy="1143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Contoh : </a:t>
            </a:r>
            <a:endParaRPr lang="id-ID" dirty="0"/>
          </a:p>
        </p:txBody>
      </p:sp>
      <p:sp>
        <p:nvSpPr>
          <p:cNvPr id="3" name="Content Placeholder 2"/>
          <p:cNvSpPr>
            <a:spLocks noGrp="1"/>
          </p:cNvSpPr>
          <p:nvPr>
            <p:ph idx="1"/>
          </p:nvPr>
        </p:nvSpPr>
        <p:spPr>
          <a:xfrm>
            <a:off x="457200" y="1600200"/>
            <a:ext cx="4876800" cy="4724400"/>
          </a:xfrm>
        </p:spPr>
        <p:txBody>
          <a:bodyPr>
            <a:normAutofit/>
          </a:bodyPr>
          <a:lstStyle/>
          <a:p>
            <a:pPr>
              <a:buNone/>
            </a:pPr>
            <a:r>
              <a:rPr lang="id-ID" dirty="0" smtClean="0"/>
              <a:t>	</a:t>
            </a:r>
          </a:p>
          <a:p>
            <a:pPr>
              <a:buNone/>
            </a:pPr>
            <a:r>
              <a:rPr lang="id-ID" dirty="0" smtClean="0"/>
              <a:t>	</a:t>
            </a:r>
            <a:r>
              <a:rPr lang="id-ID" dirty="0" smtClean="0">
                <a:latin typeface="Gabriola" pitchFamily="82" charset="0"/>
              </a:rPr>
              <a:t>Seorang individu menonton acara Televisi yang menampilkan seorang tokoh antagonis. Ia lalu membenci pemeran tokoh antagonis tersebut.</a:t>
            </a:r>
            <a:endParaRPr lang="id-ID" dirty="0">
              <a:latin typeface="Gabriola" pitchFamily="82" charset="0"/>
            </a:endParaRPr>
          </a:p>
        </p:txBody>
      </p:sp>
      <p:pic>
        <p:nvPicPr>
          <p:cNvPr id="4" name="Content Placeholder 3" descr="6819094133_4dbb6c7917_b.jpg"/>
          <p:cNvPicPr>
            <a:picLocks noGrp="1" noChangeAspect="1"/>
          </p:cNvPicPr>
          <p:nvPr>
            <p:ph idx="4294967295"/>
          </p:nvPr>
        </p:nvPicPr>
        <p:blipFill>
          <a:blip r:embed="rId2" cstate="print"/>
          <a:stretch>
            <a:fillRect/>
          </a:stretch>
        </p:blipFill>
        <p:spPr>
          <a:xfrm>
            <a:off x="6111875" y="1676400"/>
            <a:ext cx="3032125" cy="4525963"/>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latin typeface="Gabriola" pitchFamily="82" charset="0"/>
              </a:rPr>
              <a:t>Kritik Terhadap Teori ini</a:t>
            </a:r>
            <a:endParaRPr lang="id-ID" dirty="0">
              <a:latin typeface="Gabriola" pitchFamily="82" charset="0"/>
            </a:endParaRPr>
          </a:p>
        </p:txBody>
      </p:sp>
      <p:sp>
        <p:nvSpPr>
          <p:cNvPr id="3" name="Content Placeholder 2"/>
          <p:cNvSpPr>
            <a:spLocks noGrp="1"/>
          </p:cNvSpPr>
          <p:nvPr>
            <p:ph idx="1"/>
          </p:nvPr>
        </p:nvSpPr>
        <p:spPr>
          <a:xfrm>
            <a:off x="4495800" y="1600200"/>
            <a:ext cx="4191000" cy="4525963"/>
          </a:xfrm>
        </p:spPr>
        <p:txBody>
          <a:bodyPr>
            <a:normAutofit fontScale="92500"/>
          </a:bodyPr>
          <a:lstStyle/>
          <a:p>
            <a:pPr marL="514350" indent="-514350">
              <a:buAutoNum type="arabicPeriod"/>
            </a:pPr>
            <a:r>
              <a:rPr lang="id-ID" sz="4800" dirty="0" smtClean="0">
                <a:latin typeface="Gabriola" pitchFamily="82" charset="0"/>
              </a:rPr>
              <a:t>Media merupakan bentuk komunikasi yang berbahaya</a:t>
            </a:r>
          </a:p>
          <a:p>
            <a:pPr marL="514350" indent="-514350">
              <a:buAutoNum type="arabicPeriod"/>
            </a:pPr>
            <a:r>
              <a:rPr lang="id-ID" sz="4800" dirty="0" smtClean="0">
                <a:latin typeface="Gabriola" pitchFamily="82" charset="0"/>
              </a:rPr>
              <a:t>Audience dilihat sebagai individu yang pasif </a:t>
            </a:r>
          </a:p>
        </p:txBody>
      </p:sp>
      <p:pic>
        <p:nvPicPr>
          <p:cNvPr id="4" name="Picture 3" descr="594095_97733609.jpg"/>
          <p:cNvPicPr>
            <a:picLocks noChangeAspect="1"/>
          </p:cNvPicPr>
          <p:nvPr/>
        </p:nvPicPr>
        <p:blipFill>
          <a:blip r:embed="rId2" cstate="print"/>
          <a:stretch>
            <a:fillRect/>
          </a:stretch>
        </p:blipFill>
        <p:spPr>
          <a:xfrm>
            <a:off x="381000" y="1905000"/>
            <a:ext cx="4038600" cy="35814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an-watching-tv.jpg"/>
          <p:cNvPicPr>
            <a:picLocks noChangeAspect="1"/>
          </p:cNvPicPr>
          <p:nvPr/>
        </p:nvPicPr>
        <p:blipFill>
          <a:blip r:embed="rId2" cstate="print"/>
          <a:stretch>
            <a:fillRect/>
          </a:stretch>
        </p:blipFill>
        <p:spPr>
          <a:xfrm>
            <a:off x="4953000" y="990600"/>
            <a:ext cx="3962400" cy="4724400"/>
          </a:xfrm>
          <a:prstGeom prst="rect">
            <a:avLst/>
          </a:prstGeom>
        </p:spPr>
      </p:pic>
      <p:sp>
        <p:nvSpPr>
          <p:cNvPr id="2" name="Title 1"/>
          <p:cNvSpPr>
            <a:spLocks noGrp="1"/>
          </p:cNvSpPr>
          <p:nvPr>
            <p:ph type="title"/>
          </p:nvPr>
        </p:nvSpPr>
        <p:spPr>
          <a:xfrm>
            <a:off x="457200" y="609600"/>
            <a:ext cx="8229600" cy="1066800"/>
          </a:xfrm>
        </p:spPr>
        <p:txBody>
          <a:bodyPr/>
          <a:lstStyle/>
          <a:p>
            <a:r>
              <a:rPr lang="id-ID" b="1" dirty="0" smtClean="0">
                <a:latin typeface="Gabriola" pitchFamily="82" charset="0"/>
              </a:rPr>
              <a:t>Teori Kultivasi (George Gerbner)</a:t>
            </a:r>
            <a:endParaRPr lang="id-ID" b="1" dirty="0">
              <a:latin typeface="Gabriola" pitchFamily="82" charset="0"/>
            </a:endParaRPr>
          </a:p>
        </p:txBody>
      </p:sp>
      <p:sp>
        <p:nvSpPr>
          <p:cNvPr id="3" name="Content Placeholder 2"/>
          <p:cNvSpPr>
            <a:spLocks noGrp="1"/>
          </p:cNvSpPr>
          <p:nvPr>
            <p:ph idx="1"/>
          </p:nvPr>
        </p:nvSpPr>
        <p:spPr>
          <a:xfrm>
            <a:off x="228600" y="1905000"/>
            <a:ext cx="4724400" cy="4267200"/>
          </a:xfrm>
          <a:noFill/>
        </p:spPr>
        <p:txBody>
          <a:bodyPr>
            <a:normAutofit/>
          </a:bodyPr>
          <a:lstStyle/>
          <a:p>
            <a:pPr>
              <a:buNone/>
            </a:pPr>
            <a:r>
              <a:rPr lang="id-ID" dirty="0" smtClean="0"/>
              <a:t>	</a:t>
            </a:r>
            <a:r>
              <a:rPr lang="id-ID" dirty="0" smtClean="0">
                <a:latin typeface="Gabriola" pitchFamily="82" charset="0"/>
              </a:rPr>
              <a:t>Televisi meng’kultivasi’  audience atau memperkenalkan bahkan menciptakan  pandangan mengenai dunia yang belum tentu akurat namun audience tetap mempercayainya dan mengasumsikannya sebagai sebuah realitas yang nyata. </a:t>
            </a:r>
            <a:endParaRPr lang="id-ID" dirty="0">
              <a:latin typeface="Gabriola" pitchFamily="82"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67200"/>
            <a:ext cx="8229600" cy="2316163"/>
          </a:xfrm>
        </p:spPr>
        <p:txBody>
          <a:bodyPr>
            <a:normAutofit/>
          </a:bodyPr>
          <a:lstStyle/>
          <a:p>
            <a:pPr algn="ctr">
              <a:buNone/>
            </a:pPr>
            <a:r>
              <a:rPr lang="id-ID" b="1" dirty="0" smtClean="0"/>
              <a:t>	</a:t>
            </a:r>
            <a:r>
              <a:rPr lang="id-ID" b="1" dirty="0" smtClean="0">
                <a:latin typeface="Gabriola" pitchFamily="82" charset="0"/>
              </a:rPr>
              <a:t>Kultivasi </a:t>
            </a:r>
          </a:p>
          <a:p>
            <a:pPr algn="ctr">
              <a:buNone/>
            </a:pPr>
            <a:r>
              <a:rPr lang="id-ID" b="1" dirty="0" smtClean="0">
                <a:latin typeface="Gabriola" pitchFamily="82" charset="0"/>
              </a:rPr>
              <a:t>	= </a:t>
            </a:r>
          </a:p>
          <a:p>
            <a:pPr algn="ctr">
              <a:buNone/>
            </a:pPr>
            <a:r>
              <a:rPr lang="id-ID" b="1" dirty="0" smtClean="0">
                <a:latin typeface="Gabriola" pitchFamily="82" charset="0"/>
              </a:rPr>
              <a:t>	Proses kumulatif yang disebabkan  oleh televisi dan menuntun pandangan audience terhadap realitas sosial</a:t>
            </a:r>
            <a:endParaRPr lang="id-ID" dirty="0">
              <a:latin typeface="Gabriola" pitchFamily="82" charset="0"/>
            </a:endParaRPr>
          </a:p>
        </p:txBody>
      </p:sp>
      <p:pic>
        <p:nvPicPr>
          <p:cNvPr id="5" name="Picture 4" descr="kid watching tv.jpg"/>
          <p:cNvPicPr>
            <a:picLocks noChangeAspect="1"/>
          </p:cNvPicPr>
          <p:nvPr/>
        </p:nvPicPr>
        <p:blipFill>
          <a:blip r:embed="rId2" cstate="print"/>
          <a:stretch>
            <a:fillRect/>
          </a:stretch>
        </p:blipFill>
        <p:spPr>
          <a:xfrm>
            <a:off x="914400" y="990600"/>
            <a:ext cx="7391400" cy="3124200"/>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ema UPJ">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extLst>
    <a:ext uri="{05A4C25C-085E-4340-85A3-A5531E510DB2}">
      <thm15:themeFamily xmlns="" xmlns:thm15="http://schemas.microsoft.com/office/thememl/2012/main" name="Tema UPJ" id="{CAFE1C40-D012-4607-9BCF-AB1A801C2731}" vid="{1E717DCA-0356-4A73-B04F-718B56933FA6}"/>
    </a:ext>
  </a:extLst>
</a:theme>
</file>

<file path=docProps/app.xml><?xml version="1.0" encoding="utf-8"?>
<Properties xmlns="http://schemas.openxmlformats.org/officeDocument/2006/extended-properties" xmlns:vt="http://schemas.openxmlformats.org/officeDocument/2006/docPropsVTypes">
  <Template>template</Template>
  <TotalTime>1187</TotalTime>
  <Words>382</Words>
  <Application>Microsoft Office PowerPoint</Application>
  <PresentationFormat>On-screen Show (4:3)</PresentationFormat>
  <Paragraphs>96</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Tema UPJ</vt:lpstr>
      <vt:lpstr>Teori Komunikasi Massa-1</vt:lpstr>
      <vt:lpstr>Teori yang akan dibahas :</vt:lpstr>
      <vt:lpstr>Hypodermic Needle Theory</vt:lpstr>
      <vt:lpstr>Fokus utama dalam teori ini   </vt:lpstr>
      <vt:lpstr>Slide 5</vt:lpstr>
      <vt:lpstr>Contoh : </vt:lpstr>
      <vt:lpstr>Kritik Terhadap Teori ini</vt:lpstr>
      <vt:lpstr>Teori Kultivasi (George Gerbner)</vt:lpstr>
      <vt:lpstr>Slide 9</vt:lpstr>
      <vt:lpstr>Menurut teori ini kebiasaan menonton televisi pada jangka waktu yang lama akan memengaruhi pandangan audience terhadap dunia.  </vt:lpstr>
      <vt:lpstr>Poin utama dalam Teori ini :</vt:lpstr>
      <vt:lpstr>Contoh</vt:lpstr>
      <vt:lpstr>Slide 13</vt:lpstr>
      <vt:lpstr>Mainstreaming</vt:lpstr>
      <vt:lpstr>Resonance </vt:lpstr>
      <vt:lpstr>3 Bs of television:</vt:lpstr>
      <vt:lpstr>Spiral of Silence</vt:lpstr>
      <vt:lpstr>Slide 18</vt:lpstr>
      <vt:lpstr>Slide 19</vt:lpstr>
      <vt:lpstr>Contoh : </vt:lpstr>
      <vt:lpstr>Slide 21</vt:lpstr>
      <vt:lpstr>Slide 22</vt:lpstr>
      <vt:lpstr>Kritik Terhadap Teori Spiral of Silence</vt:lpstr>
      <vt:lpstr>Kekuatan  Teori Ini : </vt:lpstr>
      <vt:lpstr>Kelemahan</vt:lpstr>
      <vt:lpstr>Teori Determinisme Teknologi  (Technological Determinism Theory)</vt:lpstr>
      <vt:lpstr>Slide 27</vt:lpstr>
      <vt:lpstr>Uses &amp; Gratification Theory</vt:lpstr>
      <vt:lpstr>Contoh :</vt:lpstr>
      <vt:lpstr>Apa yang terjadi ketika individu tidak dapat menemukan apa yang diinginkannya dari media yang dikonsumsinya? </vt:lpstr>
      <vt:lpstr>Tugas resume : </vt:lpstr>
      <vt:lpstr>Slide 32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Teori Komunikasi Massa-1</dc:title>
  <dc:creator>USER</dc:creator>
  <cp:lastModifiedBy>Ari Anggari Harapan</cp:lastModifiedBy>
  <cp:revision>155</cp:revision>
  <dcterms:created xsi:type="dcterms:W3CDTF">2006-08-16T00:00:00Z</dcterms:created>
  <dcterms:modified xsi:type="dcterms:W3CDTF">2017-03-06T08:50:25Z</dcterms:modified>
</cp:coreProperties>
</file>