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74" r:id="rId8"/>
    <p:sldId id="275" r:id="rId9"/>
    <p:sldId id="261" r:id="rId10"/>
    <p:sldId id="262" r:id="rId11"/>
    <p:sldId id="269" r:id="rId12"/>
    <p:sldId id="276" r:id="rId13"/>
    <p:sldId id="263" r:id="rId14"/>
    <p:sldId id="270" r:id="rId15"/>
    <p:sldId id="264" r:id="rId16"/>
    <p:sldId id="265" r:id="rId17"/>
    <p:sldId id="266" r:id="rId18"/>
    <p:sldId id="267" r:id="rId19"/>
    <p:sldId id="271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family emoj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471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  <a:solidFill>
            <a:srgbClr val="FFD85B">
              <a:alpha val="60000"/>
            </a:srgbClr>
          </a:solidFill>
          <a:ln>
            <a:noFill/>
          </a:ln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328" y="2495327"/>
            <a:ext cx="6400800" cy="717649"/>
          </a:xfrm>
          <a:solidFill>
            <a:srgbClr val="FFD85B">
              <a:alpha val="60000"/>
            </a:srgbClr>
          </a:solidFill>
          <a:ln>
            <a:noFill/>
          </a:ln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428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59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40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62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43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12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3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36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8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0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9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B28B-9ABA-4D57-A442-A579FF35A71E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5444-1956-4622-84B8-DA0DFDF20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8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6400800" cy="717649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Suci Marini </a:t>
            </a:r>
            <a:r>
              <a:rPr lang="en-US" dirty="0" err="1" smtClean="0"/>
              <a:t>Novianty</a:t>
            </a:r>
            <a:r>
              <a:rPr lang="en-US" dirty="0" smtClean="0"/>
              <a:t>, S.I.P, </a:t>
            </a:r>
            <a:r>
              <a:rPr lang="en-US" dirty="0" err="1" smtClean="0"/>
              <a:t>M.Si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3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KOMITMEN JANGKA PANJANG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Pernikahan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/>
              <a:t>Berbagi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 yang legal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(</a:t>
            </a:r>
            <a:r>
              <a:rPr lang="en-US" b="1" dirty="0" err="1" smtClean="0"/>
              <a:t>dan</a:t>
            </a:r>
            <a:r>
              <a:rPr lang="en-US" b="1" dirty="0" smtClean="0"/>
              <a:t> agama).</a:t>
            </a:r>
          </a:p>
        </p:txBody>
      </p:sp>
      <p:pic>
        <p:nvPicPr>
          <p:cNvPr id="11266" name="Picture 2" descr="Image result for wedding japa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40" y="2780220"/>
            <a:ext cx="5545088" cy="3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KOMITMEN JANGKA PANJANG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Autofit/>
          </a:bodyPr>
          <a:lstStyle/>
          <a:p>
            <a:pPr lvl="0"/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pernikahan</a:t>
            </a:r>
            <a:r>
              <a:rPr lang="en-US" sz="2200" dirty="0" smtClean="0"/>
              <a:t> (Wood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dari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berbagai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sumber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en-US" sz="2200" dirty="0" smtClean="0"/>
          </a:p>
          <a:p>
            <a:pPr lvl="1"/>
            <a:r>
              <a:rPr lang="en-US" sz="2200" b="1" dirty="0" smtClean="0"/>
              <a:t>Vital Marriage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/>
              <a:t>pasangan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sangat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akrab</a:t>
            </a:r>
            <a:r>
              <a:rPr lang="en-US" sz="2200" b="1" dirty="0" smtClean="0"/>
              <a:t> &amp; </a:t>
            </a:r>
            <a:r>
              <a:rPr lang="en-US" sz="2200" b="1" dirty="0" err="1" smtClean="0"/>
              <a:t>dekat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emosional</a:t>
            </a:r>
            <a:r>
              <a:rPr lang="en-US" sz="2200" dirty="0" smtClean="0"/>
              <a:t>. </a:t>
            </a:r>
            <a:r>
              <a:rPr lang="en-US" sz="2200" dirty="0" err="1" smtClean="0"/>
              <a:t>Selalu</a:t>
            </a:r>
            <a:r>
              <a:rPr lang="en-US" sz="2200" dirty="0" smtClean="0"/>
              <a:t>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. </a:t>
            </a:r>
            <a:r>
              <a:rPr lang="en-US" sz="2200" dirty="0" err="1" smtClean="0"/>
              <a:t>Pernikahan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</a:t>
            </a:r>
            <a:r>
              <a:rPr lang="en-US" sz="2200" dirty="0" err="1" smtClean="0"/>
              <a:t>kesenangan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b="1" dirty="0" smtClean="0"/>
              <a:t>Total Marriage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 err="1" smtClean="0"/>
              <a:t>Mirip</a:t>
            </a:r>
            <a:r>
              <a:rPr lang="en-US" sz="2200" dirty="0" smtClean="0"/>
              <a:t> vital marriage, </a:t>
            </a: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tak</a:t>
            </a:r>
            <a:r>
              <a:rPr lang="en-US" sz="2200" dirty="0" smtClean="0"/>
              <a:t> </a:t>
            </a:r>
            <a:r>
              <a:rPr lang="en-US" sz="2200" dirty="0" err="1" smtClean="0"/>
              <a:t>selalu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,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kalanya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hal</a:t>
            </a:r>
            <a:r>
              <a:rPr lang="en-US" sz="2200" dirty="0" smtClean="0"/>
              <a:t>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mendapatkan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kesenangan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lain. </a:t>
            </a:r>
            <a:r>
              <a:rPr lang="en-US" sz="2200" b="1" dirty="0" err="1" smtClean="0"/>
              <a:t>Memiliki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komitmen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tinggi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bersama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membahagiakan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pasangan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masing-masing</a:t>
            </a:r>
            <a:r>
              <a:rPr lang="en-US" sz="2200" dirty="0" smtClean="0"/>
              <a:t>.</a:t>
            </a:r>
          </a:p>
        </p:txBody>
      </p:sp>
      <p:pic>
        <p:nvPicPr>
          <p:cNvPr id="12290" name="Picture 2" descr="Image result for coup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89" b="89778" l="3556" r="89778">
                        <a14:foregroundMark x1="25778" y1="44000" x2="25778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KOMITMEN JANGKA PANJANG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Autofit/>
          </a:bodyPr>
          <a:lstStyle/>
          <a:p>
            <a:pPr lvl="0"/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pernikahan</a:t>
            </a:r>
            <a:r>
              <a:rPr lang="en-US" sz="2200" dirty="0" smtClean="0"/>
              <a:t> (Wood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dari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berbagai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sumber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en-US" sz="2200" dirty="0" smtClean="0"/>
          </a:p>
          <a:p>
            <a:pPr lvl="1"/>
            <a:r>
              <a:rPr lang="en-US" sz="2200" b="1" dirty="0" smtClean="0"/>
              <a:t>Passive-Congenial Marriage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dangkal</a:t>
            </a:r>
            <a:r>
              <a:rPr lang="en-US" sz="2200" dirty="0" smtClean="0"/>
              <a:t> &amp; formal. </a:t>
            </a:r>
            <a:r>
              <a:rPr lang="en-US" sz="2200" b="1" dirty="0" err="1" smtClean="0"/>
              <a:t>Mencari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kesenangan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diluar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pernikahan</a:t>
            </a:r>
            <a:r>
              <a:rPr lang="en-US" sz="2200" b="1" dirty="0" smtClean="0"/>
              <a:t>.</a:t>
            </a:r>
          </a:p>
          <a:p>
            <a:pPr lvl="1"/>
            <a:r>
              <a:rPr lang="en-US" sz="2200" b="1" dirty="0" smtClean="0"/>
              <a:t>Devitalized Marriage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menyukai</a:t>
            </a:r>
            <a:r>
              <a:rPr lang="en-US" sz="2200" dirty="0" smtClean="0"/>
              <a:t> </a:t>
            </a: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bosan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lain. </a:t>
            </a:r>
            <a:r>
              <a:rPr lang="en-US" sz="2200" b="1" dirty="0" err="1" smtClean="0"/>
              <a:t>Awalnya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pernikahan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dianggap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hubungan</a:t>
            </a:r>
            <a:r>
              <a:rPr lang="en-US" sz="2200" b="1" dirty="0" smtClean="0"/>
              <a:t> vital, </a:t>
            </a:r>
            <a:r>
              <a:rPr lang="en-US" sz="2200" b="1" dirty="0" err="1" smtClean="0"/>
              <a:t>namun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sekarang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hampa</a:t>
            </a:r>
            <a:r>
              <a:rPr lang="en-US" sz="2200" b="1" dirty="0" smtClean="0"/>
              <a:t>.</a:t>
            </a:r>
          </a:p>
          <a:p>
            <a:pPr lvl="1"/>
            <a:r>
              <a:rPr lang="en-US" sz="2200" b="1" dirty="0" smtClean="0"/>
              <a:t>Conflict-Habituated Marriage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cocok</a:t>
            </a:r>
            <a:r>
              <a:rPr lang="en-US" sz="2200" dirty="0" smtClean="0"/>
              <a:t>, </a:t>
            </a:r>
            <a:r>
              <a:rPr lang="en-US" sz="2200" dirty="0" err="1" smtClean="0"/>
              <a:t>dipenuhi</a:t>
            </a:r>
            <a:r>
              <a:rPr lang="en-US" sz="2200" dirty="0" smtClean="0"/>
              <a:t> </a:t>
            </a:r>
            <a:r>
              <a:rPr lang="en-US" sz="2200" dirty="0" err="1" smtClean="0"/>
              <a:t>pertengkaran</a:t>
            </a:r>
            <a:r>
              <a:rPr lang="en-US" sz="2200" dirty="0" smtClean="0"/>
              <a:t>. </a:t>
            </a:r>
            <a:r>
              <a:rPr lang="en-US" sz="2200" b="1" dirty="0" err="1" smtClean="0"/>
              <a:t>Konflik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inti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hubungan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mereka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pic>
        <p:nvPicPr>
          <p:cNvPr id="12290" name="Picture 2" descr="Image result for coup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89" b="89778" l="3556" r="89778">
                        <a14:foregroundMark x1="25778" y1="44000" x2="25778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KOMITMEN JANGKA PANJANG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39170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(</a:t>
            </a:r>
            <a:r>
              <a:rPr lang="en-US" dirty="0" err="1" smtClean="0"/>
              <a:t>Noller</a:t>
            </a:r>
            <a:r>
              <a:rPr lang="en-US" dirty="0" smtClean="0"/>
              <a:t> &amp; </a:t>
            </a:r>
            <a:r>
              <a:rPr lang="en-US" dirty="0"/>
              <a:t>F</a:t>
            </a:r>
            <a:r>
              <a:rPr lang="en-US" dirty="0" smtClean="0"/>
              <a:t>itzpatrick, 1988)</a:t>
            </a:r>
          </a:p>
          <a:p>
            <a:pPr lvl="1"/>
            <a:r>
              <a:rPr lang="en-US" b="1" dirty="0" err="1" smtClean="0"/>
              <a:t>Tradisional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ekspresif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Independen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liberal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memandang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.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ekspresif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.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err="1" smtClean="0"/>
              <a:t>Separasi</a:t>
            </a:r>
            <a:r>
              <a:rPr lang="en-US" b="1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otonom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emosiaonal</a:t>
            </a:r>
            <a:r>
              <a:rPr lang="en-US" dirty="0" smtClean="0"/>
              <a:t>,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6" name="Picture 4" descr="Image result for couple silhou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6" y="4581128"/>
            <a:ext cx="276916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2683"/>
            <a:ext cx="8712968" cy="58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572683"/>
            <a:ext cx="8471284" cy="18482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Ditemukan</a:t>
            </a:r>
            <a:r>
              <a:rPr lang="en-US" dirty="0" smtClean="0"/>
              <a:t>, &gt; </a:t>
            </a:r>
            <a:r>
              <a:rPr lang="en-US" dirty="0" err="1" smtClean="0"/>
              <a:t>Puas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/ </a:t>
            </a:r>
            <a:r>
              <a:rPr lang="en-US" dirty="0" err="1" smtClean="0"/>
              <a:t>Separasi</a:t>
            </a:r>
            <a:r>
              <a:rPr lang="en-US" dirty="0" smtClean="0"/>
              <a:t>- </a:t>
            </a:r>
            <a:r>
              <a:rPr lang="en-US" dirty="0" err="1" smtClean="0"/>
              <a:t>Tradisional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>
                <a:solidFill>
                  <a:srgbClr val="FF0000"/>
                </a:solidFill>
              </a:rPr>
              <a:t>memberi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jarak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tapi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tetap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menunjukan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afeksi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ouple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869690" cy="38584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i="1" dirty="0" smtClean="0"/>
              <a:t>3 </a:t>
            </a:r>
            <a:r>
              <a:rPr lang="en-US" sz="3200" i="1" dirty="0" err="1" smtClean="0"/>
              <a:t>Elemen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Kunci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Mempengaruhi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Kepuasan</a:t>
            </a:r>
            <a:r>
              <a:rPr lang="en-US" sz="3200" i="1" dirty="0" smtClean="0"/>
              <a:t> &amp; </a:t>
            </a:r>
            <a:r>
              <a:rPr lang="en-US" sz="3200" i="1" dirty="0" err="1" smtClean="0"/>
              <a:t>Komitmen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Jangka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Panjang</a:t>
            </a:r>
            <a:endParaRPr lang="id-ID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  <a:solidFill>
            <a:srgbClr val="FFFFFF">
              <a:alpha val="60000"/>
            </a:srgbClr>
          </a:solidFill>
          <a:ln>
            <a:solidFill>
              <a:srgbClr val="000000">
                <a:alpha val="60000"/>
              </a:srgb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Ucapan</a:t>
            </a:r>
            <a:endParaRPr lang="en-US" b="1" dirty="0" smtClean="0"/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&amp; </a:t>
            </a:r>
            <a:r>
              <a:rPr lang="en-US" dirty="0" err="1" smtClean="0"/>
              <a:t>bertindak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&amp;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Positif</a:t>
            </a:r>
            <a:r>
              <a:rPr lang="en-US" dirty="0" smtClean="0"/>
              <a:t>: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, </a:t>
            </a:r>
            <a:r>
              <a:rPr lang="en-US" dirty="0" err="1" smtClean="0"/>
              <a:t>pemahaman</a:t>
            </a:r>
            <a:r>
              <a:rPr lang="en-US" dirty="0" smtClean="0"/>
              <a:t>, </a:t>
            </a:r>
            <a:r>
              <a:rPr lang="en-US" dirty="0" err="1" smtClean="0"/>
              <a:t>persetujuan</a:t>
            </a:r>
            <a:r>
              <a:rPr lang="en-US" dirty="0" smtClean="0"/>
              <a:t>, &amp; </a:t>
            </a:r>
            <a:r>
              <a:rPr lang="en-US" dirty="0" err="1" smtClean="0"/>
              <a:t>ketertarikan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Negatif</a:t>
            </a:r>
            <a:r>
              <a:rPr lang="en-US" dirty="0" smtClean="0"/>
              <a:t>: </a:t>
            </a:r>
            <a:r>
              <a:rPr lang="en-US" dirty="0" err="1" smtClean="0"/>
              <a:t>kritik</a:t>
            </a:r>
            <a:r>
              <a:rPr lang="en-US" dirty="0" smtClean="0"/>
              <a:t>, </a:t>
            </a:r>
            <a:r>
              <a:rPr lang="en-US" dirty="0" err="1" smtClean="0"/>
              <a:t>prasangka</a:t>
            </a:r>
            <a:r>
              <a:rPr lang="en-US" dirty="0" smtClean="0"/>
              <a:t>, </a:t>
            </a:r>
            <a:r>
              <a:rPr lang="en-US" dirty="0" err="1" smtClean="0"/>
              <a:t>egosentris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Pikiran</a:t>
            </a:r>
            <a:endParaRPr lang="en-US" b="1" dirty="0" smtClean="0"/>
          </a:p>
          <a:p>
            <a:pPr lvl="1"/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Emosi</a:t>
            </a:r>
            <a:endParaRPr lang="en-US" b="1" dirty="0" smtClean="0"/>
          </a:p>
          <a:p>
            <a:pPr lvl="1"/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9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dirty="0" smtClean="0"/>
              <a:t>Siklus Kehidupan Dalam Keluarga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518457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Pembentukan</a:t>
            </a:r>
            <a:r>
              <a:rPr lang="en-US" b="1" dirty="0" smtClean="0"/>
              <a:t> </a:t>
            </a:r>
            <a:r>
              <a:rPr lang="en-US" b="1" dirty="0" err="1" smtClean="0"/>
              <a:t>Keluarga</a:t>
            </a:r>
            <a:endParaRPr lang="en-US" b="1" dirty="0" smtClean="0"/>
          </a:p>
          <a:p>
            <a:pPr lvl="1"/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Label </a:t>
            </a:r>
            <a:r>
              <a:rPr lang="en-US" dirty="0" err="1" smtClean="0"/>
              <a:t>suami-istri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b="1" dirty="0" smtClean="0"/>
              <a:t>2.   </a:t>
            </a:r>
            <a:r>
              <a:rPr lang="en-US" b="1" dirty="0" err="1" smtClean="0"/>
              <a:t>Membesarkan</a:t>
            </a:r>
            <a:r>
              <a:rPr lang="en-US" b="1" dirty="0" smtClean="0"/>
              <a:t> </a:t>
            </a:r>
            <a:r>
              <a:rPr lang="en-US" b="1" dirty="0" err="1" smtClean="0"/>
              <a:t>keluarga</a:t>
            </a:r>
            <a:endParaRPr lang="en-US" b="1" dirty="0" smtClean="0"/>
          </a:p>
          <a:p>
            <a:pPr lvl="1"/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Pile up</a:t>
            </a:r>
            <a:r>
              <a:rPr lang="en-US" dirty="0" smtClean="0"/>
              <a:t>;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,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tersiksa</a:t>
            </a:r>
            <a:r>
              <a:rPr lang="en-US" dirty="0" smtClean="0"/>
              <a:t>. </a:t>
            </a:r>
            <a:r>
              <a:rPr lang="en-US" dirty="0" err="1" smtClean="0"/>
              <a:t>Fase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17410" name="Picture 2" descr="Image result for married ak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9346"/>
            <a:ext cx="333374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young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667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5050904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smtClean="0"/>
              <a:t>3. </a:t>
            </a:r>
            <a:r>
              <a:rPr lang="en-US" sz="1900" b="1" dirty="0" err="1" smtClean="0"/>
              <a:t>Mengembangkan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Keluarga</a:t>
            </a:r>
            <a:endParaRPr lang="en-US" sz="1900" b="1" dirty="0" smtClean="0"/>
          </a:p>
          <a:p>
            <a:pPr lvl="1"/>
            <a:r>
              <a:rPr lang="en-US" sz="1900" dirty="0" err="1" smtClean="0"/>
              <a:t>Membesarkan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mendidik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. Orang </a:t>
            </a:r>
            <a:r>
              <a:rPr lang="en-US" sz="1900" dirty="0" err="1" smtClean="0"/>
              <a:t>tua</a:t>
            </a:r>
            <a:r>
              <a:rPr lang="en-US" sz="1900" dirty="0" smtClean="0"/>
              <a:t> guru </a:t>
            </a:r>
            <a:r>
              <a:rPr lang="en-US" sz="1900" dirty="0" err="1" smtClean="0"/>
              <a:t>terbaik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err="1" smtClean="0"/>
              <a:t>Fase</a:t>
            </a:r>
            <a:r>
              <a:rPr lang="en-US" sz="1900" dirty="0" smtClean="0"/>
              <a:t> </a:t>
            </a:r>
            <a:r>
              <a:rPr lang="en-US" sz="1900" dirty="0" err="1" smtClean="0"/>
              <a:t>ini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 </a:t>
            </a:r>
            <a:r>
              <a:rPr lang="en-US" sz="1900" dirty="0" err="1" smtClean="0"/>
              <a:t>mengembangkan</a:t>
            </a:r>
            <a:r>
              <a:rPr lang="en-US" sz="1900" dirty="0" smtClean="0"/>
              <a:t> rasa </a:t>
            </a:r>
            <a:r>
              <a:rPr lang="en-US" sz="1900" dirty="0" err="1" smtClean="0"/>
              <a:t>percaya</a:t>
            </a:r>
            <a:r>
              <a:rPr lang="en-US" sz="1900" dirty="0" smtClean="0"/>
              <a:t> </a:t>
            </a:r>
            <a:r>
              <a:rPr lang="en-US" sz="1900" dirty="0" err="1" smtClean="0"/>
              <a:t>diri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nilai</a:t>
            </a:r>
            <a:r>
              <a:rPr lang="en-US" sz="1900" dirty="0" smtClean="0"/>
              <a:t> moral </a:t>
            </a: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 smtClean="0"/>
              <a:t>diri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err="1" smtClean="0"/>
              <a:t>Ibu</a:t>
            </a:r>
            <a:r>
              <a:rPr lang="en-US" sz="1900" dirty="0" smtClean="0"/>
              <a:t>; </a:t>
            </a:r>
            <a:r>
              <a:rPr lang="en-US" sz="1900" dirty="0" err="1" smtClean="0"/>
              <a:t>fokus</a:t>
            </a:r>
            <a:r>
              <a:rPr lang="en-US" sz="1900" dirty="0" smtClean="0"/>
              <a:t> </a:t>
            </a:r>
            <a:r>
              <a:rPr lang="en-US" sz="1900" dirty="0" err="1" smtClean="0"/>
              <a:t>komunikasi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mengajarkan</a:t>
            </a:r>
            <a:r>
              <a:rPr lang="en-US" sz="1900" dirty="0" smtClean="0"/>
              <a:t> </a:t>
            </a:r>
            <a:r>
              <a:rPr lang="en-US" sz="1900" dirty="0" err="1" smtClean="0"/>
              <a:t>anaknya</a:t>
            </a:r>
            <a:r>
              <a:rPr lang="en-US" sz="1900" dirty="0" smtClean="0"/>
              <a:t> </a:t>
            </a:r>
            <a:r>
              <a:rPr lang="en-US" sz="1900" dirty="0" err="1" smtClean="0"/>
              <a:t>kemampuan</a:t>
            </a:r>
            <a:r>
              <a:rPr lang="en-US" sz="1900" dirty="0" smtClean="0"/>
              <a:t> </a:t>
            </a:r>
            <a:r>
              <a:rPr lang="en-US" sz="1900" dirty="0" err="1" smtClean="0"/>
              <a:t>bersosialisasi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berkompeten</a:t>
            </a:r>
            <a:r>
              <a:rPr lang="en-US" sz="1900" dirty="0" smtClean="0"/>
              <a:t> </a:t>
            </a:r>
            <a:r>
              <a:rPr lang="en-US" sz="1900" dirty="0" err="1" smtClean="0"/>
              <a:t>menangani</a:t>
            </a:r>
            <a:r>
              <a:rPr lang="en-US" sz="1900" dirty="0" smtClean="0"/>
              <a:t> </a:t>
            </a:r>
            <a:r>
              <a:rPr lang="en-US" sz="1900" dirty="0" err="1" smtClean="0"/>
              <a:t>emosi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smtClean="0"/>
              <a:t>Ayah; </a:t>
            </a:r>
            <a:r>
              <a:rPr lang="en-US" sz="1900" dirty="0" err="1" smtClean="0"/>
              <a:t>fokus</a:t>
            </a:r>
            <a:r>
              <a:rPr lang="en-US" sz="1900" dirty="0" smtClean="0"/>
              <a:t> </a:t>
            </a:r>
            <a:r>
              <a:rPr lang="en-US" sz="1900" dirty="0" err="1" smtClean="0"/>
              <a:t>peningkatan</a:t>
            </a:r>
            <a:r>
              <a:rPr lang="en-US" sz="1900" dirty="0" smtClean="0"/>
              <a:t> </a:t>
            </a:r>
            <a:r>
              <a:rPr lang="en-US" sz="1900" dirty="0" err="1" smtClean="0"/>
              <a:t>inisiatif</a:t>
            </a:r>
            <a:r>
              <a:rPr lang="en-US" sz="1900" dirty="0" smtClean="0"/>
              <a:t>, </a:t>
            </a:r>
            <a:r>
              <a:rPr lang="en-US" sz="1900" dirty="0" err="1" smtClean="0"/>
              <a:t>prestasi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kemandirian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b="1" dirty="0" smtClean="0"/>
              <a:t>4. </a:t>
            </a:r>
            <a:r>
              <a:rPr lang="en-US" sz="1900" b="1" dirty="0" err="1" smtClean="0"/>
              <a:t>Mendorong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Kemandirian</a:t>
            </a:r>
            <a:endParaRPr lang="en-US" sz="1900" b="1" dirty="0" smtClean="0"/>
          </a:p>
          <a:p>
            <a:pPr lvl="1"/>
            <a:r>
              <a:rPr lang="en-US" sz="1900" dirty="0" err="1" smtClean="0"/>
              <a:t>Anak</a:t>
            </a:r>
            <a:r>
              <a:rPr lang="en-US" sz="1900" dirty="0" smtClean="0"/>
              <a:t> </a:t>
            </a:r>
            <a:r>
              <a:rPr lang="en-US" sz="1900" dirty="0" err="1" smtClean="0"/>
              <a:t>mulai</a:t>
            </a:r>
            <a:r>
              <a:rPr lang="en-US" sz="1900" dirty="0" smtClean="0"/>
              <a:t> </a:t>
            </a:r>
            <a:r>
              <a:rPr lang="en-US" sz="1900" dirty="0" err="1" smtClean="0"/>
              <a:t>beranjak</a:t>
            </a:r>
            <a:r>
              <a:rPr lang="en-US" sz="1900" dirty="0" smtClean="0"/>
              <a:t> </a:t>
            </a:r>
            <a:r>
              <a:rPr lang="en-US" sz="1900" dirty="0" err="1" smtClean="0"/>
              <a:t>remaja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lepas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orang </a:t>
            </a:r>
            <a:r>
              <a:rPr lang="en-US" sz="1900" dirty="0" err="1" smtClean="0"/>
              <a:t>tua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err="1" smtClean="0"/>
              <a:t>Anak</a:t>
            </a:r>
            <a:r>
              <a:rPr lang="en-US" sz="1900" dirty="0" smtClean="0"/>
              <a:t>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nyaman</a:t>
            </a:r>
            <a:r>
              <a:rPr lang="en-US" sz="1900" dirty="0" smtClean="0"/>
              <a:t> </a:t>
            </a:r>
            <a:r>
              <a:rPr lang="en-US" sz="1900" dirty="0" err="1" smtClean="0"/>
              <a:t>berada</a:t>
            </a:r>
            <a:r>
              <a:rPr lang="en-US" sz="1900" dirty="0" smtClean="0"/>
              <a:t> </a:t>
            </a:r>
            <a:r>
              <a:rPr lang="en-US" sz="1900" dirty="0" err="1" smtClean="0"/>
              <a:t>diantara</a:t>
            </a:r>
            <a:r>
              <a:rPr lang="en-US" sz="1900" dirty="0" smtClean="0"/>
              <a:t> </a:t>
            </a:r>
            <a:r>
              <a:rPr lang="en-US" sz="1900" dirty="0" err="1" smtClean="0"/>
              <a:t>teman</a:t>
            </a:r>
            <a:r>
              <a:rPr lang="en-US" sz="1900" dirty="0" smtClean="0"/>
              <a:t> </a:t>
            </a:r>
            <a:r>
              <a:rPr lang="en-US" sz="1900" dirty="0" err="1" smtClean="0"/>
              <a:t>sebaya</a:t>
            </a:r>
            <a:r>
              <a:rPr lang="en-US" sz="1900" dirty="0" smtClean="0"/>
              <a:t>, </a:t>
            </a:r>
            <a:r>
              <a:rPr lang="en-US" sz="1900" dirty="0" err="1" smtClean="0"/>
              <a:t>memungkinkan</a:t>
            </a:r>
            <a:r>
              <a:rPr lang="en-US" sz="1900" dirty="0" smtClean="0"/>
              <a:t> </a:t>
            </a:r>
            <a:r>
              <a:rPr lang="en-US" sz="1900" dirty="0" err="1" smtClean="0"/>
              <a:t>konflik</a:t>
            </a:r>
            <a:r>
              <a:rPr lang="en-US" sz="1900" dirty="0" smtClean="0"/>
              <a:t> </a:t>
            </a:r>
            <a:r>
              <a:rPr lang="en-US" sz="1900" dirty="0" err="1" smtClean="0"/>
              <a:t>antara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orang </a:t>
            </a:r>
            <a:r>
              <a:rPr lang="en-US" sz="1900" dirty="0" err="1" smtClean="0"/>
              <a:t>tua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err="1" smtClean="0"/>
              <a:t>Remaja</a:t>
            </a:r>
            <a:r>
              <a:rPr lang="en-US" sz="1900" dirty="0" smtClean="0"/>
              <a:t> </a:t>
            </a:r>
            <a:r>
              <a:rPr lang="en-US" sz="1900" dirty="0" err="1" smtClean="0"/>
              <a:t>fase</a:t>
            </a:r>
            <a:r>
              <a:rPr lang="en-US" sz="1900" dirty="0" smtClean="0"/>
              <a:t> </a:t>
            </a:r>
            <a:r>
              <a:rPr lang="en-US" sz="1900" dirty="0" err="1" smtClean="0"/>
              <a:t>terpenting</a:t>
            </a:r>
            <a:r>
              <a:rPr lang="en-US" sz="1900" dirty="0" smtClean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 smtClean="0"/>
              <a:t>pengembangan</a:t>
            </a:r>
            <a:r>
              <a:rPr lang="en-US" sz="1900" dirty="0" smtClean="0"/>
              <a:t> </a:t>
            </a:r>
            <a:r>
              <a:rPr lang="en-US" sz="1900" dirty="0" err="1" smtClean="0"/>
              <a:t>kepribadiannya</a:t>
            </a:r>
            <a:r>
              <a:rPr lang="en-US" sz="1900" dirty="0" smtClean="0"/>
              <a:t>, orang </a:t>
            </a:r>
            <a:r>
              <a:rPr lang="en-US" sz="1900" dirty="0" err="1" smtClean="0"/>
              <a:t>tua</a:t>
            </a:r>
            <a:r>
              <a:rPr lang="en-US" sz="1900" dirty="0" smtClean="0"/>
              <a:t> </a:t>
            </a:r>
            <a:r>
              <a:rPr lang="en-US" sz="1900" dirty="0" err="1" smtClean="0"/>
              <a:t>sebaiknya</a:t>
            </a:r>
            <a:r>
              <a:rPr lang="en-US" sz="1900" dirty="0" smtClean="0"/>
              <a:t> </a:t>
            </a:r>
            <a:r>
              <a:rPr lang="en-US" sz="1900" dirty="0" err="1" smtClean="0"/>
              <a:t>memberikan</a:t>
            </a:r>
            <a:r>
              <a:rPr lang="en-US" sz="1900" dirty="0" smtClean="0"/>
              <a:t> </a:t>
            </a:r>
            <a:r>
              <a:rPr lang="en-US" sz="1900" dirty="0" err="1" smtClean="0"/>
              <a:t>dorongan</a:t>
            </a:r>
            <a:r>
              <a:rPr lang="en-US" sz="1900" dirty="0" smtClean="0"/>
              <a:t> </a:t>
            </a:r>
            <a:r>
              <a:rPr lang="en-US" sz="1900" dirty="0" err="1" smtClean="0"/>
              <a:t>positif</a:t>
            </a:r>
            <a:r>
              <a:rPr lang="en-US" sz="1900" dirty="0" smtClean="0"/>
              <a:t> </a:t>
            </a:r>
            <a:r>
              <a:rPr lang="en-US" sz="1900" dirty="0" err="1" smtClean="0"/>
              <a:t>bagi</a:t>
            </a:r>
            <a:r>
              <a:rPr lang="en-US" sz="1900" dirty="0" smtClean="0"/>
              <a:t> </a:t>
            </a:r>
            <a:r>
              <a:rPr lang="en-US" sz="1900" dirty="0" err="1" smtClean="0"/>
              <a:t>kemandirian</a:t>
            </a:r>
            <a:r>
              <a:rPr lang="en-US" sz="1900" dirty="0" smtClean="0"/>
              <a:t> </a:t>
            </a:r>
            <a:r>
              <a:rPr lang="en-US" sz="1900" dirty="0" err="1" smtClean="0"/>
              <a:t>anak</a:t>
            </a:r>
            <a:r>
              <a:rPr lang="en-US" sz="1900" dirty="0" smtClean="0"/>
              <a:t>.</a:t>
            </a: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6888"/>
            <a:ext cx="3650501" cy="2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546847" cy="23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5266928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5. </a:t>
            </a:r>
            <a:r>
              <a:rPr lang="en-US" sz="2000" b="1" dirty="0" err="1" smtClean="0"/>
              <a:t>Melepas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endParaRPr lang="en-US" sz="2000" b="1" dirty="0" smtClean="0"/>
          </a:p>
          <a:p>
            <a:pPr lvl="1"/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meninggalkan</a:t>
            </a:r>
            <a:r>
              <a:rPr lang="en-US" sz="1800" dirty="0" smtClean="0"/>
              <a:t> </a:t>
            </a:r>
            <a:r>
              <a:rPr lang="en-US" sz="1800" dirty="0" err="1" smtClean="0"/>
              <a:t>rumah</a:t>
            </a:r>
            <a:r>
              <a:rPr lang="en-US" sz="1800" dirty="0" smtClean="0"/>
              <a:t>; </a:t>
            </a:r>
            <a:r>
              <a:rPr lang="en-US" sz="1800" dirty="0" err="1" smtClean="0"/>
              <a:t>sekolah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/ </a:t>
            </a:r>
            <a:r>
              <a:rPr lang="en-US" sz="1800" dirty="0" err="1" smtClean="0"/>
              <a:t>menikah</a:t>
            </a:r>
            <a:r>
              <a:rPr lang="en-US" sz="1800" dirty="0" smtClean="0"/>
              <a:t>/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 </a:t>
            </a:r>
            <a:r>
              <a:rPr lang="en-US" sz="1800" dirty="0" err="1" smtClean="0"/>
              <a:t>berada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posisi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jarang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 </a:t>
            </a:r>
            <a:r>
              <a:rPr lang="en-US" sz="1800" dirty="0" err="1" smtClean="0"/>
              <a:t>merasa</a:t>
            </a:r>
            <a:r>
              <a:rPr lang="en-US" sz="1800" dirty="0" smtClean="0"/>
              <a:t> </a:t>
            </a:r>
            <a:r>
              <a:rPr lang="en-US" sz="1800" dirty="0" err="1" smtClean="0"/>
              <a:t>bertanggung</a:t>
            </a:r>
            <a:r>
              <a:rPr lang="en-US" sz="1800" dirty="0" smtClean="0"/>
              <a:t> </a:t>
            </a:r>
            <a:r>
              <a:rPr lang="en-US" sz="1800" dirty="0" err="1" smtClean="0"/>
              <a:t>jawab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membesarkan</a:t>
            </a:r>
            <a:r>
              <a:rPr lang="en-US" sz="1800" dirty="0" smtClean="0"/>
              <a:t> </a:t>
            </a:r>
            <a:r>
              <a:rPr lang="en-US" sz="1800" dirty="0" err="1" smtClean="0"/>
              <a:t>cucu</a:t>
            </a:r>
            <a:r>
              <a:rPr lang="en-US" sz="1800" dirty="0" smtClean="0"/>
              <a:t>,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tinggal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.</a:t>
            </a:r>
          </a:p>
          <a:p>
            <a:pPr marL="0" indent="0">
              <a:buNone/>
            </a:pPr>
            <a:r>
              <a:rPr lang="en-US" sz="2000" b="1" dirty="0" smtClean="0"/>
              <a:t>6. </a:t>
            </a:r>
            <a:r>
              <a:rPr lang="en-US" sz="2000" b="1" dirty="0" err="1" smtClean="0"/>
              <a:t>Fase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Melepas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endParaRPr lang="en-US" sz="2000" b="1" dirty="0" smtClean="0"/>
          </a:p>
          <a:p>
            <a:pPr lvl="1"/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pernikahan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menganggap</a:t>
            </a:r>
            <a:r>
              <a:rPr lang="en-US" sz="1800" dirty="0" smtClean="0"/>
              <a:t> Empty nest; </a:t>
            </a:r>
            <a:r>
              <a:rPr lang="en-US" sz="1800" dirty="0" err="1" smtClean="0"/>
              <a:t>diasosiasikan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terendah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kepuasan</a:t>
            </a:r>
            <a:r>
              <a:rPr lang="en-US" sz="1800" dirty="0" smtClean="0"/>
              <a:t> </a:t>
            </a:r>
            <a:r>
              <a:rPr lang="en-US" sz="1800" dirty="0" err="1" smtClean="0"/>
              <a:t>pernikahan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menganggap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</a:t>
            </a:r>
            <a:r>
              <a:rPr lang="en-US" sz="1800" dirty="0" err="1" smtClean="0"/>
              <a:t>madu</a:t>
            </a:r>
            <a:r>
              <a:rPr lang="en-US" sz="1800" dirty="0" smtClean="0"/>
              <a:t> </a:t>
            </a:r>
            <a:r>
              <a:rPr lang="en-US" sz="1800" dirty="0" err="1" smtClean="0"/>
              <a:t>kedu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malah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mengganggap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memunculkan</a:t>
            </a:r>
            <a:r>
              <a:rPr lang="en-US" sz="1800" dirty="0" smtClean="0"/>
              <a:t> </a:t>
            </a:r>
            <a:r>
              <a:rPr lang="en-US" sz="1800" dirty="0" err="1" smtClean="0"/>
              <a:t>konflik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7. </a:t>
            </a:r>
            <a:r>
              <a:rPr lang="en-US" sz="2000" b="1" dirty="0" err="1" smtClean="0"/>
              <a:t>Masa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Istirahat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Pensiun</a:t>
            </a:r>
            <a:endParaRPr lang="en-US" sz="2000" b="1" dirty="0" smtClean="0"/>
          </a:p>
          <a:p>
            <a:pPr lvl="1"/>
            <a:r>
              <a:rPr lang="en-US" sz="1800" dirty="0" err="1" smtClean="0"/>
              <a:t>Positif</a:t>
            </a:r>
            <a:r>
              <a:rPr lang="en-US" sz="1800" dirty="0" smtClean="0"/>
              <a:t>: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dihabiskan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sempat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Negatif</a:t>
            </a:r>
            <a:r>
              <a:rPr lang="en-US" sz="1800" dirty="0" smtClean="0"/>
              <a:t>: </a:t>
            </a:r>
            <a:r>
              <a:rPr lang="en-US" sz="1800" dirty="0" err="1" smtClean="0"/>
              <a:t>kebosanan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hilangnya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produktivitas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Kehadiran</a:t>
            </a:r>
            <a:r>
              <a:rPr lang="en-US" sz="1800" dirty="0" smtClean="0"/>
              <a:t> </a:t>
            </a:r>
            <a:r>
              <a:rPr lang="en-US" sz="1800" dirty="0" err="1" smtClean="0"/>
              <a:t>cucu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pic>
        <p:nvPicPr>
          <p:cNvPr id="19458" name="Picture 2" descr="Image result for graduation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6" y="620688"/>
            <a:ext cx="2994670" cy="21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econd honeym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6" y="2969645"/>
            <a:ext cx="2994670" cy="1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retired couple grand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68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4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701703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Panduan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600200"/>
            <a:ext cx="46908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– </a:t>
            </a:r>
            <a:r>
              <a:rPr lang="en-US" dirty="0" err="1" smtClean="0"/>
              <a:t>diemban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 –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keintiman</a:t>
            </a:r>
            <a:endParaRPr lang="en-US" dirty="0" smtClean="0"/>
          </a:p>
          <a:p>
            <a:r>
              <a:rPr lang="en-US" dirty="0" err="1" smtClean="0"/>
              <a:t>Menunjukan</a:t>
            </a:r>
            <a:r>
              <a:rPr lang="en-US" dirty="0" smtClean="0"/>
              <a:t> rasa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terluka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id-ID" dirty="0"/>
          </a:p>
        </p:txBody>
      </p:sp>
      <p:sp>
        <p:nvSpPr>
          <p:cNvPr id="4" name="AutoShape 2" descr="Image result for retired cou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21"/>
          <a:stretch/>
        </p:blipFill>
        <p:spPr bwMode="auto">
          <a:xfrm>
            <a:off x="4860032" y="1916832"/>
            <a:ext cx="42618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Keluarga</a:t>
            </a:r>
            <a:r>
              <a:rPr lang="en-US" i="1" dirty="0" smtClean="0"/>
              <a:t>?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Abad 20 – </a:t>
            </a:r>
            <a:r>
              <a:rPr lang="en-US" b="1" dirty="0" err="1" smtClean="0"/>
              <a:t>Perempuan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laki</a:t>
            </a:r>
            <a:r>
              <a:rPr lang="en-US" b="1" dirty="0" smtClean="0"/>
              <a:t> – </a:t>
            </a:r>
            <a:r>
              <a:rPr lang="en-US" b="1" dirty="0" err="1" smtClean="0"/>
              <a:t>laki</a:t>
            </a:r>
            <a:r>
              <a:rPr lang="en-US" b="1" dirty="0" smtClean="0"/>
              <a:t> </a:t>
            </a:r>
            <a:r>
              <a:rPr lang="en-US" b="1" dirty="0" err="1" smtClean="0"/>
              <a:t>menikah</a:t>
            </a:r>
            <a:r>
              <a:rPr lang="en-US" b="1" dirty="0" smtClean="0"/>
              <a:t>,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/>
              <a:t> </a:t>
            </a:r>
            <a:r>
              <a:rPr lang="en-US" b="1" dirty="0" smtClean="0"/>
              <a:t>= </a:t>
            </a:r>
            <a:r>
              <a:rPr lang="en-US" b="1" dirty="0" err="1" smtClean="0"/>
              <a:t>Berkeluarga</a:t>
            </a:r>
            <a:endParaRPr lang="en-US" b="1" dirty="0" smtClean="0"/>
          </a:p>
          <a:p>
            <a:r>
              <a:rPr lang="en-US" dirty="0" smtClean="0"/>
              <a:t>Abad 21?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122" name="Picture 2" descr="Image result for mixed race family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2361596" cy="35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2" y="2720579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amily portr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1" y="5157192"/>
            <a:ext cx="1400785" cy="14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Keluarga</a:t>
            </a:r>
            <a:r>
              <a:rPr lang="en-US" i="1" dirty="0" smtClean="0"/>
              <a:t>?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Abad 20 – </a:t>
            </a:r>
            <a:r>
              <a:rPr lang="en-US" b="1" dirty="0" err="1" smtClean="0"/>
              <a:t>Perempuan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laki</a:t>
            </a:r>
            <a:r>
              <a:rPr lang="en-US" b="1" dirty="0" smtClean="0"/>
              <a:t> – </a:t>
            </a:r>
            <a:r>
              <a:rPr lang="en-US" b="1" dirty="0" err="1" smtClean="0"/>
              <a:t>laki</a:t>
            </a:r>
            <a:r>
              <a:rPr lang="en-US" b="1" dirty="0" smtClean="0"/>
              <a:t> </a:t>
            </a:r>
            <a:r>
              <a:rPr lang="en-US" b="1" dirty="0" err="1" smtClean="0"/>
              <a:t>menikah</a:t>
            </a:r>
            <a:r>
              <a:rPr lang="en-US" b="1" dirty="0" smtClean="0"/>
              <a:t>,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/>
              <a:t> </a:t>
            </a:r>
            <a:r>
              <a:rPr lang="en-US" b="1" dirty="0" smtClean="0"/>
              <a:t>= </a:t>
            </a:r>
            <a:r>
              <a:rPr lang="en-US" b="1" dirty="0" err="1" smtClean="0"/>
              <a:t>Berkeluarga</a:t>
            </a:r>
            <a:endParaRPr lang="en-US" b="1" dirty="0" smtClean="0"/>
          </a:p>
          <a:p>
            <a:r>
              <a:rPr lang="en-US" dirty="0" smtClean="0"/>
              <a:t>Abad 21?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 descr="Image result for family portrait homosex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02" y="2996952"/>
            <a:ext cx="323877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amily portrait homosex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21051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uple be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0408" cy="56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 err="1" smtClean="0"/>
              <a:t>Pernikahan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Pembentukan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Keluarga</a:t>
            </a:r>
            <a:endParaRPr lang="id-ID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32" y="3470715"/>
            <a:ext cx="8229600" cy="2764904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,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/</a:t>
            </a:r>
            <a:r>
              <a:rPr lang="en-US" dirty="0" err="1" smtClean="0"/>
              <a:t>kohabitasi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Bedanya</a:t>
            </a:r>
            <a:r>
              <a:rPr lang="en-US" dirty="0" smtClean="0"/>
              <a:t>?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47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edding medieval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0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41764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en-US" sz="3600" i="1" dirty="0" err="1" smtClean="0"/>
              <a:t>Ragam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Tujuan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Pernikahan</a:t>
            </a:r>
            <a:endParaRPr lang="id-ID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772817"/>
            <a:ext cx="8229600" cy="4392488"/>
          </a:xfrm>
          <a:solidFill>
            <a:srgbClr val="FFFFFF">
              <a:alpha val="60000"/>
            </a:srgbClr>
          </a:solidFill>
          <a:ln>
            <a:solidFill>
              <a:schemeClr val="bg1">
                <a:alpha val="69804"/>
              </a:schemeClr>
            </a:solidFill>
          </a:ln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instrumen</a:t>
            </a:r>
            <a:r>
              <a:rPr lang="en-US" sz="2400" b="1" dirty="0" smtClean="0"/>
              <a:t> vital agar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diterima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institusi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ekonomi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politik</a:t>
            </a:r>
            <a:r>
              <a:rPr lang="en-US" sz="2400" b="1" dirty="0" smtClean="0"/>
              <a:t> (Abad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18)</a:t>
            </a:r>
            <a:endParaRPr lang="en-US" sz="2400" b="1" dirty="0"/>
          </a:p>
          <a:p>
            <a:pPr marL="514350" lvl="0" indent="-514350">
              <a:buAutoNum type="arabicPeriod"/>
            </a:pPr>
            <a:r>
              <a:rPr lang="en-US" sz="2400" b="1" dirty="0" err="1" smtClean="0"/>
              <a:t>Perdamaian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suku</a:t>
            </a:r>
            <a:endParaRPr lang="en-US" sz="2400" b="1" dirty="0" smtClean="0"/>
          </a:p>
          <a:p>
            <a:pPr marL="514350" lvl="0" indent="-514350">
              <a:buAutoNum type="arabicPeriod"/>
            </a:pPr>
            <a:r>
              <a:rPr lang="en-US" sz="2400" b="1" dirty="0" err="1" smtClean="0"/>
              <a:t>Menghasilkan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keturunan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Bangsa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Yunani</a:t>
            </a:r>
            <a:r>
              <a:rPr lang="en-US" sz="2400" b="1" dirty="0" smtClean="0"/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 err="1" smtClean="0"/>
              <a:t>Memperkuat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fiansial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pekerja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semakin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semakin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pekerja</a:t>
            </a:r>
            <a:r>
              <a:rPr lang="en-US" sz="2400" b="1" dirty="0" smtClean="0"/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 err="1" smtClean="0"/>
              <a:t>Memperkuat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aliansi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politik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jaringan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keluarga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mempererat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transaksi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kepemilikan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properti</a:t>
            </a:r>
            <a:r>
              <a:rPr lang="en-US" sz="2400" b="1" dirty="0" smtClean="0"/>
              <a:t> (Abad ke-15)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 err="1" smtClean="0"/>
              <a:t>Cinta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perasaan</a:t>
            </a:r>
            <a:r>
              <a:rPr lang="en-US" sz="2400" b="1" dirty="0" smtClean="0"/>
              <a:t> (Abad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-18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19)</a:t>
            </a:r>
          </a:p>
          <a:p>
            <a:pPr marL="514350" lvl="0" indent="-514350">
              <a:buAutoNum type="arabicPeriod"/>
            </a:pPr>
            <a:r>
              <a:rPr lang="en-US" sz="2400" b="1" dirty="0" err="1" smtClean="0"/>
              <a:t>Kehamilan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Kaum</a:t>
            </a:r>
            <a:r>
              <a:rPr lang="en-US" sz="2400" b="1" dirty="0" smtClean="0"/>
              <a:t> puritan, </a:t>
            </a:r>
            <a:r>
              <a:rPr lang="en-US" sz="2400" b="1" dirty="0" err="1" smtClean="0"/>
              <a:t>konservatif</a:t>
            </a:r>
            <a:r>
              <a:rPr lang="en-US" sz="2400" b="1" dirty="0" smtClean="0">
                <a:sym typeface="Wingdings" pitchFamily="2" charset="2"/>
              </a:rPr>
              <a:t>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527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229600" cy="895993"/>
          </a:xfrm>
        </p:spPr>
        <p:txBody>
          <a:bodyPr>
            <a:noAutofit/>
          </a:bodyPr>
          <a:lstStyle/>
          <a:p>
            <a:pPr algn="l"/>
            <a:r>
              <a:rPr lang="en-US" sz="2900" i="1" dirty="0" smtClean="0"/>
              <a:t>4 Cara </a:t>
            </a:r>
            <a:r>
              <a:rPr lang="en-US" sz="2900" i="1" dirty="0" err="1" smtClean="0"/>
              <a:t>Pasangan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Menentukan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Pernikahan</a:t>
            </a:r>
            <a:endParaRPr lang="id-ID" sz="29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45024"/>
            <a:ext cx="8424936" cy="2952328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bertahap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sesekali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pernikahan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/>
              <a:t>Perkenalan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afeksi</a:t>
            </a:r>
            <a:r>
              <a:rPr lang="en-US" sz="24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pacaran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mengganggu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3608" y="1084633"/>
            <a:ext cx="6759963" cy="2488383"/>
            <a:chOff x="1675537" y="980728"/>
            <a:chExt cx="6759963" cy="2488383"/>
          </a:xfrm>
        </p:grpSpPr>
        <p:pic>
          <p:nvPicPr>
            <p:cNvPr id="8200" name="Picture 8" descr="Image result for first da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657" y="980728"/>
              <a:ext cx="3317843" cy="248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Image result for casual wedd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537" y="980728"/>
              <a:ext cx="1656184" cy="248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proposal wedd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720" y="2321371"/>
              <a:ext cx="2752448" cy="1147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Image result for couple argumen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720" y="980728"/>
              <a:ext cx="1785937" cy="134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8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730426"/>
          </a:xfrm>
        </p:spPr>
        <p:txBody>
          <a:bodyPr/>
          <a:lstStyle/>
          <a:p>
            <a:r>
              <a:rPr lang="en-US" dirty="0" err="1" smtClean="0"/>
              <a:t>Keluarga</a:t>
            </a:r>
            <a:r>
              <a:rPr lang="en-US" dirty="0" smtClean="0"/>
              <a:t> (n)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/</a:t>
            </a:r>
            <a:r>
              <a:rPr lang="en-US" dirty="0" err="1" smtClean="0"/>
              <a:t>kohabitasi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di Indonesia, </a:t>
            </a:r>
            <a:r>
              <a:rPr lang="en-US" sz="2400" dirty="0" err="1" smtClean="0">
                <a:solidFill>
                  <a:srgbClr val="FF0000"/>
                </a:solidFill>
              </a:rPr>
              <a:t>lazimnya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pernikahan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saja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kohabitasi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dianggap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tabu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9218" name="Picture 2" descr="Image result for buku nik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98986"/>
            <a:ext cx="6381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6133"/>
            <a:ext cx="7970116" cy="53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Pernikahan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Kohabitasi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Komitmen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Jangka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Panjang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commitment cou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6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dirty="0" smtClean="0"/>
              <a:t>KOMITMEN JANGKA PANJANG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Kohabitasi</a:t>
            </a:r>
            <a:endParaRPr lang="en-US" dirty="0" smtClean="0"/>
          </a:p>
          <a:p>
            <a:pPr lvl="0"/>
            <a:r>
              <a:rPr lang="en-US" b="1" dirty="0" err="1" smtClean="0"/>
              <a:t>Komitmen</a:t>
            </a:r>
            <a:r>
              <a:rPr lang="en-US" b="1" dirty="0" smtClean="0"/>
              <a:t> </a:t>
            </a:r>
            <a:r>
              <a:rPr lang="en-US" b="1" dirty="0" err="1" smtClean="0"/>
              <a:t>jangka</a:t>
            </a:r>
            <a:r>
              <a:rPr lang="en-US" b="1" dirty="0" smtClean="0"/>
              <a:t> </a:t>
            </a:r>
            <a:r>
              <a:rPr lang="en-US" b="1" dirty="0" err="1" smtClean="0"/>
              <a:t>panjang</a:t>
            </a:r>
            <a:r>
              <a:rPr lang="en-US" b="1" dirty="0" smtClean="0"/>
              <a:t> </a:t>
            </a:r>
            <a:r>
              <a:rPr lang="en-US" b="1" dirty="0" err="1" smtClean="0"/>
              <a:t>berbagi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sekedar</a:t>
            </a:r>
            <a:r>
              <a:rPr lang="en-US" b="1" dirty="0" smtClean="0"/>
              <a:t> </a:t>
            </a:r>
            <a:r>
              <a:rPr lang="en-US" b="1" dirty="0" err="1" smtClean="0"/>
              <a:t>pacaran</a:t>
            </a:r>
            <a:r>
              <a:rPr lang="en-US" b="1" dirty="0" smtClean="0"/>
              <a:t>, </a:t>
            </a:r>
            <a:r>
              <a:rPr lang="en-US" b="1" dirty="0" err="1" smtClean="0"/>
              <a:t>namun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legal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komitmen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rendah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pernikahan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err="1" smtClean="0"/>
              <a:t>Kohabitasi</a:t>
            </a:r>
            <a:r>
              <a:rPr lang="en-US" b="1" dirty="0" smtClean="0"/>
              <a:t> </a:t>
            </a:r>
            <a:r>
              <a:rPr lang="en-US" b="1" dirty="0" err="1" smtClean="0"/>
              <a:t>Heteroseksual</a:t>
            </a:r>
            <a:r>
              <a:rPr lang="en-US" b="1" dirty="0" smtClean="0"/>
              <a:t> </a:t>
            </a:r>
            <a:r>
              <a:rPr lang="en-US" dirty="0" smtClean="0"/>
              <a:t>(&gt; </a:t>
            </a:r>
            <a:r>
              <a:rPr lang="en-US" dirty="0" err="1" smtClean="0"/>
              <a:t>intim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pacaran</a:t>
            </a:r>
            <a:r>
              <a:rPr lang="en-US" dirty="0" smtClean="0"/>
              <a:t>, &lt;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persiapan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pernikahan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banyak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permanen</a:t>
            </a:r>
            <a:endParaRPr lang="en-US" dirty="0" smtClean="0"/>
          </a:p>
          <a:p>
            <a:pPr lvl="1"/>
            <a:r>
              <a:rPr lang="en-US" b="1" dirty="0" err="1" smtClean="0"/>
              <a:t>Kohabitasi</a:t>
            </a:r>
            <a:r>
              <a:rPr lang="en-US" b="1" dirty="0" smtClean="0"/>
              <a:t> </a:t>
            </a:r>
            <a:r>
              <a:rPr lang="en-US" b="1" dirty="0" err="1" smtClean="0"/>
              <a:t>Homoseksual</a:t>
            </a:r>
            <a:r>
              <a:rPr lang="en-US" b="1" dirty="0" smtClean="0"/>
              <a:t> &amp; Lesbian </a:t>
            </a:r>
            <a:r>
              <a:rPr lang="en-US" dirty="0" smtClean="0"/>
              <a:t>(</a:t>
            </a:r>
            <a:r>
              <a:rPr lang="en-US" dirty="0" err="1" smtClean="0"/>
              <a:t>ganjalan</a:t>
            </a:r>
            <a:r>
              <a:rPr lang="en-US" dirty="0" smtClean="0"/>
              <a:t> </a:t>
            </a:r>
            <a:r>
              <a:rPr lang="en-US" dirty="0" err="1" smtClean="0"/>
              <a:t>legalitas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yang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2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5439741</TotalTime>
  <Words>883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Komunikasi dalam Keluarga</vt:lpstr>
      <vt:lpstr>Keluarga?</vt:lpstr>
      <vt:lpstr>Keluarga?</vt:lpstr>
      <vt:lpstr>Pernikahan dan Pembentukan Keluarga</vt:lpstr>
      <vt:lpstr>Ragam Tujuan Pernikahan</vt:lpstr>
      <vt:lpstr>4 Cara Pasangan Menentukan Pernikahan</vt:lpstr>
      <vt:lpstr>Keluarga (n) dapat dibentuk oleh pernikahan/kohabitasi  di Indonesia, lazimnya, dengan pernikahan saja, kohabitasi dianggap tabu</vt:lpstr>
      <vt:lpstr>Pernikahan &amp; Kohabitasi adalah  Komitmen Jangka Panjang</vt:lpstr>
      <vt:lpstr>KOMITMEN JANGKA PANJANG</vt:lpstr>
      <vt:lpstr>KOMITMEN JANGKA PANJANG</vt:lpstr>
      <vt:lpstr>KOMITMEN JANGKA PANJANG</vt:lpstr>
      <vt:lpstr>KOMITMEN JANGKA PANJANG</vt:lpstr>
      <vt:lpstr>KOMITMEN JANGKA PANJANG</vt:lpstr>
      <vt:lpstr>Ditemukan, &gt; Puas apabila Tradisional/ Separasi- Tradisional memberi jarak tapi tetap menunjukan afeksi</vt:lpstr>
      <vt:lpstr>3 Elemen Kunci yang Mempengaruhi Kepuasan &amp; Komitmen Jangka Panjang</vt:lpstr>
      <vt:lpstr>Siklus Kehidupan Dalam Keluarga</vt:lpstr>
      <vt:lpstr>PowerPoint Presentation</vt:lpstr>
      <vt:lpstr>PowerPoint Presentation</vt:lpstr>
      <vt:lpstr>Panduan Komunikasi Efektif dalam Keluarga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dalam Keluarga</dc:title>
  <dc:creator>Suci Marini</dc:creator>
  <cp:lastModifiedBy>Suci Marini</cp:lastModifiedBy>
  <cp:revision>17</cp:revision>
  <dcterms:created xsi:type="dcterms:W3CDTF">2019-05-03T09:16:48Z</dcterms:created>
  <dcterms:modified xsi:type="dcterms:W3CDTF">2008-12-31T18:40:01Z</dcterms:modified>
</cp:coreProperties>
</file>