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80" r:id="rId13"/>
    <p:sldId id="282" r:id="rId14"/>
    <p:sldId id="283" r:id="rId15"/>
    <p:sldId id="271" r:id="rId16"/>
    <p:sldId id="273" r:id="rId17"/>
    <p:sldId id="284" r:id="rId18"/>
    <p:sldId id="276" r:id="rId19"/>
    <p:sldId id="277" r:id="rId20"/>
    <p:sldId id="285" r:id="rId21"/>
    <p:sldId id="278" r:id="rId22"/>
    <p:sldId id="286" r:id="rId23"/>
    <p:sldId id="28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2" autoAdjust="0"/>
    <p:restoredTop sz="94660"/>
  </p:normalViewPr>
  <p:slideViewPr>
    <p:cSldViewPr snapToGrid="0">
      <p:cViewPr varScale="1">
        <p:scale>
          <a:sx n="41" d="100"/>
          <a:sy n="41" d="100"/>
        </p:scale>
        <p:origin x="9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422668-B0EE-46CE-A7AB-17DE4B2F2DC7}" type="doc">
      <dgm:prSet loTypeId="urn:microsoft.com/office/officeart/2005/8/layout/hProcess7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C417D5DC-6ADB-43D0-8A79-E74E70BD09B3}">
      <dgm:prSet phldrT="[Text]"/>
      <dgm:spPr/>
      <dgm:t>
        <a:bodyPr/>
        <a:lstStyle/>
        <a:p>
          <a:r>
            <a:rPr lang="id-ID" dirty="0" smtClean="0"/>
            <a:t>Kehadiran</a:t>
          </a:r>
          <a:endParaRPr lang="en-US" dirty="0"/>
        </a:p>
      </dgm:t>
    </dgm:pt>
    <dgm:pt modelId="{04A8407A-64AF-4CF4-9B8B-1A7CE1496B8E}" type="parTrans" cxnId="{6476D421-7CAD-4ADA-A71B-F3EFE576F153}">
      <dgm:prSet/>
      <dgm:spPr/>
      <dgm:t>
        <a:bodyPr/>
        <a:lstStyle/>
        <a:p>
          <a:endParaRPr lang="en-US"/>
        </a:p>
      </dgm:t>
    </dgm:pt>
    <dgm:pt modelId="{B2147444-7BB8-42E7-8B42-61DE2142B035}" type="sibTrans" cxnId="{6476D421-7CAD-4ADA-A71B-F3EFE576F153}">
      <dgm:prSet/>
      <dgm:spPr/>
      <dgm:t>
        <a:bodyPr/>
        <a:lstStyle/>
        <a:p>
          <a:endParaRPr lang="en-US"/>
        </a:p>
      </dgm:t>
    </dgm:pt>
    <dgm:pt modelId="{726861C7-1ECC-4AFB-A090-72A69CAF4766}">
      <dgm:prSet phldrT="[Text]" custT="1"/>
      <dgm:spPr/>
      <dgm:t>
        <a:bodyPr/>
        <a:lstStyle/>
        <a:p>
          <a:r>
            <a:rPr lang="id-ID" sz="4000" i="1" dirty="0" smtClean="0">
              <a:latin typeface="Century Gothic" panose="020B0502020202020204" pitchFamily="34" charset="0"/>
            </a:rPr>
            <a:t>Toleransi – 15 menit</a:t>
          </a:r>
        </a:p>
        <a:p>
          <a:r>
            <a:rPr lang="id-ID" sz="4000" i="1" dirty="0" smtClean="0">
              <a:latin typeface="Century Gothic" panose="020B0502020202020204" pitchFamily="34" charset="0"/>
            </a:rPr>
            <a:t>Bobot </a:t>
          </a:r>
          <a:r>
            <a:rPr lang="id-ID" sz="4000" b="1" i="1" dirty="0" smtClean="0">
              <a:latin typeface="Century Gothic" panose="020B0502020202020204" pitchFamily="34" charset="0"/>
            </a:rPr>
            <a:t>10%</a:t>
          </a:r>
          <a:endParaRPr lang="en-US" sz="4000" b="1" i="1" dirty="0">
            <a:latin typeface="Century Gothic" panose="020B0502020202020204" pitchFamily="34" charset="0"/>
          </a:endParaRPr>
        </a:p>
      </dgm:t>
    </dgm:pt>
    <dgm:pt modelId="{A5A05F30-124B-4878-91AC-3A14A405FB9B}" type="parTrans" cxnId="{FBBDA446-8DE1-4A56-AB69-F933CAA4B6DE}">
      <dgm:prSet/>
      <dgm:spPr/>
      <dgm:t>
        <a:bodyPr/>
        <a:lstStyle/>
        <a:p>
          <a:endParaRPr lang="en-US"/>
        </a:p>
      </dgm:t>
    </dgm:pt>
    <dgm:pt modelId="{2A13F78C-0FF1-4450-B11A-BD1CA3EEAD12}" type="sibTrans" cxnId="{FBBDA446-8DE1-4A56-AB69-F933CAA4B6DE}">
      <dgm:prSet/>
      <dgm:spPr/>
      <dgm:t>
        <a:bodyPr/>
        <a:lstStyle/>
        <a:p>
          <a:endParaRPr lang="en-US"/>
        </a:p>
      </dgm:t>
    </dgm:pt>
    <dgm:pt modelId="{A9448823-E7C4-4287-B624-94A1094A76EC}">
      <dgm:prSet phldrT="[Text]"/>
      <dgm:spPr/>
      <dgm:t>
        <a:bodyPr/>
        <a:lstStyle/>
        <a:p>
          <a:r>
            <a:rPr lang="id-ID" dirty="0" smtClean="0"/>
            <a:t>Tugas</a:t>
          </a:r>
          <a:endParaRPr lang="en-US" dirty="0"/>
        </a:p>
      </dgm:t>
    </dgm:pt>
    <dgm:pt modelId="{60AFE7AE-A9D1-4EA7-B953-50CE687A8489}" type="parTrans" cxnId="{98D19BFC-A18A-4C4B-9600-A2F988626A4C}">
      <dgm:prSet/>
      <dgm:spPr/>
      <dgm:t>
        <a:bodyPr/>
        <a:lstStyle/>
        <a:p>
          <a:endParaRPr lang="en-US"/>
        </a:p>
      </dgm:t>
    </dgm:pt>
    <dgm:pt modelId="{C01DF11E-7CD5-4A1B-A599-0CEF977996B8}" type="sibTrans" cxnId="{98D19BFC-A18A-4C4B-9600-A2F988626A4C}">
      <dgm:prSet/>
      <dgm:spPr/>
      <dgm:t>
        <a:bodyPr/>
        <a:lstStyle/>
        <a:p>
          <a:endParaRPr lang="en-US"/>
        </a:p>
      </dgm:t>
    </dgm:pt>
    <dgm:pt modelId="{0FCA0633-912E-40CE-8E12-D611DB25C7B8}">
      <dgm:prSet phldrT="[Text]" custT="1"/>
      <dgm:spPr/>
      <dgm:t>
        <a:bodyPr/>
        <a:lstStyle/>
        <a:p>
          <a:r>
            <a:rPr lang="id-ID" sz="3200" i="1" dirty="0" smtClean="0">
              <a:latin typeface="Century Gothic" panose="020B0502020202020204" pitchFamily="34" charset="0"/>
            </a:rPr>
            <a:t>Keaktifan, Tugas Mingguan, Kuis, Role play, Artikel Ilmiah</a:t>
          </a:r>
        </a:p>
        <a:p>
          <a:r>
            <a:rPr lang="id-ID" sz="3200" b="1" i="1" dirty="0" smtClean="0">
              <a:latin typeface="Century Gothic" panose="020B0502020202020204" pitchFamily="34" charset="0"/>
            </a:rPr>
            <a:t>Bobot 35%</a:t>
          </a:r>
          <a:endParaRPr lang="en-US" sz="3200" b="1" i="1" dirty="0">
            <a:latin typeface="Century Gothic" panose="020B0502020202020204" pitchFamily="34" charset="0"/>
          </a:endParaRPr>
        </a:p>
      </dgm:t>
    </dgm:pt>
    <dgm:pt modelId="{1B5A655F-4D5F-4DED-8BE7-DC4A435F95DB}" type="parTrans" cxnId="{125F512A-2A6F-4724-8638-6948D1C64A63}">
      <dgm:prSet/>
      <dgm:spPr/>
      <dgm:t>
        <a:bodyPr/>
        <a:lstStyle/>
        <a:p>
          <a:endParaRPr lang="en-US"/>
        </a:p>
      </dgm:t>
    </dgm:pt>
    <dgm:pt modelId="{8308C947-CC7C-4B86-ACF3-CAF04614DD47}" type="sibTrans" cxnId="{125F512A-2A6F-4724-8638-6948D1C64A63}">
      <dgm:prSet/>
      <dgm:spPr/>
      <dgm:t>
        <a:bodyPr/>
        <a:lstStyle/>
        <a:p>
          <a:endParaRPr lang="en-US"/>
        </a:p>
      </dgm:t>
    </dgm:pt>
    <dgm:pt modelId="{5669A2F9-1446-4F2E-8F56-799D48F8BBDE}">
      <dgm:prSet phldrT="[Text]"/>
      <dgm:spPr/>
      <dgm:t>
        <a:bodyPr/>
        <a:lstStyle/>
        <a:p>
          <a:r>
            <a:rPr lang="id-ID" dirty="0" smtClean="0"/>
            <a:t>Ujian</a:t>
          </a:r>
          <a:endParaRPr lang="en-US" dirty="0"/>
        </a:p>
      </dgm:t>
    </dgm:pt>
    <dgm:pt modelId="{792495E2-E70C-4D88-9FD2-1EDB1B789E37}" type="parTrans" cxnId="{44EA52A9-A61E-4F69-BC67-063DE381128A}">
      <dgm:prSet/>
      <dgm:spPr/>
      <dgm:t>
        <a:bodyPr/>
        <a:lstStyle/>
        <a:p>
          <a:endParaRPr lang="en-US"/>
        </a:p>
      </dgm:t>
    </dgm:pt>
    <dgm:pt modelId="{3BD92BE1-3E1C-440C-B821-98CB9063D75C}" type="sibTrans" cxnId="{44EA52A9-A61E-4F69-BC67-063DE381128A}">
      <dgm:prSet/>
      <dgm:spPr/>
      <dgm:t>
        <a:bodyPr/>
        <a:lstStyle/>
        <a:p>
          <a:endParaRPr lang="en-US"/>
        </a:p>
      </dgm:t>
    </dgm:pt>
    <dgm:pt modelId="{BD7742FD-A5BC-484D-9E43-55BFC8FFB18B}">
      <dgm:prSet phldrT="[Text]"/>
      <dgm:spPr/>
      <dgm:t>
        <a:bodyPr/>
        <a:lstStyle/>
        <a:p>
          <a:r>
            <a:rPr lang="id-ID" i="1" dirty="0" smtClean="0">
              <a:latin typeface="Century Gothic" panose="020B0502020202020204" pitchFamily="34" charset="0"/>
            </a:rPr>
            <a:t>UTS – </a:t>
          </a:r>
          <a:r>
            <a:rPr lang="id-ID" b="1" i="1" dirty="0" smtClean="0">
              <a:latin typeface="Century Gothic" panose="020B0502020202020204" pitchFamily="34" charset="0"/>
            </a:rPr>
            <a:t>25%</a:t>
          </a:r>
        </a:p>
        <a:p>
          <a:r>
            <a:rPr lang="id-ID" i="1" dirty="0" smtClean="0">
              <a:latin typeface="Century Gothic" panose="020B0502020202020204" pitchFamily="34" charset="0"/>
            </a:rPr>
            <a:t>UAS </a:t>
          </a:r>
          <a:r>
            <a:rPr lang="id-ID" b="1" i="1" dirty="0" smtClean="0">
              <a:latin typeface="Century Gothic" panose="020B0502020202020204" pitchFamily="34" charset="0"/>
            </a:rPr>
            <a:t>30%</a:t>
          </a:r>
          <a:endParaRPr lang="en-US" b="1" i="1" dirty="0">
            <a:latin typeface="Century Gothic" panose="020B0502020202020204" pitchFamily="34" charset="0"/>
          </a:endParaRPr>
        </a:p>
      </dgm:t>
    </dgm:pt>
    <dgm:pt modelId="{4E2DF53D-CD83-45EF-8BFD-D96A8A303030}" type="parTrans" cxnId="{99FA1F42-257C-491F-98A8-5EB51C239047}">
      <dgm:prSet/>
      <dgm:spPr/>
      <dgm:t>
        <a:bodyPr/>
        <a:lstStyle/>
        <a:p>
          <a:endParaRPr lang="en-US"/>
        </a:p>
      </dgm:t>
    </dgm:pt>
    <dgm:pt modelId="{8EA49EA0-C135-403C-A8B1-287AE08F1F22}" type="sibTrans" cxnId="{99FA1F42-257C-491F-98A8-5EB51C239047}">
      <dgm:prSet/>
      <dgm:spPr/>
      <dgm:t>
        <a:bodyPr/>
        <a:lstStyle/>
        <a:p>
          <a:endParaRPr lang="en-US"/>
        </a:p>
      </dgm:t>
    </dgm:pt>
    <dgm:pt modelId="{8D2E5450-3855-4C46-B3BB-71CB84092038}" type="pres">
      <dgm:prSet presAssocID="{1C422668-B0EE-46CE-A7AB-17DE4B2F2D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10C10F-3A26-47D2-8062-E03C09C56256}" type="pres">
      <dgm:prSet presAssocID="{C417D5DC-6ADB-43D0-8A79-E74E70BD09B3}" presName="compositeNode" presStyleCnt="0">
        <dgm:presLayoutVars>
          <dgm:bulletEnabled val="1"/>
        </dgm:presLayoutVars>
      </dgm:prSet>
      <dgm:spPr/>
    </dgm:pt>
    <dgm:pt modelId="{6256D9BE-8069-4D05-996D-7D4EB9B4B50A}" type="pres">
      <dgm:prSet presAssocID="{C417D5DC-6ADB-43D0-8A79-E74E70BD09B3}" presName="bgRect" presStyleLbl="node1" presStyleIdx="0" presStyleCnt="3"/>
      <dgm:spPr/>
      <dgm:t>
        <a:bodyPr/>
        <a:lstStyle/>
        <a:p>
          <a:endParaRPr lang="en-US"/>
        </a:p>
      </dgm:t>
    </dgm:pt>
    <dgm:pt modelId="{A026224B-345E-4ADF-A76B-D96203EFFC01}" type="pres">
      <dgm:prSet presAssocID="{C417D5DC-6ADB-43D0-8A79-E74E70BD09B3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26F72-38F9-4441-84BB-0ECD9AA997BE}" type="pres">
      <dgm:prSet presAssocID="{C417D5DC-6ADB-43D0-8A79-E74E70BD09B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2717D1-9262-42AD-B5D8-B7F264736B36}" type="pres">
      <dgm:prSet presAssocID="{B2147444-7BB8-42E7-8B42-61DE2142B035}" presName="hSp" presStyleCnt="0"/>
      <dgm:spPr/>
    </dgm:pt>
    <dgm:pt modelId="{CE5105DF-5820-4632-A639-449331D4F6D1}" type="pres">
      <dgm:prSet presAssocID="{B2147444-7BB8-42E7-8B42-61DE2142B035}" presName="vProcSp" presStyleCnt="0"/>
      <dgm:spPr/>
    </dgm:pt>
    <dgm:pt modelId="{01504489-7ED2-4590-8739-B150DF374DF5}" type="pres">
      <dgm:prSet presAssocID="{B2147444-7BB8-42E7-8B42-61DE2142B035}" presName="vSp1" presStyleCnt="0"/>
      <dgm:spPr/>
    </dgm:pt>
    <dgm:pt modelId="{915D1E96-6D6E-4BCB-8398-8AA578C9C66F}" type="pres">
      <dgm:prSet presAssocID="{B2147444-7BB8-42E7-8B42-61DE2142B035}" presName="simulatedConn" presStyleLbl="solidFgAcc1" presStyleIdx="0" presStyleCnt="2"/>
      <dgm:spPr/>
    </dgm:pt>
    <dgm:pt modelId="{7F5D30F5-424D-41F3-81F9-DC0615F053C8}" type="pres">
      <dgm:prSet presAssocID="{B2147444-7BB8-42E7-8B42-61DE2142B035}" presName="vSp2" presStyleCnt="0"/>
      <dgm:spPr/>
    </dgm:pt>
    <dgm:pt modelId="{6B7FE6C1-F47E-4A99-8FB4-EA9756A9E459}" type="pres">
      <dgm:prSet presAssocID="{B2147444-7BB8-42E7-8B42-61DE2142B035}" presName="sibTrans" presStyleCnt="0"/>
      <dgm:spPr/>
    </dgm:pt>
    <dgm:pt modelId="{E44A12F9-D829-475F-BCD2-0151B4BB0A08}" type="pres">
      <dgm:prSet presAssocID="{A9448823-E7C4-4287-B624-94A1094A76EC}" presName="compositeNode" presStyleCnt="0">
        <dgm:presLayoutVars>
          <dgm:bulletEnabled val="1"/>
        </dgm:presLayoutVars>
      </dgm:prSet>
      <dgm:spPr/>
    </dgm:pt>
    <dgm:pt modelId="{6B484B51-6F05-4374-A9EC-3AAF92B2E94F}" type="pres">
      <dgm:prSet presAssocID="{A9448823-E7C4-4287-B624-94A1094A76EC}" presName="bgRect" presStyleLbl="node1" presStyleIdx="1" presStyleCnt="3"/>
      <dgm:spPr/>
      <dgm:t>
        <a:bodyPr/>
        <a:lstStyle/>
        <a:p>
          <a:endParaRPr lang="en-US"/>
        </a:p>
      </dgm:t>
    </dgm:pt>
    <dgm:pt modelId="{1D7946F5-E0D9-4DC3-9D17-BBF062777A19}" type="pres">
      <dgm:prSet presAssocID="{A9448823-E7C4-4287-B624-94A1094A76E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45B36D-4E99-4B74-9D14-F23B064A7F04}" type="pres">
      <dgm:prSet presAssocID="{A9448823-E7C4-4287-B624-94A1094A76E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E07867-3A23-4459-9748-171CBD5BEFF7}" type="pres">
      <dgm:prSet presAssocID="{C01DF11E-7CD5-4A1B-A599-0CEF977996B8}" presName="hSp" presStyleCnt="0"/>
      <dgm:spPr/>
    </dgm:pt>
    <dgm:pt modelId="{B439A40D-8487-4C26-B08E-136992602F77}" type="pres">
      <dgm:prSet presAssocID="{C01DF11E-7CD5-4A1B-A599-0CEF977996B8}" presName="vProcSp" presStyleCnt="0"/>
      <dgm:spPr/>
    </dgm:pt>
    <dgm:pt modelId="{67421D97-13DA-48CC-926B-9198C664677C}" type="pres">
      <dgm:prSet presAssocID="{C01DF11E-7CD5-4A1B-A599-0CEF977996B8}" presName="vSp1" presStyleCnt="0"/>
      <dgm:spPr/>
    </dgm:pt>
    <dgm:pt modelId="{B584B600-5DED-48F0-A67C-BF8D8540D9A5}" type="pres">
      <dgm:prSet presAssocID="{C01DF11E-7CD5-4A1B-A599-0CEF977996B8}" presName="simulatedConn" presStyleLbl="solidFgAcc1" presStyleIdx="1" presStyleCnt="2"/>
      <dgm:spPr/>
    </dgm:pt>
    <dgm:pt modelId="{8ED11D02-805E-476A-8E28-B6A86063823E}" type="pres">
      <dgm:prSet presAssocID="{C01DF11E-7CD5-4A1B-A599-0CEF977996B8}" presName="vSp2" presStyleCnt="0"/>
      <dgm:spPr/>
    </dgm:pt>
    <dgm:pt modelId="{BBF4C665-EAF8-4B9E-8083-8DC8656CCD09}" type="pres">
      <dgm:prSet presAssocID="{C01DF11E-7CD5-4A1B-A599-0CEF977996B8}" presName="sibTrans" presStyleCnt="0"/>
      <dgm:spPr/>
    </dgm:pt>
    <dgm:pt modelId="{249988CF-1E9D-4EFF-B324-EF1E27D10417}" type="pres">
      <dgm:prSet presAssocID="{5669A2F9-1446-4F2E-8F56-799D48F8BBDE}" presName="compositeNode" presStyleCnt="0">
        <dgm:presLayoutVars>
          <dgm:bulletEnabled val="1"/>
        </dgm:presLayoutVars>
      </dgm:prSet>
      <dgm:spPr/>
    </dgm:pt>
    <dgm:pt modelId="{8E38AFB0-7A66-4EC1-AED0-8B7C2DF078F3}" type="pres">
      <dgm:prSet presAssocID="{5669A2F9-1446-4F2E-8F56-799D48F8BBDE}" presName="bgRect" presStyleLbl="node1" presStyleIdx="2" presStyleCnt="3"/>
      <dgm:spPr/>
      <dgm:t>
        <a:bodyPr/>
        <a:lstStyle/>
        <a:p>
          <a:endParaRPr lang="en-US"/>
        </a:p>
      </dgm:t>
    </dgm:pt>
    <dgm:pt modelId="{4401DD02-61C2-4590-9385-92E77CD95364}" type="pres">
      <dgm:prSet presAssocID="{5669A2F9-1446-4F2E-8F56-799D48F8BBDE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A4AA4C-937B-4172-9F19-5F51D4CA9E1E}" type="pres">
      <dgm:prSet presAssocID="{5669A2F9-1446-4F2E-8F56-799D48F8BBDE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CF3498-5898-4CFA-9CA5-E2F5AC5134B3}" type="presOf" srcId="{C417D5DC-6ADB-43D0-8A79-E74E70BD09B3}" destId="{A026224B-345E-4ADF-A76B-D96203EFFC01}" srcOrd="1" destOrd="0" presId="urn:microsoft.com/office/officeart/2005/8/layout/hProcess7"/>
    <dgm:cxn modelId="{F8ABDB96-8320-425F-9333-B352DC73BB89}" type="presOf" srcId="{726861C7-1ECC-4AFB-A090-72A69CAF4766}" destId="{F5426F72-38F9-4441-84BB-0ECD9AA997BE}" srcOrd="0" destOrd="0" presId="urn:microsoft.com/office/officeart/2005/8/layout/hProcess7"/>
    <dgm:cxn modelId="{44EA52A9-A61E-4F69-BC67-063DE381128A}" srcId="{1C422668-B0EE-46CE-A7AB-17DE4B2F2DC7}" destId="{5669A2F9-1446-4F2E-8F56-799D48F8BBDE}" srcOrd="2" destOrd="0" parTransId="{792495E2-E70C-4D88-9FD2-1EDB1B789E37}" sibTransId="{3BD92BE1-3E1C-440C-B821-98CB9063D75C}"/>
    <dgm:cxn modelId="{6476D421-7CAD-4ADA-A71B-F3EFE576F153}" srcId="{1C422668-B0EE-46CE-A7AB-17DE4B2F2DC7}" destId="{C417D5DC-6ADB-43D0-8A79-E74E70BD09B3}" srcOrd="0" destOrd="0" parTransId="{04A8407A-64AF-4CF4-9B8B-1A7CE1496B8E}" sibTransId="{B2147444-7BB8-42E7-8B42-61DE2142B035}"/>
    <dgm:cxn modelId="{22C3CF09-0635-4045-8389-6454548E5E8A}" type="presOf" srcId="{1C422668-B0EE-46CE-A7AB-17DE4B2F2DC7}" destId="{8D2E5450-3855-4C46-B3BB-71CB84092038}" srcOrd="0" destOrd="0" presId="urn:microsoft.com/office/officeart/2005/8/layout/hProcess7"/>
    <dgm:cxn modelId="{405FD5C4-36EB-48F9-81C6-E09266056B72}" type="presOf" srcId="{5669A2F9-1446-4F2E-8F56-799D48F8BBDE}" destId="{4401DD02-61C2-4590-9385-92E77CD95364}" srcOrd="1" destOrd="0" presId="urn:microsoft.com/office/officeart/2005/8/layout/hProcess7"/>
    <dgm:cxn modelId="{08B95D8B-6A23-429F-82DE-D49C51654816}" type="presOf" srcId="{C417D5DC-6ADB-43D0-8A79-E74E70BD09B3}" destId="{6256D9BE-8069-4D05-996D-7D4EB9B4B50A}" srcOrd="0" destOrd="0" presId="urn:microsoft.com/office/officeart/2005/8/layout/hProcess7"/>
    <dgm:cxn modelId="{75307AC7-4A30-4F5C-8759-E3DC03EEBF47}" type="presOf" srcId="{A9448823-E7C4-4287-B624-94A1094A76EC}" destId="{6B484B51-6F05-4374-A9EC-3AAF92B2E94F}" srcOrd="0" destOrd="0" presId="urn:microsoft.com/office/officeart/2005/8/layout/hProcess7"/>
    <dgm:cxn modelId="{405391F2-B258-46EA-8220-4F9222A15B8D}" type="presOf" srcId="{BD7742FD-A5BC-484D-9E43-55BFC8FFB18B}" destId="{80A4AA4C-937B-4172-9F19-5F51D4CA9E1E}" srcOrd="0" destOrd="0" presId="urn:microsoft.com/office/officeart/2005/8/layout/hProcess7"/>
    <dgm:cxn modelId="{125F512A-2A6F-4724-8638-6948D1C64A63}" srcId="{A9448823-E7C4-4287-B624-94A1094A76EC}" destId="{0FCA0633-912E-40CE-8E12-D611DB25C7B8}" srcOrd="0" destOrd="0" parTransId="{1B5A655F-4D5F-4DED-8BE7-DC4A435F95DB}" sibTransId="{8308C947-CC7C-4B86-ACF3-CAF04614DD47}"/>
    <dgm:cxn modelId="{E0166BB9-4AE2-49B2-BEBD-4649606DE6D4}" type="presOf" srcId="{5669A2F9-1446-4F2E-8F56-799D48F8BBDE}" destId="{8E38AFB0-7A66-4EC1-AED0-8B7C2DF078F3}" srcOrd="0" destOrd="0" presId="urn:microsoft.com/office/officeart/2005/8/layout/hProcess7"/>
    <dgm:cxn modelId="{8692B7F3-A7C4-44B7-85ED-B51240395E2B}" type="presOf" srcId="{A9448823-E7C4-4287-B624-94A1094A76EC}" destId="{1D7946F5-E0D9-4DC3-9D17-BBF062777A19}" srcOrd="1" destOrd="0" presId="urn:microsoft.com/office/officeart/2005/8/layout/hProcess7"/>
    <dgm:cxn modelId="{98D19BFC-A18A-4C4B-9600-A2F988626A4C}" srcId="{1C422668-B0EE-46CE-A7AB-17DE4B2F2DC7}" destId="{A9448823-E7C4-4287-B624-94A1094A76EC}" srcOrd="1" destOrd="0" parTransId="{60AFE7AE-A9D1-4EA7-B953-50CE687A8489}" sibTransId="{C01DF11E-7CD5-4A1B-A599-0CEF977996B8}"/>
    <dgm:cxn modelId="{FBBDA446-8DE1-4A56-AB69-F933CAA4B6DE}" srcId="{C417D5DC-6ADB-43D0-8A79-E74E70BD09B3}" destId="{726861C7-1ECC-4AFB-A090-72A69CAF4766}" srcOrd="0" destOrd="0" parTransId="{A5A05F30-124B-4878-91AC-3A14A405FB9B}" sibTransId="{2A13F78C-0FF1-4450-B11A-BD1CA3EEAD12}"/>
    <dgm:cxn modelId="{99FA1F42-257C-491F-98A8-5EB51C239047}" srcId="{5669A2F9-1446-4F2E-8F56-799D48F8BBDE}" destId="{BD7742FD-A5BC-484D-9E43-55BFC8FFB18B}" srcOrd="0" destOrd="0" parTransId="{4E2DF53D-CD83-45EF-8BFD-D96A8A303030}" sibTransId="{8EA49EA0-C135-403C-A8B1-287AE08F1F22}"/>
    <dgm:cxn modelId="{00283399-7E89-4808-833D-B98D81340E18}" type="presOf" srcId="{0FCA0633-912E-40CE-8E12-D611DB25C7B8}" destId="{EA45B36D-4E99-4B74-9D14-F23B064A7F04}" srcOrd="0" destOrd="0" presId="urn:microsoft.com/office/officeart/2005/8/layout/hProcess7"/>
    <dgm:cxn modelId="{5AA1CC13-EAB1-41AB-ADDF-1AC95B81EFE5}" type="presParOf" srcId="{8D2E5450-3855-4C46-B3BB-71CB84092038}" destId="{8510C10F-3A26-47D2-8062-E03C09C56256}" srcOrd="0" destOrd="0" presId="urn:microsoft.com/office/officeart/2005/8/layout/hProcess7"/>
    <dgm:cxn modelId="{339DE4E7-530D-4AC1-B1EF-6DD1B060B7E0}" type="presParOf" srcId="{8510C10F-3A26-47D2-8062-E03C09C56256}" destId="{6256D9BE-8069-4D05-996D-7D4EB9B4B50A}" srcOrd="0" destOrd="0" presId="urn:microsoft.com/office/officeart/2005/8/layout/hProcess7"/>
    <dgm:cxn modelId="{5ACF450D-D0BD-4A77-BE95-E72B103579BF}" type="presParOf" srcId="{8510C10F-3A26-47D2-8062-E03C09C56256}" destId="{A026224B-345E-4ADF-A76B-D96203EFFC01}" srcOrd="1" destOrd="0" presId="urn:microsoft.com/office/officeart/2005/8/layout/hProcess7"/>
    <dgm:cxn modelId="{6E762BD5-53B9-4652-AC77-AAADB83E5413}" type="presParOf" srcId="{8510C10F-3A26-47D2-8062-E03C09C56256}" destId="{F5426F72-38F9-4441-84BB-0ECD9AA997BE}" srcOrd="2" destOrd="0" presId="urn:microsoft.com/office/officeart/2005/8/layout/hProcess7"/>
    <dgm:cxn modelId="{C8E392E3-D225-48EF-AA2E-1721000DB777}" type="presParOf" srcId="{8D2E5450-3855-4C46-B3BB-71CB84092038}" destId="{252717D1-9262-42AD-B5D8-B7F264736B36}" srcOrd="1" destOrd="0" presId="urn:microsoft.com/office/officeart/2005/8/layout/hProcess7"/>
    <dgm:cxn modelId="{AB71BBC8-78CE-4ECD-B879-71C8F2DF92C6}" type="presParOf" srcId="{8D2E5450-3855-4C46-B3BB-71CB84092038}" destId="{CE5105DF-5820-4632-A639-449331D4F6D1}" srcOrd="2" destOrd="0" presId="urn:microsoft.com/office/officeart/2005/8/layout/hProcess7"/>
    <dgm:cxn modelId="{26116160-EF7D-473B-A38F-582036E3CD74}" type="presParOf" srcId="{CE5105DF-5820-4632-A639-449331D4F6D1}" destId="{01504489-7ED2-4590-8739-B150DF374DF5}" srcOrd="0" destOrd="0" presId="urn:microsoft.com/office/officeart/2005/8/layout/hProcess7"/>
    <dgm:cxn modelId="{B6329806-3366-458D-B825-998F91A1E467}" type="presParOf" srcId="{CE5105DF-5820-4632-A639-449331D4F6D1}" destId="{915D1E96-6D6E-4BCB-8398-8AA578C9C66F}" srcOrd="1" destOrd="0" presId="urn:microsoft.com/office/officeart/2005/8/layout/hProcess7"/>
    <dgm:cxn modelId="{C3ABFF56-B8E5-45DB-BE9B-11F32BCDE188}" type="presParOf" srcId="{CE5105DF-5820-4632-A639-449331D4F6D1}" destId="{7F5D30F5-424D-41F3-81F9-DC0615F053C8}" srcOrd="2" destOrd="0" presId="urn:microsoft.com/office/officeart/2005/8/layout/hProcess7"/>
    <dgm:cxn modelId="{2BE820AD-F112-4FBE-B4C9-443EBB15791C}" type="presParOf" srcId="{8D2E5450-3855-4C46-B3BB-71CB84092038}" destId="{6B7FE6C1-F47E-4A99-8FB4-EA9756A9E459}" srcOrd="3" destOrd="0" presId="urn:microsoft.com/office/officeart/2005/8/layout/hProcess7"/>
    <dgm:cxn modelId="{47C619C5-166D-4E97-AB23-EA599392D97A}" type="presParOf" srcId="{8D2E5450-3855-4C46-B3BB-71CB84092038}" destId="{E44A12F9-D829-475F-BCD2-0151B4BB0A08}" srcOrd="4" destOrd="0" presId="urn:microsoft.com/office/officeart/2005/8/layout/hProcess7"/>
    <dgm:cxn modelId="{C26B3F82-CD3C-4321-94AA-50551320C8B3}" type="presParOf" srcId="{E44A12F9-D829-475F-BCD2-0151B4BB0A08}" destId="{6B484B51-6F05-4374-A9EC-3AAF92B2E94F}" srcOrd="0" destOrd="0" presId="urn:microsoft.com/office/officeart/2005/8/layout/hProcess7"/>
    <dgm:cxn modelId="{F2440930-8D1D-42C6-932D-25D7998DC1F0}" type="presParOf" srcId="{E44A12F9-D829-475F-BCD2-0151B4BB0A08}" destId="{1D7946F5-E0D9-4DC3-9D17-BBF062777A19}" srcOrd="1" destOrd="0" presId="urn:microsoft.com/office/officeart/2005/8/layout/hProcess7"/>
    <dgm:cxn modelId="{EB8FE248-C44C-4923-822F-59EB8A552E41}" type="presParOf" srcId="{E44A12F9-D829-475F-BCD2-0151B4BB0A08}" destId="{EA45B36D-4E99-4B74-9D14-F23B064A7F04}" srcOrd="2" destOrd="0" presId="urn:microsoft.com/office/officeart/2005/8/layout/hProcess7"/>
    <dgm:cxn modelId="{E47E9E05-0567-479D-B9B8-4A639AF73E89}" type="presParOf" srcId="{8D2E5450-3855-4C46-B3BB-71CB84092038}" destId="{90E07867-3A23-4459-9748-171CBD5BEFF7}" srcOrd="5" destOrd="0" presId="urn:microsoft.com/office/officeart/2005/8/layout/hProcess7"/>
    <dgm:cxn modelId="{FA5E134F-3E9B-473A-9D14-C64D449DF7CA}" type="presParOf" srcId="{8D2E5450-3855-4C46-B3BB-71CB84092038}" destId="{B439A40D-8487-4C26-B08E-136992602F77}" srcOrd="6" destOrd="0" presId="urn:microsoft.com/office/officeart/2005/8/layout/hProcess7"/>
    <dgm:cxn modelId="{6EE6C133-FE9F-4080-9C5B-7D654D667E19}" type="presParOf" srcId="{B439A40D-8487-4C26-B08E-136992602F77}" destId="{67421D97-13DA-48CC-926B-9198C664677C}" srcOrd="0" destOrd="0" presId="urn:microsoft.com/office/officeart/2005/8/layout/hProcess7"/>
    <dgm:cxn modelId="{50EA9D9B-443F-43CB-ABBC-92D12E20FB79}" type="presParOf" srcId="{B439A40D-8487-4C26-B08E-136992602F77}" destId="{B584B600-5DED-48F0-A67C-BF8D8540D9A5}" srcOrd="1" destOrd="0" presId="urn:microsoft.com/office/officeart/2005/8/layout/hProcess7"/>
    <dgm:cxn modelId="{6F568FCB-B2B2-49B9-ABE9-6BBCA13D2978}" type="presParOf" srcId="{B439A40D-8487-4C26-B08E-136992602F77}" destId="{8ED11D02-805E-476A-8E28-B6A86063823E}" srcOrd="2" destOrd="0" presId="urn:microsoft.com/office/officeart/2005/8/layout/hProcess7"/>
    <dgm:cxn modelId="{3C2819DC-CA0A-4279-9BFF-8036C63FAF8C}" type="presParOf" srcId="{8D2E5450-3855-4C46-B3BB-71CB84092038}" destId="{BBF4C665-EAF8-4B9E-8083-8DC8656CCD09}" srcOrd="7" destOrd="0" presId="urn:microsoft.com/office/officeart/2005/8/layout/hProcess7"/>
    <dgm:cxn modelId="{5AB7CD65-F086-47D7-81B2-0A3CC2CF838A}" type="presParOf" srcId="{8D2E5450-3855-4C46-B3BB-71CB84092038}" destId="{249988CF-1E9D-4EFF-B324-EF1E27D10417}" srcOrd="8" destOrd="0" presId="urn:microsoft.com/office/officeart/2005/8/layout/hProcess7"/>
    <dgm:cxn modelId="{4727DD7A-02EB-452F-A488-9C9188E0F080}" type="presParOf" srcId="{249988CF-1E9D-4EFF-B324-EF1E27D10417}" destId="{8E38AFB0-7A66-4EC1-AED0-8B7C2DF078F3}" srcOrd="0" destOrd="0" presId="urn:microsoft.com/office/officeart/2005/8/layout/hProcess7"/>
    <dgm:cxn modelId="{7BCEA18F-0268-4043-B030-49250542BB7A}" type="presParOf" srcId="{249988CF-1E9D-4EFF-B324-EF1E27D10417}" destId="{4401DD02-61C2-4590-9385-92E77CD95364}" srcOrd="1" destOrd="0" presId="urn:microsoft.com/office/officeart/2005/8/layout/hProcess7"/>
    <dgm:cxn modelId="{DE34BE39-3A5D-4289-8E04-2272D12B1486}" type="presParOf" srcId="{249988CF-1E9D-4EFF-B324-EF1E27D10417}" destId="{80A4AA4C-937B-4172-9F19-5F51D4CA9E1E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6D9BE-8069-4D05-996D-7D4EB9B4B50A}">
      <dsp:nvSpPr>
        <dsp:cNvPr id="0" name=""/>
        <dsp:cNvSpPr/>
      </dsp:nvSpPr>
      <dsp:spPr>
        <a:xfrm>
          <a:off x="795" y="120813"/>
          <a:ext cx="3424758" cy="4109710"/>
        </a:xfrm>
        <a:prstGeom prst="roundRect">
          <a:avLst>
            <a:gd name="adj" fmla="val 5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182245" bIns="0" numCol="1" spcCol="1270" anchor="t" anchorCtr="0">
          <a:noAutofit/>
        </a:bodyPr>
        <a:lstStyle/>
        <a:p>
          <a:pPr lvl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100" kern="1200" dirty="0" smtClean="0"/>
            <a:t>Kehadiran</a:t>
          </a:r>
          <a:endParaRPr lang="en-US" sz="4100" kern="1200" dirty="0"/>
        </a:p>
      </dsp:txBody>
      <dsp:txXfrm rot="16200000">
        <a:off x="-1341709" y="1463319"/>
        <a:ext cx="3369962" cy="684951"/>
      </dsp:txXfrm>
    </dsp:sp>
    <dsp:sp modelId="{F5426F72-38F9-4441-84BB-0ECD9AA997BE}">
      <dsp:nvSpPr>
        <dsp:cNvPr id="0" name=""/>
        <dsp:cNvSpPr/>
      </dsp:nvSpPr>
      <dsp:spPr>
        <a:xfrm>
          <a:off x="685747" y="120813"/>
          <a:ext cx="2551445" cy="4109710"/>
        </a:xfrm>
        <a:prstGeom prst="rect">
          <a:avLst/>
        </a:prstGeom>
        <a:noFill/>
        <a:ln w="34925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000" i="1" kern="1200" dirty="0" smtClean="0">
              <a:latin typeface="Century Gothic" panose="020B0502020202020204" pitchFamily="34" charset="0"/>
            </a:rPr>
            <a:t>Toleransi – 15 menit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000" i="1" kern="1200" dirty="0" smtClean="0">
              <a:latin typeface="Century Gothic" panose="020B0502020202020204" pitchFamily="34" charset="0"/>
            </a:rPr>
            <a:t>Bobot </a:t>
          </a:r>
          <a:r>
            <a:rPr lang="id-ID" sz="4000" b="1" i="1" kern="1200" dirty="0" smtClean="0">
              <a:latin typeface="Century Gothic" panose="020B0502020202020204" pitchFamily="34" charset="0"/>
            </a:rPr>
            <a:t>10%</a:t>
          </a:r>
          <a:endParaRPr lang="en-US" sz="4000" b="1" i="1" kern="1200" dirty="0">
            <a:latin typeface="Century Gothic" panose="020B0502020202020204" pitchFamily="34" charset="0"/>
          </a:endParaRPr>
        </a:p>
      </dsp:txBody>
      <dsp:txXfrm>
        <a:off x="685747" y="120813"/>
        <a:ext cx="2551445" cy="4109710"/>
      </dsp:txXfrm>
    </dsp:sp>
    <dsp:sp modelId="{6B484B51-6F05-4374-A9EC-3AAF92B2E94F}">
      <dsp:nvSpPr>
        <dsp:cNvPr id="0" name=""/>
        <dsp:cNvSpPr/>
      </dsp:nvSpPr>
      <dsp:spPr>
        <a:xfrm>
          <a:off x="3545420" y="120813"/>
          <a:ext cx="3424758" cy="4109710"/>
        </a:xfrm>
        <a:prstGeom prst="roundRect">
          <a:avLst>
            <a:gd name="adj" fmla="val 5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182245" bIns="0" numCol="1" spcCol="1270" anchor="t" anchorCtr="0">
          <a:noAutofit/>
        </a:bodyPr>
        <a:lstStyle/>
        <a:p>
          <a:pPr lvl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100" kern="1200" dirty="0" smtClean="0"/>
            <a:t>Tugas</a:t>
          </a:r>
          <a:endParaRPr lang="en-US" sz="4100" kern="1200" dirty="0"/>
        </a:p>
      </dsp:txBody>
      <dsp:txXfrm rot="16200000">
        <a:off x="2202915" y="1463319"/>
        <a:ext cx="3369962" cy="684951"/>
      </dsp:txXfrm>
    </dsp:sp>
    <dsp:sp modelId="{915D1E96-6D6E-4BCB-8398-8AA578C9C66F}">
      <dsp:nvSpPr>
        <dsp:cNvPr id="0" name=""/>
        <dsp:cNvSpPr/>
      </dsp:nvSpPr>
      <dsp:spPr>
        <a:xfrm rot="5400000">
          <a:off x="3260397" y="3389010"/>
          <a:ext cx="604294" cy="51371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5B36D-4E99-4B74-9D14-F23B064A7F04}">
      <dsp:nvSpPr>
        <dsp:cNvPr id="0" name=""/>
        <dsp:cNvSpPr/>
      </dsp:nvSpPr>
      <dsp:spPr>
        <a:xfrm>
          <a:off x="4230372" y="120813"/>
          <a:ext cx="2551445" cy="4109710"/>
        </a:xfrm>
        <a:prstGeom prst="rect">
          <a:avLst/>
        </a:prstGeom>
        <a:noFill/>
        <a:ln w="34925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i="1" kern="1200" dirty="0" smtClean="0">
              <a:latin typeface="Century Gothic" panose="020B0502020202020204" pitchFamily="34" charset="0"/>
            </a:rPr>
            <a:t>Keaktifan, Tugas Mingguan, Kuis, Role play, Artikel Ilmiah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b="1" i="1" kern="1200" dirty="0" smtClean="0">
              <a:latin typeface="Century Gothic" panose="020B0502020202020204" pitchFamily="34" charset="0"/>
            </a:rPr>
            <a:t>Bobot 35%</a:t>
          </a:r>
          <a:endParaRPr lang="en-US" sz="3200" b="1" i="1" kern="1200" dirty="0">
            <a:latin typeface="Century Gothic" panose="020B0502020202020204" pitchFamily="34" charset="0"/>
          </a:endParaRPr>
        </a:p>
      </dsp:txBody>
      <dsp:txXfrm>
        <a:off x="4230372" y="120813"/>
        <a:ext cx="2551445" cy="4109710"/>
      </dsp:txXfrm>
    </dsp:sp>
    <dsp:sp modelId="{8E38AFB0-7A66-4EC1-AED0-8B7C2DF078F3}">
      <dsp:nvSpPr>
        <dsp:cNvPr id="0" name=""/>
        <dsp:cNvSpPr/>
      </dsp:nvSpPr>
      <dsp:spPr>
        <a:xfrm>
          <a:off x="7090045" y="120813"/>
          <a:ext cx="3424758" cy="4109710"/>
        </a:xfrm>
        <a:prstGeom prst="roundRect">
          <a:avLst>
            <a:gd name="adj" fmla="val 5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182245" bIns="0" numCol="1" spcCol="1270" anchor="t" anchorCtr="0">
          <a:noAutofit/>
        </a:bodyPr>
        <a:lstStyle/>
        <a:p>
          <a:pPr lvl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100" kern="1200" dirty="0" smtClean="0"/>
            <a:t>Ujian</a:t>
          </a:r>
          <a:endParaRPr lang="en-US" sz="4100" kern="1200" dirty="0"/>
        </a:p>
      </dsp:txBody>
      <dsp:txXfrm rot="16200000">
        <a:off x="5747540" y="1463319"/>
        <a:ext cx="3369962" cy="684951"/>
      </dsp:txXfrm>
    </dsp:sp>
    <dsp:sp modelId="{B584B600-5DED-48F0-A67C-BF8D8540D9A5}">
      <dsp:nvSpPr>
        <dsp:cNvPr id="0" name=""/>
        <dsp:cNvSpPr/>
      </dsp:nvSpPr>
      <dsp:spPr>
        <a:xfrm rot="5400000">
          <a:off x="6805022" y="3389010"/>
          <a:ext cx="604294" cy="51371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4AA4C-937B-4172-9F19-5F51D4CA9E1E}">
      <dsp:nvSpPr>
        <dsp:cNvPr id="0" name=""/>
        <dsp:cNvSpPr/>
      </dsp:nvSpPr>
      <dsp:spPr>
        <a:xfrm>
          <a:off x="7774997" y="120813"/>
          <a:ext cx="2551445" cy="4109710"/>
        </a:xfrm>
        <a:prstGeom prst="rect">
          <a:avLst/>
        </a:prstGeom>
        <a:noFill/>
        <a:ln w="34925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6027" rIns="0" bIns="0" numCol="1" spcCol="1270" anchor="t" anchorCtr="0">
          <a:noAutofit/>
        </a:bodyPr>
        <a:lstStyle/>
        <a:p>
          <a:pPr lvl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6300" i="1" kern="1200" dirty="0" smtClean="0">
              <a:latin typeface="Century Gothic" panose="020B0502020202020204" pitchFamily="34" charset="0"/>
            </a:rPr>
            <a:t>UTS – </a:t>
          </a:r>
          <a:r>
            <a:rPr lang="id-ID" sz="6300" b="1" i="1" kern="1200" dirty="0" smtClean="0">
              <a:latin typeface="Century Gothic" panose="020B0502020202020204" pitchFamily="34" charset="0"/>
            </a:rPr>
            <a:t>25%</a:t>
          </a:r>
        </a:p>
        <a:p>
          <a:pPr lvl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6300" i="1" kern="1200" dirty="0" smtClean="0">
              <a:latin typeface="Century Gothic" panose="020B0502020202020204" pitchFamily="34" charset="0"/>
            </a:rPr>
            <a:t>UAS </a:t>
          </a:r>
          <a:r>
            <a:rPr lang="id-ID" sz="6300" b="1" i="1" kern="1200" dirty="0" smtClean="0">
              <a:latin typeface="Century Gothic" panose="020B0502020202020204" pitchFamily="34" charset="0"/>
            </a:rPr>
            <a:t>30%</a:t>
          </a:r>
          <a:endParaRPr lang="en-US" sz="6300" b="1" i="1" kern="1200" dirty="0">
            <a:latin typeface="Century Gothic" panose="020B0502020202020204" pitchFamily="34" charset="0"/>
          </a:endParaRPr>
        </a:p>
      </dsp:txBody>
      <dsp:txXfrm>
        <a:off x="7774997" y="120813"/>
        <a:ext cx="2551445" cy="4109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6D00F3C-90F8-4A2D-B59B-7DC049B5497B}" type="datetimeFigureOut">
              <a:rPr lang="id-ID" smtClean="0"/>
              <a:t>31/01/2019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F484DD5-D673-447E-8903-BDF1BC5EB68D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47194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0F3C-90F8-4A2D-B59B-7DC049B5497B}" type="datetimeFigureOut">
              <a:rPr lang="id-ID" smtClean="0"/>
              <a:t>31/01/2019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4DD5-D673-447E-8903-BDF1BC5EB68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832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0F3C-90F8-4A2D-B59B-7DC049B5497B}" type="datetimeFigureOut">
              <a:rPr lang="id-ID" smtClean="0"/>
              <a:t>31/01/2019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4DD5-D673-447E-8903-BDF1BC5EB68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520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0F3C-90F8-4A2D-B59B-7DC049B5497B}" type="datetimeFigureOut">
              <a:rPr lang="id-ID" smtClean="0"/>
              <a:t>31/01/2019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4DD5-D673-447E-8903-BDF1BC5EB68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415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D00F3C-90F8-4A2D-B59B-7DC049B5497B}" type="datetimeFigureOut">
              <a:rPr lang="id-ID" smtClean="0"/>
              <a:t>31/01/2019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484DD5-D673-447E-8903-BDF1BC5EB68D}" type="slidenum">
              <a:rPr lang="id-ID" smtClean="0"/>
              <a:t>‹#›</a:t>
            </a:fld>
            <a:endParaRPr lang="id-ID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0274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0F3C-90F8-4A2D-B59B-7DC049B5497B}" type="datetimeFigureOut">
              <a:rPr lang="id-ID" smtClean="0"/>
              <a:t>31/01/2019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4DD5-D673-447E-8903-BDF1BC5EB68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37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0F3C-90F8-4A2D-B59B-7DC049B5497B}" type="datetimeFigureOut">
              <a:rPr lang="id-ID" smtClean="0"/>
              <a:t>31/01/2019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4DD5-D673-447E-8903-BDF1BC5EB68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388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0F3C-90F8-4A2D-B59B-7DC049B5497B}" type="datetimeFigureOut">
              <a:rPr lang="id-ID" smtClean="0"/>
              <a:t>31/01/2019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4DD5-D673-447E-8903-BDF1BC5EB68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728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0F3C-90F8-4A2D-B59B-7DC049B5497B}" type="datetimeFigureOut">
              <a:rPr lang="id-ID" smtClean="0"/>
              <a:t>31/01/2019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4DD5-D673-447E-8903-BDF1BC5EB68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30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D00F3C-90F8-4A2D-B59B-7DC049B5497B}" type="datetimeFigureOut">
              <a:rPr lang="id-ID" smtClean="0"/>
              <a:t>31/01/2019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484DD5-D673-447E-8903-BDF1BC5EB68D}" type="slidenum">
              <a:rPr lang="id-ID" smtClean="0"/>
              <a:t>‹#›</a:t>
            </a:fld>
            <a:endParaRPr lang="id-ID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7677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D00F3C-90F8-4A2D-B59B-7DC049B5497B}" type="datetimeFigureOut">
              <a:rPr lang="id-ID" smtClean="0"/>
              <a:t>31/01/2019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484DD5-D673-447E-8903-BDF1BC5EB68D}" type="slidenum">
              <a:rPr lang="id-ID" smtClean="0"/>
              <a:t>‹#›</a:t>
            </a:fld>
            <a:endParaRPr lang="id-ID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129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6D00F3C-90F8-4A2D-B59B-7DC049B5497B}" type="datetimeFigureOut">
              <a:rPr lang="id-ID" smtClean="0"/>
              <a:t>31/01/2019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F484DD5-D673-447E-8903-BDF1BC5EB68D}" type="slidenum">
              <a:rPr lang="id-ID" smtClean="0"/>
              <a:t>‹#›</a:t>
            </a:fld>
            <a:endParaRPr lang="id-ID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781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nterpersonal communication chatt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0" b="23101"/>
          <a:stretch/>
        </p:blipFill>
        <p:spPr bwMode="auto">
          <a:xfrm>
            <a:off x="1085859" y="1101969"/>
            <a:ext cx="9957279" cy="461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b="1" i="1" dirty="0" smtClean="0"/>
              <a:t>Komunikasi Interpersonal</a:t>
            </a:r>
            <a:endParaRPr lang="id-ID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b="1" dirty="0" smtClean="0"/>
              <a:t>Suci Marini Novianty - 2019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74936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893" y="310662"/>
            <a:ext cx="9601200" cy="1485900"/>
          </a:xfrm>
        </p:spPr>
        <p:txBody>
          <a:bodyPr/>
          <a:lstStyle/>
          <a:p>
            <a:pPr algn="l"/>
            <a:r>
              <a:rPr lang="en-US" dirty="0" smtClean="0">
                <a:ln>
                  <a:solidFill>
                    <a:schemeClr val="bg1"/>
                  </a:solidFill>
                </a:ln>
                <a:latin typeface="Impact"/>
                <a:cs typeface="Impact"/>
              </a:rPr>
              <a:t>KEBUTUHAN FISIOLOGI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893" y="811531"/>
            <a:ext cx="8229600" cy="4855844"/>
          </a:xfrm>
          <a:solidFill>
            <a:schemeClr val="bg1">
              <a:alpha val="60000"/>
            </a:schemeClr>
          </a:solidFill>
        </p:spPr>
        <p:txBody>
          <a:bodyPr>
            <a:noAutofit/>
          </a:bodyPr>
          <a:lstStyle/>
          <a:p>
            <a:r>
              <a:rPr lang="en-US" sz="2500" dirty="0" err="1" smtClean="0"/>
              <a:t>Terdapat</a:t>
            </a:r>
            <a:r>
              <a:rPr lang="en-US" sz="2500" dirty="0" smtClean="0"/>
              <a:t> </a:t>
            </a:r>
            <a:r>
              <a:rPr lang="en-US" sz="2500" dirty="0" err="1" smtClean="0"/>
              <a:t>hubungan</a:t>
            </a:r>
            <a:r>
              <a:rPr lang="en-US" sz="2500" dirty="0" smtClean="0"/>
              <a:t> </a:t>
            </a:r>
            <a:r>
              <a:rPr lang="en-US" sz="2500" dirty="0" err="1" smtClean="0"/>
              <a:t>antara</a:t>
            </a:r>
            <a:r>
              <a:rPr lang="en-US" sz="2500" dirty="0" smtClean="0"/>
              <a:t> </a:t>
            </a:r>
            <a:r>
              <a:rPr lang="en-US" sz="2500" dirty="0" err="1" smtClean="0"/>
              <a:t>kesehatan</a:t>
            </a:r>
            <a:r>
              <a:rPr lang="en-US" sz="2500" dirty="0" smtClean="0"/>
              <a:t> </a:t>
            </a:r>
            <a:r>
              <a:rPr lang="en-US" sz="2500" dirty="0" err="1" smtClean="0"/>
              <a:t>fisik</a:t>
            </a:r>
            <a:r>
              <a:rPr lang="en-US" sz="2500" dirty="0" smtClean="0"/>
              <a:t> </a:t>
            </a:r>
            <a:r>
              <a:rPr lang="en-US" sz="2500" dirty="0" err="1" smtClean="0"/>
              <a:t>dengan</a:t>
            </a:r>
            <a:r>
              <a:rPr lang="en-US" sz="2500" dirty="0" smtClean="0"/>
              <a:t> </a:t>
            </a:r>
            <a:r>
              <a:rPr lang="en-US" sz="2500" dirty="0" err="1" smtClean="0"/>
              <a:t>hubungan</a:t>
            </a:r>
            <a:r>
              <a:rPr lang="en-US" sz="2500" dirty="0" smtClean="0"/>
              <a:t> yang </a:t>
            </a:r>
            <a:r>
              <a:rPr lang="en-US" sz="2500" dirty="0" err="1" smtClean="0"/>
              <a:t>terjalin</a:t>
            </a:r>
            <a:r>
              <a:rPr lang="en-US" sz="2500" dirty="0" smtClean="0"/>
              <a:t> </a:t>
            </a:r>
            <a:r>
              <a:rPr lang="en-US" sz="2500" dirty="0" err="1" smtClean="0"/>
              <a:t>antar</a:t>
            </a:r>
            <a:r>
              <a:rPr lang="en-US" sz="2500" dirty="0" smtClean="0"/>
              <a:t> </a:t>
            </a:r>
            <a:r>
              <a:rPr lang="en-US" sz="2500" dirty="0" err="1" smtClean="0"/>
              <a:t>sesama</a:t>
            </a:r>
            <a:r>
              <a:rPr lang="en-US" sz="2500" dirty="0" smtClean="0"/>
              <a:t> </a:t>
            </a:r>
            <a:r>
              <a:rPr lang="en-US" sz="2500" dirty="0" err="1" smtClean="0"/>
              <a:t>manusia</a:t>
            </a:r>
            <a:r>
              <a:rPr lang="en-US" sz="2500" dirty="0" smtClean="0"/>
              <a:t>. (</a:t>
            </a:r>
            <a:r>
              <a:rPr lang="en-US" sz="2500" dirty="0" err="1"/>
              <a:t>Kupfer</a:t>
            </a:r>
            <a:r>
              <a:rPr lang="en-US" sz="2500" dirty="0"/>
              <a:t>, First, &amp; </a:t>
            </a:r>
            <a:r>
              <a:rPr lang="en-US" sz="2500" dirty="0" err="1"/>
              <a:t>Regier</a:t>
            </a:r>
            <a:r>
              <a:rPr lang="en-US" sz="2500" dirty="0"/>
              <a:t>, 2002; Lane, 2000; </a:t>
            </a:r>
            <a:r>
              <a:rPr lang="en-US" sz="2500" dirty="0" err="1"/>
              <a:t>Segrin</a:t>
            </a:r>
            <a:r>
              <a:rPr lang="en-US" sz="2500" dirty="0"/>
              <a:t>, 1998</a:t>
            </a:r>
            <a:r>
              <a:rPr lang="en-US" sz="2500" dirty="0" smtClean="0"/>
              <a:t>).</a:t>
            </a:r>
          </a:p>
          <a:p>
            <a:r>
              <a:rPr lang="en-US" sz="2500" dirty="0" err="1" smtClean="0"/>
              <a:t>Penyakit</a:t>
            </a:r>
            <a:r>
              <a:rPr lang="en-US" sz="2500" dirty="0" smtClean="0"/>
              <a:t> </a:t>
            </a:r>
            <a:r>
              <a:rPr lang="en-US" sz="2500" dirty="0" err="1" smtClean="0"/>
              <a:t>jantung</a:t>
            </a:r>
            <a:r>
              <a:rPr lang="en-US" sz="2500" dirty="0" smtClean="0"/>
              <a:t> </a:t>
            </a:r>
            <a:r>
              <a:rPr lang="en-US" sz="2500" dirty="0" err="1" smtClean="0"/>
              <a:t>rentan</a:t>
            </a:r>
            <a:r>
              <a:rPr lang="en-US" sz="2500" dirty="0" smtClean="0"/>
              <a:t> </a:t>
            </a:r>
            <a:r>
              <a:rPr lang="en-US" sz="2500" dirty="0" err="1" smtClean="0"/>
              <a:t>diderita</a:t>
            </a:r>
            <a:r>
              <a:rPr lang="en-US" sz="2500" dirty="0" smtClean="0"/>
              <a:t> </a:t>
            </a:r>
            <a:r>
              <a:rPr lang="en-US" sz="2500" dirty="0" err="1" smtClean="0"/>
              <a:t>bagi</a:t>
            </a:r>
            <a:r>
              <a:rPr lang="en-US" sz="2500" dirty="0" smtClean="0"/>
              <a:t> </a:t>
            </a:r>
            <a:r>
              <a:rPr lang="en-US" sz="2500" dirty="0" err="1" smtClean="0"/>
              <a:t>kebanyakan</a:t>
            </a:r>
            <a:r>
              <a:rPr lang="en-US" sz="2500" dirty="0" smtClean="0"/>
              <a:t> </a:t>
            </a:r>
            <a:r>
              <a:rPr lang="en-US" sz="2500" dirty="0" err="1" smtClean="0"/>
              <a:t>orang</a:t>
            </a:r>
            <a:r>
              <a:rPr lang="en-US" sz="2500" dirty="0" smtClean="0"/>
              <a:t> yang </a:t>
            </a:r>
            <a:r>
              <a:rPr lang="en-US" sz="2500" dirty="0" err="1" smtClean="0"/>
              <a:t>memiliki</a:t>
            </a:r>
            <a:r>
              <a:rPr lang="en-US" sz="2500" dirty="0" smtClean="0"/>
              <a:t> </a:t>
            </a:r>
            <a:r>
              <a:rPr lang="en-US" sz="2500" dirty="0" err="1" smtClean="0"/>
              <a:t>hubungan</a:t>
            </a:r>
            <a:r>
              <a:rPr lang="en-US" sz="2500" dirty="0" smtClean="0"/>
              <a:t> interpersonal yang </a:t>
            </a:r>
            <a:r>
              <a:rPr lang="en-US" sz="2500" dirty="0" err="1" smtClean="0"/>
              <a:t>kurang</a:t>
            </a:r>
            <a:r>
              <a:rPr lang="en-US" sz="2500" dirty="0" smtClean="0"/>
              <a:t> </a:t>
            </a:r>
            <a:r>
              <a:rPr lang="en-US" sz="2500" dirty="0" err="1" smtClean="0"/>
              <a:t>baik</a:t>
            </a:r>
            <a:r>
              <a:rPr lang="en-US" sz="2500" dirty="0" smtClean="0"/>
              <a:t>. (</a:t>
            </a:r>
            <a:r>
              <a:rPr lang="en-US" sz="2500" dirty="0" err="1"/>
              <a:t>Ornish</a:t>
            </a:r>
            <a:r>
              <a:rPr lang="en-US" sz="2500" dirty="0"/>
              <a:t>, 1999</a:t>
            </a:r>
            <a:r>
              <a:rPr lang="en-US" sz="2500" dirty="0" smtClean="0"/>
              <a:t>)</a:t>
            </a:r>
            <a:endParaRPr lang="id-ID" sz="2500" dirty="0" smtClean="0"/>
          </a:p>
          <a:p>
            <a:r>
              <a:rPr lang="id-ID" sz="2500" dirty="0" smtClean="0"/>
              <a:t>Pasien penyakit radang sendi yang dapat dukungan sosial dari lingkungannya cenderung tidak mengalami gejala lebih parah dibandingkan yang tanpa dukungan sosial (Whan, 1997)</a:t>
            </a:r>
            <a:endParaRPr lang="en-US" sz="2500" dirty="0"/>
          </a:p>
        </p:txBody>
      </p:sp>
      <p:pic>
        <p:nvPicPr>
          <p:cNvPr id="4098" name="Picture 2" descr="Image result for support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662" y="4476750"/>
            <a:ext cx="4642338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10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n>
                  <a:solidFill>
                    <a:schemeClr val="bg1"/>
                  </a:solidFill>
                </a:ln>
                <a:latin typeface="Impact"/>
                <a:cs typeface="Impact"/>
              </a:rPr>
              <a:t>KEBUTUHAN RASA AMAN</a:t>
            </a:r>
            <a:endParaRPr lang="en-US" dirty="0">
              <a:ln>
                <a:solidFill>
                  <a:schemeClr val="bg1"/>
                </a:solidFill>
              </a:ln>
              <a:latin typeface="Impact"/>
              <a:cs typeface="Impac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91661" y="1595805"/>
            <a:ext cx="8229600" cy="77225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79388">
              <a:buNone/>
            </a:pPr>
            <a:r>
              <a:rPr lang="en-US" sz="2800" i="1" dirty="0" smtClean="0"/>
              <a:t>T</a:t>
            </a:r>
            <a:r>
              <a:rPr lang="id-ID" sz="2800" i="1" dirty="0" smtClean="0"/>
              <a:t>erpenuhi karena berkomunikasi</a:t>
            </a:r>
            <a:endParaRPr lang="en-US" sz="2800" i="1" dirty="0"/>
          </a:p>
        </p:txBody>
      </p:sp>
      <p:pic>
        <p:nvPicPr>
          <p:cNvPr id="5122" name="Picture 2" descr="Image result for rumah boc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531" y="2368062"/>
            <a:ext cx="66675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7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n>
                  <a:solidFill>
                    <a:schemeClr val="bg1"/>
                  </a:solidFill>
                </a:ln>
                <a:latin typeface="Impact"/>
                <a:cs typeface="Impact"/>
              </a:rPr>
              <a:t>KEBUTUHAN RASA AMAN</a:t>
            </a:r>
            <a:endParaRPr lang="en-US" dirty="0">
              <a:ln>
                <a:solidFill>
                  <a:schemeClr val="bg1"/>
                </a:solidFill>
              </a:ln>
              <a:latin typeface="Impact"/>
              <a:cs typeface="Impac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91661" y="1595805"/>
            <a:ext cx="8229600" cy="77225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79388">
              <a:buNone/>
            </a:pPr>
            <a:r>
              <a:rPr lang="en-US" sz="2800" i="1" dirty="0" smtClean="0"/>
              <a:t>T</a:t>
            </a:r>
            <a:r>
              <a:rPr lang="id-ID" sz="2800" i="1" dirty="0" smtClean="0"/>
              <a:t>erpenuhi karena berkomunikasi</a:t>
            </a:r>
            <a:endParaRPr lang="en-US" sz="2800" i="1" dirty="0"/>
          </a:p>
        </p:txBody>
      </p:sp>
      <p:pic>
        <p:nvPicPr>
          <p:cNvPr id="6148" name="Picture 4" descr="Image result for car key drin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34"/>
          <a:stretch/>
        </p:blipFill>
        <p:spPr bwMode="auto">
          <a:xfrm>
            <a:off x="3348038" y="2368062"/>
            <a:ext cx="6311778" cy="448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02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n>
                  <a:solidFill>
                    <a:schemeClr val="bg1"/>
                  </a:solidFill>
                </a:ln>
                <a:latin typeface="Impact"/>
                <a:cs typeface="Impact"/>
              </a:rPr>
              <a:t>KEBUTUHAN RASA AMAN</a:t>
            </a:r>
            <a:endParaRPr lang="en-US" dirty="0">
              <a:ln>
                <a:solidFill>
                  <a:schemeClr val="bg1"/>
                </a:solidFill>
              </a:ln>
              <a:latin typeface="Impact"/>
              <a:cs typeface="Impac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91661" y="1595805"/>
            <a:ext cx="8229600" cy="77225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79388">
              <a:buNone/>
            </a:pPr>
            <a:r>
              <a:rPr lang="en-US" sz="2800" i="1" dirty="0" smtClean="0"/>
              <a:t>T</a:t>
            </a:r>
            <a:r>
              <a:rPr lang="id-ID" sz="2800" i="1" dirty="0" smtClean="0"/>
              <a:t>erpenuhi karena berkomunikasi</a:t>
            </a:r>
            <a:endParaRPr lang="en-US" sz="2800" i="1" dirty="0"/>
          </a:p>
        </p:txBody>
      </p:sp>
      <p:pic>
        <p:nvPicPr>
          <p:cNvPr id="7170" name="Picture 2" descr="Image result for calling 9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2629266"/>
            <a:ext cx="600075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9283" y="4029351"/>
            <a:ext cx="553329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sz="7200" b="1" dirty="0">
                <a:solidFill>
                  <a:srgbClr val="FF0000"/>
                </a:solidFill>
              </a:rPr>
              <a:t>C</a:t>
            </a:r>
            <a:r>
              <a:rPr lang="id-ID" sz="7200" b="1" dirty="0" smtClean="0">
                <a:solidFill>
                  <a:srgbClr val="FF0000"/>
                </a:solidFill>
              </a:rPr>
              <a:t>ALL 112</a:t>
            </a:r>
            <a:endParaRPr lang="id-ID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3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n>
                  <a:solidFill>
                    <a:schemeClr val="bg1"/>
                  </a:solidFill>
                </a:ln>
                <a:latin typeface="Impact"/>
                <a:cs typeface="Impact"/>
              </a:rPr>
              <a:t>KEBUTUHAN RASA AMAN</a:t>
            </a:r>
            <a:endParaRPr lang="en-US" dirty="0">
              <a:ln>
                <a:solidFill>
                  <a:schemeClr val="bg1"/>
                </a:solidFill>
              </a:ln>
              <a:latin typeface="Impact"/>
              <a:cs typeface="Impac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91661" y="1628226"/>
            <a:ext cx="8229600" cy="188869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9388"/>
            <a:r>
              <a:rPr lang="id-ID" sz="2800" i="1" dirty="0" smtClean="0"/>
              <a:t>Menciptakan rasa aman untuk diri kita dengan berdiskusi</a:t>
            </a:r>
          </a:p>
          <a:p>
            <a:pPr defTabSz="179388"/>
            <a:r>
              <a:rPr lang="id-ID" sz="2800" i="1" dirty="0" smtClean="0"/>
              <a:t>Melindungi dari bahaya dan kejahatan</a:t>
            </a:r>
          </a:p>
          <a:p>
            <a:pPr defTabSz="179388"/>
            <a:endParaRPr lang="en-US" sz="2800" i="1" dirty="0"/>
          </a:p>
        </p:txBody>
      </p:sp>
      <p:pic>
        <p:nvPicPr>
          <p:cNvPr id="8194" name="Picture 2" descr="Image result for huggin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77" y="2827948"/>
            <a:ext cx="4030052" cy="403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87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112" y="7035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latin typeface="Impact"/>
                <a:cs typeface="Impact"/>
              </a:rPr>
              <a:t>KEBUTUHAN UNTUK MEMILIKI</a:t>
            </a:r>
            <a:endParaRPr lang="en-US" dirty="0">
              <a:ln>
                <a:solidFill>
                  <a:schemeClr val="bg1"/>
                </a:solidFill>
              </a:ln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112" y="1478628"/>
            <a:ext cx="8229600" cy="185072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id-ID" sz="2400" i="1" dirty="0" smtClean="0"/>
              <a:t>Menikmati kehidupan, nyaman dalam lingkungan kerja, dan kelompok sosial</a:t>
            </a:r>
          </a:p>
          <a:p>
            <a:r>
              <a:rPr lang="id-ID" sz="2400" i="1" dirty="0" smtClean="0"/>
              <a:t>Ingin bersama, diterima, dan diakui oleh orang lain</a:t>
            </a:r>
          </a:p>
          <a:p>
            <a:r>
              <a:rPr lang="id-ID" sz="2400" i="1" dirty="0" smtClean="0"/>
              <a:t>Vice versa</a:t>
            </a:r>
            <a:endParaRPr lang="en-US" sz="2400" i="1" dirty="0"/>
          </a:p>
        </p:txBody>
      </p:sp>
      <p:pic>
        <p:nvPicPr>
          <p:cNvPr id="9218" name="Picture 2" descr="Image result for social relationship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329354"/>
            <a:ext cx="45339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talking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27" y="3329354"/>
            <a:ext cx="52352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776" y="548054"/>
            <a:ext cx="9113024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n>
                  <a:solidFill>
                    <a:schemeClr val="bg1"/>
                  </a:solidFill>
                </a:ln>
                <a:latin typeface="Impact"/>
                <a:cs typeface="Impact"/>
              </a:rPr>
              <a:t>KEBUTUHAN UNTUK MENDAPATKAN HARGA DIRI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776" y="1292469"/>
            <a:ext cx="8229600" cy="3748454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id-ID" sz="2800" dirty="0" smtClean="0"/>
              <a:t>Kebutuhan ini melibatkan penghargaan terhadap nilai pribadi yang kita anut dan mampu menghormati nilai yang diyakini oleh orang lain</a:t>
            </a:r>
          </a:p>
          <a:p>
            <a:r>
              <a:rPr lang="id-ID" sz="2800" dirty="0" smtClean="0"/>
              <a:t>Gambaran konsep diri didapatkan dari orang terdekat </a:t>
            </a:r>
            <a:r>
              <a:rPr lang="id-ID" sz="2800" dirty="0" smtClean="0">
                <a:sym typeface="Wingdings" panose="05000000000000000000" pitchFamily="2" charset="2"/>
              </a:rPr>
              <a:t> keluarga/ orang tua</a:t>
            </a:r>
          </a:p>
          <a:p>
            <a:r>
              <a:rPr lang="en-US" sz="2800" dirty="0" smtClean="0"/>
              <a:t>Orang </a:t>
            </a:r>
            <a:r>
              <a:rPr lang="en-US" sz="2800" dirty="0" err="1"/>
              <a:t>tua</a:t>
            </a:r>
            <a:r>
              <a:rPr lang="en-US" sz="2800" dirty="0"/>
              <a:t> </a:t>
            </a:r>
            <a:r>
              <a:rPr lang="en-US" sz="2800" dirty="0" err="1"/>
              <a:t>menyampaikan</a:t>
            </a:r>
            <a:r>
              <a:rPr lang="en-US" sz="2800" dirty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dirty="0" err="1"/>
              <a:t>anaknya</a:t>
            </a:r>
            <a:r>
              <a:rPr lang="en-US" sz="2800" dirty="0"/>
              <a:t> </a:t>
            </a:r>
            <a:r>
              <a:rPr lang="en-US" sz="2800" dirty="0" err="1"/>
              <a:t>apakah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sz="2800" dirty="0"/>
              <a:t> </a:t>
            </a:r>
            <a:r>
              <a:rPr lang="en-US" sz="2800" dirty="0" err="1"/>
              <a:t>cantik</a:t>
            </a:r>
            <a:r>
              <a:rPr lang="en-US" sz="2800" dirty="0"/>
              <a:t>, </a:t>
            </a:r>
            <a:r>
              <a:rPr lang="en-US" sz="2800" dirty="0" err="1"/>
              <a:t>murung</a:t>
            </a:r>
            <a:r>
              <a:rPr lang="en-US" sz="2800" dirty="0"/>
              <a:t>, </a:t>
            </a:r>
            <a:r>
              <a:rPr lang="en-US" sz="2800" dirty="0" err="1"/>
              <a:t>pandai</a:t>
            </a:r>
            <a:r>
              <a:rPr lang="en-US" sz="2800" dirty="0"/>
              <a:t>, </a:t>
            </a:r>
            <a:r>
              <a:rPr lang="en-US" sz="2800" dirty="0" err="1"/>
              <a:t>lambat</a:t>
            </a:r>
            <a:r>
              <a:rPr lang="en-US" sz="2800" dirty="0"/>
              <a:t>, </a:t>
            </a:r>
            <a:r>
              <a:rPr lang="en-US" sz="2800" dirty="0" err="1"/>
              <a:t>baik</a:t>
            </a:r>
            <a:r>
              <a:rPr lang="en-US" sz="2800" dirty="0"/>
              <a:t>, </a:t>
            </a:r>
            <a:r>
              <a:rPr lang="en-US" sz="2800" dirty="0" err="1"/>
              <a:t>suka</a:t>
            </a:r>
            <a:r>
              <a:rPr lang="en-US" sz="2800" dirty="0"/>
              <a:t> </a:t>
            </a:r>
            <a:r>
              <a:rPr lang="en-US" sz="2800" dirty="0" err="1"/>
              <a:t>menolong</a:t>
            </a:r>
            <a:r>
              <a:rPr lang="en-US" sz="2800" dirty="0"/>
              <a:t>, </a:t>
            </a:r>
            <a:r>
              <a:rPr lang="en-US" sz="2800" dirty="0" err="1"/>
              <a:t>sulit</a:t>
            </a:r>
            <a:r>
              <a:rPr lang="en-US" sz="2800" dirty="0"/>
              <a:t> </a:t>
            </a:r>
            <a:r>
              <a:rPr lang="en-US" sz="2800" dirty="0" err="1"/>
              <a:t>diatur</a:t>
            </a:r>
            <a:r>
              <a:rPr lang="en-US" sz="2800" dirty="0"/>
              <a:t>, </a:t>
            </a:r>
            <a:r>
              <a:rPr lang="en-US" sz="2800" dirty="0" err="1"/>
              <a:t>dll</a:t>
            </a:r>
            <a:r>
              <a:rPr lang="en-US" sz="2800" dirty="0"/>
              <a:t>. </a:t>
            </a:r>
          </a:p>
          <a:p>
            <a:endParaRPr lang="id-ID" sz="2800" dirty="0" smtClean="0">
              <a:sym typeface="Wingdings" panose="05000000000000000000" pitchFamily="2" charset="2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968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776" y="548054"/>
            <a:ext cx="9113024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n>
                  <a:solidFill>
                    <a:schemeClr val="bg1"/>
                  </a:solidFill>
                </a:ln>
                <a:latin typeface="Impact"/>
                <a:cs typeface="Impact"/>
              </a:rPr>
              <a:t>KEBUTUHAN UNTUK MENDAPATKAN HARGA DIRI</a:t>
            </a:r>
            <a:endParaRPr lang="en-US" sz="3600" dirty="0"/>
          </a:p>
        </p:txBody>
      </p:sp>
      <p:pic>
        <p:nvPicPr>
          <p:cNvPr id="13314" name="Picture 2" descr="Image result for you are the best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76" y="1503485"/>
            <a:ext cx="8247834" cy="463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1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8216" y="638908"/>
            <a:ext cx="9601200" cy="2116016"/>
          </a:xfrm>
        </p:spPr>
        <p:txBody>
          <a:bodyPr>
            <a:noAutofit/>
          </a:bodyPr>
          <a:lstStyle/>
          <a:p>
            <a:r>
              <a:rPr lang="id-ID" sz="3600" i="1" dirty="0" smtClean="0"/>
              <a:t>Orang yang tidak mumpuni dalam komunikasi interpersonal akan sulit untuk meningkatkan keahliannya dan banyak dari mereka merasa rendah diri (Morreale: 2001)</a:t>
            </a:r>
            <a:endParaRPr lang="en-US" sz="3600" i="1" dirty="0"/>
          </a:p>
        </p:txBody>
      </p:sp>
      <p:pic>
        <p:nvPicPr>
          <p:cNvPr id="6" name="Content Placeholder 5" descr="Screen shot 2014-09-05 at 10.39.23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5361" r="-25361"/>
          <a:stretch>
            <a:fillRect/>
          </a:stretch>
        </p:blipFill>
        <p:spPr>
          <a:xfrm>
            <a:off x="4185139" y="2965939"/>
            <a:ext cx="9601200" cy="3581400"/>
          </a:xfrm>
        </p:spPr>
      </p:pic>
    </p:spTree>
    <p:extLst>
      <p:ext uri="{BB962C8B-B14F-4D97-AF65-F5344CB8AC3E}">
        <p14:creationId xmlns:p14="http://schemas.microsoft.com/office/powerpoint/2010/main" val="112974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latin typeface="Impact"/>
                <a:cs typeface="Impact"/>
              </a:rPr>
              <a:t>KEBUTUHAN AKTUALISASI DIRI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663" y="1623647"/>
            <a:ext cx="8311660" cy="452596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id-ID" sz="2800" dirty="0" smtClean="0"/>
              <a:t>Pengembangan diri yang seutuhnya dengan menggunakan keunikn bakat, potensi, dan kemampuan manusia</a:t>
            </a:r>
          </a:p>
          <a:p>
            <a:r>
              <a:rPr lang="id-ID" sz="2800" dirty="0" smtClean="0"/>
              <a:t>Paling abstrak</a:t>
            </a:r>
            <a:endParaRPr lang="id-ID" sz="2800" dirty="0"/>
          </a:p>
          <a:p>
            <a:r>
              <a:rPr lang="en-US" sz="2800" dirty="0" err="1" smtClean="0"/>
              <a:t>Melalui</a:t>
            </a:r>
            <a:r>
              <a:rPr lang="en-US" sz="2800" dirty="0" smtClean="0"/>
              <a:t> </a:t>
            </a:r>
            <a:r>
              <a:rPr lang="en-US" sz="2800" dirty="0" err="1" smtClean="0"/>
              <a:t>komunikasi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diskusi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pihak</a:t>
            </a:r>
            <a:r>
              <a:rPr lang="en-US" sz="2800" dirty="0" smtClean="0"/>
              <a:t> yang </a:t>
            </a:r>
            <a:r>
              <a:rPr lang="en-US" sz="2800" dirty="0" err="1" smtClean="0"/>
              <a:t>akrab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kita</a:t>
            </a:r>
            <a:r>
              <a:rPr lang="en-US" sz="2800" dirty="0" smtClean="0"/>
              <a:t>, </a:t>
            </a:r>
            <a:r>
              <a:rPr lang="en-US" sz="2800" dirty="0" err="1" smtClean="0"/>
              <a:t>kita</a:t>
            </a:r>
            <a:r>
              <a:rPr lang="en-US" sz="2800" dirty="0" smtClean="0"/>
              <a:t> </a:t>
            </a: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mencapai</a:t>
            </a:r>
            <a:r>
              <a:rPr lang="en-US" sz="2800" dirty="0" smtClean="0"/>
              <a:t> </a:t>
            </a:r>
            <a:r>
              <a:rPr lang="en-US" sz="2800" dirty="0" err="1" smtClean="0"/>
              <a:t>aktualisasi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Aktualisasi</a:t>
            </a:r>
            <a:r>
              <a:rPr lang="en-US" sz="2800" dirty="0" smtClean="0"/>
              <a:t> </a:t>
            </a:r>
            <a:r>
              <a:rPr lang="en-US" sz="2800" dirty="0" err="1" smtClean="0"/>
              <a:t>diri</a:t>
            </a:r>
            <a:r>
              <a:rPr lang="en-US" sz="2800" dirty="0" smtClean="0"/>
              <a:t> </a:t>
            </a:r>
            <a:r>
              <a:rPr lang="en-US" sz="2800" dirty="0" err="1" smtClean="0"/>
              <a:t>meliputi</a:t>
            </a:r>
            <a:r>
              <a:rPr lang="en-US" sz="2800" dirty="0" smtClean="0"/>
              <a:t>; </a:t>
            </a:r>
            <a:r>
              <a:rPr lang="en-US" sz="2800" dirty="0" err="1" smtClean="0"/>
              <a:t>menantang</a:t>
            </a:r>
            <a:r>
              <a:rPr lang="en-US" sz="2800" dirty="0" smtClean="0"/>
              <a:t> </a:t>
            </a:r>
            <a:r>
              <a:rPr lang="en-US" sz="2800" dirty="0" err="1" smtClean="0"/>
              <a:t>diri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sesuatu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belum</a:t>
            </a:r>
            <a:r>
              <a:rPr lang="en-US" sz="2800" dirty="0" smtClean="0"/>
              <a:t> </a:t>
            </a:r>
            <a:r>
              <a:rPr lang="en-US" sz="2800" dirty="0" err="1" smtClean="0"/>
              <a:t>pernah</a:t>
            </a:r>
            <a:r>
              <a:rPr lang="en-US" sz="2800" dirty="0" smtClean="0"/>
              <a:t> </a:t>
            </a:r>
            <a:r>
              <a:rPr lang="en-US" sz="2800" dirty="0" err="1" smtClean="0"/>
              <a:t>dilakukakn</a:t>
            </a:r>
            <a:r>
              <a:rPr lang="en-US" sz="2800" dirty="0" smtClean="0"/>
              <a:t> </a:t>
            </a:r>
            <a:r>
              <a:rPr lang="en-US" sz="2800" dirty="0" err="1" smtClean="0"/>
              <a:t>sebelumnya</a:t>
            </a:r>
            <a:r>
              <a:rPr lang="en-US" sz="2800" dirty="0" smtClean="0"/>
              <a:t>, </a:t>
            </a:r>
            <a:r>
              <a:rPr lang="en-US" sz="2800" dirty="0" err="1" smtClean="0"/>
              <a:t>belajar</a:t>
            </a:r>
            <a:r>
              <a:rPr lang="en-US" sz="2800" dirty="0" smtClean="0"/>
              <a:t> </a:t>
            </a:r>
            <a:r>
              <a:rPr lang="en-US" sz="2800" dirty="0" err="1" smtClean="0"/>
              <a:t>hal</a:t>
            </a:r>
            <a:r>
              <a:rPr lang="en-US" sz="2800" dirty="0" smtClean="0"/>
              <a:t> </a:t>
            </a:r>
            <a:r>
              <a:rPr lang="en-US" sz="2800" dirty="0" err="1" smtClean="0"/>
              <a:t>baru</a:t>
            </a:r>
            <a:r>
              <a:rPr lang="en-US" sz="2800" dirty="0" smtClean="0"/>
              <a:t>, </a:t>
            </a:r>
            <a:r>
              <a:rPr lang="en-US" sz="2800" dirty="0" err="1" smtClean="0"/>
              <a:t>menguji</a:t>
            </a:r>
            <a:r>
              <a:rPr lang="en-US" sz="2800" dirty="0" smtClean="0"/>
              <a:t> </a:t>
            </a:r>
            <a:r>
              <a:rPr lang="en-US" sz="2800" dirty="0" err="1" smtClean="0"/>
              <a:t>diri</a:t>
            </a:r>
            <a:r>
              <a:rPr lang="en-US" sz="2800" dirty="0" smtClean="0"/>
              <a:t> pada </a:t>
            </a:r>
            <a:r>
              <a:rPr lang="en-US" sz="2800" i="1" dirty="0" smtClean="0"/>
              <a:t>unfamiliar territories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674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5400" b="1" i="1" dirty="0" smtClean="0"/>
              <a:t>Komponen Penilaian</a:t>
            </a:r>
            <a:endParaRPr lang="id-ID" sz="5400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80122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902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latin typeface="Impact"/>
                <a:cs typeface="Impact"/>
              </a:rPr>
              <a:t>KEBUTUHAN AKTUALISASI DIRI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2" descr="Image result for self actual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12304"/>
            <a:ext cx="8449164" cy="5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6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23" y="716757"/>
            <a:ext cx="10949354" cy="11307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Impact" panose="020B0806030902050204" pitchFamily="34" charset="0"/>
              </a:rPr>
              <a:t>	</a:t>
            </a:r>
            <a:r>
              <a:rPr lang="id-ID" sz="3600" dirty="0" smtClean="0">
                <a:latin typeface="Impact" panose="020B0806030902050204" pitchFamily="34" charset="0"/>
              </a:rPr>
              <a:t>Partisipasi Efektif dalam Keragaman Komunitas Sosial</a:t>
            </a:r>
            <a:endParaRPr lang="en-US" sz="3600" dirty="0">
              <a:latin typeface="Impact" panose="020B080603090205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1663" y="1623648"/>
            <a:ext cx="8311660" cy="18229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dirty="0" smtClean="0"/>
              <a:t>Memperhatikan asal – usul, budaya, nilai, gaya hidup yang berbeda</a:t>
            </a:r>
          </a:p>
          <a:p>
            <a:r>
              <a:rPr lang="id-ID" sz="2800" dirty="0" smtClean="0"/>
              <a:t>Menghindari konflik</a:t>
            </a:r>
          </a:p>
          <a:p>
            <a:endParaRPr lang="en-US" sz="2800" dirty="0" smtClean="0"/>
          </a:p>
        </p:txBody>
      </p:sp>
      <p:pic>
        <p:nvPicPr>
          <p:cNvPr id="16386" name="Picture 2" descr="Image result for intercultural communication 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366" y="3446586"/>
            <a:ext cx="7041634" cy="314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47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Model </a:t>
            </a:r>
            <a:r>
              <a:rPr lang="id-ID" dirty="0" smtClean="0">
                <a:sym typeface="Wingdings" panose="05000000000000000000" pitchFamily="2" charset="2"/>
              </a:rPr>
              <a:t> representasi dari sesuatu dan bagaimana ia dapat bekerja</a:t>
            </a:r>
          </a:p>
          <a:p>
            <a:pPr marL="987552" lvl="1" indent="-457200">
              <a:buFont typeface="+mj-lt"/>
              <a:buAutoNum type="arabicPeriod"/>
            </a:pPr>
            <a:r>
              <a:rPr lang="id-ID" dirty="0" smtClean="0">
                <a:sym typeface="Wingdings" panose="05000000000000000000" pitchFamily="2" charset="2"/>
              </a:rPr>
              <a:t>Model linear (searah)  </a:t>
            </a:r>
            <a:r>
              <a:rPr lang="id-ID" b="1" dirty="0" smtClean="0">
                <a:sym typeface="Wingdings" panose="05000000000000000000" pitchFamily="2" charset="2"/>
              </a:rPr>
              <a:t>Who Says What to Whom in What Channel and With What Effect </a:t>
            </a:r>
          </a:p>
          <a:p>
            <a:pPr marL="987552" lvl="1" indent="-457200">
              <a:buFont typeface="+mj-lt"/>
              <a:buAutoNum type="arabicPeriod"/>
            </a:pPr>
            <a:r>
              <a:rPr lang="id-ID" dirty="0" smtClean="0">
                <a:sym typeface="Wingdings" panose="05000000000000000000" pitchFamily="2" charset="2"/>
              </a:rPr>
              <a:t>Model Interaktif</a:t>
            </a:r>
            <a:r>
              <a:rPr lang="id-ID" b="1" dirty="0" smtClean="0">
                <a:sym typeface="Wingdings" panose="05000000000000000000" pitchFamily="2" charset="2"/>
              </a:rPr>
              <a:t>  Umpan balik </a:t>
            </a:r>
          </a:p>
          <a:p>
            <a:pPr marL="987552" lvl="1" indent="-457200">
              <a:buFont typeface="+mj-lt"/>
              <a:buAutoNum type="arabicPeriod"/>
            </a:pPr>
            <a:r>
              <a:rPr lang="id-ID" dirty="0" smtClean="0">
                <a:sym typeface="Wingdings" panose="05000000000000000000" pitchFamily="2" charset="2"/>
              </a:rPr>
              <a:t>Model Transaksional </a:t>
            </a:r>
            <a:r>
              <a:rPr lang="id-ID" b="1" dirty="0" smtClean="0">
                <a:sym typeface="Wingdings" panose="05000000000000000000" pitchFamily="2" charset="2"/>
              </a:rPr>
              <a:t> Pola komunikasi yang dinamis dan berbagai peran dijalankan saat interaksi, ada gangguan. Posisi setara dan bertukar </a:t>
            </a:r>
            <a:r>
              <a:rPr lang="id-ID" b="1" dirty="0" smtClean="0">
                <a:sym typeface="Wingdings" panose="05000000000000000000" pitchFamily="2" charset="2"/>
              </a:rPr>
              <a:t>peran </a:t>
            </a:r>
            <a:r>
              <a:rPr lang="id-ID" b="1" dirty="0" smtClean="0">
                <a:sym typeface="Wingdings" panose="05000000000000000000" pitchFamily="2" charset="2"/>
              </a:rPr>
              <a:t>secara bersamaan</a:t>
            </a:r>
          </a:p>
          <a:p>
            <a:pPr marL="987552" lvl="1" indent="-457200">
              <a:buFont typeface="+mj-lt"/>
              <a:buAutoNum type="arabicPeriod"/>
            </a:pPr>
            <a:endParaRPr lang="id-ID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8382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>
                <a:latin typeface="Impact"/>
                <a:cs typeface="Impact"/>
              </a:rPr>
              <a:t>MODEL KOMUNIKASI INTERPERSONAL</a:t>
            </a:r>
            <a:endParaRPr lang="en-US" dirty="0"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99049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5400" b="1" i="1" dirty="0" smtClean="0"/>
              <a:t>Tugas</a:t>
            </a:r>
            <a:endParaRPr lang="id-ID" sz="5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23293"/>
            <a:ext cx="9601200" cy="1957754"/>
          </a:xfrm>
        </p:spPr>
        <p:txBody>
          <a:bodyPr>
            <a:normAutofit/>
          </a:bodyPr>
          <a:lstStyle/>
          <a:p>
            <a:r>
              <a:rPr lang="id-ID" sz="2800" i="1" dirty="0" smtClean="0"/>
              <a:t>Tuliskan di buku catatan Anda, </a:t>
            </a:r>
            <a:r>
              <a:rPr lang="id-ID" sz="2800" i="1" dirty="0" smtClean="0"/>
              <a:t>5 </a:t>
            </a:r>
            <a:r>
              <a:rPr lang="id-ID" sz="2800" i="1" dirty="0" smtClean="0"/>
              <a:t>kebutuhan hierarki Maslow, serta contoh komunikasi yang telah Anda lakukan</a:t>
            </a:r>
          </a:p>
          <a:p>
            <a:r>
              <a:rPr lang="id-ID" sz="2800" i="1" dirty="0" smtClean="0"/>
              <a:t>Berikan contoh model komunikasi interpersonal yang dialami sehari - hari</a:t>
            </a:r>
            <a:endParaRPr lang="id-ID" sz="2800" i="1" dirty="0"/>
          </a:p>
        </p:txBody>
      </p:sp>
    </p:spTree>
    <p:extLst>
      <p:ext uri="{BB962C8B-B14F-4D97-AF65-F5344CB8AC3E}">
        <p14:creationId xmlns:p14="http://schemas.microsoft.com/office/powerpoint/2010/main" val="198319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i="1" dirty="0" smtClean="0"/>
              <a:t>Kriteria Penilaian</a:t>
            </a:r>
            <a:endParaRPr lang="id-ID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>
                <a:latin typeface="Century Gothic" panose="020B0502020202020204" pitchFamily="34" charset="0"/>
              </a:rPr>
              <a:t>Kemampuan memahami melalui penjelasan dalam forum diskusi kelas</a:t>
            </a:r>
          </a:p>
          <a:p>
            <a:r>
              <a:rPr lang="id-ID" dirty="0" smtClean="0">
                <a:latin typeface="Century Gothic" panose="020B0502020202020204" pitchFamily="34" charset="0"/>
              </a:rPr>
              <a:t>Kemampuan menerjemahkan topik menjadi naskah dan penampilan role play</a:t>
            </a:r>
          </a:p>
          <a:p>
            <a:r>
              <a:rPr lang="id-ID" dirty="0" smtClean="0">
                <a:latin typeface="Century Gothic" panose="020B0502020202020204" pitchFamily="34" charset="0"/>
              </a:rPr>
              <a:t>Menjawab kuis tertulis</a:t>
            </a:r>
          </a:p>
          <a:p>
            <a:r>
              <a:rPr lang="id-ID" dirty="0" smtClean="0">
                <a:latin typeface="Century Gothic" panose="020B0502020202020204" pitchFamily="34" charset="0"/>
              </a:rPr>
              <a:t>Memberikan analisis terhadap contoh kasus</a:t>
            </a:r>
          </a:p>
          <a:p>
            <a:r>
              <a:rPr lang="id-ID" dirty="0" smtClean="0">
                <a:latin typeface="Century Gothic" panose="020B0502020202020204" pitchFamily="34" charset="0"/>
              </a:rPr>
              <a:t>Kemampuan membuat ringkasan topik</a:t>
            </a:r>
            <a:endParaRPr lang="id-ID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73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i="1" dirty="0" smtClean="0"/>
              <a:t>Kenapa kita berkomunikasi?</a:t>
            </a:r>
            <a:endParaRPr lang="id-ID" b="1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984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i="1" dirty="0" smtClean="0"/>
              <a:t>Kenapa hubungan interpersonal itu penting?</a:t>
            </a:r>
            <a:endParaRPr lang="id-ID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451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74077"/>
          </a:xfrm>
        </p:spPr>
        <p:txBody>
          <a:bodyPr>
            <a:normAutofit/>
          </a:bodyPr>
          <a:lstStyle/>
          <a:p>
            <a:r>
              <a:rPr lang="id-ID" sz="4000" i="1" dirty="0" smtClean="0"/>
              <a:t>Kebutuhan Interpersonal (Schutz: 1966)</a:t>
            </a:r>
            <a:endParaRPr lang="id-ID" sz="4000" i="1" dirty="0"/>
          </a:p>
        </p:txBody>
      </p:sp>
      <p:grpSp>
        <p:nvGrpSpPr>
          <p:cNvPr id="6" name="Diagram group"/>
          <p:cNvGrpSpPr/>
          <p:nvPr/>
        </p:nvGrpSpPr>
        <p:grpSpPr>
          <a:xfrm>
            <a:off x="3178969" y="1359877"/>
            <a:ext cx="5986462" cy="5430926"/>
            <a:chOff x="1578768" y="279829"/>
            <a:chExt cx="5986462" cy="5430926"/>
          </a:xfrm>
          <a:scene3d>
            <a:camera prst="isometricOffAxis2Left" zoom="95000"/>
            <a:lightRig rig="flat" dir="t"/>
          </a:scene3d>
        </p:grpSpPr>
        <p:grpSp>
          <p:nvGrpSpPr>
            <p:cNvPr id="7" name="Group 6"/>
            <p:cNvGrpSpPr/>
            <p:nvPr/>
          </p:nvGrpSpPr>
          <p:grpSpPr>
            <a:xfrm>
              <a:off x="2732118" y="1753918"/>
              <a:ext cx="3679763" cy="3679763"/>
              <a:chOff x="2732118" y="1753918"/>
              <a:chExt cx="3679763" cy="3679763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2732118" y="1753918"/>
                <a:ext cx="3679763" cy="3679763"/>
              </a:xfrm>
              <a:prstGeom prst="ellipse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8" name="Oval 4"/>
              <p:cNvSpPr txBox="1"/>
              <p:nvPr/>
            </p:nvSpPr>
            <p:spPr>
              <a:xfrm>
                <a:off x="3271007" y="2292807"/>
                <a:ext cx="2601985" cy="260198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44450" tIns="44450" rIns="44450" bIns="44450" numCol="1" spcCol="1270" anchor="ctr" anchorCtr="0">
                <a:noAutofit/>
              </a:bodyPr>
              <a:lstStyle/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d-ID" sz="3500" kern="1200" dirty="0" smtClean="0"/>
                  <a:t>Kebutuhan dasar dalam hubungan interpersonal</a:t>
                </a:r>
                <a:endParaRPr lang="en-US" sz="3500" kern="12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652059" y="279829"/>
              <a:ext cx="1839881" cy="1839881"/>
              <a:chOff x="3652059" y="279829"/>
              <a:chExt cx="1839881" cy="1839881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3652059" y="279829"/>
                <a:ext cx="1839881" cy="1839881"/>
              </a:xfrm>
              <a:prstGeom prst="ellipse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6" name="Oval 6"/>
              <p:cNvSpPr txBox="1"/>
              <p:nvPr/>
            </p:nvSpPr>
            <p:spPr>
              <a:xfrm>
                <a:off x="3921503" y="549273"/>
                <a:ext cx="1300993" cy="130099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33020" tIns="33020" rIns="33020" bIns="33020" numCol="1" spcCol="1270" anchor="ctr" anchorCtr="0">
                <a:noAutofit/>
              </a:bodyPr>
              <a:lstStyle/>
              <a:p>
                <a:pPr lvl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600" b="1" kern="1200" dirty="0" smtClean="0"/>
                  <a:t>Affection</a:t>
                </a:r>
                <a:endParaRPr lang="en-US" sz="2600" b="1" kern="1200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725349" y="3870874"/>
              <a:ext cx="1839881" cy="1839881"/>
              <a:chOff x="5725349" y="3870874"/>
              <a:chExt cx="1839881" cy="1839881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5725349" y="3870874"/>
                <a:ext cx="1839881" cy="1839881"/>
              </a:xfrm>
              <a:prstGeom prst="ellipse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4" name="Oval 8"/>
              <p:cNvSpPr txBox="1"/>
              <p:nvPr/>
            </p:nvSpPr>
            <p:spPr>
              <a:xfrm>
                <a:off x="5994793" y="4140318"/>
                <a:ext cx="1300993" cy="130099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33020" tIns="33020" rIns="33020" bIns="33020" numCol="1" spcCol="1270" anchor="ctr" anchorCtr="0">
                <a:noAutofit/>
              </a:bodyPr>
              <a:lstStyle/>
              <a:p>
                <a:pPr lvl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b="1" kern="1200" dirty="0" smtClean="0"/>
                  <a:t>Inclusion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578768" y="3870874"/>
              <a:ext cx="1839881" cy="1839881"/>
              <a:chOff x="1578768" y="3870874"/>
              <a:chExt cx="1839881" cy="1839881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578768" y="3870874"/>
                <a:ext cx="1839881" cy="1839881"/>
              </a:xfrm>
              <a:prstGeom prst="ellipse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2" name="Oval 10"/>
              <p:cNvSpPr txBox="1"/>
              <p:nvPr/>
            </p:nvSpPr>
            <p:spPr>
              <a:xfrm>
                <a:off x="1848212" y="4140318"/>
                <a:ext cx="1300993" cy="130099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33020" tIns="33020" rIns="33020" bIns="33020" numCol="1" spcCol="1270" anchor="ctr" anchorCtr="0">
                <a:noAutofit/>
              </a:bodyPr>
              <a:lstStyle/>
              <a:p>
                <a:pPr lvl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600" b="1" kern="1200" dirty="0" smtClean="0"/>
                  <a:t>Control</a:t>
                </a:r>
                <a:endParaRPr lang="en-US" sz="2600" b="1" kern="1200" dirty="0"/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7288552" y="2002969"/>
            <a:ext cx="416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Memberi dan mendapatkan kasih sayang</a:t>
            </a:r>
            <a:endParaRPr lang="id-ID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966325" y="5455363"/>
            <a:ext cx="2845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Menjadi bagian dari kelompok tertentu</a:t>
            </a:r>
            <a:endParaRPr lang="id-ID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50467" y="5083473"/>
            <a:ext cx="2845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400" b="1" dirty="0" smtClean="0"/>
              <a:t>Mempengaruhi orang/peristiwa dalam kehidupan</a:t>
            </a:r>
            <a:endParaRPr lang="id-ID" sz="2400" b="1" dirty="0"/>
          </a:p>
        </p:txBody>
      </p:sp>
    </p:spTree>
    <p:extLst>
      <p:ext uri="{BB962C8B-B14F-4D97-AF65-F5344CB8AC3E}">
        <p14:creationId xmlns:p14="http://schemas.microsoft.com/office/powerpoint/2010/main" val="21839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9487" y="2403330"/>
            <a:ext cx="9612971" cy="2852737"/>
          </a:xfrm>
        </p:spPr>
        <p:txBody>
          <a:bodyPr>
            <a:noAutofit/>
          </a:bodyPr>
          <a:lstStyle/>
          <a:p>
            <a:r>
              <a:rPr lang="id-ID" sz="4000" dirty="0" smtClean="0"/>
              <a:t>Mengembangkan ide schutz, maslow (1967) mengusulkan bahwa tujuan manusia berkomunikasi adalah memenuhi berbagai kebutuhan </a:t>
            </a:r>
            <a:r>
              <a:rPr lang="id-ID" sz="4000" dirty="0" smtClean="0">
                <a:sym typeface="Wingdings" panose="05000000000000000000" pitchFamily="2" charset="2"/>
              </a:rPr>
              <a:t> kebutuhan dasar </a:t>
            </a:r>
            <a:r>
              <a:rPr lang="id-ID" sz="4400" dirty="0" smtClean="0">
                <a:sym typeface="Wingdings" panose="05000000000000000000" pitchFamily="2" charset="2"/>
              </a:rPr>
              <a:t>dipuaskan</a:t>
            </a:r>
            <a:r>
              <a:rPr lang="id-ID" sz="4000" dirty="0" smtClean="0">
                <a:sym typeface="Wingdings" panose="05000000000000000000" pitchFamily="2" charset="2"/>
              </a:rPr>
              <a:t> dulu sebelum yang lebih abstrak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320458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9-04 at 9.19.19 PM.png"/>
          <p:cNvPicPr>
            <a:picLocks noChangeAspect="1"/>
          </p:cNvPicPr>
          <p:nvPr/>
        </p:nvPicPr>
        <p:blipFill>
          <a:blip r:embed="rId2"/>
          <a:srcRect l="1561" r="855"/>
          <a:stretch>
            <a:fillRect/>
          </a:stretch>
        </p:blipFill>
        <p:spPr>
          <a:xfrm>
            <a:off x="797169" y="346414"/>
            <a:ext cx="8088923" cy="6511586"/>
          </a:xfrm>
          <a:prstGeom prst="rect">
            <a:avLst/>
          </a:prstGeom>
        </p:spPr>
      </p:pic>
      <p:pic>
        <p:nvPicPr>
          <p:cNvPr id="2050" name="Picture 2" descr="Image result for needs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252" y="2554456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42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n>
                  <a:solidFill>
                    <a:schemeClr val="bg1"/>
                  </a:solidFill>
                </a:ln>
                <a:latin typeface="Impact"/>
                <a:cs typeface="Impact"/>
              </a:rPr>
              <a:t>KEBUTUHAN FISIOLOGI</a:t>
            </a:r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1476" y="2668220"/>
            <a:ext cx="5650523" cy="3310549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257175" indent="-257175" algn="r" defTabSz="179388"/>
            <a:r>
              <a:rPr lang="en-US" sz="2800" i="1" dirty="0"/>
              <a:t>	</a:t>
            </a:r>
            <a:r>
              <a:rPr lang="en-US" sz="2800" i="1" dirty="0" err="1"/>
              <a:t>Mulai</a:t>
            </a:r>
            <a:r>
              <a:rPr lang="en-US" sz="2800" i="1" dirty="0"/>
              <a:t> </a:t>
            </a:r>
            <a:r>
              <a:rPr lang="en-US" sz="2800" i="1" dirty="0" err="1"/>
              <a:t>bayi</a:t>
            </a:r>
            <a:r>
              <a:rPr lang="en-US" sz="2800" i="1" dirty="0"/>
              <a:t> </a:t>
            </a:r>
            <a:r>
              <a:rPr lang="en-US" sz="2800" i="1" dirty="0" err="1"/>
              <a:t>manusia</a:t>
            </a:r>
            <a:r>
              <a:rPr lang="en-US" sz="2800" i="1" dirty="0"/>
              <a:t> </a:t>
            </a:r>
            <a:r>
              <a:rPr lang="en-US" sz="2800" i="1" dirty="0" err="1"/>
              <a:t>sudah</a:t>
            </a:r>
            <a:r>
              <a:rPr lang="en-US" sz="2800" i="1" dirty="0"/>
              <a:t> </a:t>
            </a:r>
            <a:r>
              <a:rPr lang="en-US" sz="2800" i="1" dirty="0" err="1"/>
              <a:t>bekomunikasi</a:t>
            </a:r>
            <a:r>
              <a:rPr lang="en-US" sz="2800" i="1" dirty="0"/>
              <a:t> </a:t>
            </a:r>
            <a:r>
              <a:rPr lang="en-US" sz="2800" i="1" dirty="0" err="1"/>
              <a:t>bila</a:t>
            </a:r>
            <a:r>
              <a:rPr lang="en-US" sz="2800" i="1" dirty="0"/>
              <a:t> </a:t>
            </a:r>
            <a:r>
              <a:rPr lang="en-US" sz="2800" i="1" dirty="0" err="1"/>
              <a:t>merasa</a:t>
            </a:r>
            <a:r>
              <a:rPr lang="en-US" sz="2800" i="1" dirty="0"/>
              <a:t> </a:t>
            </a:r>
            <a:r>
              <a:rPr lang="en-US" sz="2800" i="1" dirty="0" err="1"/>
              <a:t>lapar</a:t>
            </a:r>
            <a:r>
              <a:rPr lang="en-US" sz="2800" i="1" dirty="0"/>
              <a:t> </a:t>
            </a:r>
            <a:r>
              <a:rPr lang="en-US" sz="2800" i="1" dirty="0" err="1"/>
              <a:t>untuk</a:t>
            </a:r>
            <a:r>
              <a:rPr lang="en-US" sz="2800" i="1" dirty="0"/>
              <a:t> </a:t>
            </a:r>
            <a:r>
              <a:rPr lang="en-US" sz="2800" i="1" dirty="0" err="1"/>
              <a:t>kelangsungan</a:t>
            </a:r>
            <a:r>
              <a:rPr lang="en-US" sz="2800" i="1" dirty="0"/>
              <a:t> </a:t>
            </a:r>
            <a:r>
              <a:rPr lang="en-US" sz="2800" i="1" dirty="0" err="1"/>
              <a:t>hidupnya</a:t>
            </a:r>
            <a:r>
              <a:rPr lang="en-US" sz="2800" i="1" dirty="0"/>
              <a:t>.</a:t>
            </a:r>
            <a:endParaRPr lang="id-ID" sz="2800" i="1" dirty="0"/>
          </a:p>
          <a:p>
            <a:pPr marL="257175" indent="-257175" algn="r" defTabSz="179388"/>
            <a:r>
              <a:rPr lang="id-ID" sz="2800" i="1" dirty="0"/>
              <a:t>Anak – anak butuh berinteraksi agar dapat </a:t>
            </a:r>
            <a:r>
              <a:rPr lang="id-ID" sz="2800" i="1" dirty="0" smtClean="0"/>
              <a:t>berkembang</a:t>
            </a:r>
          </a:p>
          <a:p>
            <a:pPr marL="257175" indent="-257175" algn="r" defTabSz="179388"/>
            <a:r>
              <a:rPr lang="id-ID" sz="2800" i="1" dirty="0" smtClean="0"/>
              <a:t>Dalam dunia kerja, berdiskusi masalah gaji</a:t>
            </a:r>
            <a:endParaRPr lang="en-US" sz="2800" i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91661" y="1595805"/>
            <a:ext cx="8229600" cy="77225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79388">
              <a:buNone/>
            </a:pPr>
            <a:r>
              <a:rPr lang="en-US" sz="2800" i="1" dirty="0" smtClean="0"/>
              <a:t>U</a:t>
            </a:r>
            <a:r>
              <a:rPr lang="id-ID" sz="2800" i="1" dirty="0" smtClean="0"/>
              <a:t>ntuk bertahan hidup </a:t>
            </a:r>
            <a:r>
              <a:rPr lang="id-ID" sz="2800" i="1" dirty="0" smtClean="0">
                <a:sym typeface="Wingdings" panose="05000000000000000000" pitchFamily="2" charset="2"/>
              </a:rPr>
              <a:t> berkembang (saat dewasa)</a:t>
            </a:r>
            <a:endParaRPr lang="en-US" sz="2800" i="1" dirty="0"/>
          </a:p>
        </p:txBody>
      </p:sp>
      <p:pic>
        <p:nvPicPr>
          <p:cNvPr id="3074" name="Picture 2" descr="Image result for baby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01" y="2522902"/>
            <a:ext cx="5567499" cy="418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37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1992</TotalTime>
  <Words>550</Words>
  <Application>Microsoft Office PowerPoint</Application>
  <PresentationFormat>Widescreen</PresentationFormat>
  <Paragraphs>75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Century Gothic</vt:lpstr>
      <vt:lpstr>Franklin Gothic Book</vt:lpstr>
      <vt:lpstr>Impact</vt:lpstr>
      <vt:lpstr>Wingdings</vt:lpstr>
      <vt:lpstr>Crop</vt:lpstr>
      <vt:lpstr>Komunikasi Interpersonal</vt:lpstr>
      <vt:lpstr>Komponen Penilaian</vt:lpstr>
      <vt:lpstr>Kriteria Penilaian</vt:lpstr>
      <vt:lpstr>Kenapa kita berkomunikasi?</vt:lpstr>
      <vt:lpstr>Kenapa hubungan interpersonal itu penting?</vt:lpstr>
      <vt:lpstr>Kebutuhan Interpersonal (Schutz: 1966)</vt:lpstr>
      <vt:lpstr>Mengembangkan ide schutz, maslow (1967) mengusulkan bahwa tujuan manusia berkomunikasi adalah memenuhi berbagai kebutuhan  kebutuhan dasar dipuaskan dulu sebelum yang lebih abstrak</vt:lpstr>
      <vt:lpstr>PowerPoint Presentation</vt:lpstr>
      <vt:lpstr>KEBUTUHAN FISIOLOGI</vt:lpstr>
      <vt:lpstr>KEBUTUHAN FISIOLOGI</vt:lpstr>
      <vt:lpstr>KEBUTUHAN RASA AMAN</vt:lpstr>
      <vt:lpstr>KEBUTUHAN RASA AMAN</vt:lpstr>
      <vt:lpstr>KEBUTUHAN RASA AMAN</vt:lpstr>
      <vt:lpstr>KEBUTUHAN RASA AMAN</vt:lpstr>
      <vt:lpstr>KEBUTUHAN UNTUK MEMILIKI</vt:lpstr>
      <vt:lpstr>KEBUTUHAN UNTUK MENDAPATKAN HARGA DIRI</vt:lpstr>
      <vt:lpstr>KEBUTUHAN UNTUK MENDAPATKAN HARGA DIRI</vt:lpstr>
      <vt:lpstr>Orang yang tidak mumpuni dalam komunikasi interpersonal akan sulit untuk meningkatkan keahliannya dan banyak dari mereka merasa rendah diri (Morreale: 2001)</vt:lpstr>
      <vt:lpstr>KEBUTUHAN AKTUALISASI DIRI</vt:lpstr>
      <vt:lpstr>KEBUTUHAN AKTUALISASI DIRI</vt:lpstr>
      <vt:lpstr>PowerPoint Presentation</vt:lpstr>
      <vt:lpstr>PowerPoint Presentation</vt:lpstr>
      <vt:lpstr>Tugas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Komunikasi Interpersonal</dc:title>
  <dc:creator>Ovy</dc:creator>
  <cp:lastModifiedBy>Ovy</cp:lastModifiedBy>
  <cp:revision>19</cp:revision>
  <dcterms:created xsi:type="dcterms:W3CDTF">2019-01-28T01:40:27Z</dcterms:created>
  <dcterms:modified xsi:type="dcterms:W3CDTF">2019-02-01T06:31:46Z</dcterms:modified>
</cp:coreProperties>
</file>