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85" r:id="rId6"/>
    <p:sldId id="286" r:id="rId7"/>
    <p:sldId id="284" r:id="rId8"/>
    <p:sldId id="287" r:id="rId9"/>
    <p:sldId id="288" r:id="rId10"/>
    <p:sldId id="289" r:id="rId11"/>
    <p:sldId id="290" r:id="rId12"/>
    <p:sldId id="291" r:id="rId13"/>
    <p:sldId id="261" r:id="rId14"/>
  </p:sldIdLst>
  <p:sldSz cx="9144000" cy="5143500" type="screen16x9"/>
  <p:notesSz cx="6858000" cy="9144000"/>
  <p:embeddedFontLst>
    <p:embeddedFont>
      <p:font typeface="Raleway" charset="0"/>
      <p:regular r:id="rId16"/>
      <p:bold r:id="rId17"/>
      <p:italic r:id="rId18"/>
      <p:boldItalic r:id="rId19"/>
    </p:embeddedFont>
    <p:embeddedFont>
      <p:font typeface="Raleway ExtraBold" charset="0"/>
      <p:bold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Work Sans Light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D00DB68-6B29-4325-A910-853BCD81B62E}">
  <a:tblStyle styleId="{0D00DB68-6B29-4325-A910-853BCD81B6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930" y="-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20535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20291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20291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21570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353775" y="3795498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6654971" y="-410153"/>
            <a:ext cx="2805957" cy="2661973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017770" y="693100"/>
            <a:ext cx="1910145" cy="17012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986735">
            <a:off x="654370" y="3671524"/>
            <a:ext cx="2361497" cy="116097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7283088">
            <a:off x="8001790" y="3285780"/>
            <a:ext cx="1578088" cy="1381267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-10155561">
            <a:off x="-945733" y="1047694"/>
            <a:ext cx="3985308" cy="1963944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71725" y="550602"/>
            <a:ext cx="1123676" cy="1157073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363974" y="-139386"/>
            <a:ext cx="2380859" cy="2120450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538350" y="1180336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 rot="3886626">
            <a:off x="5504907" y="3800569"/>
            <a:ext cx="2184896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 rot="-10114520">
            <a:off x="6110162" y="-457878"/>
            <a:ext cx="3531172" cy="1733961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6891075" y="3047950"/>
            <a:ext cx="1416809" cy="1458918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216025" y="1888150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216025" y="3144854"/>
            <a:ext cx="6711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 rot="-1859257">
            <a:off x="7432020" y="368594"/>
            <a:ext cx="1201023" cy="1494418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841169" y="534700"/>
            <a:ext cx="1445085" cy="1017492"/>
          </a:xfrm>
          <a:custGeom>
            <a:avLst/>
            <a:gdLst/>
            <a:ahLst/>
            <a:cxnLst/>
            <a:rect l="l" t="t" r="r" b="b"/>
            <a:pathLst>
              <a:path w="3176012" h="1017492" extrusionOk="0">
                <a:moveTo>
                  <a:pt x="3132430" y="666969"/>
                </a:moveTo>
                <a:cubicBezTo>
                  <a:pt x="3048872" y="666537"/>
                  <a:pt x="2965324" y="665692"/>
                  <a:pt x="2881784" y="664435"/>
                </a:cubicBezTo>
                <a:cubicBezTo>
                  <a:pt x="2911457" y="560567"/>
                  <a:pt x="2629330" y="585051"/>
                  <a:pt x="2573160" y="581778"/>
                </a:cubicBezTo>
                <a:cubicBezTo>
                  <a:pt x="2431445" y="573528"/>
                  <a:pt x="2289782" y="566179"/>
                  <a:pt x="2148177" y="556069"/>
                </a:cubicBezTo>
                <a:cubicBezTo>
                  <a:pt x="2240727" y="555874"/>
                  <a:pt x="2333276" y="556663"/>
                  <a:pt x="2425825" y="558434"/>
                </a:cubicBezTo>
                <a:cubicBezTo>
                  <a:pt x="2478456" y="559458"/>
                  <a:pt x="2566166" y="581688"/>
                  <a:pt x="2608316" y="544824"/>
                </a:cubicBezTo>
                <a:cubicBezTo>
                  <a:pt x="2634593" y="521856"/>
                  <a:pt x="2642475" y="479653"/>
                  <a:pt x="2616256" y="454663"/>
                </a:cubicBezTo>
                <a:cubicBezTo>
                  <a:pt x="2579265" y="419407"/>
                  <a:pt x="2438011" y="441313"/>
                  <a:pt x="2389146" y="440574"/>
                </a:cubicBezTo>
                <a:lnTo>
                  <a:pt x="2590602" y="434326"/>
                </a:lnTo>
                <a:cubicBezTo>
                  <a:pt x="2632162" y="433030"/>
                  <a:pt x="2693051" y="443302"/>
                  <a:pt x="2728454" y="417158"/>
                </a:cubicBezTo>
                <a:cubicBezTo>
                  <a:pt x="2747899" y="402816"/>
                  <a:pt x="2767078" y="370360"/>
                  <a:pt x="2757894" y="345130"/>
                </a:cubicBezTo>
                <a:cubicBezTo>
                  <a:pt x="2742714" y="303452"/>
                  <a:pt x="2686115" y="313698"/>
                  <a:pt x="2651477" y="312804"/>
                </a:cubicBezTo>
                <a:cubicBezTo>
                  <a:pt x="2660837" y="294068"/>
                  <a:pt x="2663839" y="264911"/>
                  <a:pt x="2646986" y="248728"/>
                </a:cubicBezTo>
                <a:cubicBezTo>
                  <a:pt x="2680120" y="248423"/>
                  <a:pt x="3024562" y="270607"/>
                  <a:pt x="2933268" y="147860"/>
                </a:cubicBezTo>
                <a:cubicBezTo>
                  <a:pt x="2897146" y="99292"/>
                  <a:pt x="2784741" y="141185"/>
                  <a:pt x="2733730" y="129746"/>
                </a:cubicBezTo>
                <a:cubicBezTo>
                  <a:pt x="2687191" y="119318"/>
                  <a:pt x="2712340" y="113978"/>
                  <a:pt x="2674228" y="92714"/>
                </a:cubicBezTo>
                <a:cubicBezTo>
                  <a:pt x="2645243" y="76512"/>
                  <a:pt x="2577937" y="90329"/>
                  <a:pt x="2545541" y="90608"/>
                </a:cubicBezTo>
                <a:cubicBezTo>
                  <a:pt x="2178679" y="93790"/>
                  <a:pt x="1798168" y="126162"/>
                  <a:pt x="1433755" y="84322"/>
                </a:cubicBezTo>
                <a:cubicBezTo>
                  <a:pt x="1250435" y="63272"/>
                  <a:pt x="1068009" y="35204"/>
                  <a:pt x="884694" y="14329"/>
                </a:cubicBezTo>
                <a:cubicBezTo>
                  <a:pt x="735538" y="-2670"/>
                  <a:pt x="577346" y="-17628"/>
                  <a:pt x="437822" y="50816"/>
                </a:cubicBezTo>
                <a:cubicBezTo>
                  <a:pt x="408273" y="65313"/>
                  <a:pt x="379241" y="98372"/>
                  <a:pt x="350878" y="109668"/>
                </a:cubicBezTo>
                <a:cubicBezTo>
                  <a:pt x="319765" y="122060"/>
                  <a:pt x="256894" y="110485"/>
                  <a:pt x="223021" y="110776"/>
                </a:cubicBezTo>
                <a:cubicBezTo>
                  <a:pt x="169871" y="111243"/>
                  <a:pt x="91482" y="94445"/>
                  <a:pt x="65516" y="156032"/>
                </a:cubicBezTo>
                <a:cubicBezTo>
                  <a:pt x="14771" y="276459"/>
                  <a:pt x="346820" y="226382"/>
                  <a:pt x="407333" y="225857"/>
                </a:cubicBezTo>
                <a:cubicBezTo>
                  <a:pt x="382988" y="261223"/>
                  <a:pt x="391356" y="241942"/>
                  <a:pt x="371547" y="263673"/>
                </a:cubicBezTo>
                <a:cubicBezTo>
                  <a:pt x="362285" y="273835"/>
                  <a:pt x="349860" y="279920"/>
                  <a:pt x="342859" y="293031"/>
                </a:cubicBezTo>
                <a:cubicBezTo>
                  <a:pt x="330422" y="316362"/>
                  <a:pt x="329650" y="341741"/>
                  <a:pt x="348609" y="360995"/>
                </a:cubicBezTo>
                <a:cubicBezTo>
                  <a:pt x="372423" y="385175"/>
                  <a:pt x="435347" y="372596"/>
                  <a:pt x="466199" y="373400"/>
                </a:cubicBezTo>
                <a:lnTo>
                  <a:pt x="651867" y="378221"/>
                </a:lnTo>
                <a:cubicBezTo>
                  <a:pt x="573879" y="380645"/>
                  <a:pt x="441213" y="359583"/>
                  <a:pt x="368747" y="390892"/>
                </a:cubicBezTo>
                <a:cubicBezTo>
                  <a:pt x="343385" y="401851"/>
                  <a:pt x="318806" y="428856"/>
                  <a:pt x="321827" y="458480"/>
                </a:cubicBezTo>
                <a:cubicBezTo>
                  <a:pt x="326746" y="506685"/>
                  <a:pt x="371898" y="503503"/>
                  <a:pt x="409582" y="508026"/>
                </a:cubicBezTo>
                <a:cubicBezTo>
                  <a:pt x="386553" y="531241"/>
                  <a:pt x="371943" y="584630"/>
                  <a:pt x="411339" y="600884"/>
                </a:cubicBezTo>
                <a:cubicBezTo>
                  <a:pt x="343405" y="598350"/>
                  <a:pt x="166928" y="556814"/>
                  <a:pt x="131772" y="635880"/>
                </a:cubicBezTo>
                <a:cubicBezTo>
                  <a:pt x="90289" y="729204"/>
                  <a:pt x="255649" y="721246"/>
                  <a:pt x="307801" y="727908"/>
                </a:cubicBezTo>
                <a:cubicBezTo>
                  <a:pt x="246264" y="741738"/>
                  <a:pt x="233864" y="812043"/>
                  <a:pt x="286249" y="840461"/>
                </a:cubicBezTo>
                <a:cubicBezTo>
                  <a:pt x="316266" y="856741"/>
                  <a:pt x="382177" y="852127"/>
                  <a:pt x="416433" y="856054"/>
                </a:cubicBezTo>
                <a:cubicBezTo>
                  <a:pt x="459851" y="861049"/>
                  <a:pt x="503294" y="865849"/>
                  <a:pt x="546760" y="870455"/>
                </a:cubicBezTo>
                <a:lnTo>
                  <a:pt x="307074" y="867571"/>
                </a:lnTo>
                <a:cubicBezTo>
                  <a:pt x="234078" y="866696"/>
                  <a:pt x="137690" y="848886"/>
                  <a:pt x="67396" y="864693"/>
                </a:cubicBezTo>
                <a:cubicBezTo>
                  <a:pt x="34339" y="872127"/>
                  <a:pt x="1522" y="890137"/>
                  <a:pt x="64" y="929676"/>
                </a:cubicBezTo>
                <a:cubicBezTo>
                  <a:pt x="-1912" y="983266"/>
                  <a:pt x="42072" y="980823"/>
                  <a:pt x="83198" y="981970"/>
                </a:cubicBezTo>
                <a:cubicBezTo>
                  <a:pt x="403995" y="990907"/>
                  <a:pt x="725407" y="989695"/>
                  <a:pt x="1046308" y="993552"/>
                </a:cubicBezTo>
                <a:lnTo>
                  <a:pt x="2007104" y="1005107"/>
                </a:lnTo>
                <a:lnTo>
                  <a:pt x="2216500" y="1007628"/>
                </a:lnTo>
                <a:cubicBezTo>
                  <a:pt x="2281116" y="1008406"/>
                  <a:pt x="2380661" y="1029870"/>
                  <a:pt x="2442301" y="1008062"/>
                </a:cubicBezTo>
                <a:cubicBezTo>
                  <a:pt x="2472610" y="997343"/>
                  <a:pt x="2504525" y="959819"/>
                  <a:pt x="2492366" y="924777"/>
                </a:cubicBezTo>
                <a:cubicBezTo>
                  <a:pt x="2474159" y="872366"/>
                  <a:pt x="2381750" y="891530"/>
                  <a:pt x="2340339" y="890376"/>
                </a:cubicBezTo>
                <a:cubicBezTo>
                  <a:pt x="2462000" y="767804"/>
                  <a:pt x="2123203" y="781913"/>
                  <a:pt x="2079834" y="779146"/>
                </a:cubicBezTo>
                <a:cubicBezTo>
                  <a:pt x="2324102" y="782416"/>
                  <a:pt x="2568385" y="784145"/>
                  <a:pt x="2812683" y="784331"/>
                </a:cubicBezTo>
                <a:cubicBezTo>
                  <a:pt x="2871480" y="784361"/>
                  <a:pt x="2930277" y="784307"/>
                  <a:pt x="2989075" y="784168"/>
                </a:cubicBezTo>
                <a:cubicBezTo>
                  <a:pt x="3032100" y="784065"/>
                  <a:pt x="3097105" y="797474"/>
                  <a:pt x="3136247" y="778206"/>
                </a:cubicBezTo>
                <a:cubicBezTo>
                  <a:pt x="3182345" y="755575"/>
                  <a:pt x="3205465" y="667332"/>
                  <a:pt x="3132430" y="666969"/>
                </a:cubicBezTo>
                <a:close/>
                <a:moveTo>
                  <a:pt x="587432" y="607728"/>
                </a:moveTo>
                <a:cubicBezTo>
                  <a:pt x="565083" y="606864"/>
                  <a:pt x="542732" y="605999"/>
                  <a:pt x="520380" y="605135"/>
                </a:cubicBezTo>
                <a:lnTo>
                  <a:pt x="750245" y="605135"/>
                </a:lnTo>
                <a:cubicBezTo>
                  <a:pt x="745967" y="625232"/>
                  <a:pt x="610922" y="608687"/>
                  <a:pt x="587432" y="60772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216025" y="1552200"/>
            <a:ext cx="5456700" cy="23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marL="914400" lvl="1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/>
            </a:lvl2pPr>
            <a:lvl3pPr marL="1371600" lvl="2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1216025" y="628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9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1482850" y="-478441"/>
            <a:ext cx="1691129" cy="1577178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7524748" y="2004302"/>
            <a:ext cx="2169605" cy="2139034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5828734">
            <a:off x="6579602" y="3865726"/>
            <a:ext cx="2358243" cy="115937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2087446">
            <a:off x="-347111" y="4074972"/>
            <a:ext cx="1577102" cy="138040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6000753" y="-218972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-258525" y="-549627"/>
            <a:ext cx="2337836" cy="230489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 rot="1832534">
            <a:off x="8091114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 rot="-2178819">
            <a:off x="7229719" y="2940743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6757725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-608751" y="1003175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-544275" y="322850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/>
          <p:nvPr/>
        </p:nvSpPr>
        <p:spPr>
          <a:xfrm rot="5400000">
            <a:off x="7272240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685804" y="-380379"/>
            <a:ext cx="2346749" cy="209007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237775" y="436811"/>
            <a:ext cx="1780932" cy="1755838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602736" y="4310518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1216025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4939920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3">
  <p:cSld name="BLANK_1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3"/>
          <p:cNvSpPr/>
          <p:nvPr/>
        </p:nvSpPr>
        <p:spPr>
          <a:xfrm flipH="1">
            <a:off x="7835213" y="33618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-5400000" flipH="1">
            <a:off x="161815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flipH="1">
            <a:off x="6793464" y="-380376"/>
            <a:ext cx="1780528" cy="158578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 flipH="1">
            <a:off x="-544275" y="645938"/>
            <a:ext cx="1566292" cy="1544222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 flipH="1">
            <a:off x="6244184" y="4423655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Light"/>
              <a:buChar char="✘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Light"/>
              <a:buChar char="✗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●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○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●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○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9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Komunikasi Non Verbal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895350"/>
            <a:ext cx="6984776" cy="2232248"/>
          </a:xfrm>
          <a:solidFill>
            <a:schemeClr val="accent1"/>
          </a:solidFill>
        </p:spPr>
        <p:txBody>
          <a:bodyPr/>
          <a:lstStyle/>
          <a:p>
            <a:r>
              <a:rPr lang="en-US" sz="2400" dirty="0" smtClean="0"/>
              <a:t>4. </a:t>
            </a:r>
            <a:r>
              <a:rPr lang="en-US" sz="2400" dirty="0" err="1" smtClean="0"/>
              <a:t>Mencerminkan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budaya</a:t>
            </a:r>
            <a:r>
              <a:rPr lang="en-US" sz="2400" dirty="0" smtClean="0"/>
              <a:t>- </a:t>
            </a:r>
            <a:r>
              <a:rPr lang="en-US" sz="1400" dirty="0" err="1">
                <a:latin typeface="Work Sans Light" charset="0"/>
              </a:rPr>
              <a:t>Kebanyakan</a:t>
            </a:r>
            <a:r>
              <a:rPr lang="en-US" sz="1400" dirty="0">
                <a:latin typeface="Work Sans Light" charset="0"/>
              </a:rPr>
              <a:t> </a:t>
            </a:r>
            <a:r>
              <a:rPr lang="en-US" sz="1400" dirty="0" err="1">
                <a:latin typeface="Work Sans Light" charset="0"/>
              </a:rPr>
              <a:t>perilaku</a:t>
            </a:r>
            <a:r>
              <a:rPr lang="en-US" sz="1400" dirty="0">
                <a:latin typeface="Work Sans Light" charset="0"/>
              </a:rPr>
              <a:t> nonverbal </a:t>
            </a:r>
            <a:r>
              <a:rPr lang="en-US" sz="1400" dirty="0" err="1">
                <a:latin typeface="Work Sans Light" charset="0"/>
              </a:rPr>
              <a:t>tidak</a:t>
            </a:r>
            <a:r>
              <a:rPr lang="en-US" sz="1400" dirty="0">
                <a:latin typeface="Work Sans Light" charset="0"/>
              </a:rPr>
              <a:t> </a:t>
            </a:r>
            <a:r>
              <a:rPr lang="en-US" sz="1400" dirty="0" err="1">
                <a:latin typeface="Work Sans Light" charset="0"/>
              </a:rPr>
              <a:t>bersifat</a:t>
            </a:r>
            <a:r>
              <a:rPr lang="en-US" sz="1400" dirty="0">
                <a:latin typeface="Work Sans Light" charset="0"/>
              </a:rPr>
              <a:t> </a:t>
            </a:r>
            <a:r>
              <a:rPr lang="en-US" sz="1400" dirty="0" err="1">
                <a:latin typeface="Work Sans Light" charset="0"/>
              </a:rPr>
              <a:t>insting</a:t>
            </a:r>
            <a:r>
              <a:rPr lang="en-US" sz="1400" dirty="0">
                <a:latin typeface="Work Sans Light" charset="0"/>
              </a:rPr>
              <a:t>, </a:t>
            </a:r>
            <a:r>
              <a:rPr lang="en-US" sz="1400" dirty="0" err="1">
                <a:latin typeface="Work Sans Light" charset="0"/>
              </a:rPr>
              <a:t>dipelajari</a:t>
            </a:r>
            <a:r>
              <a:rPr lang="en-US" sz="1400" dirty="0">
                <a:latin typeface="Work Sans Light" charset="0"/>
              </a:rPr>
              <a:t> </a:t>
            </a:r>
            <a:r>
              <a:rPr lang="en-US" sz="1400" dirty="0" err="1">
                <a:latin typeface="Work Sans Light" charset="0"/>
              </a:rPr>
              <a:t>dalam</a:t>
            </a:r>
            <a:r>
              <a:rPr lang="en-US" sz="1400" dirty="0">
                <a:latin typeface="Work Sans Light" charset="0"/>
              </a:rPr>
              <a:t> proses </a:t>
            </a:r>
            <a:r>
              <a:rPr lang="en-US" sz="1400" dirty="0" err="1" smtClean="0">
                <a:latin typeface="Work Sans Light" charset="0"/>
              </a:rPr>
              <a:t>sosialisasi</a:t>
            </a:r>
            <a:r>
              <a:rPr lang="en-US" sz="1400" dirty="0" smtClean="0">
                <a:latin typeface="Work Sans Light" charset="0"/>
              </a:rPr>
              <a:t> (</a:t>
            </a:r>
            <a:r>
              <a:rPr lang="en-US" sz="1400" dirty="0" err="1" smtClean="0">
                <a:latin typeface="Work Sans Light" charset="0"/>
              </a:rPr>
              <a:t>Salim</a:t>
            </a:r>
            <a:r>
              <a:rPr lang="en-US" sz="1400" dirty="0" smtClean="0">
                <a:latin typeface="Work Sans Light" charset="0"/>
              </a:rPr>
              <a:t>, </a:t>
            </a:r>
            <a:r>
              <a:rPr lang="en-US" sz="1400" dirty="0" err="1" smtClean="0">
                <a:latin typeface="Work Sans Light" charset="0"/>
              </a:rPr>
              <a:t>Membungkuk</a:t>
            </a:r>
            <a:r>
              <a:rPr lang="en-US" sz="1400" dirty="0" smtClean="0">
                <a:latin typeface="Work Sans Light" charset="0"/>
              </a:rPr>
              <a:t>)</a:t>
            </a:r>
            <a:br>
              <a:rPr lang="en-US" sz="1400" dirty="0" smtClean="0">
                <a:latin typeface="Work Sans Light" charset="0"/>
              </a:rPr>
            </a:br>
            <a:r>
              <a:rPr lang="en-US" sz="2400" dirty="0" smtClean="0"/>
              <a:t>5. Ada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beda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  <a:r>
              <a:rPr lang="en-US" sz="2400" dirty="0" smtClean="0"/>
              <a:t>verbal</a:t>
            </a:r>
            <a:r>
              <a:rPr lang="sv-SE" sz="1400" dirty="0" smtClean="0">
                <a:latin typeface="Work Sans Light" charset="0"/>
              </a:rPr>
              <a:t/>
            </a:r>
            <a:br>
              <a:rPr lang="sv-SE" sz="1400" dirty="0" smtClean="0">
                <a:latin typeface="Work Sans Light" charset="0"/>
              </a:rPr>
            </a:br>
            <a:r>
              <a:rPr lang="sv-SE" sz="1400" dirty="0">
                <a:latin typeface="Work Sans Light" charset="0"/>
              </a:rPr>
              <a:t/>
            </a:r>
            <a:br>
              <a:rPr lang="sv-SE" sz="1400" dirty="0">
                <a:latin typeface="Work Sans Light" charset="0"/>
              </a:rPr>
            </a:br>
            <a:endParaRPr lang="en-US" sz="1400" dirty="0" err="1">
              <a:latin typeface="Work Sans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131373"/>
              </p:ext>
            </p:extLst>
          </p:nvPr>
        </p:nvGraphicFramePr>
        <p:xfrm>
          <a:off x="827584" y="2839566"/>
          <a:ext cx="7344816" cy="1676400"/>
        </p:xfrm>
        <a:graphic>
          <a:graphicData uri="http://schemas.openxmlformats.org/drawingml/2006/table">
            <a:tbl>
              <a:tblPr firstRow="1" bandRow="1">
                <a:tableStyleId>{0D00DB68-6B29-4325-A910-853BCD81B62E}</a:tableStyleId>
              </a:tblPr>
              <a:tblGrid>
                <a:gridCol w="1570588"/>
                <a:gridCol w="57742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Work Sans Light" charset="0"/>
                        </a:rPr>
                        <a:t>Sama</a:t>
                      </a:r>
                      <a:endParaRPr lang="id-ID" b="1" dirty="0">
                        <a:latin typeface="Work Sans Light" charset="0"/>
                      </a:endParaRP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b-NO" dirty="0" smtClean="0">
                          <a:latin typeface="Work Sans Light" charset="0"/>
                        </a:rPr>
                        <a:t>Sama – sama simbol</a:t>
                      </a:r>
                      <a:r>
                        <a:rPr lang="nb-NO" baseline="0" dirty="0" smtClean="0">
                          <a:latin typeface="Work Sans Light" charset="0"/>
                        </a:rPr>
                        <a:t> </a:t>
                      </a:r>
                      <a:r>
                        <a:rPr lang="nb-NO" baseline="0" dirty="0" smtClean="0">
                          <a:latin typeface="Work Sans Light" charset="0"/>
                          <a:sym typeface="Wingdings" pitchFamily="2" charset="2"/>
                        </a:rPr>
                        <a:t> ambigu, abstrak, sewenang – wenang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b-NO" baseline="0" dirty="0" smtClean="0">
                          <a:latin typeface="Work Sans Light" charset="0"/>
                          <a:sym typeface="Wingdings" pitchFamily="2" charset="2"/>
                        </a:rPr>
                        <a:t>Ada aturan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b-NO" baseline="0" dirty="0" smtClean="0">
                          <a:latin typeface="Work Sans Light" charset="0"/>
                          <a:sym typeface="Wingdings" pitchFamily="2" charset="2"/>
                        </a:rPr>
                        <a:t>Terikat budaya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b-NO" baseline="0" dirty="0" smtClean="0">
                          <a:latin typeface="Work Sans Light" charset="0"/>
                          <a:sym typeface="Wingdings" pitchFamily="2" charset="2"/>
                        </a:rPr>
                        <a:t>Bisa sengaja/tidak</a:t>
                      </a:r>
                      <a:endParaRPr lang="id-ID" dirty="0">
                        <a:latin typeface="Work Sans Light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Work Sans Light" charset="0"/>
                        </a:rPr>
                        <a:t>Beda</a:t>
                      </a:r>
                      <a:endParaRPr lang="id-ID" b="1" dirty="0">
                        <a:latin typeface="Work Sans Light" charset="0"/>
                      </a:endParaRP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Work Sans Light" charset="0"/>
                        </a:rPr>
                        <a:t>Nonverbal</a:t>
                      </a:r>
                      <a:r>
                        <a:rPr lang="en-US" baseline="0" dirty="0" smtClean="0">
                          <a:latin typeface="Work Sans Light" charset="0"/>
                        </a:rPr>
                        <a:t> </a:t>
                      </a:r>
                      <a:r>
                        <a:rPr lang="en-US" baseline="0" dirty="0" err="1" smtClean="0">
                          <a:latin typeface="Work Sans Light" charset="0"/>
                        </a:rPr>
                        <a:t>dianggap</a:t>
                      </a:r>
                      <a:r>
                        <a:rPr lang="en-US" baseline="0" dirty="0" smtClean="0">
                          <a:latin typeface="Work Sans Light" charset="0"/>
                        </a:rPr>
                        <a:t> </a:t>
                      </a:r>
                      <a:r>
                        <a:rPr lang="en-US" baseline="0" dirty="0" err="1" smtClean="0">
                          <a:latin typeface="Work Sans Light" charset="0"/>
                        </a:rPr>
                        <a:t>lebih</a:t>
                      </a:r>
                      <a:r>
                        <a:rPr lang="en-US" baseline="0" dirty="0" smtClean="0">
                          <a:latin typeface="Work Sans Light" charset="0"/>
                        </a:rPr>
                        <a:t> </a:t>
                      </a:r>
                      <a:r>
                        <a:rPr lang="en-US" baseline="0" dirty="0" err="1" smtClean="0">
                          <a:latin typeface="Work Sans Light" charset="0"/>
                        </a:rPr>
                        <a:t>jujur</a:t>
                      </a:r>
                      <a:endParaRPr lang="en-US" baseline="0" dirty="0" smtClean="0">
                        <a:latin typeface="Work Sans Light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latin typeface="Work Sans Light" charset="0"/>
                        </a:rPr>
                        <a:t>Nonverbal </a:t>
                      </a:r>
                      <a:r>
                        <a:rPr lang="en-US" baseline="0" dirty="0" err="1" smtClean="0">
                          <a:latin typeface="Work Sans Light" charset="0"/>
                        </a:rPr>
                        <a:t>banyak</a:t>
                      </a:r>
                      <a:r>
                        <a:rPr lang="en-US" baseline="0" dirty="0" smtClean="0">
                          <a:latin typeface="Work Sans Light" charset="0"/>
                        </a:rPr>
                        <a:t> </a:t>
                      </a:r>
                      <a:r>
                        <a:rPr lang="en-US" baseline="0" dirty="0" err="1" smtClean="0">
                          <a:latin typeface="Work Sans Light" charset="0"/>
                        </a:rPr>
                        <a:t>salurannya</a:t>
                      </a:r>
                      <a:endParaRPr lang="en-US" baseline="0" dirty="0" smtClean="0">
                        <a:latin typeface="Work Sans Light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latin typeface="Work Sans Light" charset="0"/>
                        </a:rPr>
                        <a:t>Nonverbal </a:t>
                      </a:r>
                      <a:r>
                        <a:rPr lang="en-US" baseline="0" dirty="0" err="1" smtClean="0">
                          <a:latin typeface="Work Sans Light" charset="0"/>
                        </a:rPr>
                        <a:t>tidak</a:t>
                      </a:r>
                      <a:r>
                        <a:rPr lang="en-US" baseline="0" dirty="0" smtClean="0">
                          <a:latin typeface="Work Sans Light" charset="0"/>
                        </a:rPr>
                        <a:t> </a:t>
                      </a:r>
                      <a:r>
                        <a:rPr lang="en-US" baseline="0" dirty="0" err="1" smtClean="0">
                          <a:latin typeface="Work Sans Light" charset="0"/>
                        </a:rPr>
                        <a:t>terputus</a:t>
                      </a:r>
                      <a:endParaRPr lang="id-ID" dirty="0">
                        <a:latin typeface="Work Sans Light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3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ctrTitle"/>
          </p:nvPr>
        </p:nvSpPr>
        <p:spPr>
          <a:xfrm>
            <a:off x="1216025" y="1888150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4.</a:t>
            </a:r>
            <a:endParaRPr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Jenis Komunikasi Non Verbal</a:t>
            </a:r>
            <a:endParaRPr sz="3200" dirty="0"/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1"/>
          </p:nvPr>
        </p:nvSpPr>
        <p:spPr>
          <a:xfrm>
            <a:off x="1216025" y="3144854"/>
            <a:ext cx="6711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9744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8" name="TextBox 7"/>
          <p:cNvSpPr txBox="1"/>
          <p:nvPr/>
        </p:nvSpPr>
        <p:spPr>
          <a:xfrm>
            <a:off x="772368" y="124639"/>
            <a:ext cx="2448272" cy="138499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Work Sans Light" charset="0"/>
              </a:rPr>
              <a:t>Tubuh</a:t>
            </a:r>
            <a:endParaRPr lang="en-US" b="1" dirty="0">
              <a:latin typeface="Work Sans Light" charset="0"/>
            </a:endParaRPr>
          </a:p>
          <a:p>
            <a:pPr marL="342900" indent="-342900">
              <a:buAutoNum type="alphaLcPeriod"/>
            </a:pPr>
            <a:r>
              <a:rPr lang="en-US" dirty="0" err="1" smtClean="0">
                <a:latin typeface="Work Sans Light" charset="0"/>
              </a:rPr>
              <a:t>Kinesika</a:t>
            </a:r>
            <a:r>
              <a:rPr lang="en-US" dirty="0" smtClean="0">
                <a:latin typeface="Work Sans Light" charset="0"/>
              </a:rPr>
              <a:t> – </a:t>
            </a:r>
            <a:r>
              <a:rPr lang="en-US" dirty="0" err="1" smtClean="0">
                <a:latin typeface="Work Sans Light" charset="0"/>
              </a:rPr>
              <a:t>posisi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tubuh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dan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gerakan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tubuh</a:t>
            </a:r>
            <a:r>
              <a:rPr lang="en-US" dirty="0" smtClean="0">
                <a:latin typeface="Work Sans Light" charset="0"/>
              </a:rPr>
              <a:t>, </a:t>
            </a:r>
            <a:r>
              <a:rPr lang="en-US" dirty="0" err="1" smtClean="0">
                <a:latin typeface="Work Sans Light" charset="0"/>
              </a:rPr>
              <a:t>termasuk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wajah</a:t>
            </a:r>
            <a:endParaRPr lang="en-US" dirty="0" smtClean="0">
              <a:latin typeface="Work Sans Light" charset="0"/>
            </a:endParaRPr>
          </a:p>
          <a:p>
            <a:pPr marL="342900" indent="-342900">
              <a:buAutoNum type="alphaLcPeriod"/>
            </a:pPr>
            <a:r>
              <a:rPr lang="en-US" dirty="0" err="1" smtClean="0">
                <a:latin typeface="Work Sans Light" charset="0"/>
              </a:rPr>
              <a:t>Penampilan</a:t>
            </a:r>
            <a:r>
              <a:rPr lang="en-US" dirty="0" smtClean="0">
                <a:latin typeface="Work Sans Light" charset="0"/>
              </a:rPr>
              <a:t> – </a:t>
            </a:r>
            <a:r>
              <a:rPr lang="en-US" dirty="0" err="1" smtClean="0">
                <a:latin typeface="Work Sans Light" charset="0"/>
              </a:rPr>
              <a:t>tampilan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fisik</a:t>
            </a:r>
            <a:endParaRPr lang="id-ID" dirty="0">
              <a:latin typeface="Work Sans Ligh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368" y="1545635"/>
            <a:ext cx="2448272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Work Sans Light" charset="0"/>
              </a:rPr>
              <a:t>Wajah</a:t>
            </a:r>
            <a:endParaRPr lang="en-US" b="1" dirty="0" smtClean="0">
              <a:latin typeface="Work Sans Light" charset="0"/>
            </a:endParaRPr>
          </a:p>
          <a:p>
            <a:r>
              <a:rPr lang="en-US" dirty="0" err="1" smtClean="0">
                <a:latin typeface="Work Sans Light" charset="0"/>
              </a:rPr>
              <a:t>Bentuk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ekspresi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emosi</a:t>
            </a:r>
            <a:endParaRPr lang="en-US" dirty="0">
              <a:latin typeface="Work Sans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5552" y="2122860"/>
            <a:ext cx="2448272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Work Sans Light" charset="0"/>
              </a:rPr>
              <a:t>Mata</a:t>
            </a:r>
          </a:p>
          <a:p>
            <a:r>
              <a:rPr lang="en-US" dirty="0" err="1" smtClean="0">
                <a:latin typeface="Work Sans Light" charset="0"/>
              </a:rPr>
              <a:t>Atau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b="1" i="1" dirty="0" err="1" smtClean="0">
                <a:latin typeface="Work Sans Light" charset="0"/>
              </a:rPr>
              <a:t>Okulesis</a:t>
            </a:r>
            <a:r>
              <a:rPr lang="en-US" dirty="0" smtClean="0">
                <a:latin typeface="Work Sans Light" charset="0"/>
              </a:rPr>
              <a:t> – </a:t>
            </a:r>
            <a:r>
              <a:rPr lang="en-US" dirty="0" err="1" smtClean="0">
                <a:latin typeface="Work Sans Light" charset="0"/>
              </a:rPr>
              <a:t>durasi</a:t>
            </a:r>
            <a:r>
              <a:rPr lang="en-US" dirty="0" smtClean="0">
                <a:latin typeface="Work Sans Light" charset="0"/>
              </a:rPr>
              <a:t>, </a:t>
            </a:r>
            <a:r>
              <a:rPr lang="en-US" dirty="0" err="1" smtClean="0">
                <a:latin typeface="Work Sans Light" charset="0"/>
              </a:rPr>
              <a:t>arah</a:t>
            </a:r>
            <a:r>
              <a:rPr lang="en-US" dirty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pandangan</a:t>
            </a:r>
            <a:r>
              <a:rPr lang="en-US" dirty="0" smtClean="0">
                <a:latin typeface="Work Sans Light" charset="0"/>
              </a:rPr>
              <a:t>, </a:t>
            </a:r>
            <a:r>
              <a:rPr lang="en-US" dirty="0" err="1" smtClean="0">
                <a:latin typeface="Work Sans Light" charset="0"/>
              </a:rPr>
              <a:t>kualitas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perilaku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mata</a:t>
            </a:r>
            <a:r>
              <a:rPr lang="en-US" dirty="0" smtClean="0">
                <a:latin typeface="Work Sans Light" charset="0"/>
              </a:rPr>
              <a:t> (</a:t>
            </a:r>
            <a:r>
              <a:rPr lang="en-US" dirty="0" err="1" smtClean="0">
                <a:latin typeface="Work Sans Light" charset="0"/>
              </a:rPr>
              <a:t>berbinar</a:t>
            </a:r>
            <a:r>
              <a:rPr lang="en-US" dirty="0" smtClean="0">
                <a:latin typeface="Work Sans Light" charset="0"/>
              </a:rPr>
              <a:t>)</a:t>
            </a:r>
            <a:endParaRPr lang="en-US" dirty="0">
              <a:latin typeface="Work Sans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2648" y="109538"/>
            <a:ext cx="2448272" cy="203132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Work Sans Light" charset="0"/>
              </a:rPr>
              <a:t>Jarak</a:t>
            </a:r>
            <a:endParaRPr lang="en-US" b="1" dirty="0" smtClean="0">
              <a:latin typeface="Work Sans Light" charset="0"/>
            </a:endParaRPr>
          </a:p>
          <a:p>
            <a:pPr marL="342900" indent="-342900">
              <a:buAutoNum type="alphaLcPeriod"/>
            </a:pPr>
            <a:r>
              <a:rPr lang="en-US" dirty="0" err="1" smtClean="0">
                <a:latin typeface="Work Sans Light" charset="0"/>
              </a:rPr>
              <a:t>Zona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intim</a:t>
            </a:r>
            <a:r>
              <a:rPr lang="en-US" dirty="0" smtClean="0">
                <a:latin typeface="Work Sans Light" charset="0"/>
              </a:rPr>
              <a:t> (0-45,72 cm)</a:t>
            </a:r>
          </a:p>
          <a:p>
            <a:pPr marL="342900" indent="-342900">
              <a:buAutoNum type="alphaLcPeriod"/>
            </a:pPr>
            <a:r>
              <a:rPr lang="en-US" dirty="0" err="1" smtClean="0">
                <a:latin typeface="Work Sans Light" charset="0"/>
              </a:rPr>
              <a:t>Zona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pribadi</a:t>
            </a:r>
            <a:r>
              <a:rPr lang="en-US" dirty="0" smtClean="0">
                <a:latin typeface="Work Sans Light" charset="0"/>
              </a:rPr>
              <a:t> (45,72 cm – 121,92 cm)</a:t>
            </a:r>
          </a:p>
          <a:p>
            <a:pPr marL="342900" indent="-342900">
              <a:buAutoNum type="alphaLcPeriod"/>
            </a:pPr>
            <a:r>
              <a:rPr lang="en-US" dirty="0" err="1" smtClean="0">
                <a:latin typeface="Work Sans Light" charset="0"/>
              </a:rPr>
              <a:t>Zona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sosial</a:t>
            </a:r>
            <a:r>
              <a:rPr lang="en-US" dirty="0" smtClean="0">
                <a:latin typeface="Work Sans Light" charset="0"/>
              </a:rPr>
              <a:t> (121,92 cm – 304,8 cm)</a:t>
            </a:r>
          </a:p>
          <a:p>
            <a:pPr marL="342900" indent="-342900">
              <a:buAutoNum type="alphaLcPeriod"/>
            </a:pPr>
            <a:r>
              <a:rPr lang="en-US" dirty="0" err="1" smtClean="0">
                <a:latin typeface="Work Sans Light" charset="0"/>
              </a:rPr>
              <a:t>Zona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publik</a:t>
            </a:r>
            <a:r>
              <a:rPr lang="en-US" dirty="0" smtClean="0">
                <a:latin typeface="Work Sans Light" charset="0"/>
              </a:rPr>
              <a:t> (304,8 cm – </a:t>
            </a:r>
            <a:r>
              <a:rPr lang="en-US" dirty="0" err="1" smtClean="0">
                <a:latin typeface="Work Sans Light" charset="0"/>
              </a:rPr>
              <a:t>tidak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terbatas</a:t>
            </a:r>
            <a:r>
              <a:rPr lang="en-US" dirty="0" smtClean="0">
                <a:latin typeface="Work Sans Light" charset="0"/>
              </a:rPr>
              <a:t>)</a:t>
            </a:r>
            <a:endParaRPr lang="en-US" dirty="0">
              <a:latin typeface="Work Sans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12928" y="123478"/>
            <a:ext cx="2448272" cy="246221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 smtClean="0">
                <a:latin typeface="Work Sans Light" charset="0"/>
              </a:rPr>
              <a:t>Wilayah </a:t>
            </a:r>
            <a:r>
              <a:rPr lang="en-US" dirty="0" err="1" smtClean="0">
                <a:latin typeface="Work Sans Light" charset="0"/>
              </a:rPr>
              <a:t>tubuh</a:t>
            </a:r>
            <a:r>
              <a:rPr lang="en-US" dirty="0" smtClean="0">
                <a:latin typeface="Work Sans Light" charset="0"/>
              </a:rPr>
              <a:t> (</a:t>
            </a:r>
            <a:r>
              <a:rPr lang="en-US" dirty="0" err="1" smtClean="0">
                <a:latin typeface="Work Sans Light" charset="0"/>
              </a:rPr>
              <a:t>ruang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pribadi</a:t>
            </a:r>
            <a:r>
              <a:rPr lang="en-US" dirty="0" smtClean="0">
                <a:latin typeface="Work Sans Light" charset="0"/>
              </a:rPr>
              <a:t>)</a:t>
            </a:r>
          </a:p>
          <a:p>
            <a:pPr marL="342900" indent="-342900">
              <a:buAutoNum type="alphaLcPeriod"/>
            </a:pPr>
            <a:r>
              <a:rPr lang="en-US" dirty="0" smtClean="0">
                <a:latin typeface="Work Sans Light" charset="0"/>
              </a:rPr>
              <a:t>Wilayah </a:t>
            </a:r>
            <a:r>
              <a:rPr lang="en-US" dirty="0" err="1" smtClean="0">
                <a:latin typeface="Work Sans Light" charset="0"/>
              </a:rPr>
              <a:t>publik</a:t>
            </a:r>
            <a:r>
              <a:rPr lang="en-US" dirty="0" smtClean="0">
                <a:latin typeface="Work Sans Light" charset="0"/>
              </a:rPr>
              <a:t> (</a:t>
            </a:r>
            <a:r>
              <a:rPr lang="en-US" dirty="0" err="1" smtClean="0">
                <a:latin typeface="Work Sans Light" charset="0"/>
              </a:rPr>
              <a:t>bebas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dimasuki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dan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ditinggalkan</a:t>
            </a:r>
            <a:r>
              <a:rPr lang="en-US" dirty="0">
                <a:latin typeface="Work Sans Light" charset="0"/>
              </a:rPr>
              <a:t> </a:t>
            </a:r>
            <a:r>
              <a:rPr lang="en-US" dirty="0" smtClean="0">
                <a:latin typeface="Work Sans Light" charset="0"/>
              </a:rPr>
              <a:t>orang </a:t>
            </a:r>
            <a:r>
              <a:rPr lang="en-US" dirty="0" smtClean="0">
                <a:latin typeface="Work Sans Light" charset="0"/>
                <a:sym typeface="Wingdings" pitchFamily="2" charset="2"/>
              </a:rPr>
              <a:t> </a:t>
            </a:r>
            <a:r>
              <a:rPr lang="en-US" dirty="0" err="1" smtClean="0">
                <a:latin typeface="Work Sans Light" charset="0"/>
                <a:sym typeface="Wingdings" pitchFamily="2" charset="2"/>
              </a:rPr>
              <a:t>kadang</a:t>
            </a:r>
            <a:r>
              <a:rPr lang="en-US" dirty="0" smtClean="0">
                <a:latin typeface="Work Sans Light" charset="0"/>
                <a:sym typeface="Wingdings" pitchFamily="2" charset="2"/>
              </a:rPr>
              <a:t> </a:t>
            </a:r>
            <a:r>
              <a:rPr lang="en-US" dirty="0" err="1" smtClean="0">
                <a:latin typeface="Work Sans Light" charset="0"/>
                <a:sym typeface="Wingdings" pitchFamily="2" charset="2"/>
              </a:rPr>
              <a:t>ada</a:t>
            </a:r>
            <a:r>
              <a:rPr lang="en-US" dirty="0" smtClean="0">
                <a:latin typeface="Work Sans Light" charset="0"/>
                <a:sym typeface="Wingdings" pitchFamily="2" charset="2"/>
              </a:rPr>
              <a:t> </a:t>
            </a:r>
            <a:r>
              <a:rPr lang="en-US" dirty="0" err="1" smtClean="0">
                <a:latin typeface="Work Sans Light" charset="0"/>
                <a:sym typeface="Wingdings" pitchFamily="2" charset="2"/>
              </a:rPr>
              <a:t>syarat</a:t>
            </a:r>
            <a:r>
              <a:rPr lang="en-US" dirty="0" smtClean="0">
                <a:latin typeface="Work Sans Light" charset="0"/>
                <a:sym typeface="Wingdings" pitchFamily="2" charset="2"/>
              </a:rPr>
              <a:t>)</a:t>
            </a:r>
          </a:p>
          <a:p>
            <a:pPr marL="342900" indent="-342900">
              <a:buAutoNum type="alphaLcPeriod"/>
            </a:pPr>
            <a:r>
              <a:rPr lang="en-US" dirty="0" smtClean="0">
                <a:latin typeface="Work Sans Light" charset="0"/>
                <a:sym typeface="Wingdings" pitchFamily="2" charset="2"/>
              </a:rPr>
              <a:t>Wilayah </a:t>
            </a:r>
            <a:r>
              <a:rPr lang="en-US" dirty="0" err="1" smtClean="0">
                <a:latin typeface="Work Sans Light" charset="0"/>
                <a:sym typeface="Wingdings" pitchFamily="2" charset="2"/>
              </a:rPr>
              <a:t>rumah</a:t>
            </a:r>
            <a:r>
              <a:rPr lang="en-US" dirty="0" smtClean="0">
                <a:latin typeface="Work Sans Light" charset="0"/>
                <a:sym typeface="Wingdings" pitchFamily="2" charset="2"/>
              </a:rPr>
              <a:t> (</a:t>
            </a:r>
            <a:r>
              <a:rPr lang="en-US" dirty="0" err="1" smtClean="0">
                <a:latin typeface="Work Sans Light" charset="0"/>
                <a:sym typeface="Wingdings" pitchFamily="2" charset="2"/>
              </a:rPr>
              <a:t>bebas</a:t>
            </a:r>
            <a:r>
              <a:rPr lang="en-US" dirty="0" smtClean="0">
                <a:latin typeface="Work Sans Light" charset="0"/>
                <a:sym typeface="Wingdings" pitchFamily="2" charset="2"/>
              </a:rPr>
              <a:t> </a:t>
            </a:r>
            <a:r>
              <a:rPr lang="en-US" dirty="0" err="1" smtClean="0">
                <a:latin typeface="Work Sans Light" charset="0"/>
                <a:sym typeface="Wingdings" pitchFamily="2" charset="2"/>
              </a:rPr>
              <a:t>untuk</a:t>
            </a:r>
            <a:r>
              <a:rPr lang="en-US" dirty="0" smtClean="0">
                <a:latin typeface="Work Sans Light" charset="0"/>
                <a:sym typeface="Wingdings" pitchFamily="2" charset="2"/>
              </a:rPr>
              <a:t> </a:t>
            </a:r>
            <a:r>
              <a:rPr lang="en-US" dirty="0" err="1" smtClean="0">
                <a:latin typeface="Work Sans Light" charset="0"/>
                <a:sym typeface="Wingdings" pitchFamily="2" charset="2"/>
              </a:rPr>
              <a:t>pemilik</a:t>
            </a:r>
            <a:r>
              <a:rPr lang="en-US" dirty="0" smtClean="0">
                <a:latin typeface="Work Sans Light" charset="0"/>
                <a:sym typeface="Wingdings" pitchFamily="2" charset="2"/>
              </a:rPr>
              <a:t>)</a:t>
            </a:r>
          </a:p>
          <a:p>
            <a:pPr marL="342900" indent="-342900">
              <a:buAutoNum type="alphaLcPeriod"/>
            </a:pPr>
            <a:r>
              <a:rPr lang="en-US" dirty="0" smtClean="0">
                <a:latin typeface="Work Sans Light" charset="0"/>
                <a:sym typeface="Wingdings" pitchFamily="2" charset="2"/>
              </a:rPr>
              <a:t>Wilayah </a:t>
            </a:r>
            <a:r>
              <a:rPr lang="en-US" dirty="0" err="1" smtClean="0">
                <a:latin typeface="Work Sans Light" charset="0"/>
                <a:sym typeface="Wingdings" pitchFamily="2" charset="2"/>
              </a:rPr>
              <a:t>interaksi</a:t>
            </a:r>
            <a:r>
              <a:rPr lang="en-US" dirty="0" smtClean="0">
                <a:latin typeface="Work Sans Light" charset="0"/>
                <a:sym typeface="Wingdings" pitchFamily="2" charset="2"/>
              </a:rPr>
              <a:t> (</a:t>
            </a:r>
            <a:r>
              <a:rPr lang="en-US" dirty="0" err="1" smtClean="0">
                <a:latin typeface="Work Sans Light" charset="0"/>
                <a:sym typeface="Wingdings" pitchFamily="2" charset="2"/>
              </a:rPr>
              <a:t>tempat</a:t>
            </a:r>
            <a:r>
              <a:rPr lang="en-US" dirty="0" smtClean="0">
                <a:latin typeface="Work Sans Light" charset="0"/>
                <a:sym typeface="Wingdings" pitchFamily="2" charset="2"/>
              </a:rPr>
              <a:t> </a:t>
            </a:r>
            <a:r>
              <a:rPr lang="en-US" dirty="0" err="1" smtClean="0">
                <a:latin typeface="Work Sans Light" charset="0"/>
                <a:sym typeface="Wingdings" pitchFamily="2" charset="2"/>
              </a:rPr>
              <a:t>pertemuan</a:t>
            </a:r>
            <a:r>
              <a:rPr lang="en-US" dirty="0" smtClean="0">
                <a:latin typeface="Work Sans Light" charset="0"/>
                <a:sym typeface="Wingdings" pitchFamily="2" charset="2"/>
              </a:rPr>
              <a:t>, </a:t>
            </a:r>
            <a:r>
              <a:rPr lang="en-US" dirty="0" err="1" smtClean="0">
                <a:latin typeface="Work Sans Light" charset="0"/>
                <a:sym typeface="Wingdings" pitchFamily="2" charset="2"/>
              </a:rPr>
              <a:t>komunikasi</a:t>
            </a:r>
            <a:r>
              <a:rPr lang="en-US" dirty="0" smtClean="0">
                <a:latin typeface="Work Sans Light" charset="0"/>
                <a:sym typeface="Wingdings" pitchFamily="2" charset="2"/>
              </a:rPr>
              <a:t> informal)</a:t>
            </a:r>
            <a:endParaRPr lang="en-US" dirty="0">
              <a:latin typeface="Work Sans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9232" y="3130972"/>
            <a:ext cx="2448272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Work Sans Light" charset="0"/>
              </a:rPr>
              <a:t>Artefak</a:t>
            </a:r>
            <a:endParaRPr lang="en-US" b="1" dirty="0" smtClean="0">
              <a:latin typeface="Work Sans Light" charset="0"/>
            </a:endParaRPr>
          </a:p>
          <a:p>
            <a:r>
              <a:rPr lang="en-US" dirty="0" smtClean="0">
                <a:latin typeface="Work Sans Light" charset="0"/>
              </a:rPr>
              <a:t>Benda </a:t>
            </a:r>
            <a:r>
              <a:rPr lang="en-US" dirty="0" err="1" smtClean="0">
                <a:latin typeface="Work Sans Light" charset="0"/>
              </a:rPr>
              <a:t>apa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saja</a:t>
            </a:r>
            <a:r>
              <a:rPr lang="en-US" dirty="0" smtClean="0">
                <a:latin typeface="Work Sans Light" charset="0"/>
              </a:rPr>
              <a:t> yang </a:t>
            </a:r>
            <a:r>
              <a:rPr lang="en-US" dirty="0" err="1" smtClean="0">
                <a:latin typeface="Work Sans Light" charset="0"/>
              </a:rPr>
              <a:t>dihasilkan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oleh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kecerdasan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manusia</a:t>
            </a:r>
            <a:endParaRPr lang="en-US" dirty="0">
              <a:latin typeface="Work Sans Ligh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2648" y="2200091"/>
            <a:ext cx="2448272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Work Sans Light" charset="0"/>
              </a:rPr>
              <a:t>Sentuhan</a:t>
            </a:r>
            <a:endParaRPr lang="en-US" b="1" dirty="0" smtClean="0">
              <a:latin typeface="Work Sans Light" charset="0"/>
            </a:endParaRPr>
          </a:p>
          <a:p>
            <a:r>
              <a:rPr lang="en-US" dirty="0" err="1" smtClean="0">
                <a:latin typeface="Work Sans Light" charset="0"/>
              </a:rPr>
              <a:t>Atau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b="1" i="1" dirty="0" err="1" smtClean="0">
                <a:latin typeface="Work Sans Light" charset="0"/>
              </a:rPr>
              <a:t>Haptics</a:t>
            </a:r>
            <a:endParaRPr lang="en-US" dirty="0">
              <a:latin typeface="Work Sans Light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4137923"/>
            <a:ext cx="2448272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Work Sans Light" charset="0"/>
              </a:rPr>
              <a:t>Parabahasa</a:t>
            </a:r>
            <a:endParaRPr lang="en-US" b="1" dirty="0" smtClean="0">
              <a:latin typeface="Work Sans Light" charset="0"/>
            </a:endParaRPr>
          </a:p>
          <a:p>
            <a:r>
              <a:rPr lang="en-US" dirty="0" err="1" smtClean="0">
                <a:latin typeface="Work Sans Light" charset="0"/>
              </a:rPr>
              <a:t>Bagaimana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pesan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diucapkan</a:t>
            </a:r>
            <a:r>
              <a:rPr lang="en-US" dirty="0" smtClean="0">
                <a:latin typeface="Work Sans Light" charset="0"/>
              </a:rPr>
              <a:t> – </a:t>
            </a:r>
            <a:r>
              <a:rPr lang="en-US" dirty="0" err="1" smtClean="0">
                <a:latin typeface="Work Sans Light" charset="0"/>
              </a:rPr>
              <a:t>intonasi</a:t>
            </a:r>
            <a:r>
              <a:rPr lang="en-US" dirty="0" smtClean="0">
                <a:latin typeface="Work Sans Light" charset="0"/>
              </a:rPr>
              <a:t>, nada, </a:t>
            </a:r>
            <a:r>
              <a:rPr lang="en-US" dirty="0" err="1" smtClean="0">
                <a:latin typeface="Work Sans Light" charset="0"/>
              </a:rPr>
              <a:t>kecepatan</a:t>
            </a:r>
            <a:endParaRPr lang="en-US" dirty="0">
              <a:latin typeface="Work Sans Ligh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2928" y="2616905"/>
            <a:ext cx="2448272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Work Sans Light" charset="0"/>
              </a:rPr>
              <a:t>Keheningan</a:t>
            </a:r>
            <a:endParaRPr lang="en-US" b="1" dirty="0" smtClean="0">
              <a:latin typeface="Work Sans Light" charset="0"/>
            </a:endParaRPr>
          </a:p>
          <a:p>
            <a:r>
              <a:rPr lang="en-US" dirty="0" err="1" smtClean="0">
                <a:latin typeface="Work Sans Light" charset="0"/>
              </a:rPr>
              <a:t>Dipengaruhi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durasi</a:t>
            </a:r>
            <a:r>
              <a:rPr lang="en-US" dirty="0" smtClean="0">
                <a:latin typeface="Work Sans Light" charset="0"/>
              </a:rPr>
              <a:t>, </a:t>
            </a:r>
            <a:r>
              <a:rPr lang="en-US" dirty="0" err="1" smtClean="0">
                <a:latin typeface="Work Sans Light" charset="0"/>
              </a:rPr>
              <a:t>hubungan</a:t>
            </a:r>
            <a:r>
              <a:rPr lang="en-US" dirty="0" smtClean="0">
                <a:latin typeface="Work Sans Light" charset="0"/>
              </a:rPr>
              <a:t>, </a:t>
            </a:r>
            <a:r>
              <a:rPr lang="en-US" dirty="0" err="1" smtClean="0">
                <a:latin typeface="Work Sans Light" charset="0"/>
              </a:rPr>
              <a:t>situasi</a:t>
            </a:r>
            <a:r>
              <a:rPr lang="en-US" dirty="0" smtClean="0">
                <a:latin typeface="Work Sans Light" charset="0"/>
              </a:rPr>
              <a:t>, </a:t>
            </a:r>
            <a:r>
              <a:rPr lang="en-US" dirty="0" err="1" smtClean="0">
                <a:latin typeface="Work Sans Light" charset="0"/>
              </a:rPr>
              <a:t>dan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kelayakan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waktu</a:t>
            </a:r>
            <a:endParaRPr lang="en-US" dirty="0">
              <a:latin typeface="Work Sans Light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12928" y="3613210"/>
            <a:ext cx="2448272" cy="116955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Work Sans Light" charset="0"/>
              </a:rPr>
              <a:t>Waktu</a:t>
            </a:r>
            <a:endParaRPr lang="en-US" b="1" dirty="0" smtClean="0">
              <a:latin typeface="Work Sans Light" charset="0"/>
            </a:endParaRPr>
          </a:p>
          <a:p>
            <a:r>
              <a:rPr lang="en-US" dirty="0" err="1" smtClean="0">
                <a:latin typeface="Work Sans Light" charset="0"/>
              </a:rPr>
              <a:t>Penggunaannya</a:t>
            </a:r>
            <a:endParaRPr lang="en-US" dirty="0">
              <a:latin typeface="Work Sans Light" charset="0"/>
            </a:endParaRPr>
          </a:p>
          <a:p>
            <a:pPr marL="342900" indent="-342900">
              <a:buAutoNum type="alphaLcPeriod"/>
            </a:pPr>
            <a:r>
              <a:rPr lang="en-US" dirty="0" err="1" smtClean="0">
                <a:latin typeface="Work Sans Light" charset="0"/>
              </a:rPr>
              <a:t>Monokronik</a:t>
            </a:r>
            <a:r>
              <a:rPr lang="en-US" dirty="0" smtClean="0">
                <a:latin typeface="Work Sans Light" charset="0"/>
              </a:rPr>
              <a:t> – </a:t>
            </a:r>
            <a:r>
              <a:rPr lang="en-US" dirty="0" err="1" smtClean="0">
                <a:latin typeface="Work Sans Light" charset="0"/>
              </a:rPr>
              <a:t>Disiplin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waktu</a:t>
            </a:r>
            <a:endParaRPr lang="en-US" dirty="0" smtClean="0">
              <a:latin typeface="Work Sans Light" charset="0"/>
            </a:endParaRPr>
          </a:p>
          <a:p>
            <a:pPr marL="342900" indent="-342900">
              <a:buAutoNum type="alphaLcPeriod"/>
            </a:pPr>
            <a:r>
              <a:rPr lang="en-US" dirty="0" err="1" smtClean="0">
                <a:latin typeface="Work Sans Light" charset="0"/>
              </a:rPr>
              <a:t>Polikronik</a:t>
            </a:r>
            <a:r>
              <a:rPr lang="en-US" dirty="0" smtClean="0">
                <a:latin typeface="Work Sans Light" charset="0"/>
              </a:rPr>
              <a:t> – </a:t>
            </a:r>
            <a:r>
              <a:rPr lang="en-US" dirty="0" err="1" smtClean="0">
                <a:latin typeface="Work Sans Light" charset="0"/>
              </a:rPr>
              <a:t>Santai</a:t>
            </a:r>
            <a:endParaRPr lang="id-ID" dirty="0">
              <a:latin typeface="Work Sans Light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92648" y="2770184"/>
            <a:ext cx="2448272" cy="160043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Work Sans Light" charset="0"/>
              </a:rPr>
              <a:t>Aroma</a:t>
            </a:r>
          </a:p>
          <a:p>
            <a:r>
              <a:rPr lang="en-US" dirty="0" err="1" smtClean="0">
                <a:latin typeface="Work Sans Light" charset="0"/>
              </a:rPr>
              <a:t>Meningkatkan</a:t>
            </a:r>
            <a:endParaRPr lang="en-US" dirty="0" smtClean="0">
              <a:latin typeface="Work Sans Light" charset="0"/>
            </a:endParaRPr>
          </a:p>
          <a:p>
            <a:pPr marL="342900" indent="-342900">
              <a:buAutoNum type="alphaLcPeriod"/>
            </a:pPr>
            <a:r>
              <a:rPr lang="en-US" dirty="0" err="1">
                <a:latin typeface="Work Sans Light" charset="0"/>
              </a:rPr>
              <a:t>D</a:t>
            </a:r>
            <a:r>
              <a:rPr lang="en-US" dirty="0" err="1" smtClean="0">
                <a:latin typeface="Work Sans Light" charset="0"/>
              </a:rPr>
              <a:t>aya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tarik</a:t>
            </a:r>
            <a:r>
              <a:rPr lang="en-US" dirty="0" smtClean="0">
                <a:latin typeface="Work Sans Light" charset="0"/>
              </a:rPr>
              <a:t> </a:t>
            </a:r>
          </a:p>
          <a:p>
            <a:pPr marL="342900" indent="-342900">
              <a:buAutoNum type="alphaLcPeriod"/>
            </a:pPr>
            <a:r>
              <a:rPr lang="en-US" dirty="0" err="1">
                <a:latin typeface="Work Sans Light" charset="0"/>
              </a:rPr>
              <a:t>I</a:t>
            </a:r>
            <a:r>
              <a:rPr lang="en-US" dirty="0" err="1" smtClean="0">
                <a:latin typeface="Work Sans Light" charset="0"/>
              </a:rPr>
              <a:t>ndera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perasa</a:t>
            </a:r>
            <a:endParaRPr lang="en-US" dirty="0" smtClean="0">
              <a:latin typeface="Work Sans Light" charset="0"/>
            </a:endParaRPr>
          </a:p>
          <a:p>
            <a:pPr marL="342900" indent="-342900">
              <a:buAutoNum type="alphaLcPeriod"/>
            </a:pPr>
            <a:r>
              <a:rPr lang="en-US" dirty="0" err="1" smtClean="0">
                <a:latin typeface="Work Sans Light" charset="0"/>
              </a:rPr>
              <a:t>Ingatan</a:t>
            </a:r>
            <a:endParaRPr lang="en-US" dirty="0" smtClean="0">
              <a:latin typeface="Work Sans Light" charset="0"/>
            </a:endParaRPr>
          </a:p>
          <a:p>
            <a:r>
              <a:rPr lang="en-US" dirty="0" err="1" smtClean="0">
                <a:latin typeface="Work Sans Light" charset="0"/>
              </a:rPr>
              <a:t>Menciptakan</a:t>
            </a:r>
            <a:endParaRPr lang="en-US" dirty="0" smtClean="0">
              <a:latin typeface="Work Sans Light" charset="0"/>
            </a:endParaRPr>
          </a:p>
          <a:p>
            <a:pPr marL="342900" indent="-342900">
              <a:buFont typeface="+mj-lt"/>
              <a:buAutoNum type="alphaLcPeriod" startAt="4"/>
            </a:pPr>
            <a:r>
              <a:rPr lang="en-US" dirty="0" err="1" smtClean="0">
                <a:latin typeface="Work Sans Light" charset="0"/>
              </a:rPr>
              <a:t>Identitas</a:t>
            </a:r>
            <a:endParaRPr lang="en-US" dirty="0" smtClean="0">
              <a:latin typeface="Work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467544" y="248781"/>
            <a:ext cx="8424935" cy="45076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Pengayaan</a:t>
            </a:r>
            <a:endParaRPr dirty="0"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431540" y="699542"/>
            <a:ext cx="8352928" cy="648072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-US" sz="1600" dirty="0" err="1" smtClean="0"/>
              <a:t>Tontonlah</a:t>
            </a:r>
            <a:r>
              <a:rPr lang="en-US" sz="1600" dirty="0" smtClean="0"/>
              <a:t> video </a:t>
            </a:r>
            <a:r>
              <a:rPr lang="en-US" sz="1600" dirty="0" err="1" smtClean="0"/>
              <a:t>klip</a:t>
            </a:r>
            <a:r>
              <a:rPr lang="en-US" sz="1600" dirty="0" smtClean="0"/>
              <a:t> yang </a:t>
            </a:r>
            <a:r>
              <a:rPr lang="en-US" sz="1600" dirty="0" err="1" smtClean="0"/>
              <a:t>Anda</a:t>
            </a:r>
            <a:r>
              <a:rPr lang="en-US" sz="1600" dirty="0" smtClean="0"/>
              <a:t> </a:t>
            </a:r>
            <a:r>
              <a:rPr lang="en-US" sz="1600" dirty="0" err="1" smtClean="0"/>
              <a:t>sukai</a:t>
            </a:r>
            <a:r>
              <a:rPr lang="en-US" sz="1600" dirty="0" smtClean="0"/>
              <a:t> </a:t>
            </a:r>
            <a:r>
              <a:rPr lang="en-US" sz="1600" dirty="0" err="1" smtClean="0"/>
              <a:t>lalu</a:t>
            </a:r>
            <a:r>
              <a:rPr lang="en-US" sz="1600" dirty="0" smtClean="0"/>
              <a:t> </a:t>
            </a:r>
            <a:r>
              <a:rPr lang="en-US" sz="1600" dirty="0" err="1" smtClean="0"/>
              <a:t>berikan</a:t>
            </a:r>
            <a:r>
              <a:rPr lang="en-US" sz="1600" dirty="0" smtClean="0"/>
              <a:t> </a:t>
            </a:r>
            <a:r>
              <a:rPr lang="en-US" sz="1600" dirty="0" err="1" smtClean="0"/>
              <a:t>analisis</a:t>
            </a:r>
            <a:r>
              <a:rPr lang="en-US" sz="1600" dirty="0" smtClean="0"/>
              <a:t> </a:t>
            </a:r>
            <a:r>
              <a:rPr lang="en-US" sz="1600" dirty="0" err="1" smtClean="0"/>
              <a:t>pesan</a:t>
            </a:r>
            <a:r>
              <a:rPr lang="en-US" sz="1600" smtClean="0"/>
              <a:t> non </a:t>
            </a:r>
            <a:r>
              <a:rPr lang="en-US" sz="1600" dirty="0" smtClean="0"/>
              <a:t>verbal yang </a:t>
            </a:r>
            <a:r>
              <a:rPr lang="en-US" sz="1600" dirty="0" err="1" smtClean="0"/>
              <a:t>muncul</a:t>
            </a:r>
            <a:r>
              <a:rPr lang="en-US" sz="1600" dirty="0" smtClean="0"/>
              <a:t>!</a:t>
            </a:r>
            <a:endParaRPr sz="1600" dirty="0"/>
          </a:p>
        </p:txBody>
      </p:sp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074" name="Picture 2" descr="https://s4.scoopwhoop.com/dan/airtelads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0568"/>
            <a:ext cx="2514570" cy="321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iva white is purity a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0" r="17642"/>
          <a:stretch/>
        </p:blipFill>
        <p:spPr bwMode="auto">
          <a:xfrm>
            <a:off x="4211960" y="1840568"/>
            <a:ext cx="3560744" cy="321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5009" y="1394361"/>
            <a:ext cx="8856984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457200" lvl="0" indent="-342900">
              <a:buClr>
                <a:schemeClr val="bg1"/>
              </a:buClr>
              <a:buSzPts val="1800"/>
              <a:buChar char="✘"/>
            </a:pPr>
            <a:r>
              <a:rPr lang="en-US" sz="1600" dirty="0" err="1">
                <a:latin typeface="Work Sans Light" charset="0"/>
              </a:rPr>
              <a:t>Analisislah</a:t>
            </a:r>
            <a:r>
              <a:rPr lang="en-US" sz="1600" dirty="0">
                <a:latin typeface="Work Sans Light" charset="0"/>
              </a:rPr>
              <a:t> </a:t>
            </a:r>
            <a:r>
              <a:rPr lang="en-US" sz="1600" dirty="0" err="1">
                <a:latin typeface="Work Sans Light" charset="0"/>
              </a:rPr>
              <a:t>kedua</a:t>
            </a:r>
            <a:r>
              <a:rPr lang="en-US" sz="1600" dirty="0">
                <a:latin typeface="Work Sans Light" charset="0"/>
              </a:rPr>
              <a:t> </a:t>
            </a:r>
            <a:r>
              <a:rPr lang="en-US" sz="1600" dirty="0" err="1">
                <a:latin typeface="Work Sans Light" charset="0"/>
              </a:rPr>
              <a:t>iklan</a:t>
            </a:r>
            <a:r>
              <a:rPr lang="en-US" sz="1600" dirty="0">
                <a:latin typeface="Work Sans Light" charset="0"/>
              </a:rPr>
              <a:t> </a:t>
            </a:r>
            <a:r>
              <a:rPr lang="en-US" sz="1600" dirty="0" err="1">
                <a:latin typeface="Work Sans Light" charset="0"/>
              </a:rPr>
              <a:t>ini</a:t>
            </a:r>
            <a:r>
              <a:rPr lang="en-US" sz="1600" dirty="0">
                <a:latin typeface="Work Sans Light" charset="0"/>
              </a:rPr>
              <a:t>, </a:t>
            </a:r>
            <a:r>
              <a:rPr lang="en-US" sz="1600" dirty="0" err="1">
                <a:latin typeface="Work Sans Light" charset="0"/>
              </a:rPr>
              <a:t>lalu</a:t>
            </a:r>
            <a:r>
              <a:rPr lang="en-US" sz="1600" dirty="0">
                <a:latin typeface="Work Sans Light" charset="0"/>
              </a:rPr>
              <a:t> </a:t>
            </a:r>
            <a:r>
              <a:rPr lang="en-US" sz="1600" dirty="0" err="1">
                <a:latin typeface="Work Sans Light" charset="0"/>
              </a:rPr>
              <a:t>buat</a:t>
            </a:r>
            <a:r>
              <a:rPr lang="en-US" sz="1600" dirty="0">
                <a:latin typeface="Work Sans Light" charset="0"/>
              </a:rPr>
              <a:t> </a:t>
            </a:r>
            <a:r>
              <a:rPr lang="en-US" sz="1600" dirty="0" err="1">
                <a:latin typeface="Work Sans Light" charset="0"/>
              </a:rPr>
              <a:t>kesimpulan</a:t>
            </a:r>
            <a:r>
              <a:rPr lang="en-US" sz="1600" dirty="0">
                <a:latin typeface="Work Sans Light" charset="0"/>
              </a:rPr>
              <a:t> </a:t>
            </a:r>
            <a:r>
              <a:rPr lang="en-US" sz="1600" dirty="0" err="1">
                <a:latin typeface="Work Sans Light" charset="0"/>
              </a:rPr>
              <a:t>tentang</a:t>
            </a:r>
            <a:r>
              <a:rPr lang="en-US" sz="1600" dirty="0">
                <a:latin typeface="Work Sans Light" charset="0"/>
              </a:rPr>
              <a:t> </a:t>
            </a:r>
            <a:r>
              <a:rPr lang="en-US" sz="1600" dirty="0" err="1">
                <a:latin typeface="Work Sans Light" charset="0"/>
              </a:rPr>
              <a:t>pesan</a:t>
            </a:r>
            <a:r>
              <a:rPr lang="en-US" sz="1600" dirty="0">
                <a:latin typeface="Work Sans Light" charset="0"/>
              </a:rPr>
              <a:t> yang </a:t>
            </a:r>
            <a:r>
              <a:rPr lang="en-US" sz="1600" dirty="0" err="1">
                <a:latin typeface="Work Sans Light" charset="0"/>
              </a:rPr>
              <a:t>disampaikan</a:t>
            </a:r>
            <a:r>
              <a:rPr lang="en-US" sz="1600" dirty="0">
                <a:latin typeface="Work Sans Light" charset="0"/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Pertemuan ini membahas</a:t>
            </a:r>
            <a:endParaRPr dirty="0"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1216024" y="1863125"/>
            <a:ext cx="5948263" cy="19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1600" dirty="0" err="1"/>
              <a:t>Definisi</a:t>
            </a:r>
            <a:r>
              <a:rPr lang="en-US" sz="1600" dirty="0"/>
              <a:t> </a:t>
            </a:r>
            <a:r>
              <a:rPr lang="en-US" sz="1600" dirty="0" err="1"/>
              <a:t>Komunikasi</a:t>
            </a:r>
            <a:r>
              <a:rPr lang="en-US" sz="1600" dirty="0"/>
              <a:t> Non </a:t>
            </a:r>
            <a:r>
              <a:rPr lang="en-US" sz="1600" dirty="0" smtClean="0"/>
              <a:t>Verbal</a:t>
            </a:r>
          </a:p>
          <a:p>
            <a:pPr lvl="0"/>
            <a:r>
              <a:rPr lang="en-US" sz="1600" dirty="0" err="1" smtClean="0"/>
              <a:t>Prinsip-Prinsip</a:t>
            </a:r>
            <a:r>
              <a:rPr lang="en-US" sz="1600" dirty="0" smtClean="0"/>
              <a:t> </a:t>
            </a:r>
            <a:r>
              <a:rPr lang="en-US" sz="1600" dirty="0" err="1"/>
              <a:t>Komunikasi</a:t>
            </a:r>
            <a:r>
              <a:rPr lang="en-US" sz="1600" dirty="0"/>
              <a:t> Non Verbal</a:t>
            </a:r>
            <a:endParaRPr lang="id-ID" sz="1600" dirty="0"/>
          </a:p>
          <a:p>
            <a:pPr lvl="0"/>
            <a:r>
              <a:rPr lang="en-US" sz="1600" dirty="0" err="1"/>
              <a:t>Jenis-Jenis</a:t>
            </a:r>
            <a:r>
              <a:rPr lang="en-US" sz="1600" dirty="0"/>
              <a:t> </a:t>
            </a:r>
            <a:r>
              <a:rPr lang="en-US" sz="1600" dirty="0" err="1"/>
              <a:t>Komunikasi</a:t>
            </a:r>
            <a:r>
              <a:rPr lang="en-US" sz="1600" dirty="0"/>
              <a:t>  Non </a:t>
            </a:r>
            <a:r>
              <a:rPr lang="en-US" sz="1600" dirty="0" smtClean="0"/>
              <a:t>Verbal</a:t>
            </a:r>
            <a:endParaRPr lang="id-ID" sz="1600" dirty="0"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ctrTitle"/>
          </p:nvPr>
        </p:nvSpPr>
        <p:spPr>
          <a:xfrm>
            <a:off x="1216025" y="1888150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1.</a:t>
            </a:r>
            <a:endParaRPr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Definisi Komunikasi Non Verbal</a:t>
            </a:r>
            <a:endParaRPr sz="3200" dirty="0"/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1"/>
          </p:nvPr>
        </p:nvSpPr>
        <p:spPr>
          <a:xfrm>
            <a:off x="1216025" y="3144854"/>
            <a:ext cx="6711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1259632" y="1131590"/>
            <a:ext cx="5456700" cy="116356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Semua isyarat </a:t>
            </a:r>
            <a:r>
              <a:rPr lang="en" dirty="0" smtClean="0">
                <a:highlight>
                  <a:srgbClr val="FFFFFF"/>
                </a:highlight>
              </a:rPr>
              <a:t>yang bukan kata-kata</a:t>
            </a:r>
            <a:endParaRPr dirty="0"/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259632" y="2295155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Work Sans Light" charset="0"/>
              </a:rPr>
              <a:t>(DeVito, 2006:134)</a:t>
            </a:r>
            <a:endParaRPr lang="id-ID" dirty="0">
              <a:latin typeface="Work Sans Light" charset="0"/>
            </a:endParaRPr>
          </a:p>
        </p:txBody>
      </p:sp>
      <p:sp>
        <p:nvSpPr>
          <p:cNvPr id="5" name="Google Shape;140;p18"/>
          <p:cNvSpPr txBox="1">
            <a:spLocks/>
          </p:cNvSpPr>
          <p:nvPr/>
        </p:nvSpPr>
        <p:spPr>
          <a:xfrm>
            <a:off x="1259632" y="2610027"/>
            <a:ext cx="5456700" cy="116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Work Sans Light"/>
              <a:buChar char="✘"/>
              <a:defRPr sz="30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marR="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Work Sans Light"/>
              <a:buChar char="✗"/>
              <a:defRPr sz="30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marR="0" lvl="2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Light"/>
              <a:buChar char="■"/>
              <a:defRPr sz="30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marR="0" lvl="3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Light"/>
              <a:buChar char="●"/>
              <a:defRPr sz="30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marR="0" lvl="4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Light"/>
              <a:buChar char="○"/>
              <a:defRPr sz="30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marR="0" lvl="5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Light"/>
              <a:buChar char="■"/>
              <a:defRPr sz="30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marR="0" lvl="6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Light"/>
              <a:buChar char="●"/>
              <a:defRPr sz="30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marR="0" lvl="7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Light"/>
              <a:buChar char="○"/>
              <a:defRPr sz="30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marR="0" lvl="8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Light"/>
              <a:buChar char="■"/>
              <a:defRPr sz="30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indent="0">
              <a:buNone/>
            </a:pPr>
            <a:r>
              <a:rPr lang="fi-FI" dirty="0" smtClean="0"/>
              <a:t>Mencakup </a:t>
            </a:r>
            <a:r>
              <a:rPr lang="fi-FI" dirty="0" smtClean="0">
                <a:highlight>
                  <a:srgbClr val="FFFFFF"/>
                </a:highlight>
              </a:rPr>
              <a:t>semua rangsangan (kecuali rangsangan verbal)</a:t>
            </a:r>
            <a:r>
              <a:rPr lang="fi-FI" dirty="0"/>
              <a:t> dalam proses komunikasi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0956" y="4227934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Work Sans Light" charset="0"/>
              </a:rPr>
              <a:t>(Samovar &amp; Porter </a:t>
            </a:r>
            <a:r>
              <a:rPr lang="en-US" dirty="0" err="1" smtClean="0">
                <a:latin typeface="Work Sans Light" charset="0"/>
              </a:rPr>
              <a:t>dalam</a:t>
            </a:r>
            <a:r>
              <a:rPr lang="en-US" dirty="0" smtClean="0">
                <a:latin typeface="Work Sans Light" charset="0"/>
              </a:rPr>
              <a:t> </a:t>
            </a:r>
            <a:r>
              <a:rPr lang="en-US" dirty="0" err="1" smtClean="0">
                <a:latin typeface="Work Sans Light" charset="0"/>
              </a:rPr>
              <a:t>Moerdijati</a:t>
            </a:r>
            <a:r>
              <a:rPr lang="en-US" dirty="0" smtClean="0">
                <a:latin typeface="Work Sans Light" charset="0"/>
              </a:rPr>
              <a:t>, 2016:152)</a:t>
            </a:r>
            <a:endParaRPr lang="id-ID" dirty="0">
              <a:latin typeface="Work Sans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Bukan hanya gerakan dan bahasa tubuh</a:t>
            </a:r>
          </a:p>
          <a:p>
            <a:r>
              <a:rPr lang="id-ID" dirty="0"/>
              <a:t>Termasuk juga perubahan nada suara, </a:t>
            </a:r>
            <a:r>
              <a:rPr lang="id-ID" i="1" dirty="0"/>
              <a:t>pause</a:t>
            </a:r>
            <a:r>
              <a:rPr lang="id-ID" dirty="0"/>
              <a:t>, warna suara, volume, </a:t>
            </a:r>
            <a:r>
              <a:rPr lang="id-ID" dirty="0" smtClean="0"/>
              <a:t>aksen</a:t>
            </a:r>
            <a:r>
              <a:rPr lang="en-US" dirty="0" smtClean="0"/>
              <a:t>, </a:t>
            </a:r>
            <a:r>
              <a:rPr lang="en-US" dirty="0" err="1" smtClean="0"/>
              <a:t>titik</a:t>
            </a:r>
            <a:r>
              <a:rPr lang="en-US" dirty="0" smtClean="0"/>
              <a:t>, </a:t>
            </a:r>
            <a:r>
              <a:rPr lang="en-US" dirty="0" err="1" smtClean="0"/>
              <a:t>koma</a:t>
            </a:r>
            <a:r>
              <a:rPr lang="en-US" dirty="0" smtClean="0"/>
              <a:t>,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kutip</a:t>
            </a:r>
            <a:endParaRPr lang="id-ID" dirty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55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1510"/>
            <a:ext cx="33337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15766"/>
            <a:ext cx="42862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9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ctrTitle"/>
          </p:nvPr>
        </p:nvSpPr>
        <p:spPr>
          <a:xfrm>
            <a:off x="1216025" y="1888150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2.</a:t>
            </a:r>
            <a:endParaRPr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Prinsip - Prinsip </a:t>
            </a:r>
            <a:br>
              <a:rPr lang="en" sz="3200" dirty="0" smtClean="0"/>
            </a:br>
            <a:r>
              <a:rPr lang="en" sz="3200" dirty="0" smtClean="0"/>
              <a:t>Komunikasi Non Verbal</a:t>
            </a:r>
            <a:endParaRPr sz="3200" dirty="0"/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1"/>
          </p:nvPr>
        </p:nvSpPr>
        <p:spPr>
          <a:xfrm>
            <a:off x="1216025" y="3144854"/>
            <a:ext cx="6711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440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771550"/>
            <a:ext cx="6984776" cy="623100"/>
          </a:xfrm>
        </p:spPr>
        <p:txBody>
          <a:bodyPr/>
          <a:lstStyle/>
          <a:p>
            <a:r>
              <a:rPr lang="en-US" sz="2800" dirty="0" smtClean="0"/>
              <a:t>1. </a:t>
            </a:r>
            <a:r>
              <a:rPr lang="id-ID" sz="2800" dirty="0" smtClean="0"/>
              <a:t>Mendukung </a:t>
            </a:r>
            <a:r>
              <a:rPr lang="id-ID" sz="2800" dirty="0"/>
              <a:t>atau Menggantikan Komunikasi </a:t>
            </a:r>
            <a:r>
              <a:rPr lang="id-ID" sz="2800" dirty="0" smtClean="0"/>
              <a:t>Verbal</a:t>
            </a:r>
            <a:endParaRPr lang="id-ID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491630"/>
            <a:ext cx="7848872" cy="3280374"/>
          </a:xfrm>
        </p:spPr>
        <p:txBody>
          <a:bodyPr/>
          <a:lstStyle/>
          <a:p>
            <a:r>
              <a:rPr lang="id-ID" sz="1600" dirty="0"/>
              <a:t>Nonverbal </a:t>
            </a:r>
            <a:r>
              <a:rPr lang="id-ID" sz="1600" b="1" dirty="0"/>
              <a:t>mengulangi </a:t>
            </a:r>
            <a:r>
              <a:rPr lang="id-ID" sz="1600" dirty="0"/>
              <a:t>pesan verbal. </a:t>
            </a:r>
          </a:p>
          <a:p>
            <a:pPr marL="114300" indent="0">
              <a:buNone/>
            </a:pPr>
            <a:r>
              <a:rPr lang="id-ID" sz="1600" dirty="0"/>
              <a:t>E.g: Mengatakan “Ya” dan menganggukan kepala.</a:t>
            </a:r>
          </a:p>
          <a:p>
            <a:r>
              <a:rPr lang="id-ID" sz="1600" dirty="0"/>
              <a:t>Nonverbal </a:t>
            </a:r>
            <a:r>
              <a:rPr lang="id-ID" sz="1600" b="1" dirty="0"/>
              <a:t>mempertegas</a:t>
            </a:r>
            <a:r>
              <a:rPr lang="id-ID" sz="1600" dirty="0"/>
              <a:t> verbal. </a:t>
            </a:r>
          </a:p>
          <a:p>
            <a:pPr marL="114300" indent="0">
              <a:buNone/>
            </a:pPr>
            <a:r>
              <a:rPr lang="id-ID" sz="1600" dirty="0"/>
              <a:t>E.g: “Saya benci dengan pembohong” </a:t>
            </a:r>
            <a:r>
              <a:rPr lang="id-ID" sz="1600" dirty="0" smtClean="0"/>
              <a:t>(</a:t>
            </a:r>
            <a:r>
              <a:rPr lang="en-US" sz="1600" dirty="0" err="1" smtClean="0"/>
              <a:t>penekanan</a:t>
            </a:r>
            <a:r>
              <a:rPr lang="en-US" sz="1600" dirty="0" smtClean="0"/>
              <a:t> di kata ‘</a:t>
            </a:r>
            <a:r>
              <a:rPr lang="en-US" sz="1600" dirty="0" err="1" smtClean="0"/>
              <a:t>benci</a:t>
            </a:r>
            <a:r>
              <a:rPr lang="id-ID" sz="1600" dirty="0" smtClean="0"/>
              <a:t>)</a:t>
            </a:r>
            <a:endParaRPr lang="id-ID" sz="1600" dirty="0"/>
          </a:p>
          <a:p>
            <a:r>
              <a:rPr lang="en-US" sz="1600" dirty="0" smtClean="0"/>
              <a:t>Nonverbal </a:t>
            </a:r>
            <a:r>
              <a:rPr lang="id-ID" sz="1600" b="1" dirty="0" smtClean="0"/>
              <a:t>melengkapi </a:t>
            </a:r>
            <a:r>
              <a:rPr lang="id-ID" sz="1600" b="1" dirty="0"/>
              <a:t>/ menambahkan </a:t>
            </a:r>
            <a:r>
              <a:rPr lang="id-ID" sz="1600" dirty="0"/>
              <a:t>pada </a:t>
            </a:r>
            <a:r>
              <a:rPr lang="id-ID" sz="1600" dirty="0" smtClean="0"/>
              <a:t>kata.</a:t>
            </a:r>
          </a:p>
          <a:p>
            <a:pPr marL="114300" indent="0">
              <a:buNone/>
            </a:pPr>
            <a:r>
              <a:rPr lang="id-ID" sz="1600" dirty="0" smtClean="0"/>
              <a:t>E.g: “Aku kangen” (dengan </a:t>
            </a:r>
            <a:r>
              <a:rPr lang="en-US" sz="1600" dirty="0" err="1" smtClean="0"/>
              <a:t>emoji</a:t>
            </a:r>
            <a:r>
              <a:rPr lang="en-US" sz="1600" dirty="0" smtClean="0"/>
              <a:t> </a:t>
            </a:r>
            <a:r>
              <a:rPr lang="en-US" sz="1600" dirty="0" err="1" smtClean="0"/>
              <a:t>peluk</a:t>
            </a:r>
            <a:r>
              <a:rPr lang="id-ID" sz="1600" dirty="0" smtClean="0"/>
              <a:t>)</a:t>
            </a:r>
          </a:p>
          <a:p>
            <a:r>
              <a:rPr lang="id-ID" sz="1600" dirty="0" smtClean="0"/>
              <a:t>Perilaku </a:t>
            </a:r>
            <a:r>
              <a:rPr lang="id-ID" sz="1600" dirty="0"/>
              <a:t>non verbal </a:t>
            </a:r>
            <a:r>
              <a:rPr lang="id-ID" sz="1600" b="1" dirty="0"/>
              <a:t>dapat bertentangan </a:t>
            </a:r>
            <a:r>
              <a:rPr lang="id-ID" sz="1600" dirty="0"/>
              <a:t>dengan pesan verbal.</a:t>
            </a:r>
          </a:p>
          <a:p>
            <a:pPr marL="114300" indent="0">
              <a:buNone/>
            </a:pPr>
            <a:r>
              <a:rPr lang="id-ID" sz="1600" dirty="0"/>
              <a:t>E.g: “Gak ada yang salah! (nadanya bermusuhan)</a:t>
            </a:r>
          </a:p>
          <a:p>
            <a:r>
              <a:rPr lang="id-ID" sz="1600" b="1" dirty="0" smtClean="0"/>
              <a:t>Mengganti</a:t>
            </a:r>
            <a:r>
              <a:rPr lang="en-US" sz="1600" b="1" dirty="0" err="1" smtClean="0"/>
              <a:t>kan</a:t>
            </a:r>
            <a:r>
              <a:rPr lang="id-ID" sz="1600" b="1" dirty="0" smtClean="0"/>
              <a:t> </a:t>
            </a:r>
            <a:r>
              <a:rPr lang="id-ID" sz="1600" dirty="0"/>
              <a:t>komunikasi verbal dengan nonverbal.</a:t>
            </a:r>
          </a:p>
          <a:p>
            <a:pPr marL="114300" indent="0">
              <a:buNone/>
            </a:pPr>
            <a:r>
              <a:rPr lang="id-ID" sz="1600" dirty="0"/>
              <a:t>E.g: Mengernyitkan kening saat tidak setuju</a:t>
            </a:r>
          </a:p>
          <a:p>
            <a:endParaRPr lang="id-ID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851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843558"/>
            <a:ext cx="6984776" cy="1944216"/>
          </a:xfrm>
          <a:solidFill>
            <a:schemeClr val="accent1"/>
          </a:solidFill>
        </p:spPr>
        <p:txBody>
          <a:bodyPr/>
          <a:lstStyle/>
          <a:p>
            <a:r>
              <a:rPr lang="en-US" sz="2400" dirty="0" smtClean="0"/>
              <a:t>2. </a:t>
            </a:r>
            <a:r>
              <a:rPr lang="en-US" sz="2400" dirty="0" err="1" smtClean="0"/>
              <a:t>Mengatur</a:t>
            </a:r>
            <a:r>
              <a:rPr lang="en-US" sz="2400" dirty="0" smtClean="0"/>
              <a:t> </a:t>
            </a:r>
            <a:r>
              <a:rPr lang="en-US" sz="2400" dirty="0" err="1" smtClean="0"/>
              <a:t>Interaksi</a:t>
            </a:r>
            <a:r>
              <a:rPr lang="en-US" sz="2400" dirty="0" smtClean="0"/>
              <a:t> - </a:t>
            </a:r>
            <a:r>
              <a:rPr lang="en-US" sz="1400" dirty="0" err="1" smtClean="0">
                <a:latin typeface="Work Sans Light" charset="0"/>
              </a:rPr>
              <a:t>Mengatur</a:t>
            </a:r>
            <a:r>
              <a:rPr lang="en-US" sz="1400" dirty="0" smtClean="0">
                <a:latin typeface="Work Sans Light" charset="0"/>
              </a:rPr>
              <a:t> </a:t>
            </a:r>
            <a:r>
              <a:rPr lang="en-US" sz="1400" dirty="0" err="1" smtClean="0">
                <a:latin typeface="Work Sans Light" charset="0"/>
              </a:rPr>
              <a:t>percakapan</a:t>
            </a:r>
            <a:r>
              <a:rPr lang="en-US" sz="1400" dirty="0" smtClean="0">
                <a:latin typeface="Work Sans Light" charset="0"/>
              </a:rPr>
              <a:t> </a:t>
            </a:r>
            <a:r>
              <a:rPr lang="en-US" sz="1400" dirty="0" err="1" smtClean="0">
                <a:latin typeface="Work Sans Light" charset="0"/>
              </a:rPr>
              <a:t>dengan</a:t>
            </a:r>
            <a:r>
              <a:rPr lang="en-US" sz="1400" dirty="0" smtClean="0">
                <a:latin typeface="Work Sans Light" charset="0"/>
              </a:rPr>
              <a:t> </a:t>
            </a:r>
            <a:r>
              <a:rPr lang="en-US" sz="1400" dirty="0" err="1" smtClean="0">
                <a:latin typeface="Work Sans Light" charset="0"/>
              </a:rPr>
              <a:t>komunikasi</a:t>
            </a:r>
            <a:r>
              <a:rPr lang="en-US" sz="1400" dirty="0" smtClean="0">
                <a:latin typeface="Work Sans Light" charset="0"/>
              </a:rPr>
              <a:t> non verbal  </a:t>
            </a:r>
            <a:r>
              <a:rPr lang="en-US" sz="1400" dirty="0" err="1" smtClean="0">
                <a:latin typeface="Work Sans Light" charset="0"/>
              </a:rPr>
              <a:t>tahu</a:t>
            </a:r>
            <a:r>
              <a:rPr lang="en-US" sz="1400" dirty="0" smtClean="0">
                <a:latin typeface="Work Sans Light" charset="0"/>
              </a:rPr>
              <a:t> </a:t>
            </a:r>
            <a:r>
              <a:rPr lang="en-US" sz="1400" dirty="0" err="1" smtClean="0">
                <a:latin typeface="Work Sans Light" charset="0"/>
              </a:rPr>
              <a:t>giliran</a:t>
            </a:r>
            <a:r>
              <a:rPr lang="en-US" sz="1400" dirty="0" smtClean="0">
                <a:latin typeface="Work Sans Light" charset="0"/>
              </a:rPr>
              <a:t> </a:t>
            </a:r>
            <a:r>
              <a:rPr lang="en-US" sz="1400" dirty="0" err="1" smtClean="0">
                <a:latin typeface="Work Sans Light" charset="0"/>
              </a:rPr>
              <a:t>bicara</a:t>
            </a:r>
            <a:r>
              <a:rPr lang="en-US" sz="1400" dirty="0" smtClean="0">
                <a:latin typeface="Work Sans Light" charset="0"/>
              </a:rPr>
              <a:t> (</a:t>
            </a:r>
            <a:r>
              <a:rPr lang="en-US" sz="1400" dirty="0" err="1" smtClean="0">
                <a:latin typeface="Work Sans Light" charset="0"/>
              </a:rPr>
              <a:t>diatur</a:t>
            </a:r>
            <a:r>
              <a:rPr lang="en-US" sz="1400" dirty="0" smtClean="0">
                <a:latin typeface="Work Sans Light" charset="0"/>
              </a:rPr>
              <a:t> </a:t>
            </a:r>
            <a:r>
              <a:rPr lang="en-US" sz="1400" dirty="0" err="1" smtClean="0">
                <a:latin typeface="Work Sans Light" charset="0"/>
              </a:rPr>
              <a:t>secara</a:t>
            </a:r>
            <a:r>
              <a:rPr lang="en-US" sz="1400" dirty="0" smtClean="0">
                <a:latin typeface="Work Sans Light" charset="0"/>
              </a:rPr>
              <a:t> non verbal)</a:t>
            </a:r>
            <a:br>
              <a:rPr lang="en-US" sz="1400" dirty="0" smtClean="0">
                <a:latin typeface="Work Sans Light" charset="0"/>
              </a:rPr>
            </a:br>
            <a:r>
              <a:rPr lang="en-US" sz="2400" dirty="0" smtClean="0"/>
              <a:t>3</a:t>
            </a:r>
            <a:r>
              <a:rPr lang="en-US" sz="2400" dirty="0"/>
              <a:t>.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Makna</a:t>
            </a:r>
            <a:r>
              <a:rPr lang="en-US" sz="2400" dirty="0"/>
              <a:t> Tingkat </a:t>
            </a:r>
            <a:r>
              <a:rPr lang="en-US" sz="2400" dirty="0" err="1"/>
              <a:t>Hubungan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 </a:t>
            </a:r>
            <a:r>
              <a:rPr lang="en-US" sz="1400" dirty="0">
                <a:latin typeface="Work Sans Light" charset="0"/>
              </a:rPr>
              <a:t>Non verbal &gt; </a:t>
            </a:r>
            <a:r>
              <a:rPr lang="en-US" sz="1400" dirty="0" err="1">
                <a:latin typeface="Work Sans Light" charset="0"/>
              </a:rPr>
              <a:t>kuat</a:t>
            </a:r>
            <a:r>
              <a:rPr lang="en-US" sz="1400" dirty="0">
                <a:latin typeface="Work Sans Light" charset="0"/>
              </a:rPr>
              <a:t> </a:t>
            </a:r>
            <a:r>
              <a:rPr lang="en-US" sz="1400" dirty="0" err="1">
                <a:latin typeface="Work Sans Light" charset="0"/>
              </a:rPr>
              <a:t>daripada</a:t>
            </a:r>
            <a:r>
              <a:rPr lang="en-US" sz="1400" dirty="0">
                <a:latin typeface="Work Sans Light" charset="0"/>
              </a:rPr>
              <a:t> verbal </a:t>
            </a:r>
            <a:r>
              <a:rPr lang="en-US" sz="1400" dirty="0" err="1">
                <a:latin typeface="Work Sans Light" charset="0"/>
              </a:rPr>
              <a:t>dalam</a:t>
            </a:r>
            <a:r>
              <a:rPr lang="en-US" sz="1400" dirty="0">
                <a:latin typeface="Work Sans Light" charset="0"/>
              </a:rPr>
              <a:t> </a:t>
            </a:r>
            <a:r>
              <a:rPr lang="en-US" sz="1400" dirty="0" err="1">
                <a:latin typeface="Work Sans Light" charset="0"/>
              </a:rPr>
              <a:t>menyampaikan</a:t>
            </a:r>
            <a:r>
              <a:rPr lang="en-US" sz="1400" dirty="0">
                <a:latin typeface="Work Sans Light" charset="0"/>
              </a:rPr>
              <a:t> </a:t>
            </a:r>
            <a:r>
              <a:rPr lang="en-US" sz="1400" dirty="0" err="1">
                <a:latin typeface="Work Sans Light" charset="0"/>
              </a:rPr>
              <a:t>makna</a:t>
            </a:r>
            <a:r>
              <a:rPr lang="en-US" sz="1400" dirty="0">
                <a:latin typeface="Work Sans Light" charset="0"/>
              </a:rPr>
              <a:t> </a:t>
            </a:r>
            <a:r>
              <a:rPr lang="en-US" sz="1400" dirty="0" err="1">
                <a:latin typeface="Work Sans Light" charset="0"/>
              </a:rPr>
              <a:t>tingkat</a:t>
            </a:r>
            <a:r>
              <a:rPr lang="en-US" sz="1400" dirty="0">
                <a:latin typeface="Work Sans Light" charset="0"/>
              </a:rPr>
              <a:t> </a:t>
            </a:r>
            <a:r>
              <a:rPr lang="en-US" sz="1400" dirty="0" err="1" smtClean="0">
                <a:latin typeface="Work Sans Light" charset="0"/>
              </a:rPr>
              <a:t>hubungan</a:t>
            </a:r>
            <a:r>
              <a:rPr lang="en-US" sz="1400" dirty="0" smtClean="0">
                <a:latin typeface="Work Sans Light" charset="0"/>
              </a:rPr>
              <a:t>; </a:t>
            </a:r>
            <a:r>
              <a:rPr lang="sv-SE" sz="1400" dirty="0" smtClean="0">
                <a:latin typeface="Work Sans Light" charset="0"/>
              </a:rPr>
              <a:t>Menyampaikan </a:t>
            </a:r>
            <a:r>
              <a:rPr lang="sv-SE" sz="1400" dirty="0">
                <a:latin typeface="Work Sans Light" charset="0"/>
              </a:rPr>
              <a:t>3 dimensi makna tingkat </a:t>
            </a:r>
            <a:r>
              <a:rPr lang="sv-SE" sz="1400" dirty="0" smtClean="0">
                <a:latin typeface="Work Sans Light" charset="0"/>
              </a:rPr>
              <a:t>hubungan</a:t>
            </a:r>
            <a:br>
              <a:rPr lang="sv-SE" sz="1400" dirty="0" smtClean="0">
                <a:latin typeface="Work Sans Light" charset="0"/>
              </a:rPr>
            </a:br>
            <a:r>
              <a:rPr lang="sv-SE" sz="1400" dirty="0">
                <a:latin typeface="Work Sans Light" charset="0"/>
              </a:rPr>
              <a:t/>
            </a:r>
            <a:br>
              <a:rPr lang="sv-SE" sz="1400" dirty="0">
                <a:latin typeface="Work Sans Light" charset="0"/>
              </a:rPr>
            </a:br>
            <a:endParaRPr lang="en-US" sz="1400" dirty="0" err="1">
              <a:latin typeface="Work Sans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232213"/>
              </p:ext>
            </p:extLst>
          </p:nvPr>
        </p:nvGraphicFramePr>
        <p:xfrm>
          <a:off x="827584" y="2571750"/>
          <a:ext cx="7632847" cy="2194560"/>
        </p:xfrm>
        <a:graphic>
          <a:graphicData uri="http://schemas.openxmlformats.org/drawingml/2006/table">
            <a:tbl>
              <a:tblPr firstRow="1" bandRow="1">
                <a:tableStyleId>{0D00DB68-6B29-4325-A910-853BCD81B62E}</a:tableStyleId>
              </a:tblPr>
              <a:tblGrid>
                <a:gridCol w="1152127"/>
                <a:gridCol w="4235765"/>
                <a:gridCol w="22449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Work Sans Light" charset="0"/>
                        </a:rPr>
                        <a:t>Responsif</a:t>
                      </a:r>
                      <a:endParaRPr lang="id-ID" b="1" dirty="0">
                        <a:latin typeface="Work Sans Light" charset="0"/>
                      </a:endParaRP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Work Sans Light" charset="0"/>
                        </a:rPr>
                        <a:t>Menggunakan respon kontak mata, ekspresi wajah, dan postur tubuh untuk mengindikasikan ketertarikan</a:t>
                      </a:r>
                      <a:endParaRPr lang="id-ID" dirty="0">
                        <a:latin typeface="Work Sans Light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Work Sans Light" charset="0"/>
                        </a:rPr>
                        <a:t>Respon</a:t>
                      </a:r>
                      <a:r>
                        <a:rPr lang="en-US" b="1" dirty="0" smtClean="0">
                          <a:latin typeface="Work Sans Light" charset="0"/>
                        </a:rPr>
                        <a:t> </a:t>
                      </a:r>
                      <a:r>
                        <a:rPr lang="en-US" b="1" dirty="0" err="1" smtClean="0">
                          <a:latin typeface="Work Sans Light" charset="0"/>
                        </a:rPr>
                        <a:t>dalam</a:t>
                      </a:r>
                      <a:r>
                        <a:rPr lang="en-US" b="1" dirty="0" smtClean="0">
                          <a:latin typeface="Work Sans Light" charset="0"/>
                        </a:rPr>
                        <a:t> proses </a:t>
                      </a:r>
                      <a:r>
                        <a:rPr lang="en-US" b="1" dirty="0" err="1" smtClean="0">
                          <a:latin typeface="Work Sans Light" charset="0"/>
                        </a:rPr>
                        <a:t>komunikasi</a:t>
                      </a:r>
                      <a:endParaRPr lang="id-ID" b="1" dirty="0">
                        <a:latin typeface="Work Sans Light" charset="0"/>
                      </a:endParaRP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Work Sans Light" charset="0"/>
                        </a:rPr>
                        <a:t>Kesukaan</a:t>
                      </a:r>
                      <a:endParaRPr lang="id-ID" b="1" dirty="0">
                        <a:latin typeface="Work Sans Light" charset="0"/>
                      </a:endParaRP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latin typeface="Work Sans Light" charset="0"/>
                        </a:rPr>
                        <a:t>Kelompok orang yang saling menyukai akan terlihat bersama dan saling menebar senyum yang menunjukan perasaan positif</a:t>
                      </a:r>
                      <a:endParaRPr lang="id-ID" dirty="0">
                        <a:latin typeface="Work Sans Light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1" dirty="0" smtClean="0">
                          <a:latin typeface="Work Sans Light" charset="0"/>
                        </a:rPr>
                        <a:t>SIKAP dalam hubungan</a:t>
                      </a:r>
                      <a:endParaRPr lang="id-ID" b="1" dirty="0">
                        <a:latin typeface="Work Sans Light" charset="0"/>
                      </a:endParaRP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Work Sans Light" charset="0"/>
                        </a:rPr>
                        <a:t>Kekuasaan</a:t>
                      </a:r>
                      <a:endParaRPr lang="id-ID" b="1" dirty="0">
                        <a:latin typeface="Work Sans Light" charset="0"/>
                      </a:endParaRP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Work Sans Light" charset="0"/>
                        </a:rPr>
                        <a:t>M</a:t>
                      </a:r>
                      <a:r>
                        <a:rPr lang="id-ID" dirty="0" smtClean="0">
                          <a:latin typeface="Work Sans Light" charset="0"/>
                        </a:rPr>
                        <a:t>enggunakan perilaku nonverbal untuk menyatakan dominasi, ekspresi keseganan, dan menegosiasikan status dan pengaruh </a:t>
                      </a:r>
                      <a:endParaRPr lang="id-ID" dirty="0">
                        <a:latin typeface="Work Sans Light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b="1" dirty="0" smtClean="0">
                          <a:latin typeface="Work Sans Light" charset="0"/>
                        </a:rPr>
                        <a:t>WHO’S THE BOSS</a:t>
                      </a:r>
                      <a:endParaRPr lang="id-ID" b="1" dirty="0">
                        <a:latin typeface="Work Sans Light" charset="0"/>
                      </a:endParaRP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sanio template">
  <a:themeElements>
    <a:clrScheme name="Custom 347">
      <a:dk1>
        <a:srgbClr val="111111"/>
      </a:dk1>
      <a:lt1>
        <a:srgbClr val="FFFFFF"/>
      </a:lt1>
      <a:dk2>
        <a:srgbClr val="434343"/>
      </a:dk2>
      <a:lt2>
        <a:srgbClr val="F3F3F3"/>
      </a:lt2>
      <a:accent1>
        <a:srgbClr val="FFBC00"/>
      </a:accent1>
      <a:accent2>
        <a:srgbClr val="FF8100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B45F0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533</Words>
  <Application>Microsoft Office PowerPoint</Application>
  <PresentationFormat>On-screen Show (16:9)</PresentationFormat>
  <Paragraphs>98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Raleway</vt:lpstr>
      <vt:lpstr>Raleway ExtraBold</vt:lpstr>
      <vt:lpstr>Calibri</vt:lpstr>
      <vt:lpstr>Work Sans Light</vt:lpstr>
      <vt:lpstr>Wingdings</vt:lpstr>
      <vt:lpstr>Pisanio template</vt:lpstr>
      <vt:lpstr>Komunikasi Non Verbal</vt:lpstr>
      <vt:lpstr>Pertemuan ini membahas</vt:lpstr>
      <vt:lpstr>1. Definisi Komunikasi Non Verbal</vt:lpstr>
      <vt:lpstr>PowerPoint Presentation</vt:lpstr>
      <vt:lpstr>PowerPoint Presentation</vt:lpstr>
      <vt:lpstr>PowerPoint Presentation</vt:lpstr>
      <vt:lpstr>2. Prinsip - Prinsip  Komunikasi Non Verbal</vt:lpstr>
      <vt:lpstr>1. Mendukung atau Menggantikan Komunikasi Verbal</vt:lpstr>
      <vt:lpstr>2. Mengatur Interaksi - Mengatur percakapan dengan komunikasi non verbal  tahu giliran bicara (diatur secara non verbal) 3. Membentuk Makna Tingkat Hubungan - Non verbal &gt; kuat daripada verbal dalam menyampaikan makna tingkat hubungan; Menyampaikan 3 dimensi makna tingkat hubungan  </vt:lpstr>
      <vt:lpstr>4. Mencerminkan nilai budaya- Kebanyakan perilaku nonverbal tidak bersifat insting, dipelajari dalam proses sosialisasi (Salim, Membungkuk) 5. Ada sama dan beda dengan komunikasi verbal  </vt:lpstr>
      <vt:lpstr>4. Jenis Komunikasi Non Verbal</vt:lpstr>
      <vt:lpstr>PowerPoint Presentation</vt:lpstr>
      <vt:lpstr>Pengayaan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Komunikasi Verbal</dc:title>
  <dc:creator>suxi</dc:creator>
  <cp:lastModifiedBy>Suci Marini</cp:lastModifiedBy>
  <cp:revision>18</cp:revision>
  <dcterms:modified xsi:type="dcterms:W3CDTF">2019-10-07T05:27:54Z</dcterms:modified>
</cp:coreProperties>
</file>