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9" r:id="rId4"/>
    <p:sldId id="284" r:id="rId5"/>
    <p:sldId id="285" r:id="rId6"/>
    <p:sldId id="261" r:id="rId7"/>
    <p:sldId id="286" r:id="rId8"/>
    <p:sldId id="262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66" r:id="rId17"/>
    <p:sldId id="294" r:id="rId18"/>
    <p:sldId id="295" r:id="rId19"/>
    <p:sldId id="264" r:id="rId20"/>
    <p:sldId id="296" r:id="rId21"/>
    <p:sldId id="271" r:id="rId22"/>
    <p:sldId id="297" r:id="rId23"/>
    <p:sldId id="298" r:id="rId24"/>
    <p:sldId id="273" r:id="rId25"/>
  </p:sldIdLst>
  <p:sldSz cx="9144000" cy="5143500" type="screen16x9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Futura Bk BT" pitchFamily="34" charset="0"/>
      <p:regular r:id="rId31"/>
      <p:italic r:id="rId32"/>
    </p:embeddedFont>
    <p:embeddedFont>
      <p:font typeface="Playfair Display" charset="0"/>
      <p:regular r:id="rId33"/>
      <p:bold r:id="rId34"/>
      <p:italic r:id="rId35"/>
      <p:boldItalic r:id="rId36"/>
    </p:embeddedFont>
    <p:embeddedFont>
      <p:font typeface="Raleway Light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71C0D54-2323-406D-BFBC-1A711D3AEF21}">
  <a:tblStyle styleId="{871C0D54-2323-406D-BFBC-1A711D3AEF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97" d="100"/>
          <a:sy n="97" d="100"/>
        </p:scale>
        <p:origin x="-7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B3FB0-C30F-9642-A25C-3626FD31DCA7}" type="doc">
      <dgm:prSet loTypeId="urn:microsoft.com/office/officeart/2005/8/layout/default#4" loCatId="list" qsTypeId="urn:microsoft.com/office/officeart/2005/8/quickstyle/simple2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B5D486FA-C317-EE40-882D-8E2304341C8E}">
      <dgm:prSet phldrT="[Text]" custT="1"/>
      <dgm:spPr/>
      <dgm:t>
        <a:bodyPr/>
        <a:lstStyle/>
        <a:p>
          <a:r>
            <a:rPr lang="en-US" sz="1800" b="1" dirty="0" err="1" smtClean="0">
              <a:latin typeface="Raleway Light" charset="0"/>
            </a:rPr>
            <a:t>Pseudolistening</a:t>
          </a:r>
          <a:r>
            <a:rPr lang="en-US" sz="1800" b="1" dirty="0" smtClean="0">
              <a:latin typeface="Raleway Light" charset="0"/>
            </a:rPr>
            <a:t>/ </a:t>
          </a:r>
          <a:r>
            <a:rPr lang="en-US" sz="1800" b="1" dirty="0" err="1" smtClean="0">
              <a:latin typeface="Raleway Light" charset="0"/>
            </a:rPr>
            <a:t>Mendengarkan</a:t>
          </a:r>
          <a:r>
            <a:rPr lang="en-US" sz="1800" b="1" dirty="0" smtClean="0">
              <a:latin typeface="Raleway Light" charset="0"/>
            </a:rPr>
            <a:t> </a:t>
          </a:r>
          <a:r>
            <a:rPr lang="en-US" sz="1800" b="1" dirty="0" err="1" smtClean="0">
              <a:latin typeface="Raleway Light" charset="0"/>
            </a:rPr>
            <a:t>Semu</a:t>
          </a:r>
          <a:r>
            <a:rPr lang="en-US" sz="1800" b="1" dirty="0" smtClean="0">
              <a:latin typeface="Raleway Light" charset="0"/>
            </a:rPr>
            <a:t> – </a:t>
          </a:r>
          <a:r>
            <a:rPr lang="en-US" sz="1800" b="0" dirty="0" err="1" smtClean="0">
              <a:latin typeface="Raleway Light" charset="0"/>
            </a:rPr>
            <a:t>Pura-pura</a:t>
          </a:r>
          <a:r>
            <a:rPr lang="en-US" sz="1800" b="0" dirty="0" smtClean="0">
              <a:latin typeface="Raleway Light" charset="0"/>
            </a:rPr>
            <a:t>, </a:t>
          </a:r>
          <a:r>
            <a:rPr lang="en-US" sz="1800" b="0" dirty="0" err="1" smtClean="0">
              <a:latin typeface="Raleway Light" charset="0"/>
            </a:rPr>
            <a:t>pikiran</a:t>
          </a:r>
          <a:r>
            <a:rPr lang="en-US" sz="1800" b="0" dirty="0" smtClean="0">
              <a:latin typeface="Raleway Light" charset="0"/>
            </a:rPr>
            <a:t> di </a:t>
          </a:r>
          <a:r>
            <a:rPr lang="en-US" sz="1800" b="0" dirty="0" err="1" smtClean="0">
              <a:latin typeface="Raleway Light" charset="0"/>
            </a:rPr>
            <a:t>tempat</a:t>
          </a:r>
          <a:r>
            <a:rPr lang="en-US" sz="1800" b="0" dirty="0" smtClean="0">
              <a:latin typeface="Raleway Light" charset="0"/>
            </a:rPr>
            <a:t> lain</a:t>
          </a:r>
          <a:endParaRPr lang="en-US" sz="1800" b="0" dirty="0">
            <a:latin typeface="Raleway Light" charset="0"/>
          </a:endParaRPr>
        </a:p>
      </dgm:t>
    </dgm:pt>
    <dgm:pt modelId="{5873DE63-6ED1-C44B-A90A-D0736F636828}" type="parTrans" cxnId="{478CA57D-94C9-7C4B-A5EF-901EA65DE3FD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63BCB902-21B1-794E-B373-F2F362A55AFE}" type="sibTrans" cxnId="{478CA57D-94C9-7C4B-A5EF-901EA65DE3FD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88F23FA7-E02C-A945-A49C-FB8E6FAB4C23}">
      <dgm:prSet phldrT="[Text]" custT="1"/>
      <dgm:spPr/>
      <dgm:t>
        <a:bodyPr/>
        <a:lstStyle/>
        <a:p>
          <a:r>
            <a:rPr lang="en-US" sz="1800" b="1" dirty="0" err="1" smtClean="0">
              <a:latin typeface="Raleway Light" charset="0"/>
            </a:rPr>
            <a:t>Memonopoli</a:t>
          </a:r>
          <a:r>
            <a:rPr lang="en-US" sz="1800" b="1" dirty="0" smtClean="0">
              <a:latin typeface="Raleway Light" charset="0"/>
            </a:rPr>
            <a:t> – </a:t>
          </a:r>
          <a:r>
            <a:rPr lang="en-US" sz="1800" b="0" dirty="0" err="1" smtClean="0">
              <a:latin typeface="Raleway Light" charset="0"/>
            </a:rPr>
            <a:t>Menyabotase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pembicaraan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bukan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fokus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pada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pembicara</a:t>
          </a:r>
          <a:endParaRPr lang="en-US" sz="1800" b="0" dirty="0">
            <a:latin typeface="Raleway Light" charset="0"/>
          </a:endParaRPr>
        </a:p>
      </dgm:t>
    </dgm:pt>
    <dgm:pt modelId="{92C6F647-6C01-7A42-82C7-6C2E1B5FF0A2}" type="parTrans" cxnId="{41A87769-4931-FA4E-A954-EBE52D2368E8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51285135-A343-EE40-B0C3-C3D7C5D6BCBB}" type="sibTrans" cxnId="{41A87769-4931-FA4E-A954-EBE52D2368E8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9C97A8E6-34AF-674A-8BAA-16552816A00B}">
      <dgm:prSet phldrT="[Text]" custT="1"/>
      <dgm:spPr/>
      <dgm:t>
        <a:bodyPr/>
        <a:lstStyle/>
        <a:p>
          <a:r>
            <a:rPr lang="en-US" sz="1800" b="1" dirty="0" err="1" smtClean="0">
              <a:latin typeface="Raleway Light" charset="0"/>
            </a:rPr>
            <a:t>Mendengarkan</a:t>
          </a:r>
          <a:r>
            <a:rPr lang="en-US" sz="1800" b="1" dirty="0" smtClean="0">
              <a:latin typeface="Raleway Light" charset="0"/>
            </a:rPr>
            <a:t> </a:t>
          </a:r>
          <a:r>
            <a:rPr lang="en-US" sz="1800" b="1" dirty="0" err="1" smtClean="0">
              <a:latin typeface="Raleway Light" charset="0"/>
            </a:rPr>
            <a:t>Selektif</a:t>
          </a:r>
          <a:r>
            <a:rPr lang="en-US" sz="1800" b="1" dirty="0" smtClean="0">
              <a:latin typeface="Raleway Light" charset="0"/>
            </a:rPr>
            <a:t> – </a:t>
          </a:r>
          <a:r>
            <a:rPr lang="en-US" sz="1800" b="0" dirty="0" err="1" smtClean="0">
              <a:latin typeface="Raleway Light" charset="0"/>
            </a:rPr>
            <a:t>Memilih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pesan</a:t>
          </a:r>
          <a:r>
            <a:rPr lang="en-US" sz="1800" b="0" dirty="0" smtClean="0">
              <a:latin typeface="Raleway Light" charset="0"/>
            </a:rPr>
            <a:t> yang </a:t>
          </a:r>
          <a:r>
            <a:rPr lang="en-US" sz="1800" b="0" dirty="0" err="1" smtClean="0">
              <a:latin typeface="Raleway Light" charset="0"/>
            </a:rPr>
            <a:t>disukai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saja</a:t>
          </a:r>
          <a:endParaRPr lang="en-US" sz="1800" b="0" dirty="0">
            <a:latin typeface="Raleway Light" charset="0"/>
          </a:endParaRPr>
        </a:p>
      </dgm:t>
    </dgm:pt>
    <dgm:pt modelId="{FB1E0ECD-0C1A-ED4C-83A5-66EC7562B0C3}" type="parTrans" cxnId="{783FDA1F-92A5-DF4B-AD2F-D4363DB01A88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4F1D1E27-63F6-AD45-9015-95E9F493E910}" type="sibTrans" cxnId="{783FDA1F-92A5-DF4B-AD2F-D4363DB01A88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E2BB9D50-96A7-7343-B905-53D2E1F06999}">
      <dgm:prSet phldrT="[Text]" custT="1"/>
      <dgm:spPr/>
      <dgm:t>
        <a:bodyPr/>
        <a:lstStyle/>
        <a:p>
          <a:r>
            <a:rPr lang="en-US" sz="1800" b="1" dirty="0" err="1" smtClean="0">
              <a:latin typeface="Raleway Light" charset="0"/>
            </a:rPr>
            <a:t>Mendengarkan</a:t>
          </a:r>
          <a:r>
            <a:rPr lang="en-US" sz="1800" b="1" dirty="0" smtClean="0">
              <a:latin typeface="Raleway Light" charset="0"/>
            </a:rPr>
            <a:t> </a:t>
          </a:r>
          <a:r>
            <a:rPr lang="en-US" sz="1800" b="1" dirty="0" err="1" smtClean="0">
              <a:latin typeface="Raleway Light" charset="0"/>
            </a:rPr>
            <a:t>Defensif</a:t>
          </a:r>
          <a:r>
            <a:rPr lang="en-US" sz="1800" b="1" dirty="0" smtClean="0">
              <a:latin typeface="Raleway Light" charset="0"/>
            </a:rPr>
            <a:t> – </a:t>
          </a:r>
          <a:r>
            <a:rPr lang="en-US" sz="1800" b="0" dirty="0" err="1" smtClean="0">
              <a:latin typeface="Raleway Light" charset="0"/>
            </a:rPr>
            <a:t>Curiga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dengan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maksud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pesan</a:t>
          </a:r>
          <a:endParaRPr lang="en-US" sz="1800" b="0" dirty="0">
            <a:latin typeface="Raleway Light" charset="0"/>
          </a:endParaRPr>
        </a:p>
      </dgm:t>
    </dgm:pt>
    <dgm:pt modelId="{FF324448-3D38-AA49-995E-04495062C278}" type="parTrans" cxnId="{E5ED42D8-18D1-A449-9547-79CBF12E44C1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B92A388E-0139-E242-8949-FCDFE448E011}" type="sibTrans" cxnId="{E5ED42D8-18D1-A449-9547-79CBF12E44C1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1750994D-961C-2544-98BB-1BB620E4127F}">
      <dgm:prSet phldrT="[Text]" custT="1"/>
      <dgm:spPr/>
      <dgm:t>
        <a:bodyPr/>
        <a:lstStyle/>
        <a:p>
          <a:r>
            <a:rPr lang="en-US" sz="1800" b="1" dirty="0" smtClean="0">
              <a:latin typeface="Raleway Light" charset="0"/>
            </a:rPr>
            <a:t>Ambushing – </a:t>
          </a:r>
          <a:r>
            <a:rPr lang="en-US" sz="1800" b="0" dirty="0" err="1" smtClean="0">
              <a:latin typeface="Raleway Light" charset="0"/>
            </a:rPr>
            <a:t>Maksud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mendengar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untuk</a:t>
          </a:r>
          <a:r>
            <a:rPr lang="en-US" sz="1800" b="0" dirty="0" smtClean="0">
              <a:latin typeface="Raleway Light" charset="0"/>
            </a:rPr>
            <a:t> </a:t>
          </a:r>
          <a:r>
            <a:rPr lang="en-US" sz="1800" b="0" dirty="0" err="1" smtClean="0">
              <a:latin typeface="Raleway Light" charset="0"/>
            </a:rPr>
            <a:t>menyerang</a:t>
          </a:r>
          <a:endParaRPr lang="en-US" sz="1800" b="0" dirty="0">
            <a:latin typeface="Raleway Light" charset="0"/>
          </a:endParaRPr>
        </a:p>
      </dgm:t>
    </dgm:pt>
    <dgm:pt modelId="{66254A74-DC46-CF48-A5FF-1B1AEB376552}" type="parTrans" cxnId="{7D17530C-4377-6043-B30F-696F809F8883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C6007D60-1218-D048-B3E0-6FB784542464}" type="sibTrans" cxnId="{7D17530C-4377-6043-B30F-696F809F8883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07C355B4-4F5B-DF45-88BC-EC5EC668FC01}">
      <dgm:prSet phldrT="[Text]" custT="1"/>
      <dgm:spPr/>
      <dgm:t>
        <a:bodyPr/>
        <a:lstStyle/>
        <a:p>
          <a:r>
            <a:rPr lang="en-US" sz="1800" b="1" dirty="0" err="1" smtClean="0">
              <a:latin typeface="Raleway Light" charset="0"/>
            </a:rPr>
            <a:t>Mendengarkan</a:t>
          </a:r>
          <a:r>
            <a:rPr lang="en-US" sz="1800" b="1" dirty="0" smtClean="0">
              <a:latin typeface="Raleway Light" charset="0"/>
            </a:rPr>
            <a:t> Literal (</a:t>
          </a:r>
          <a:r>
            <a:rPr lang="en-US" sz="1800" b="1" dirty="0" err="1" smtClean="0">
              <a:latin typeface="Raleway Light" charset="0"/>
            </a:rPr>
            <a:t>Harafiah</a:t>
          </a:r>
          <a:r>
            <a:rPr lang="en-US" sz="1800" b="1" dirty="0" smtClean="0">
              <a:latin typeface="Raleway Light" charset="0"/>
            </a:rPr>
            <a:t>)</a:t>
          </a:r>
          <a:endParaRPr lang="en-US" sz="1800" b="1" dirty="0">
            <a:latin typeface="Raleway Light" charset="0"/>
          </a:endParaRPr>
        </a:p>
      </dgm:t>
    </dgm:pt>
    <dgm:pt modelId="{B5405086-3D7E-DD47-999A-DD680EA960F0}" type="parTrans" cxnId="{53DB8DC8-9E0A-694E-AF9E-5115A071CF20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EB8653C3-07F2-D246-B8CF-7F9858A131DA}" type="sibTrans" cxnId="{53DB8DC8-9E0A-694E-AF9E-5115A071CF20}">
      <dgm:prSet/>
      <dgm:spPr/>
      <dgm:t>
        <a:bodyPr/>
        <a:lstStyle/>
        <a:p>
          <a:endParaRPr lang="en-US" sz="1800" b="1">
            <a:solidFill>
              <a:srgbClr val="000000"/>
            </a:solidFill>
            <a:latin typeface="Raleway Light" charset="0"/>
          </a:endParaRPr>
        </a:p>
      </dgm:t>
    </dgm:pt>
    <dgm:pt modelId="{1E96C3A5-8E07-654B-B337-9E04B27F2650}" type="pres">
      <dgm:prSet presAssocID="{BDAB3FB0-C30F-9642-A25C-3626FD31DC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36F03A-4EBB-E140-8C8A-B2241AD3614A}" type="pres">
      <dgm:prSet presAssocID="{B5D486FA-C317-EE40-882D-8E2304341C8E}" presName="node" presStyleLbl="node1" presStyleIdx="0" presStyleCnt="6" custLinFactNeighborX="-1468" custLinFactNeighborY="-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8E53C-4831-2345-86A1-744CDCC02087}" type="pres">
      <dgm:prSet presAssocID="{63BCB902-21B1-794E-B373-F2F362A55AFE}" presName="sibTrans" presStyleCnt="0"/>
      <dgm:spPr/>
      <dgm:t>
        <a:bodyPr/>
        <a:lstStyle/>
        <a:p>
          <a:endParaRPr lang="id-ID"/>
        </a:p>
      </dgm:t>
    </dgm:pt>
    <dgm:pt modelId="{0E4C96C2-D678-F64E-B032-D8A3E370BA25}" type="pres">
      <dgm:prSet presAssocID="{88F23FA7-E02C-A945-A49C-FB8E6FAB4C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E8AA3-2BDF-6C4B-A732-A5671D4A6AE8}" type="pres">
      <dgm:prSet presAssocID="{51285135-A343-EE40-B0C3-C3D7C5D6BCBB}" presName="sibTrans" presStyleCnt="0"/>
      <dgm:spPr/>
      <dgm:t>
        <a:bodyPr/>
        <a:lstStyle/>
        <a:p>
          <a:endParaRPr lang="id-ID"/>
        </a:p>
      </dgm:t>
    </dgm:pt>
    <dgm:pt modelId="{7CE4E7ED-6EF2-9B44-AF85-6D48140B6C9B}" type="pres">
      <dgm:prSet presAssocID="{9C97A8E6-34AF-674A-8BAA-16552816A0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1B02-1F92-B64A-A571-279D7F7AE5E3}" type="pres">
      <dgm:prSet presAssocID="{4F1D1E27-63F6-AD45-9015-95E9F493E910}" presName="sibTrans" presStyleCnt="0"/>
      <dgm:spPr/>
      <dgm:t>
        <a:bodyPr/>
        <a:lstStyle/>
        <a:p>
          <a:endParaRPr lang="id-ID"/>
        </a:p>
      </dgm:t>
    </dgm:pt>
    <dgm:pt modelId="{AAA963BB-E984-F247-9CB4-FDD6A1191E46}" type="pres">
      <dgm:prSet presAssocID="{E2BB9D50-96A7-7343-B905-53D2E1F069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5066C-328A-0847-B9F3-0910BB796543}" type="pres">
      <dgm:prSet presAssocID="{B92A388E-0139-E242-8949-FCDFE448E011}" presName="sibTrans" presStyleCnt="0"/>
      <dgm:spPr/>
      <dgm:t>
        <a:bodyPr/>
        <a:lstStyle/>
        <a:p>
          <a:endParaRPr lang="id-ID"/>
        </a:p>
      </dgm:t>
    </dgm:pt>
    <dgm:pt modelId="{1C3D0DBB-400E-504D-919F-AD35982D43C1}" type="pres">
      <dgm:prSet presAssocID="{1750994D-961C-2544-98BB-1BB620E4127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EC6B6-C13A-7D43-9540-BC9B8AACA24B}" type="pres">
      <dgm:prSet presAssocID="{C6007D60-1218-D048-B3E0-6FB784542464}" presName="sibTrans" presStyleCnt="0"/>
      <dgm:spPr/>
      <dgm:t>
        <a:bodyPr/>
        <a:lstStyle/>
        <a:p>
          <a:endParaRPr lang="id-ID"/>
        </a:p>
      </dgm:t>
    </dgm:pt>
    <dgm:pt modelId="{14303CFD-7E9F-D94E-B283-27A34C3510FB}" type="pres">
      <dgm:prSet presAssocID="{07C355B4-4F5B-DF45-88BC-EC5EC668FC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B8DC8-9E0A-694E-AF9E-5115A071CF20}" srcId="{BDAB3FB0-C30F-9642-A25C-3626FD31DCA7}" destId="{07C355B4-4F5B-DF45-88BC-EC5EC668FC01}" srcOrd="5" destOrd="0" parTransId="{B5405086-3D7E-DD47-999A-DD680EA960F0}" sibTransId="{EB8653C3-07F2-D246-B8CF-7F9858A131DA}"/>
    <dgm:cxn modelId="{478CA57D-94C9-7C4B-A5EF-901EA65DE3FD}" srcId="{BDAB3FB0-C30F-9642-A25C-3626FD31DCA7}" destId="{B5D486FA-C317-EE40-882D-8E2304341C8E}" srcOrd="0" destOrd="0" parTransId="{5873DE63-6ED1-C44B-A90A-D0736F636828}" sibTransId="{63BCB902-21B1-794E-B373-F2F362A55AFE}"/>
    <dgm:cxn modelId="{747D4A97-D2D5-4604-BB5B-44A285F0A94F}" type="presOf" srcId="{B5D486FA-C317-EE40-882D-8E2304341C8E}" destId="{9536F03A-4EBB-E140-8C8A-B2241AD3614A}" srcOrd="0" destOrd="0" presId="urn:microsoft.com/office/officeart/2005/8/layout/default#4"/>
    <dgm:cxn modelId="{783FDA1F-92A5-DF4B-AD2F-D4363DB01A88}" srcId="{BDAB3FB0-C30F-9642-A25C-3626FD31DCA7}" destId="{9C97A8E6-34AF-674A-8BAA-16552816A00B}" srcOrd="2" destOrd="0" parTransId="{FB1E0ECD-0C1A-ED4C-83A5-66EC7562B0C3}" sibTransId="{4F1D1E27-63F6-AD45-9015-95E9F493E910}"/>
    <dgm:cxn modelId="{7D17530C-4377-6043-B30F-696F809F8883}" srcId="{BDAB3FB0-C30F-9642-A25C-3626FD31DCA7}" destId="{1750994D-961C-2544-98BB-1BB620E4127F}" srcOrd="4" destOrd="0" parTransId="{66254A74-DC46-CF48-A5FF-1B1AEB376552}" sibTransId="{C6007D60-1218-D048-B3E0-6FB784542464}"/>
    <dgm:cxn modelId="{E38B3936-C476-4539-82EB-46DC81C72D06}" type="presOf" srcId="{BDAB3FB0-C30F-9642-A25C-3626FD31DCA7}" destId="{1E96C3A5-8E07-654B-B337-9E04B27F2650}" srcOrd="0" destOrd="0" presId="urn:microsoft.com/office/officeart/2005/8/layout/default#4"/>
    <dgm:cxn modelId="{13708548-23F9-48CD-BEB5-74915B7FE6A5}" type="presOf" srcId="{1750994D-961C-2544-98BB-1BB620E4127F}" destId="{1C3D0DBB-400E-504D-919F-AD35982D43C1}" srcOrd="0" destOrd="0" presId="urn:microsoft.com/office/officeart/2005/8/layout/default#4"/>
    <dgm:cxn modelId="{E5ED42D8-18D1-A449-9547-79CBF12E44C1}" srcId="{BDAB3FB0-C30F-9642-A25C-3626FD31DCA7}" destId="{E2BB9D50-96A7-7343-B905-53D2E1F06999}" srcOrd="3" destOrd="0" parTransId="{FF324448-3D38-AA49-995E-04495062C278}" sibTransId="{B92A388E-0139-E242-8949-FCDFE448E011}"/>
    <dgm:cxn modelId="{00EBEAEA-F5AD-4868-BB16-25D59C35DFCD}" type="presOf" srcId="{E2BB9D50-96A7-7343-B905-53D2E1F06999}" destId="{AAA963BB-E984-F247-9CB4-FDD6A1191E46}" srcOrd="0" destOrd="0" presId="urn:microsoft.com/office/officeart/2005/8/layout/default#4"/>
    <dgm:cxn modelId="{CC7E85D0-0874-4361-BADA-320BE63AC9E1}" type="presOf" srcId="{07C355B4-4F5B-DF45-88BC-EC5EC668FC01}" destId="{14303CFD-7E9F-D94E-B283-27A34C3510FB}" srcOrd="0" destOrd="0" presId="urn:microsoft.com/office/officeart/2005/8/layout/default#4"/>
    <dgm:cxn modelId="{41A87769-4931-FA4E-A954-EBE52D2368E8}" srcId="{BDAB3FB0-C30F-9642-A25C-3626FD31DCA7}" destId="{88F23FA7-E02C-A945-A49C-FB8E6FAB4C23}" srcOrd="1" destOrd="0" parTransId="{92C6F647-6C01-7A42-82C7-6C2E1B5FF0A2}" sibTransId="{51285135-A343-EE40-B0C3-C3D7C5D6BCBB}"/>
    <dgm:cxn modelId="{0731AFBD-B499-406A-9D38-EB1CCC6CE165}" type="presOf" srcId="{88F23FA7-E02C-A945-A49C-FB8E6FAB4C23}" destId="{0E4C96C2-D678-F64E-B032-D8A3E370BA25}" srcOrd="0" destOrd="0" presId="urn:microsoft.com/office/officeart/2005/8/layout/default#4"/>
    <dgm:cxn modelId="{787BCE2C-C7A2-4712-A091-E1EED4A0463B}" type="presOf" srcId="{9C97A8E6-34AF-674A-8BAA-16552816A00B}" destId="{7CE4E7ED-6EF2-9B44-AF85-6D48140B6C9B}" srcOrd="0" destOrd="0" presId="urn:microsoft.com/office/officeart/2005/8/layout/default#4"/>
    <dgm:cxn modelId="{DE82695F-909F-4F33-9FD7-2C95D60784B7}" type="presParOf" srcId="{1E96C3A5-8E07-654B-B337-9E04B27F2650}" destId="{9536F03A-4EBB-E140-8C8A-B2241AD3614A}" srcOrd="0" destOrd="0" presId="urn:microsoft.com/office/officeart/2005/8/layout/default#4"/>
    <dgm:cxn modelId="{BC319380-A9A8-4D1B-B122-E8EC89FF34FB}" type="presParOf" srcId="{1E96C3A5-8E07-654B-B337-9E04B27F2650}" destId="{DC28E53C-4831-2345-86A1-744CDCC02087}" srcOrd="1" destOrd="0" presId="urn:microsoft.com/office/officeart/2005/8/layout/default#4"/>
    <dgm:cxn modelId="{B34BF463-C3F9-4D94-9DEC-71F7F76F8A33}" type="presParOf" srcId="{1E96C3A5-8E07-654B-B337-9E04B27F2650}" destId="{0E4C96C2-D678-F64E-B032-D8A3E370BA25}" srcOrd="2" destOrd="0" presId="urn:microsoft.com/office/officeart/2005/8/layout/default#4"/>
    <dgm:cxn modelId="{1E5C2A3A-77BA-4FA2-B558-AE90FE50A7DB}" type="presParOf" srcId="{1E96C3A5-8E07-654B-B337-9E04B27F2650}" destId="{1C9E8AA3-2BDF-6C4B-A732-A5671D4A6AE8}" srcOrd="3" destOrd="0" presId="urn:microsoft.com/office/officeart/2005/8/layout/default#4"/>
    <dgm:cxn modelId="{873740CA-E59E-4695-B0CD-17BFBE91C3AC}" type="presParOf" srcId="{1E96C3A5-8E07-654B-B337-9E04B27F2650}" destId="{7CE4E7ED-6EF2-9B44-AF85-6D48140B6C9B}" srcOrd="4" destOrd="0" presId="urn:microsoft.com/office/officeart/2005/8/layout/default#4"/>
    <dgm:cxn modelId="{0212AC28-8C42-4D10-BEDB-B34A318DE0B8}" type="presParOf" srcId="{1E96C3A5-8E07-654B-B337-9E04B27F2650}" destId="{FE451B02-1F92-B64A-A571-279D7F7AE5E3}" srcOrd="5" destOrd="0" presId="urn:microsoft.com/office/officeart/2005/8/layout/default#4"/>
    <dgm:cxn modelId="{0C917BCE-3BF6-4F03-88D9-705F767C6C43}" type="presParOf" srcId="{1E96C3A5-8E07-654B-B337-9E04B27F2650}" destId="{AAA963BB-E984-F247-9CB4-FDD6A1191E46}" srcOrd="6" destOrd="0" presId="urn:microsoft.com/office/officeart/2005/8/layout/default#4"/>
    <dgm:cxn modelId="{D3DA897C-7C20-4E2B-80B8-8DB232033A82}" type="presParOf" srcId="{1E96C3A5-8E07-654B-B337-9E04B27F2650}" destId="{D675066C-328A-0847-B9F3-0910BB796543}" srcOrd="7" destOrd="0" presId="urn:microsoft.com/office/officeart/2005/8/layout/default#4"/>
    <dgm:cxn modelId="{88F43E06-EBDF-4D20-AA23-F97722F467BF}" type="presParOf" srcId="{1E96C3A5-8E07-654B-B337-9E04B27F2650}" destId="{1C3D0DBB-400E-504D-919F-AD35982D43C1}" srcOrd="8" destOrd="0" presId="urn:microsoft.com/office/officeart/2005/8/layout/default#4"/>
    <dgm:cxn modelId="{04690F39-A023-48A0-A408-54BC34A1B71D}" type="presParOf" srcId="{1E96C3A5-8E07-654B-B337-9E04B27F2650}" destId="{74DEC6B6-C13A-7D43-9540-BC9B8AACA24B}" srcOrd="9" destOrd="0" presId="urn:microsoft.com/office/officeart/2005/8/layout/default#4"/>
    <dgm:cxn modelId="{858CBBF1-038E-498C-BB8F-FAA8373F21DE}" type="presParOf" srcId="{1E96C3A5-8E07-654B-B337-9E04B27F2650}" destId="{14303CFD-7E9F-D94E-B283-27A34C3510FB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6F03A-4EBB-E140-8C8A-B2241AD3614A}">
      <dsp:nvSpPr>
        <dsp:cNvPr id="0" name=""/>
        <dsp:cNvSpPr/>
      </dsp:nvSpPr>
      <dsp:spPr>
        <a:xfrm>
          <a:off x="0" y="576067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aleway Light" charset="0"/>
            </a:rPr>
            <a:t>Pseudolistening</a:t>
          </a:r>
          <a:r>
            <a:rPr lang="en-US" sz="1800" b="1" kern="1200" dirty="0" smtClean="0">
              <a:latin typeface="Raleway Light" charset="0"/>
            </a:rPr>
            <a:t>/ </a:t>
          </a:r>
          <a:r>
            <a:rPr lang="en-US" sz="1800" b="1" kern="1200" dirty="0" err="1" smtClean="0">
              <a:latin typeface="Raleway Light" charset="0"/>
            </a:rPr>
            <a:t>Mendengarkan</a:t>
          </a:r>
          <a:r>
            <a:rPr lang="en-US" sz="1800" b="1" kern="1200" dirty="0" smtClean="0">
              <a:latin typeface="Raleway Light" charset="0"/>
            </a:rPr>
            <a:t> </a:t>
          </a:r>
          <a:r>
            <a:rPr lang="en-US" sz="1800" b="1" kern="1200" dirty="0" err="1" smtClean="0">
              <a:latin typeface="Raleway Light" charset="0"/>
            </a:rPr>
            <a:t>Semu</a:t>
          </a:r>
          <a:r>
            <a:rPr lang="en-US" sz="1800" b="1" kern="1200" dirty="0" smtClean="0">
              <a:latin typeface="Raleway Light" charset="0"/>
            </a:rPr>
            <a:t> – </a:t>
          </a:r>
          <a:r>
            <a:rPr lang="en-US" sz="1800" b="0" kern="1200" dirty="0" err="1" smtClean="0">
              <a:latin typeface="Raleway Light" charset="0"/>
            </a:rPr>
            <a:t>Pura-pura</a:t>
          </a:r>
          <a:r>
            <a:rPr lang="en-US" sz="1800" b="0" kern="1200" dirty="0" smtClean="0">
              <a:latin typeface="Raleway Light" charset="0"/>
            </a:rPr>
            <a:t>, </a:t>
          </a:r>
          <a:r>
            <a:rPr lang="en-US" sz="1800" b="0" kern="1200" dirty="0" err="1" smtClean="0">
              <a:latin typeface="Raleway Light" charset="0"/>
            </a:rPr>
            <a:t>pikiran</a:t>
          </a:r>
          <a:r>
            <a:rPr lang="en-US" sz="1800" b="0" kern="1200" dirty="0" smtClean="0">
              <a:latin typeface="Raleway Light" charset="0"/>
            </a:rPr>
            <a:t> di </a:t>
          </a:r>
          <a:r>
            <a:rPr lang="en-US" sz="1800" b="0" kern="1200" dirty="0" err="1" smtClean="0">
              <a:latin typeface="Raleway Light" charset="0"/>
            </a:rPr>
            <a:t>tempat</a:t>
          </a:r>
          <a:r>
            <a:rPr lang="en-US" sz="1800" b="0" kern="1200" dirty="0" smtClean="0">
              <a:latin typeface="Raleway Light" charset="0"/>
            </a:rPr>
            <a:t> lain</a:t>
          </a:r>
          <a:endParaRPr lang="en-US" sz="1800" b="0" kern="1200" dirty="0">
            <a:latin typeface="Raleway Light" charset="0"/>
          </a:endParaRPr>
        </a:p>
      </dsp:txBody>
      <dsp:txXfrm>
        <a:off x="0" y="576067"/>
        <a:ext cx="2571749" cy="1543050"/>
      </dsp:txXfrm>
    </dsp:sp>
    <dsp:sp modelId="{0E4C96C2-D678-F64E-B032-D8A3E370BA25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aleway Light" charset="0"/>
            </a:rPr>
            <a:t>Memonopoli</a:t>
          </a:r>
          <a:r>
            <a:rPr lang="en-US" sz="1800" b="1" kern="1200" dirty="0" smtClean="0">
              <a:latin typeface="Raleway Light" charset="0"/>
            </a:rPr>
            <a:t> – </a:t>
          </a:r>
          <a:r>
            <a:rPr lang="en-US" sz="1800" b="0" kern="1200" dirty="0" err="1" smtClean="0">
              <a:latin typeface="Raleway Light" charset="0"/>
            </a:rPr>
            <a:t>Menyabotase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pembicaraan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bukan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fokus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pada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pembicara</a:t>
          </a:r>
          <a:endParaRPr lang="en-US" sz="1800" b="0" kern="1200" dirty="0">
            <a:latin typeface="Raleway Light" charset="0"/>
          </a:endParaRPr>
        </a:p>
      </dsp:txBody>
      <dsp:txXfrm>
        <a:off x="2828925" y="591343"/>
        <a:ext cx="2571749" cy="1543050"/>
      </dsp:txXfrm>
    </dsp:sp>
    <dsp:sp modelId="{7CE4E7ED-6EF2-9B44-AF85-6D48140B6C9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aleway Light" charset="0"/>
            </a:rPr>
            <a:t>Mendengarkan</a:t>
          </a:r>
          <a:r>
            <a:rPr lang="en-US" sz="1800" b="1" kern="1200" dirty="0" smtClean="0">
              <a:latin typeface="Raleway Light" charset="0"/>
            </a:rPr>
            <a:t> </a:t>
          </a:r>
          <a:r>
            <a:rPr lang="en-US" sz="1800" b="1" kern="1200" dirty="0" err="1" smtClean="0">
              <a:latin typeface="Raleway Light" charset="0"/>
            </a:rPr>
            <a:t>Selektif</a:t>
          </a:r>
          <a:r>
            <a:rPr lang="en-US" sz="1800" b="1" kern="1200" dirty="0" smtClean="0">
              <a:latin typeface="Raleway Light" charset="0"/>
            </a:rPr>
            <a:t> – </a:t>
          </a:r>
          <a:r>
            <a:rPr lang="en-US" sz="1800" b="0" kern="1200" dirty="0" err="1" smtClean="0">
              <a:latin typeface="Raleway Light" charset="0"/>
            </a:rPr>
            <a:t>Memilih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pesan</a:t>
          </a:r>
          <a:r>
            <a:rPr lang="en-US" sz="1800" b="0" kern="1200" dirty="0" smtClean="0">
              <a:latin typeface="Raleway Light" charset="0"/>
            </a:rPr>
            <a:t> yang </a:t>
          </a:r>
          <a:r>
            <a:rPr lang="en-US" sz="1800" b="0" kern="1200" dirty="0" err="1" smtClean="0">
              <a:latin typeface="Raleway Light" charset="0"/>
            </a:rPr>
            <a:t>disukai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saja</a:t>
          </a:r>
          <a:endParaRPr lang="en-US" sz="1800" b="0" kern="1200" dirty="0">
            <a:latin typeface="Raleway Light" charset="0"/>
          </a:endParaRPr>
        </a:p>
      </dsp:txBody>
      <dsp:txXfrm>
        <a:off x="5657849" y="591343"/>
        <a:ext cx="2571749" cy="1543050"/>
      </dsp:txXfrm>
    </dsp:sp>
    <dsp:sp modelId="{AAA963BB-E984-F247-9CB4-FDD6A1191E46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aleway Light" charset="0"/>
            </a:rPr>
            <a:t>Mendengarkan</a:t>
          </a:r>
          <a:r>
            <a:rPr lang="en-US" sz="1800" b="1" kern="1200" dirty="0" smtClean="0">
              <a:latin typeface="Raleway Light" charset="0"/>
            </a:rPr>
            <a:t> </a:t>
          </a:r>
          <a:r>
            <a:rPr lang="en-US" sz="1800" b="1" kern="1200" dirty="0" err="1" smtClean="0">
              <a:latin typeface="Raleway Light" charset="0"/>
            </a:rPr>
            <a:t>Defensif</a:t>
          </a:r>
          <a:r>
            <a:rPr lang="en-US" sz="1800" b="1" kern="1200" dirty="0" smtClean="0">
              <a:latin typeface="Raleway Light" charset="0"/>
            </a:rPr>
            <a:t> – </a:t>
          </a:r>
          <a:r>
            <a:rPr lang="en-US" sz="1800" b="0" kern="1200" dirty="0" err="1" smtClean="0">
              <a:latin typeface="Raleway Light" charset="0"/>
            </a:rPr>
            <a:t>Curiga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dengan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maksud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pesan</a:t>
          </a:r>
          <a:endParaRPr lang="en-US" sz="1800" b="0" kern="1200" dirty="0">
            <a:latin typeface="Raleway Light" charset="0"/>
          </a:endParaRPr>
        </a:p>
      </dsp:txBody>
      <dsp:txXfrm>
        <a:off x="0" y="2391569"/>
        <a:ext cx="2571749" cy="1543050"/>
      </dsp:txXfrm>
    </dsp:sp>
    <dsp:sp modelId="{1C3D0DBB-400E-504D-919F-AD35982D43C1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Raleway Light" charset="0"/>
            </a:rPr>
            <a:t>Ambushing – </a:t>
          </a:r>
          <a:r>
            <a:rPr lang="en-US" sz="1800" b="0" kern="1200" dirty="0" err="1" smtClean="0">
              <a:latin typeface="Raleway Light" charset="0"/>
            </a:rPr>
            <a:t>Maksud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mendengar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untuk</a:t>
          </a:r>
          <a:r>
            <a:rPr lang="en-US" sz="1800" b="0" kern="1200" dirty="0" smtClean="0">
              <a:latin typeface="Raleway Light" charset="0"/>
            </a:rPr>
            <a:t> </a:t>
          </a:r>
          <a:r>
            <a:rPr lang="en-US" sz="1800" b="0" kern="1200" dirty="0" err="1" smtClean="0">
              <a:latin typeface="Raleway Light" charset="0"/>
            </a:rPr>
            <a:t>menyerang</a:t>
          </a:r>
          <a:endParaRPr lang="en-US" sz="1800" b="0" kern="1200" dirty="0">
            <a:latin typeface="Raleway Light" charset="0"/>
          </a:endParaRPr>
        </a:p>
      </dsp:txBody>
      <dsp:txXfrm>
        <a:off x="2828925" y="2391569"/>
        <a:ext cx="2571749" cy="1543050"/>
      </dsp:txXfrm>
    </dsp:sp>
    <dsp:sp modelId="{14303CFD-7E9F-D94E-B283-27A34C3510FB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Raleway Light" charset="0"/>
            </a:rPr>
            <a:t>Mendengarkan</a:t>
          </a:r>
          <a:r>
            <a:rPr lang="en-US" sz="1800" b="1" kern="1200" dirty="0" smtClean="0">
              <a:latin typeface="Raleway Light" charset="0"/>
            </a:rPr>
            <a:t> Literal (</a:t>
          </a:r>
          <a:r>
            <a:rPr lang="en-US" sz="1800" b="1" kern="1200" dirty="0" err="1" smtClean="0">
              <a:latin typeface="Raleway Light" charset="0"/>
            </a:rPr>
            <a:t>Harafiah</a:t>
          </a:r>
          <a:r>
            <a:rPr lang="en-US" sz="1800" b="1" kern="1200" dirty="0" smtClean="0">
              <a:latin typeface="Raleway Light" charset="0"/>
            </a:rPr>
            <a:t>)</a:t>
          </a:r>
          <a:endParaRPr lang="en-US" sz="1800" b="1" kern="1200" dirty="0">
            <a:latin typeface="Raleway Light" charset="0"/>
          </a:endParaRPr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567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sendiri</a:t>
            </a:r>
            <a:r>
              <a:rPr lang="en-US" dirty="0" smtClean="0">
                <a:sym typeface="Wingdings" pitchFamily="2" charset="2"/>
              </a:rPr>
              <a:t>, orang lain, </a:t>
            </a:r>
            <a:r>
              <a:rPr lang="en-US" dirty="0" err="1" smtClean="0">
                <a:sym typeface="Wingdings" pitchFamily="2" charset="2"/>
              </a:rPr>
              <a:t>dunia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sekitar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10800000" flipH="1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Google Shape;78;p11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imag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 rot="10800000" flipH="1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3568" y="1275606"/>
            <a:ext cx="5727000" cy="10077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Mendengarkan</a:t>
            </a:r>
            <a:endParaRPr dirty="0"/>
          </a:p>
        </p:txBody>
      </p:sp>
      <p:sp>
        <p:nvSpPr>
          <p:cNvPr id="3" name="Google Shape;90;p13"/>
          <p:cNvSpPr txBox="1">
            <a:spLocks/>
          </p:cNvSpPr>
          <p:nvPr/>
        </p:nvSpPr>
        <p:spPr>
          <a:xfrm>
            <a:off x="755576" y="2164419"/>
            <a:ext cx="3888432" cy="50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2000" dirty="0" err="1" smtClean="0"/>
              <a:t>Oleh</a:t>
            </a:r>
            <a:r>
              <a:rPr lang="en-US" sz="2000" dirty="0" smtClean="0"/>
              <a:t> Suci Marini </a:t>
            </a:r>
            <a:r>
              <a:rPr lang="en-US" sz="2000" dirty="0" err="1" smtClean="0"/>
              <a:t>Novianty</a:t>
            </a:r>
            <a:r>
              <a:rPr lang="en-US" sz="2000" dirty="0" smtClean="0"/>
              <a:t>, </a:t>
            </a:r>
            <a:r>
              <a:rPr lang="en-US" sz="2000" dirty="0" err="1" smtClean="0"/>
              <a:t>M.Si</a:t>
            </a:r>
            <a:endParaRPr lang="id-ID" sz="2000" dirty="0"/>
          </a:p>
        </p:txBody>
      </p:sp>
      <p:pic>
        <p:nvPicPr>
          <p:cNvPr id="4" name="Picture 2" descr="Image result for conch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915566"/>
            <a:ext cx="2630423" cy="18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Understanding</a:t>
            </a:r>
            <a:endParaRPr sz="24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3695" y="149163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Hubungkan</a:t>
            </a:r>
            <a:r>
              <a:rPr lang="en-US" dirty="0" smtClean="0"/>
              <a:t> info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Bertanya</a:t>
            </a:r>
            <a:r>
              <a:rPr lang="en-US" dirty="0" smtClean="0"/>
              <a:t> u/ </a:t>
            </a:r>
            <a:r>
              <a:rPr lang="en-US" dirty="0" err="1" smtClean="0"/>
              <a:t>klarifikasi</a:t>
            </a:r>
            <a:r>
              <a:rPr lang="en-US" dirty="0" smtClean="0"/>
              <a:t>/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endParaRPr lang="en-US" dirty="0" smtClean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53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Remembering</a:t>
            </a:r>
            <a:endParaRPr sz="24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3695" y="149163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Info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disimpan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otak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diterima</a:t>
            </a: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Identifikasi</a:t>
            </a:r>
            <a:r>
              <a:rPr lang="en-US" dirty="0" smtClean="0"/>
              <a:t> ide </a:t>
            </a:r>
            <a:r>
              <a:rPr lang="en-US" dirty="0" err="1" smtClean="0"/>
              <a:t>sentral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Ulangi</a:t>
            </a:r>
            <a:r>
              <a:rPr lang="en-US" dirty="0" smtClean="0"/>
              <a:t> kata – kata </a:t>
            </a:r>
            <a:r>
              <a:rPr lang="en-US" dirty="0" err="1" smtClean="0"/>
              <a:t>kunci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ragu</a:t>
            </a:r>
            <a:endParaRPr lang="en-US" dirty="0" smtClean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06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Evaluating</a:t>
            </a:r>
            <a:endParaRPr sz="24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3695" y="149163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evaluasi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tujuan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disampaikan</a:t>
            </a: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Tunda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paham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Asumsikan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r>
              <a:rPr lang="en-US" dirty="0" smtClean="0"/>
              <a:t>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kemauan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Pisahkan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personal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keberpihakan</a:t>
            </a:r>
            <a:endParaRPr lang="en-US" dirty="0" smtClean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78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Responding</a:t>
            </a:r>
            <a:endParaRPr sz="24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3695" y="149163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– </a:t>
            </a:r>
            <a:r>
              <a:rPr lang="en-US" dirty="0" err="1" smtClean="0"/>
              <a:t>tanggapan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Ada </a:t>
            </a:r>
            <a:r>
              <a:rPr lang="en-US" dirty="0"/>
              <a:t>2: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pembicara</a:t>
            </a:r>
            <a:r>
              <a:rPr lang="en-US" dirty="0"/>
              <a:t> BICARA &amp; SELESAI BICARA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Bicara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Non verbal (</a:t>
            </a:r>
            <a:r>
              <a:rPr lang="en-US" dirty="0" err="1">
                <a:sym typeface="Wingdings" pitchFamily="2" charset="2"/>
              </a:rPr>
              <a:t>tanda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memperhatikan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mendengarkan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>
                <a:sym typeface="Wingdings" pitchFamily="2" charset="2"/>
              </a:rPr>
              <a:t>Saat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Selesai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Bicara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Ekspresi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empati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Bertanya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klarifikasi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Persetujuan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tantangan</a:t>
            </a:r>
            <a:endParaRPr lang="en-US" dirty="0"/>
          </a:p>
          <a:p>
            <a:pPr>
              <a:buClrTx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89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Responding</a:t>
            </a:r>
            <a:endParaRPr sz="24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3695" y="149163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Anggukan</a:t>
            </a:r>
            <a:r>
              <a:rPr lang="en-US" dirty="0" smtClean="0"/>
              <a:t>, </a:t>
            </a:r>
            <a:r>
              <a:rPr lang="en-US" dirty="0" err="1"/>
              <a:t>S</a:t>
            </a:r>
            <a:r>
              <a:rPr lang="en-US" dirty="0" err="1" smtClean="0"/>
              <a:t>enyuman</a:t>
            </a:r>
            <a:r>
              <a:rPr lang="en-US" dirty="0" smtClean="0"/>
              <a:t>, “Oh </a:t>
            </a:r>
            <a:r>
              <a:rPr lang="en-US" dirty="0" err="1" smtClean="0"/>
              <a:t>ya</a:t>
            </a:r>
            <a:r>
              <a:rPr lang="en-US" dirty="0" smtClean="0"/>
              <a:t>”, “</a:t>
            </a:r>
            <a:r>
              <a:rPr lang="en-US" dirty="0" err="1" smtClean="0"/>
              <a:t>Terus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Tahu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kalau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kamu</a:t>
            </a:r>
            <a:r>
              <a:rPr lang="en-US" dirty="0" smtClean="0">
                <a:sym typeface="Wingdings" pitchFamily="2" charset="2"/>
              </a:rPr>
              <a:t> LISTEN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Ekspresikan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dukungan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pembicara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Jujur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merespon</a:t>
            </a:r>
            <a:endParaRPr lang="en-US" dirty="0" smtClean="0">
              <a:sym typeface="Wingdings" pitchFamily="2" charset="2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Sampaikan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perasaan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pemikiran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I-messages</a:t>
            </a:r>
          </a:p>
          <a:p>
            <a:pPr marL="584200" lvl="1" indent="0" algn="ctr">
              <a:buClrTx/>
              <a:buNone/>
            </a:pPr>
            <a:r>
              <a:rPr lang="en-US" b="1" i="1" dirty="0" smtClean="0"/>
              <a:t>“I feel                   Because                         When                   What I need is         ”</a:t>
            </a:r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75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770262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Hambatan Mendengarkan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9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 idx="4294967295"/>
          </p:nvPr>
        </p:nvSpPr>
        <p:spPr>
          <a:xfrm>
            <a:off x="0" y="682250"/>
            <a:ext cx="9144000" cy="41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latin typeface="Raleway Light" charset="0"/>
              </a:rPr>
              <a:t>Kondisi</a:t>
            </a:r>
            <a:r>
              <a:rPr lang="en-US" sz="2000" b="1" dirty="0" smtClean="0">
                <a:latin typeface="Raleway Light" charset="0"/>
              </a:rPr>
              <a:t> </a:t>
            </a:r>
            <a:r>
              <a:rPr lang="en-US" sz="2000" b="1" dirty="0" err="1" smtClean="0">
                <a:latin typeface="Raleway Light" charset="0"/>
              </a:rPr>
              <a:t>fisik</a:t>
            </a:r>
            <a:r>
              <a:rPr lang="en-US" sz="2000" b="1" dirty="0" smtClean="0">
                <a:latin typeface="Raleway Light" charset="0"/>
              </a:rPr>
              <a:t> </a:t>
            </a:r>
            <a:r>
              <a:rPr lang="en-US" sz="2000" dirty="0" smtClean="0">
                <a:sym typeface="Wingdings" pitchFamily="2" charset="2"/>
              </a:rPr>
              <a:t> EKSTERNAL (</a:t>
            </a:r>
            <a:r>
              <a:rPr lang="en-US" sz="2000" dirty="0" err="1" smtClean="0">
                <a:sym typeface="Wingdings" pitchFamily="2" charset="2"/>
              </a:rPr>
              <a:t>suara</a:t>
            </a:r>
            <a:r>
              <a:rPr lang="en-US" sz="2000" dirty="0" smtClean="0">
                <a:sym typeface="Wingdings" pitchFamily="2" charset="2"/>
              </a:rPr>
              <a:t> di </a:t>
            </a:r>
            <a:r>
              <a:rPr lang="en-US" sz="2000" dirty="0" err="1" smtClean="0">
                <a:sym typeface="Wingdings" pitchFamily="2" charset="2"/>
              </a:rPr>
              <a:t>lingkungan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terlalu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keras</a:t>
            </a:r>
            <a:r>
              <a:rPr lang="en-US" sz="2000" dirty="0" smtClean="0">
                <a:sym typeface="Wingdings" pitchFamily="2" charset="2"/>
              </a:rPr>
              <a:t>)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/>
            </a:r>
            <a:br>
              <a:rPr lang="en-US" sz="2000" dirty="0">
                <a:sym typeface="Wingdings" pitchFamily="2" charset="2"/>
              </a:rPr>
            </a:br>
            <a:r>
              <a:rPr lang="en-US" sz="2000" b="1" dirty="0" err="1" smtClean="0">
                <a:latin typeface="Raleway Light" charset="0"/>
                <a:sym typeface="Wingdings" pitchFamily="2" charset="2"/>
              </a:rPr>
              <a:t>Kondisi</a:t>
            </a:r>
            <a:r>
              <a:rPr lang="en-US" sz="2000" b="1" dirty="0" smtClean="0">
                <a:latin typeface="Raleway Light" charset="0"/>
                <a:sym typeface="Wingdings" pitchFamily="2" charset="2"/>
              </a:rPr>
              <a:t> personal </a:t>
            </a:r>
            <a:r>
              <a:rPr lang="en-US" sz="2000" dirty="0" smtClean="0">
                <a:sym typeface="Wingdings" pitchFamily="2" charset="2"/>
              </a:rPr>
              <a:t> INTERNAL (</a:t>
            </a:r>
            <a:r>
              <a:rPr lang="en-US" sz="2000" dirty="0" err="1" smtClean="0">
                <a:sym typeface="Wingdings" pitchFamily="2" charset="2"/>
              </a:rPr>
              <a:t>kondisi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tubuh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pendengar</a:t>
            </a:r>
            <a:r>
              <a:rPr lang="en-US" sz="2000" dirty="0" smtClean="0">
                <a:sym typeface="Wingdings" pitchFamily="2" charset="2"/>
              </a:rPr>
              <a:t>)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b="1" dirty="0" err="1" smtClean="0">
                <a:latin typeface="Raleway Light" charset="0"/>
                <a:sym typeface="Wingdings" pitchFamily="2" charset="2"/>
              </a:rPr>
              <a:t>Perbedaan</a:t>
            </a:r>
            <a:r>
              <a:rPr lang="en-US" sz="2000" b="1" dirty="0" smtClean="0">
                <a:latin typeface="Raleway Light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Raleway Light" charset="0"/>
                <a:sym typeface="Wingdings" pitchFamily="2" charset="2"/>
              </a:rPr>
              <a:t>budaya</a:t>
            </a:r>
            <a:r>
              <a:rPr lang="en-US" sz="2000" b="1" dirty="0" smtClean="0">
                <a:latin typeface="Raleway Light" charset="0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Perbedaan</a:t>
            </a:r>
            <a:r>
              <a:rPr lang="en-US" sz="2000" dirty="0" smtClean="0">
                <a:sym typeface="Wingdings" pitchFamily="2" charset="2"/>
              </a:rPr>
              <a:t> status </a:t>
            </a:r>
            <a:r>
              <a:rPr lang="en-US" sz="2000" dirty="0" err="1" smtClean="0">
                <a:sym typeface="Wingdings" pitchFamily="2" charset="2"/>
              </a:rPr>
              <a:t>sosial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sehingga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budayanya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beda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Atasan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mendengarkan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bawahan</a:t>
            </a:r>
            <a:r>
              <a:rPr lang="en-US" sz="2000" dirty="0" smtClean="0">
                <a:sym typeface="Wingdings" pitchFamily="2" charset="2"/>
              </a:rPr>
              <a:t>)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b="1" dirty="0" err="1" smtClean="0">
                <a:latin typeface="Raleway Light" charset="0"/>
                <a:sym typeface="Wingdings" pitchFamily="2" charset="2"/>
              </a:rPr>
              <a:t>Prasangka</a:t>
            </a:r>
            <a:r>
              <a:rPr lang="en-US" sz="2000" b="1" dirty="0" smtClean="0">
                <a:latin typeface="Raleway Light" charset="0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Sikap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adil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kepada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individu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sym typeface="Wingdings" pitchFamily="2" charset="2"/>
              </a:rPr>
              <a:t>kelompok</a:t>
            </a:r>
            <a:r>
              <a:rPr lang="en-US" sz="2000" dirty="0" smtClean="0">
                <a:sym typeface="Wingdings" pitchFamily="2" charset="2"/>
              </a:rPr>
              <a:t> – </a:t>
            </a:r>
            <a:r>
              <a:rPr lang="en-US" sz="2000" dirty="0" err="1" smtClean="0">
                <a:sym typeface="Wingdings" pitchFamily="2" charset="2"/>
              </a:rPr>
              <a:t>tidak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akan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efektif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b="1" dirty="0">
                <a:latin typeface="Raleway Light" charset="0"/>
                <a:sym typeface="Wingdings" pitchFamily="2" charset="2"/>
              </a:rPr>
              <a:t/>
            </a:r>
            <a:br>
              <a:rPr lang="en-US" sz="2000" b="1" dirty="0">
                <a:latin typeface="Raleway Light" charset="0"/>
                <a:sym typeface="Wingdings" pitchFamily="2" charset="2"/>
              </a:rPr>
            </a:br>
            <a:r>
              <a:rPr lang="en-US" sz="2000" b="1" dirty="0" err="1" smtClean="0">
                <a:latin typeface="Raleway Light" charset="0"/>
                <a:sym typeface="Wingdings" pitchFamily="2" charset="2"/>
              </a:rPr>
              <a:t>Makna</a:t>
            </a:r>
            <a:r>
              <a:rPr lang="en-US" sz="2000" b="1" dirty="0" smtClean="0">
                <a:latin typeface="Raleway Light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Raleway Light" charset="0"/>
                <a:sym typeface="Wingdings" pitchFamily="2" charset="2"/>
              </a:rPr>
              <a:t>konotatif</a:t>
            </a:r>
            <a:r>
              <a:rPr lang="en-US" sz="2000" b="1" dirty="0" smtClean="0">
                <a:latin typeface="Raleway Light" charset="0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Subjektivitas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pemaknaan</a:t>
            </a:r>
            <a:endParaRPr sz="2000" dirty="0"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770262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5.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Bentuk – bentuk Mendengarkan Efektif</a:t>
            </a:r>
            <a:endParaRPr sz="32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9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11560" y="468427"/>
            <a:ext cx="3393300" cy="2748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Emphatic &amp; Objective Listening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Nonjudgemental &amp; Critical Listening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Surface &amp; Depth Listening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Active &amp; Inactive Listening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(Devito, 2006:88-91)</a:t>
            </a:r>
            <a:endParaRPr dirty="0"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8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467544" y="1347614"/>
            <a:ext cx="1872208" cy="3456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d-ID" b="1" dirty="0"/>
              <a:t>Emphatic &amp; Objective Listening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Empati terhadap pembicara </a:t>
            </a:r>
            <a:r>
              <a:rPr lang="en" dirty="0" smtClean="0">
                <a:sym typeface="Wingdings" pitchFamily="2" charset="2"/>
              </a:rPr>
              <a:t> memahami apa yang dirasakan oleh pembicara tapi tetap mempertimbangkan objektivitas</a:t>
            </a:r>
            <a:endParaRPr dirty="0"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2"/>
          </p:nvPr>
        </p:nvSpPr>
        <p:spPr>
          <a:xfrm>
            <a:off x="2339752" y="1347614"/>
            <a:ext cx="1944216" cy="3168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d-ID" b="1" dirty="0"/>
              <a:t>Nonjudgemental &amp; Critical Listening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Berkaitan dengan menilai pembicara </a:t>
            </a:r>
            <a:r>
              <a:rPr lang="en" dirty="0" smtClean="0">
                <a:sym typeface="Wingdings" pitchFamily="2" charset="2"/>
              </a:rPr>
              <a:t> tidak menilai terlebih dahulu, sedangkan mendengarkan kritis u/ menganalisis &amp; evaluasi pesan</a:t>
            </a:r>
            <a:endParaRPr dirty="0"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3"/>
          </p:nvPr>
        </p:nvSpPr>
        <p:spPr>
          <a:xfrm>
            <a:off x="4283968" y="1347614"/>
            <a:ext cx="1944216" cy="3456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d-ID" b="1" dirty="0"/>
              <a:t>Surface &amp; Depth Listening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eksplisit</a:t>
            </a:r>
            <a:r>
              <a:rPr lang="en-US" dirty="0" smtClean="0"/>
              <a:t>/</a:t>
            </a:r>
            <a:r>
              <a:rPr lang="en-US" dirty="0" err="1" smtClean="0"/>
              <a:t>implisit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fokus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verbal/non verbal, </a:t>
            </a:r>
            <a:r>
              <a:rPr lang="en-US" dirty="0" err="1" smtClean="0">
                <a:sym typeface="Wingdings" pitchFamily="2" charset="2"/>
              </a:rPr>
              <a:t>jangan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terlalu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memaksa</a:t>
            </a:r>
            <a:r>
              <a:rPr lang="en-US" dirty="0" smtClean="0">
                <a:sym typeface="Wingdings" pitchFamily="2" charset="2"/>
              </a:rPr>
              <a:t> u/ </a:t>
            </a:r>
            <a:r>
              <a:rPr lang="en-US" dirty="0" err="1" smtClean="0">
                <a:sym typeface="Wingdings" pitchFamily="2" charset="2"/>
              </a:rPr>
              <a:t>mengungkap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tersembunyi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4433832" y="865926"/>
            <a:ext cx="298783" cy="29878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9;p21"/>
          <p:cNvSpPr txBox="1">
            <a:spLocks/>
          </p:cNvSpPr>
          <p:nvPr/>
        </p:nvSpPr>
        <p:spPr>
          <a:xfrm>
            <a:off x="6228184" y="1347614"/>
            <a:ext cx="2448272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4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en-US" b="1" dirty="0"/>
              <a:t>Active &amp; Inactive Listening</a:t>
            </a:r>
          </a:p>
          <a:p>
            <a:pPr marL="0" indent="0">
              <a:buFont typeface="Raleway Light"/>
              <a:buNone/>
            </a:pPr>
            <a:r>
              <a:rPr lang="en-US" dirty="0" err="1" smtClean="0"/>
              <a:t>Merefleksikan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pikirkan</a:t>
            </a:r>
            <a:r>
              <a:rPr lang="en-US" dirty="0" smtClean="0"/>
              <a:t>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cenderung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positif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menyetujui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Pertemuan ini membahas:</a:t>
            </a:r>
            <a:endParaRPr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611560" y="1491630"/>
            <a:ext cx="6786625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Tx/>
              <a:buFont typeface="+mj-lt"/>
              <a:buAutoNum type="arabicPeriod"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i="1" dirty="0" smtClean="0"/>
              <a:t>Listening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Hearing</a:t>
            </a:r>
            <a:endParaRPr lang="id-ID" dirty="0"/>
          </a:p>
          <a:p>
            <a:pPr lvl="0">
              <a:buClrTx/>
              <a:buFont typeface="+mj-lt"/>
              <a:buAutoNum type="arabicPeriod"/>
            </a:pP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i="1" dirty="0" smtClean="0"/>
              <a:t>Listening</a:t>
            </a:r>
          </a:p>
          <a:p>
            <a:pPr lvl="0">
              <a:buClrTx/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/>
              <a:t>Mendengarkan</a:t>
            </a:r>
            <a:endParaRPr lang="id-ID" dirty="0"/>
          </a:p>
          <a:p>
            <a:pPr lvl="0">
              <a:buClrTx/>
              <a:buFont typeface="+mj-lt"/>
              <a:buAutoNum type="arabicPeriod"/>
            </a:pPr>
            <a:r>
              <a:rPr lang="en-US" dirty="0" err="1"/>
              <a:t>Hambatan-Hambatan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endParaRPr lang="id-ID" dirty="0"/>
          </a:p>
          <a:p>
            <a:pPr lvl="0">
              <a:buClrTx/>
              <a:buFont typeface="+mj-lt"/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–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en-US" dirty="0" smtClean="0"/>
          </a:p>
          <a:p>
            <a:pPr lvl="0">
              <a:buClrTx/>
              <a:buFont typeface="+mj-lt"/>
              <a:buAutoNum type="arabicPeriod"/>
            </a:pPr>
            <a:r>
              <a:rPr lang="en-US" dirty="0" err="1" smtClean="0"/>
              <a:t>Bentuk-bentuk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en-US" dirty="0" smtClean="0"/>
          </a:p>
          <a:p>
            <a:pPr lvl="0">
              <a:buClrTx/>
              <a:buFont typeface="+mj-lt"/>
              <a:buAutoNum type="arabicPeriod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id-ID"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01" name="Google Shape;101;p14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2" descr="Image result for liste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198">
            <a:off x="5309973" y="2139701"/>
            <a:ext cx="3394348" cy="191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770262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6.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Bentuk – bentuk Tidak Mendengarkan</a:t>
            </a:r>
            <a:endParaRPr sz="28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86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277" name="Google Shape;277;p28"/>
          <p:cNvGrpSpPr/>
          <p:nvPr/>
        </p:nvGrpSpPr>
        <p:grpSpPr>
          <a:xfrm>
            <a:off x="4412504" y="175146"/>
            <a:ext cx="318749" cy="334204"/>
            <a:chOff x="5961125" y="1623900"/>
            <a:chExt cx="427450" cy="448175"/>
          </a:xfrm>
        </p:grpSpPr>
        <p:sp>
          <p:nvSpPr>
            <p:cNvPr id="278" name="Google Shape;278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416235"/>
              </p:ext>
            </p:extLst>
          </p:nvPr>
        </p:nvGraphicFramePr>
        <p:xfrm>
          <a:off x="438240" y="91556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770262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7.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Tujuan Mendengarkan</a:t>
            </a:r>
            <a:endParaRPr sz="28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title" idx="4294967295"/>
          </p:nvPr>
        </p:nvSpPr>
        <p:spPr>
          <a:xfrm>
            <a:off x="0" y="1203598"/>
            <a:ext cx="9144000" cy="37617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1800" b="1" u="sng" dirty="0" err="1">
                <a:latin typeface="Raleway Light" charset="0"/>
              </a:rPr>
              <a:t>Mendengarkan</a:t>
            </a:r>
            <a:r>
              <a:rPr lang="en-US" sz="1800" b="1" u="sng" dirty="0">
                <a:latin typeface="Raleway Light" charset="0"/>
              </a:rPr>
              <a:t> </a:t>
            </a:r>
            <a:r>
              <a:rPr lang="en-US" sz="1800" b="1" u="sng" dirty="0" err="1">
                <a:latin typeface="Raleway Light" charset="0"/>
              </a:rPr>
              <a:t>untuk</a:t>
            </a:r>
            <a:r>
              <a:rPr lang="en-US" sz="1800" b="1" u="sng" dirty="0">
                <a:latin typeface="Raleway Light" charset="0"/>
              </a:rPr>
              <a:t> </a:t>
            </a:r>
            <a:r>
              <a:rPr lang="en-US" sz="1800" b="1" u="sng" dirty="0" err="1" smtClean="0">
                <a:latin typeface="Raleway Light" charset="0"/>
              </a:rPr>
              <a:t>Kesenangan</a:t>
            </a:r>
            <a:r>
              <a:rPr lang="en-US" sz="1800" b="1" u="sng" dirty="0">
                <a:latin typeface="Raleway Light" charset="0"/>
              </a:rPr>
              <a:t/>
            </a:r>
            <a:br>
              <a:rPr lang="en-US" sz="1800" b="1" u="sng" dirty="0">
                <a:latin typeface="Raleway Light" charset="0"/>
              </a:rPr>
            </a:br>
            <a:r>
              <a:rPr lang="en-US" sz="1800" b="1" u="sng" dirty="0" smtClean="0">
                <a:latin typeface="Raleway Light" charset="0"/>
              </a:rPr>
              <a:t>- </a:t>
            </a:r>
            <a:r>
              <a:rPr lang="en-US" dirty="0" err="1" smtClean="0">
                <a:latin typeface="Raleway Light" charset="0"/>
              </a:rPr>
              <a:t>Musik</a:t>
            </a:r>
            <a:r>
              <a:rPr lang="en-US" dirty="0" smtClean="0">
                <a:latin typeface="Raleway Light" charset="0"/>
              </a:rPr>
              <a:t>/Radio</a:t>
            </a:r>
            <a:r>
              <a:rPr lang="en-US" dirty="0">
                <a:latin typeface="Raleway Light" charset="0"/>
              </a:rPr>
              <a:t>, </a:t>
            </a:r>
            <a:r>
              <a:rPr lang="en-US" dirty="0" err="1">
                <a:latin typeface="Raleway Light" charset="0"/>
              </a:rPr>
              <a:t>tidak</a:t>
            </a:r>
            <a:r>
              <a:rPr lang="en-US" dirty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harus</a:t>
            </a:r>
            <a:r>
              <a:rPr lang="en-US" dirty="0">
                <a:latin typeface="Raleway Light" charset="0"/>
              </a:rPr>
              <a:t> </a:t>
            </a:r>
            <a:r>
              <a:rPr lang="en-US" dirty="0" err="1" smtClean="0">
                <a:latin typeface="Raleway Light" charset="0"/>
              </a:rPr>
              <a:t>ingat</a:t>
            </a:r>
            <a:r>
              <a:rPr lang="en-US" dirty="0" smtClean="0">
                <a:latin typeface="Raleway Light" charset="0"/>
              </a:rPr>
              <a:t/>
            </a:r>
            <a:br>
              <a:rPr lang="en-US" dirty="0" smtClean="0">
                <a:latin typeface="Raleway Light" charset="0"/>
              </a:rPr>
            </a:br>
            <a:r>
              <a:rPr lang="en-US" b="1" u="sng" dirty="0" err="1" smtClean="0">
                <a:latin typeface="Raleway Light" charset="0"/>
              </a:rPr>
              <a:t>Mendengarkan</a:t>
            </a:r>
            <a:r>
              <a:rPr lang="en-US" b="1" u="sng" dirty="0" smtClean="0">
                <a:latin typeface="Raleway Light" charset="0"/>
              </a:rPr>
              <a:t> </a:t>
            </a:r>
            <a:r>
              <a:rPr lang="en-US" b="1" u="sng" dirty="0" err="1" smtClean="0">
                <a:latin typeface="Raleway Light" charset="0"/>
              </a:rPr>
              <a:t>untuk</a:t>
            </a:r>
            <a:r>
              <a:rPr lang="en-US" b="1" u="sng" dirty="0" smtClean="0">
                <a:latin typeface="Raleway Light" charset="0"/>
              </a:rPr>
              <a:t> </a:t>
            </a:r>
            <a:r>
              <a:rPr lang="en-US" b="1" u="sng" dirty="0" err="1" smtClean="0">
                <a:latin typeface="Raleway Light" charset="0"/>
              </a:rPr>
              <a:t>Menilai</a:t>
            </a:r>
            <a:r>
              <a:rPr lang="en-US" dirty="0" smtClean="0">
                <a:latin typeface="Raleway Light" charset="0"/>
              </a:rPr>
              <a:t/>
            </a:r>
            <a:br>
              <a:rPr lang="en-US" dirty="0" smtClean="0">
                <a:latin typeface="Raleway Light" charset="0"/>
              </a:rPr>
            </a:br>
            <a:r>
              <a:rPr lang="en-US" b="1" dirty="0" smtClean="0">
                <a:latin typeface="Raleway Light" charset="0"/>
              </a:rPr>
              <a:t>-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 smtClean="0">
                <a:latin typeface="Raleway Light" charset="0"/>
              </a:rPr>
              <a:t>Dokter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 smtClean="0">
                <a:latin typeface="Raleway Light" charset="0"/>
              </a:rPr>
              <a:t>mengecek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 smtClean="0">
                <a:latin typeface="Raleway Light" charset="0"/>
              </a:rPr>
              <a:t>detak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 smtClean="0">
                <a:latin typeface="Raleway Light" charset="0"/>
              </a:rPr>
              <a:t>jantung</a:t>
            </a:r>
            <a:r>
              <a:rPr lang="en-US" dirty="0" smtClean="0">
                <a:latin typeface="Raleway Light" charset="0"/>
              </a:rPr>
              <a:t>; </a:t>
            </a:r>
            <a:r>
              <a:rPr lang="en-US" dirty="0" err="1" smtClean="0">
                <a:latin typeface="Raleway Light" charset="0"/>
              </a:rPr>
              <a:t>Orangtua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 smtClean="0">
                <a:latin typeface="Raleway Light" charset="0"/>
              </a:rPr>
              <a:t>menilai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 smtClean="0">
                <a:latin typeface="Raleway Light" charset="0"/>
              </a:rPr>
              <a:t>tangisan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 smtClean="0">
                <a:latin typeface="Raleway Light" charset="0"/>
              </a:rPr>
              <a:t>bayi</a:t>
            </a:r>
            <a:r>
              <a:rPr lang="en-US" sz="1800" dirty="0">
                <a:sym typeface="Wingdings" pitchFamily="2" charset="2"/>
              </a:rPr>
              <a:t/>
            </a:r>
            <a:br>
              <a:rPr lang="en-US" sz="1800" dirty="0">
                <a:sym typeface="Wingdings" pitchFamily="2" charset="2"/>
              </a:rPr>
            </a:br>
            <a:r>
              <a:rPr lang="en-US" sz="1800" b="1" u="sng" dirty="0" err="1">
                <a:latin typeface="Raleway Light" charset="0"/>
                <a:sym typeface="Wingdings" pitchFamily="2" charset="2"/>
              </a:rPr>
              <a:t>Mendengarkan</a:t>
            </a:r>
            <a:r>
              <a:rPr lang="en-US" sz="1800" b="1" u="sng" dirty="0">
                <a:latin typeface="Raleway Light" charset="0"/>
                <a:sym typeface="Wingdings" pitchFamily="2" charset="2"/>
              </a:rPr>
              <a:t> </a:t>
            </a:r>
            <a:r>
              <a:rPr lang="en-US" sz="1800" b="1" u="sng" dirty="0" err="1">
                <a:latin typeface="Raleway Light" charset="0"/>
                <a:sym typeface="Wingdings" pitchFamily="2" charset="2"/>
              </a:rPr>
              <a:t>untuk</a:t>
            </a:r>
            <a:r>
              <a:rPr lang="en-US" sz="1800" b="1" u="sng" dirty="0">
                <a:latin typeface="Raleway Light" charset="0"/>
                <a:sym typeface="Wingdings" pitchFamily="2" charset="2"/>
              </a:rPr>
              <a:t> </a:t>
            </a:r>
            <a:r>
              <a:rPr lang="en-US" sz="1800" b="1" u="sng" dirty="0" err="1">
                <a:latin typeface="Raleway Light" charset="0"/>
                <a:sym typeface="Wingdings" pitchFamily="2" charset="2"/>
              </a:rPr>
              <a:t>Mendapatkan</a:t>
            </a:r>
            <a:r>
              <a:rPr lang="en-US" sz="1800" b="1" u="sng" dirty="0">
                <a:latin typeface="Raleway Light" charset="0"/>
                <a:sym typeface="Wingdings" pitchFamily="2" charset="2"/>
              </a:rPr>
              <a:t> </a:t>
            </a:r>
            <a:r>
              <a:rPr lang="en-US" sz="1800" b="1" u="sng" dirty="0" err="1">
                <a:latin typeface="Raleway Light" charset="0"/>
                <a:sym typeface="Wingdings" pitchFamily="2" charset="2"/>
              </a:rPr>
              <a:t>Informasi</a:t>
            </a:r>
            <a:r>
              <a:rPr lang="en-US" sz="1800" b="1" dirty="0">
                <a:latin typeface="Raleway Light" charset="0"/>
                <a:sym typeface="Wingdings" pitchFamily="2" charset="2"/>
              </a:rPr>
              <a:t/>
            </a:r>
            <a:br>
              <a:rPr lang="en-US" sz="1800" b="1" dirty="0">
                <a:latin typeface="Raleway Light" charset="0"/>
                <a:sym typeface="Wingdings" pitchFamily="2" charset="2"/>
              </a:rPr>
            </a:br>
            <a:r>
              <a:rPr lang="en-US" sz="1800" b="1" dirty="0" smtClean="0">
                <a:latin typeface="Raleway Light" charset="0"/>
                <a:sym typeface="Wingdings" pitchFamily="2" charset="2"/>
              </a:rPr>
              <a:t>- </a:t>
            </a:r>
            <a:r>
              <a:rPr lang="en-US" dirty="0" err="1" smtClean="0">
                <a:latin typeface="Raleway Light" charset="0"/>
              </a:rPr>
              <a:t>Penuh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kesadaran</a:t>
            </a:r>
            <a:r>
              <a:rPr lang="en-US" dirty="0">
                <a:latin typeface="Raleway Light" charset="0"/>
              </a:rPr>
              <a:t/>
            </a:r>
            <a:br>
              <a:rPr lang="en-US" dirty="0">
                <a:latin typeface="Raleway Light" charset="0"/>
              </a:rPr>
            </a:br>
            <a:r>
              <a:rPr lang="en-US" dirty="0" smtClean="0">
                <a:latin typeface="Raleway Light" charset="0"/>
              </a:rPr>
              <a:t>- </a:t>
            </a:r>
            <a:r>
              <a:rPr lang="en-US" dirty="0" err="1" smtClean="0">
                <a:latin typeface="Raleway Light" charset="0"/>
              </a:rPr>
              <a:t>Mengendalikan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Hambatan</a:t>
            </a:r>
            <a:r>
              <a:rPr lang="en-US" dirty="0">
                <a:latin typeface="Raleway Light" charset="0"/>
              </a:rPr>
              <a:t/>
            </a:r>
            <a:br>
              <a:rPr lang="en-US" dirty="0">
                <a:latin typeface="Raleway Light" charset="0"/>
              </a:rPr>
            </a:br>
            <a:r>
              <a:rPr lang="en-US" dirty="0" smtClean="0">
                <a:latin typeface="Raleway Light" charset="0"/>
              </a:rPr>
              <a:t>- </a:t>
            </a:r>
            <a:r>
              <a:rPr lang="en-US" dirty="0" err="1" smtClean="0">
                <a:latin typeface="Raleway Light" charset="0"/>
              </a:rPr>
              <a:t>Bertanya</a:t>
            </a:r>
            <a:r>
              <a:rPr lang="en-US" dirty="0">
                <a:latin typeface="Raleway Light" charset="0"/>
              </a:rPr>
              <a:t/>
            </a:r>
            <a:br>
              <a:rPr lang="en-US" dirty="0">
                <a:latin typeface="Raleway Light" charset="0"/>
              </a:rPr>
            </a:br>
            <a:r>
              <a:rPr lang="en-US" dirty="0" smtClean="0">
                <a:latin typeface="Raleway Light" charset="0"/>
              </a:rPr>
              <a:t>- </a:t>
            </a:r>
            <a:r>
              <a:rPr lang="en-US" dirty="0" err="1" smtClean="0">
                <a:latin typeface="Raleway Light" charset="0"/>
              </a:rPr>
              <a:t>Gunakan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bantuan</a:t>
            </a:r>
            <a:r>
              <a:rPr lang="en-US" dirty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untuk</a:t>
            </a:r>
            <a:r>
              <a:rPr lang="en-US" dirty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mengingat</a:t>
            </a:r>
            <a:r>
              <a:rPr lang="en-US" dirty="0">
                <a:latin typeface="Raleway Light" charset="0"/>
              </a:rPr>
              <a:t/>
            </a:r>
            <a:br>
              <a:rPr lang="en-US" dirty="0">
                <a:latin typeface="Raleway Light" charset="0"/>
              </a:rPr>
            </a:br>
            <a:r>
              <a:rPr lang="en-US" dirty="0" smtClean="0">
                <a:latin typeface="Raleway Light" charset="0"/>
              </a:rPr>
              <a:t>- </a:t>
            </a:r>
            <a:r>
              <a:rPr lang="en-US" dirty="0" err="1" smtClean="0">
                <a:latin typeface="Raleway Light" charset="0"/>
              </a:rPr>
              <a:t>Mengorganisasi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informasi</a:t>
            </a:r>
            <a:r>
              <a:rPr lang="en-US" sz="1800" dirty="0">
                <a:latin typeface="Futura Bk BT" pitchFamily="34" charset="0"/>
              </a:rPr>
              <a:t/>
            </a:r>
            <a:br>
              <a:rPr lang="en-US" sz="1800" dirty="0">
                <a:latin typeface="Futura Bk BT" pitchFamily="34" charset="0"/>
              </a:rPr>
            </a:br>
            <a:r>
              <a:rPr lang="en-US" sz="1800" b="1" u="sng" dirty="0" err="1">
                <a:latin typeface="Futura Bk BT" pitchFamily="34" charset="0"/>
              </a:rPr>
              <a:t>Mendengarkan</a:t>
            </a:r>
            <a:r>
              <a:rPr lang="en-US" sz="1800" b="1" u="sng" dirty="0">
                <a:latin typeface="Futura Bk BT" pitchFamily="34" charset="0"/>
              </a:rPr>
              <a:t> </a:t>
            </a:r>
            <a:r>
              <a:rPr lang="en-US" sz="1800" b="1" u="sng" dirty="0" err="1">
                <a:latin typeface="Futura Bk BT" pitchFamily="34" charset="0"/>
              </a:rPr>
              <a:t>untuk</a:t>
            </a:r>
            <a:r>
              <a:rPr lang="en-US" sz="1800" b="1" u="sng" dirty="0">
                <a:latin typeface="Futura Bk BT" pitchFamily="34" charset="0"/>
              </a:rPr>
              <a:t> </a:t>
            </a:r>
            <a:r>
              <a:rPr lang="en-US" sz="1800" b="1" u="sng" dirty="0" err="1">
                <a:latin typeface="Futura Bk BT" pitchFamily="34" charset="0"/>
              </a:rPr>
              <a:t>Membantu</a:t>
            </a:r>
            <a:r>
              <a:rPr lang="en-US" sz="1800" b="1" u="sng" dirty="0">
                <a:latin typeface="Futura Bk BT" pitchFamily="34" charset="0"/>
              </a:rPr>
              <a:t> Orang </a:t>
            </a:r>
            <a:r>
              <a:rPr lang="en-US" sz="1800" b="1" u="sng" dirty="0" smtClean="0">
                <a:latin typeface="Futura Bk BT" pitchFamily="34" charset="0"/>
              </a:rPr>
              <a:t>lain</a:t>
            </a:r>
            <a:r>
              <a:rPr lang="en-US" sz="1800" b="1" dirty="0" smtClean="0">
                <a:latin typeface="Futura Bk BT" pitchFamily="34" charset="0"/>
              </a:rPr>
              <a:t/>
            </a:r>
            <a:br>
              <a:rPr lang="en-US" sz="1800" b="1" dirty="0" smtClean="0">
                <a:latin typeface="Futura Bk BT" pitchFamily="34" charset="0"/>
              </a:rPr>
            </a:br>
            <a:r>
              <a:rPr lang="en-US" sz="1800" b="1" dirty="0" smtClean="0">
                <a:latin typeface="Futura Bk BT" pitchFamily="34" charset="0"/>
              </a:rPr>
              <a:t>- </a:t>
            </a:r>
            <a:r>
              <a:rPr lang="en-US" dirty="0" err="1" smtClean="0">
                <a:latin typeface="Raleway Light" charset="0"/>
              </a:rPr>
              <a:t>Penuh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kesadaran</a:t>
            </a:r>
            <a:r>
              <a:rPr lang="en-US" dirty="0">
                <a:latin typeface="Raleway Light" charset="0"/>
              </a:rPr>
              <a:t/>
            </a:r>
            <a:br>
              <a:rPr lang="en-US" dirty="0">
                <a:latin typeface="Raleway Light" charset="0"/>
              </a:rPr>
            </a:br>
            <a:r>
              <a:rPr lang="en-US" dirty="0" smtClean="0">
                <a:latin typeface="Raleway Light" charset="0"/>
              </a:rPr>
              <a:t>- </a:t>
            </a:r>
            <a:r>
              <a:rPr lang="en-US" dirty="0" err="1" smtClean="0">
                <a:latin typeface="Raleway Light" charset="0"/>
              </a:rPr>
              <a:t>Menghindari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penilaian</a:t>
            </a:r>
            <a:r>
              <a:rPr lang="en-US" dirty="0">
                <a:latin typeface="Raleway Light" charset="0"/>
              </a:rPr>
              <a:t/>
            </a:r>
            <a:br>
              <a:rPr lang="en-US" dirty="0">
                <a:latin typeface="Raleway Light" charset="0"/>
              </a:rPr>
            </a:br>
            <a:r>
              <a:rPr lang="en-US" dirty="0" smtClean="0">
                <a:latin typeface="Raleway Light" charset="0"/>
              </a:rPr>
              <a:t>- </a:t>
            </a:r>
            <a:r>
              <a:rPr lang="en-US" dirty="0" err="1" smtClean="0">
                <a:latin typeface="Raleway Light" charset="0"/>
              </a:rPr>
              <a:t>Memahami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perspektif</a:t>
            </a:r>
            <a:r>
              <a:rPr lang="en-US" dirty="0">
                <a:latin typeface="Raleway Light" charset="0"/>
              </a:rPr>
              <a:t> orang lain</a:t>
            </a:r>
            <a:br>
              <a:rPr lang="en-US" dirty="0">
                <a:latin typeface="Raleway Light" charset="0"/>
              </a:rPr>
            </a:br>
            <a:r>
              <a:rPr lang="en-US" dirty="0" smtClean="0">
                <a:latin typeface="Raleway Light" charset="0"/>
              </a:rPr>
              <a:t>- </a:t>
            </a:r>
            <a:r>
              <a:rPr lang="en-US" dirty="0" err="1" smtClean="0">
                <a:latin typeface="Raleway Light" charset="0"/>
              </a:rPr>
              <a:t>Menunjukkan</a:t>
            </a:r>
            <a:r>
              <a:rPr lang="en-US" dirty="0" smtClean="0">
                <a:latin typeface="Raleway Light" charset="0"/>
              </a:rPr>
              <a:t> </a:t>
            </a:r>
            <a:r>
              <a:rPr lang="en-US" dirty="0" err="1">
                <a:latin typeface="Raleway Light" charset="0"/>
              </a:rPr>
              <a:t>dukungan</a:t>
            </a:r>
            <a:r>
              <a:rPr lang="en-US" sz="1800" dirty="0">
                <a:latin typeface="Futura Bk BT" pitchFamily="34" charset="0"/>
              </a:rPr>
              <a:t/>
            </a:r>
            <a:br>
              <a:rPr lang="en-US" sz="1800" dirty="0">
                <a:latin typeface="Futura Bk BT" pitchFamily="34" charset="0"/>
              </a:rPr>
            </a:br>
            <a:r>
              <a:rPr lang="en-US" sz="1800" dirty="0">
                <a:latin typeface="Futura Bk BT" pitchFamily="34" charset="0"/>
              </a:rPr>
              <a:t/>
            </a:r>
            <a:br>
              <a:rPr lang="en-US" sz="1800" dirty="0">
                <a:latin typeface="Futura Bk BT" pitchFamily="34" charset="0"/>
              </a:rPr>
            </a:br>
            <a:endParaRPr sz="1800" dirty="0"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9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pc="600" dirty="0" smtClean="0"/>
              <a:t>PENGAYAAN</a:t>
            </a:r>
            <a:endParaRPr sz="2800" spc="600" dirty="0"/>
          </a:p>
        </p:txBody>
      </p:sp>
      <p:sp>
        <p:nvSpPr>
          <p:cNvPr id="309" name="Google Shape;309;p30"/>
          <p:cNvSpPr txBox="1">
            <a:spLocks noGrp="1"/>
          </p:cNvSpPr>
          <p:nvPr>
            <p:ph type="body" idx="1"/>
          </p:nvPr>
        </p:nvSpPr>
        <p:spPr>
          <a:xfrm>
            <a:off x="593575" y="17475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1. Jelaskan dan berikan contoh mengapa Mendengarkan sangat diperlukan dalam proses komunikasi!</a:t>
            </a:r>
            <a:endParaRPr sz="1200" dirty="0"/>
          </a:p>
        </p:txBody>
      </p:sp>
      <p:sp>
        <p:nvSpPr>
          <p:cNvPr id="310" name="Google Shape;310;p30"/>
          <p:cNvSpPr txBox="1">
            <a:spLocks noGrp="1"/>
          </p:cNvSpPr>
          <p:nvPr>
            <p:ph type="body" idx="2"/>
          </p:nvPr>
        </p:nvSpPr>
        <p:spPr>
          <a:xfrm>
            <a:off x="3267923" y="17475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Berikan</a:t>
            </a:r>
            <a:r>
              <a:rPr lang="en-US" b="1" dirty="0" smtClean="0"/>
              <a:t> </a:t>
            </a:r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penjelasan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proses </a:t>
            </a:r>
            <a:r>
              <a:rPr lang="en-US" b="1" dirty="0" err="1" smtClean="0"/>
              <a:t>Mendengarkan</a:t>
            </a:r>
            <a:r>
              <a:rPr lang="en-US" b="1" dirty="0" smtClean="0"/>
              <a:t>!</a:t>
            </a:r>
            <a:endParaRPr sz="1200" dirty="0"/>
          </a:p>
        </p:txBody>
      </p:sp>
      <p:sp>
        <p:nvSpPr>
          <p:cNvPr id="311" name="Google Shape;311;p30"/>
          <p:cNvSpPr txBox="1">
            <a:spLocks noGrp="1"/>
          </p:cNvSpPr>
          <p:nvPr>
            <p:ph type="body" idx="3"/>
          </p:nvPr>
        </p:nvSpPr>
        <p:spPr>
          <a:xfrm>
            <a:off x="5942271" y="17475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Berikan</a:t>
            </a:r>
            <a:r>
              <a:rPr lang="en-US" b="1" dirty="0" smtClean="0"/>
              <a:t> </a:t>
            </a:r>
            <a:r>
              <a:rPr lang="en-US" b="1" dirty="0" err="1" smtClean="0"/>
              <a:t>penjelasan</a:t>
            </a:r>
            <a:r>
              <a:rPr lang="en-US" b="1" dirty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hambatan</a:t>
            </a:r>
            <a:r>
              <a:rPr lang="en-US" b="1" dirty="0" smtClean="0"/>
              <a:t> – </a:t>
            </a:r>
            <a:r>
              <a:rPr lang="en-US" b="1" dirty="0" err="1" smtClean="0"/>
              <a:t>hambatan</a:t>
            </a:r>
            <a:r>
              <a:rPr lang="en-US" b="1" dirty="0" smtClean="0"/>
              <a:t> </a:t>
            </a:r>
            <a:r>
              <a:rPr lang="en-US" b="1" dirty="0" err="1" smtClean="0"/>
              <a:t>Mendengarkan</a:t>
            </a:r>
            <a:r>
              <a:rPr lang="en-US" b="1" dirty="0" smtClean="0"/>
              <a:t>!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12" name="Google Shape;312;p30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body" idx="1"/>
          </p:nvPr>
        </p:nvSpPr>
        <p:spPr>
          <a:xfrm>
            <a:off x="593575" y="31953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Buatlah</a:t>
            </a:r>
            <a:r>
              <a:rPr lang="en-US" b="1" dirty="0" smtClean="0"/>
              <a:t> </a:t>
            </a:r>
            <a:r>
              <a:rPr lang="en-US" b="1" dirty="0" err="1" smtClean="0"/>
              <a:t>studi</a:t>
            </a:r>
            <a:r>
              <a:rPr lang="en-US" b="1" dirty="0" smtClean="0"/>
              <a:t> </a:t>
            </a:r>
            <a:r>
              <a:rPr lang="en-US" b="1" dirty="0" err="1" smtClean="0"/>
              <a:t>kasus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mendengarkan</a:t>
            </a:r>
            <a:r>
              <a:rPr lang="en-US" b="1" dirty="0" smtClean="0"/>
              <a:t> </a:t>
            </a:r>
            <a:r>
              <a:rPr lang="en-US" b="1" dirty="0" err="1" smtClean="0"/>
              <a:t>efektif</a:t>
            </a:r>
            <a:r>
              <a:rPr lang="en-US" b="1" dirty="0" smtClean="0"/>
              <a:t>!</a:t>
            </a:r>
            <a:endParaRPr sz="1200" dirty="0"/>
          </a:p>
        </p:txBody>
      </p:sp>
      <p:sp>
        <p:nvSpPr>
          <p:cNvPr id="314" name="Google Shape;314;p30"/>
          <p:cNvSpPr txBox="1">
            <a:spLocks noGrp="1"/>
          </p:cNvSpPr>
          <p:nvPr>
            <p:ph type="body" idx="2"/>
          </p:nvPr>
        </p:nvSpPr>
        <p:spPr>
          <a:xfrm>
            <a:off x="3267923" y="31953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5. </a:t>
            </a:r>
            <a:r>
              <a:rPr lang="en-US" b="1" dirty="0" err="1" smtClean="0"/>
              <a:t>Buktikan</a:t>
            </a:r>
            <a:r>
              <a:rPr lang="en-US" b="1" dirty="0" smtClean="0"/>
              <a:t> </a:t>
            </a:r>
            <a:r>
              <a:rPr lang="en-US" b="1" dirty="0" err="1" smtClean="0"/>
              <a:t>bahwa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–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mendengarkan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di </a:t>
            </a:r>
            <a:r>
              <a:rPr lang="en-US" b="1" dirty="0" err="1" smtClean="0"/>
              <a:t>sekitar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r>
              <a:rPr lang="en-US" b="1" dirty="0" smtClean="0"/>
              <a:t>! </a:t>
            </a:r>
            <a:endParaRPr sz="1200" dirty="0"/>
          </a:p>
        </p:txBody>
      </p:sp>
      <p:sp>
        <p:nvSpPr>
          <p:cNvPr id="315" name="Google Shape;315;p30"/>
          <p:cNvSpPr txBox="1">
            <a:spLocks noGrp="1"/>
          </p:cNvSpPr>
          <p:nvPr>
            <p:ph type="body" idx="3"/>
          </p:nvPr>
        </p:nvSpPr>
        <p:spPr>
          <a:xfrm>
            <a:off x="5942271" y="3195300"/>
            <a:ext cx="2544000" cy="12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 err="1" smtClean="0">
                <a:solidFill>
                  <a:srgbClr val="FF0000"/>
                </a:solidFill>
              </a:rPr>
              <a:t>Selamat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mengerjakan</a:t>
            </a:r>
            <a:r>
              <a:rPr lang="en-US" sz="2800" b="1" i="1" dirty="0" smtClean="0">
                <a:solidFill>
                  <a:srgbClr val="FF0000"/>
                </a:solidFill>
              </a:rPr>
              <a:t>!</a:t>
            </a:r>
            <a:endParaRPr sz="2400" i="1" dirty="0">
              <a:solidFill>
                <a:srgbClr val="FF0000"/>
              </a:solidFill>
            </a:endParaRPr>
          </a:p>
        </p:txBody>
      </p:sp>
      <p:grpSp>
        <p:nvGrpSpPr>
          <p:cNvPr id="316" name="Google Shape;316;p30"/>
          <p:cNvGrpSpPr/>
          <p:nvPr/>
        </p:nvGrpSpPr>
        <p:grpSpPr>
          <a:xfrm>
            <a:off x="4387813" y="874554"/>
            <a:ext cx="304208" cy="310584"/>
            <a:chOff x="3951850" y="2985350"/>
            <a:chExt cx="407950" cy="416500"/>
          </a:xfrm>
        </p:grpSpPr>
        <p:sp>
          <p:nvSpPr>
            <p:cNvPr id="317" name="Google Shape;317;p3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770262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1.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Perbedaan Mendengar &amp; Mendengarkan</a:t>
            </a:r>
            <a:endParaRPr sz="32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575249" y="1419622"/>
            <a:ext cx="3861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i="1" dirty="0" smtClean="0"/>
              <a:t>Hearing</a:t>
            </a:r>
            <a:r>
              <a:rPr lang="en" sz="1800" b="1" dirty="0" smtClean="0"/>
              <a:t> (Mendengar)</a:t>
            </a:r>
            <a:endParaRPr sz="1800" b="1" dirty="0"/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sz="1800" dirty="0"/>
              <a:t>Proses </a:t>
            </a:r>
            <a:r>
              <a:rPr lang="en-US" sz="1800" dirty="0" err="1"/>
              <a:t>fisiologis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gelombang</a:t>
            </a:r>
            <a:r>
              <a:rPr lang="en-US" sz="1800" dirty="0"/>
              <a:t> </a:t>
            </a:r>
            <a:r>
              <a:rPr lang="en-US" sz="1800" dirty="0" err="1"/>
              <a:t>suara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gendang</a:t>
            </a:r>
            <a:r>
              <a:rPr lang="en-US" sz="1800" dirty="0"/>
              <a:t> </a:t>
            </a:r>
            <a:r>
              <a:rPr lang="en-US" sz="1800" dirty="0" err="1"/>
              <a:t>telinga</a:t>
            </a:r>
            <a:r>
              <a:rPr lang="en-US" sz="1800" dirty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sz="1800" dirty="0" err="1" smtClean="0"/>
              <a:t>Pasif</a:t>
            </a:r>
            <a:endParaRPr lang="en-US" sz="1800"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600" dirty="0" err="1" smtClean="0"/>
              <a:t>Bedanya</a:t>
            </a:r>
            <a:r>
              <a:rPr lang="en-US" sz="2400" spc="600" dirty="0" smtClean="0"/>
              <a:t>…</a:t>
            </a:r>
            <a:endParaRPr sz="2400" spc="600" dirty="0"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2"/>
          </p:nvPr>
        </p:nvSpPr>
        <p:spPr>
          <a:xfrm>
            <a:off x="4679412" y="1419622"/>
            <a:ext cx="38619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1" dirty="0" smtClean="0"/>
              <a:t>Listening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Mendengarkan</a:t>
            </a:r>
            <a:r>
              <a:rPr lang="en-US" sz="1800" b="1" dirty="0" smtClean="0"/>
              <a:t>)</a:t>
            </a:r>
            <a:endParaRPr sz="1800" b="1" dirty="0"/>
          </a:p>
          <a:p>
            <a:pPr marL="285750" indent="-285750">
              <a:buClrTx/>
              <a:buFont typeface="Courier New" pitchFamily="49" charset="0"/>
              <a:buChar char="o"/>
            </a:pPr>
            <a:r>
              <a:rPr lang="en" sz="1800" dirty="0" smtClean="0"/>
              <a:t>Keterampilan yang dipelajari</a:t>
            </a:r>
          </a:p>
          <a:p>
            <a:pPr marL="285750" indent="-285750">
              <a:buClrTx/>
              <a:buFont typeface="Courier New" pitchFamily="49" charset="0"/>
              <a:buChar char="o"/>
            </a:pPr>
            <a:r>
              <a:rPr lang="en-US" sz="1800" dirty="0" smtClean="0"/>
              <a:t>Proses </a:t>
            </a:r>
            <a:r>
              <a:rPr lang="en-US" sz="1800" dirty="0" err="1"/>
              <a:t>kompleks</a:t>
            </a:r>
            <a:r>
              <a:rPr lang="en-US" sz="1800" dirty="0"/>
              <a:t>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mendengar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berpikir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memilih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organisasi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menerjemahkan</a:t>
            </a:r>
            <a:r>
              <a:rPr lang="en-US" sz="1800" b="1" dirty="0" smtClean="0">
                <a:solidFill>
                  <a:srgbClr val="FF0000"/>
                </a:solidFill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merespons</a:t>
            </a:r>
            <a:r>
              <a:rPr lang="en-US" sz="1800" b="1" dirty="0" smtClean="0">
                <a:solidFill>
                  <a:srgbClr val="FF0000"/>
                </a:solidFill>
              </a:rPr>
              <a:t>, &amp; </a:t>
            </a:r>
            <a:r>
              <a:rPr lang="en-US" sz="1800" b="1" dirty="0" err="1" smtClean="0">
                <a:solidFill>
                  <a:srgbClr val="FF0000"/>
                </a:solidFill>
              </a:rPr>
              <a:t>mengingat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85750" indent="-285750">
              <a:buClrTx/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/>
                </a:solidFill>
              </a:rPr>
              <a:t>Aktif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163" name="Google Shape;163;p20"/>
          <p:cNvGrpSpPr/>
          <p:nvPr/>
        </p:nvGrpSpPr>
        <p:grpSpPr>
          <a:xfrm>
            <a:off x="4437149" y="888293"/>
            <a:ext cx="269720" cy="289686"/>
            <a:chOff x="616425" y="2329600"/>
            <a:chExt cx="361700" cy="388475"/>
          </a:xfrm>
        </p:grpSpPr>
        <p:sp>
          <p:nvSpPr>
            <p:cNvPr id="164" name="Google Shape;164;p20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18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770262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Pentingnya Mendengarkan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3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DeVito (2007: 103)</a:t>
            </a:r>
            <a:endParaRPr sz="24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3695" y="149163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342900" algn="l" rtl="0">
              <a:spcBef>
                <a:spcPts val="600"/>
              </a:spcBef>
              <a:spcAft>
                <a:spcPts val="0"/>
              </a:spcAft>
              <a:buClrTx/>
              <a:buSzPts val="1600"/>
              <a:buFont typeface="+mj-lt"/>
              <a:buAutoNum type="arabicPeriod"/>
            </a:pP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M</a:t>
            </a:r>
            <a:r>
              <a:rPr lang="en-US" b="1" dirty="0" err="1" smtClean="0">
                <a:sym typeface="Wingdings" pitchFamily="2" charset="2"/>
              </a:rPr>
              <a:t>endapatkan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pengetahuan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ttg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lingkungan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kita</a:t>
            </a:r>
            <a:r>
              <a:rPr lang="en-US" b="1" dirty="0" smtClean="0">
                <a:sym typeface="Wingdings" pitchFamily="2" charset="2"/>
              </a:rPr>
              <a:t>; </a:t>
            </a:r>
            <a:r>
              <a:rPr lang="en-US" b="1" dirty="0" err="1" smtClean="0">
                <a:sym typeface="Wingdings" pitchFamily="2" charset="2"/>
              </a:rPr>
              <a:t>Menghindari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masalah</a:t>
            </a:r>
            <a:r>
              <a:rPr lang="en-US" b="1" dirty="0" smtClean="0">
                <a:sym typeface="Wingdings" pitchFamily="2" charset="2"/>
              </a:rPr>
              <a:t>; </a:t>
            </a:r>
            <a:r>
              <a:rPr lang="en-US" b="1" dirty="0" err="1" smtClean="0">
                <a:sym typeface="Wingdings" pitchFamily="2" charset="2"/>
              </a:rPr>
              <a:t>Membuat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keputusan</a:t>
            </a:r>
            <a:endParaRPr b="1" dirty="0"/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+mj-lt"/>
              <a:buAutoNum type="arabicPeriod"/>
            </a:pP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Disukai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oleh</a:t>
            </a:r>
            <a:r>
              <a:rPr lang="en-US" b="1" dirty="0" smtClean="0">
                <a:sym typeface="Wingdings" pitchFamily="2" charset="2"/>
              </a:rPr>
              <a:t> orang lain </a:t>
            </a:r>
            <a:r>
              <a:rPr lang="en-US" b="1" dirty="0" err="1" smtClean="0">
                <a:sym typeface="Wingdings" pitchFamily="2" charset="2"/>
              </a:rPr>
              <a:t>karena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menunjukan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kepedulian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dengan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tulus</a:t>
            </a:r>
            <a:endParaRPr b="1" dirty="0"/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Tx/>
              <a:buSzPts val="1600"/>
              <a:buFont typeface="+mj-lt"/>
              <a:buAutoNum type="arabicPeriod"/>
            </a:pPr>
            <a:r>
              <a:rPr lang="en-US" dirty="0" err="1" smtClean="0"/>
              <a:t>Memengaruhi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Membantu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mengubah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sikap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perilaku</a:t>
            </a:r>
            <a:r>
              <a:rPr lang="en-US" b="1" dirty="0" smtClean="0">
                <a:sym typeface="Wingdings" pitchFamily="2" charset="2"/>
              </a:rPr>
              <a:t> orang lain</a:t>
            </a:r>
            <a:endParaRPr b="1" dirty="0"/>
          </a:p>
          <a:p>
            <a:pPr marL="452438" indent="-363538">
              <a:buClrTx/>
              <a:buFont typeface="+mj-lt"/>
              <a:buAutoNum type="arabicPeriod"/>
            </a:pPr>
            <a:r>
              <a:rPr lang="en-US" dirty="0" err="1" smtClean="0"/>
              <a:t>Bermain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Membiarkan</a:t>
            </a:r>
            <a:r>
              <a:rPr lang="en-US" b="1" dirty="0" smtClean="0">
                <a:sym typeface="Wingdings" pitchFamily="2" charset="2"/>
              </a:rPr>
              <a:t> orang </a:t>
            </a:r>
            <a:r>
              <a:rPr lang="en-US" b="1" dirty="0" err="1" smtClean="0">
                <a:sym typeface="Wingdings" pitchFamily="2" charset="2"/>
              </a:rPr>
              <a:t>untuk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berbagi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peristiwa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menyenangkan</a:t>
            </a:r>
            <a:endParaRPr lang="en-US" b="1" dirty="0" smtClean="0">
              <a:sym typeface="Wingdings" pitchFamily="2" charset="2"/>
            </a:endParaRPr>
          </a:p>
          <a:p>
            <a:pPr marL="452438" indent="-363538">
              <a:buClrTx/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Membantu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b="1" dirty="0" smtClean="0">
                <a:sym typeface="Wingdings" pitchFamily="2" charset="2"/>
              </a:rPr>
              <a:t>Usaha </a:t>
            </a:r>
            <a:r>
              <a:rPr lang="en-US" b="1" dirty="0" err="1" smtClean="0">
                <a:sym typeface="Wingdings" pitchFamily="2" charset="2"/>
              </a:rPr>
              <a:t>membantu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menyelesaikan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masalah</a:t>
            </a:r>
            <a:endParaRPr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770262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Proses Mendengarkan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92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11560" y="917043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 smtClean="0"/>
              <a:t>R U R E R</a:t>
            </a:r>
            <a:endParaRPr sz="5200" dirty="0"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11560" y="1576153"/>
            <a:ext cx="3393300" cy="12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Receiving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Understanding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Remembering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Evaluating</a:t>
            </a:r>
          </a:p>
          <a:p>
            <a:pPr marL="285750" indent="-285750">
              <a:buClrTx/>
              <a:buFont typeface="Wingdings" pitchFamily="2" charset="2"/>
              <a:buChar char="v"/>
            </a:pPr>
            <a:r>
              <a:rPr lang="en" dirty="0" smtClean="0"/>
              <a:t>Responding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(dari berbagai sumber dalam Moerdijati, 2016)</a:t>
            </a:r>
            <a:endParaRPr dirty="0"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Receiving</a:t>
            </a:r>
            <a:endParaRPr sz="2400"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593695" y="1491630"/>
            <a:ext cx="79566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(verbal/non verbal)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(verbal/non verbal – </a:t>
            </a:r>
            <a:r>
              <a:rPr lang="en-US" dirty="0" err="1" smtClean="0"/>
              <a:t>eksplisit</a:t>
            </a:r>
            <a:r>
              <a:rPr lang="en-US" dirty="0" smtClean="0"/>
              <a:t>/</a:t>
            </a:r>
            <a:r>
              <a:rPr lang="en-US" dirty="0" err="1" smtClean="0"/>
              <a:t>implisit</a:t>
            </a:r>
            <a:r>
              <a:rPr lang="en-US" dirty="0" smtClean="0"/>
              <a:t>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menginterupsi</a:t>
            </a:r>
            <a:endParaRPr lang="en-US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/>
              <a:t>Berkonsentrasi</a:t>
            </a:r>
            <a:r>
              <a:rPr lang="en-US" dirty="0" smtClean="0"/>
              <a:t> –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berpengaruh</a:t>
            </a:r>
            <a:r>
              <a:rPr lang="en-US" dirty="0" smtClean="0"/>
              <a:t>:</a:t>
            </a:r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4397465" y="881213"/>
            <a:ext cx="349060" cy="298882"/>
            <a:chOff x="1934025" y="1001650"/>
            <a:chExt cx="415300" cy="355600"/>
          </a:xfrm>
        </p:grpSpPr>
        <p:sp>
          <p:nvSpPr>
            <p:cNvPr id="132" name="Google Shape;132;p1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45004"/>
              </p:ext>
            </p:extLst>
          </p:nvPr>
        </p:nvGraphicFramePr>
        <p:xfrm>
          <a:off x="1611249" y="3929102"/>
          <a:ext cx="4832959" cy="874896"/>
        </p:xfrm>
        <a:graphic>
          <a:graphicData uri="http://schemas.openxmlformats.org/drawingml/2006/table">
            <a:tbl>
              <a:tblPr firstRow="1" bandRow="1">
                <a:tableStyleId>{871C0D54-2323-406D-BFBC-1A711D3AEF21}</a:tableStyleId>
              </a:tblPr>
              <a:tblGrid>
                <a:gridCol w="1232559"/>
                <a:gridCol w="1152128"/>
                <a:gridCol w="244827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Raleway Light" charset="0"/>
                        </a:rPr>
                        <a:t>Perhatian</a:t>
                      </a:r>
                      <a:endParaRPr lang="id-ID" sz="1400" b="1" dirty="0">
                        <a:latin typeface="Raleway Light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Raleway Light" charset="0"/>
                        </a:rPr>
                        <a:t>Ekspektasi</a:t>
                      </a:r>
                      <a:endParaRPr lang="id-ID" sz="1400" b="1" dirty="0">
                        <a:solidFill>
                          <a:srgbClr val="C00000"/>
                        </a:solidFill>
                        <a:latin typeface="Raleway Light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Raleway Light" charset="0"/>
                        </a:rPr>
                        <a:t>Struktur</a:t>
                      </a:r>
                      <a:r>
                        <a:rPr lang="en-US" sz="1400" b="1" baseline="0" dirty="0" smtClean="0">
                          <a:latin typeface="Raleway Light" charset="0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Raleway Light" charset="0"/>
                        </a:rPr>
                        <a:t>Kognitif</a:t>
                      </a:r>
                      <a:endParaRPr lang="id-ID" sz="1400" b="1" dirty="0">
                        <a:latin typeface="Raleway Light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Raleway Light" charset="0"/>
                        </a:rPr>
                        <a:t>Stereotipe</a:t>
                      </a:r>
                      <a:endParaRPr lang="id-ID" sz="1400" b="1" dirty="0">
                        <a:solidFill>
                          <a:srgbClr val="C00000"/>
                        </a:solidFill>
                        <a:latin typeface="Raleway Light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400" dirty="0">
                        <a:latin typeface="Raleway Light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Raleway Light" charset="0"/>
                        </a:rPr>
                        <a:t>Tingkat </a:t>
                      </a: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Raleway Light" charset="0"/>
                        </a:rPr>
                        <a:t>Kesulitan</a:t>
                      </a:r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  <a:latin typeface="Raleway Light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C00000"/>
                          </a:solidFill>
                          <a:latin typeface="Raleway Light" charset="0"/>
                        </a:rPr>
                        <a:t>Pesan</a:t>
                      </a:r>
                      <a:endParaRPr lang="id-ID" sz="1400" b="1" dirty="0">
                        <a:solidFill>
                          <a:srgbClr val="C00000"/>
                        </a:solidFill>
                        <a:latin typeface="Raleway Light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0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5645613</TotalTime>
  <Words>669</Words>
  <Application>Microsoft Office PowerPoint</Application>
  <PresentationFormat>On-screen Show (16:9)</PresentationFormat>
  <Paragraphs>136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Courier New</vt:lpstr>
      <vt:lpstr>Calibri</vt:lpstr>
      <vt:lpstr>Futura Bk BT</vt:lpstr>
      <vt:lpstr>Playfair Display</vt:lpstr>
      <vt:lpstr>Wingdings</vt:lpstr>
      <vt:lpstr>Raleway Light</vt:lpstr>
      <vt:lpstr>Isabella template</vt:lpstr>
      <vt:lpstr>Mendengarkan</vt:lpstr>
      <vt:lpstr>Pertemuan ini membahas:</vt:lpstr>
      <vt:lpstr>1. Perbedaan Mendengar &amp; Mendengarkan</vt:lpstr>
      <vt:lpstr>Bedanya…</vt:lpstr>
      <vt:lpstr>2. Pentingnya Mendengarkan</vt:lpstr>
      <vt:lpstr>DeVito (2007: 103)</vt:lpstr>
      <vt:lpstr>3. Proses Mendengarkan</vt:lpstr>
      <vt:lpstr>R U R E R</vt:lpstr>
      <vt:lpstr>Receiving</vt:lpstr>
      <vt:lpstr>Understanding</vt:lpstr>
      <vt:lpstr>Remembering</vt:lpstr>
      <vt:lpstr>Evaluating</vt:lpstr>
      <vt:lpstr>Responding</vt:lpstr>
      <vt:lpstr>Responding</vt:lpstr>
      <vt:lpstr>4. Hambatan Mendengarkan</vt:lpstr>
      <vt:lpstr>Kondisi fisik  EKSTERNAL (suara di lingkungan terlalu keras)  Kondisi personal  INTERNAL (kondisi tubuh pendengar)  Perbedaan budaya  Perbedaan status sosial sehingga budayanya beda (Atasan tidak mendengarkan bawahan)  Prasangka  Sikap tidak adil kepada individu/kelompok – tidak akan efektif  Makna konotatif  Subjektivitas pemaknaan</vt:lpstr>
      <vt:lpstr>5. Bentuk – bentuk Mendengarkan Efektif</vt:lpstr>
      <vt:lpstr>PowerPoint Presentation</vt:lpstr>
      <vt:lpstr>PowerPoint Presentation</vt:lpstr>
      <vt:lpstr>6. Bentuk – bentuk Tidak Mendengarkan</vt:lpstr>
      <vt:lpstr>PowerPoint Presentation</vt:lpstr>
      <vt:lpstr>7. Tujuan Mendengarkan</vt:lpstr>
      <vt:lpstr>Mendengarkan untuk Kesenangan - Musik/Radio, tidak harus ingat Mendengarkan untuk Menilai - Dokter mengecek detak jantung; Orangtua menilai tangisan bayi Mendengarkan untuk Mendapatkan Informasi - Penuh kesadaran - Mengendalikan Hambatan - Bertanya - Gunakan bantuan untuk mengingat - Mengorganisasi informasi Mendengarkan untuk Membantu Orang lain - Penuh kesadaran - Menghindari penilaian - Memahami perspektif orang lain - Menunjukkan dukungan  </vt:lpstr>
      <vt:lpstr>PENGAYAAN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Mendengar dan Mendengarkan</dc:title>
  <dc:creator>suxi</dc:creator>
  <cp:lastModifiedBy>Suci Marini</cp:lastModifiedBy>
  <cp:revision>16</cp:revision>
  <dcterms:modified xsi:type="dcterms:W3CDTF">2019-09-26T02:45:43Z</dcterms:modified>
</cp:coreProperties>
</file>