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9" r:id="rId4"/>
    <p:sldId id="283" r:id="rId5"/>
    <p:sldId id="290" r:id="rId6"/>
    <p:sldId id="291" r:id="rId7"/>
    <p:sldId id="293" r:id="rId8"/>
    <p:sldId id="262" r:id="rId9"/>
    <p:sldId id="292" r:id="rId10"/>
    <p:sldId id="261" r:id="rId11"/>
    <p:sldId id="294" r:id="rId12"/>
    <p:sldId id="295" r:id="rId13"/>
    <p:sldId id="296" r:id="rId14"/>
    <p:sldId id="297" r:id="rId15"/>
    <p:sldId id="298" r:id="rId16"/>
    <p:sldId id="264" r:id="rId17"/>
    <p:sldId id="265" r:id="rId18"/>
    <p:sldId id="300" r:id="rId19"/>
    <p:sldId id="299" r:id="rId20"/>
    <p:sldId id="301" r:id="rId21"/>
    <p:sldId id="302" r:id="rId22"/>
    <p:sldId id="303" r:id="rId23"/>
    <p:sldId id="304" r:id="rId24"/>
    <p:sldId id="305" r:id="rId25"/>
    <p:sldId id="263" r:id="rId26"/>
    <p:sldId id="306" r:id="rId27"/>
    <p:sldId id="270" r:id="rId28"/>
    <p:sldId id="275" r:id="rId29"/>
  </p:sldIdLst>
  <p:sldSz cx="9144000" cy="5143500" type="screen16x9"/>
  <p:notesSz cx="6858000" cy="9144000"/>
  <p:embeddedFontLst>
    <p:embeddedFont>
      <p:font typeface="Pacifico" charset="0"/>
      <p:regular r:id="rId31"/>
    </p:embeddedFont>
    <p:embeddedFont>
      <p:font typeface="Roboto Slab Light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631CD25-63F5-48D4-B4A4-870A4D7E0DD2}">
  <a:tblStyle styleId="{0631CD25-63F5-48D4-B4A4-870A4D7E0D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42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566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sv-SE" dirty="0" smtClean="0"/>
              <a:t>Contoh: Setelah selesai bertengkar dengan pacar di WA, lalu membuka Youtube ingin menonton video, tapi pikirannya memikirkan pertengkaran tadi, lalu ditelepon teman, diingatkan tugas kelompok.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010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Contoh: Percakapan antara dua orang sahabat dan antara dosen dan mahasiswa di kelas memiliki dimensi isi yang berbeda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010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sv-SE" dirty="0" smtClean="0"/>
              <a:t>Contoh: Jika kita tersenyum, maka kita bisa memprediksi bahwa pihak penerima akan senang.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010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0103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E659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8209639" y="2765967"/>
            <a:ext cx="397991" cy="318909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7979525" y="2356054"/>
            <a:ext cx="860638" cy="354844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B77C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8209639" y="2765967"/>
            <a:ext cx="397991" cy="318909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10800000" flipH="1">
            <a:off x="7979525" y="2356054"/>
            <a:ext cx="860638" cy="354844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2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2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3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879183" y="4878827"/>
            <a:ext cx="156799" cy="15520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714628" y="82976"/>
            <a:ext cx="267665" cy="15520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337680" y="4286565"/>
            <a:ext cx="483008" cy="359502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332748" y="202010"/>
            <a:ext cx="232802" cy="19796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681138" y="57901"/>
            <a:ext cx="213801" cy="133034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332916" y="4687223"/>
            <a:ext cx="304069" cy="234399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380252" y="767349"/>
            <a:ext cx="137798" cy="30566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678042" y="4055315"/>
            <a:ext cx="262901" cy="210662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698737" y="4467080"/>
            <a:ext cx="280332" cy="600207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107326" y="4517779"/>
            <a:ext cx="250233" cy="337334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293219" y="4809127"/>
            <a:ext cx="283499" cy="258164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8049338" y="4737885"/>
            <a:ext cx="142562" cy="21063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526030" y="4302363"/>
            <a:ext cx="568512" cy="234399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324889" y="4419567"/>
            <a:ext cx="484605" cy="47350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8117441" y="4546244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055058" y="4866169"/>
            <a:ext cx="98226" cy="77628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56942" y="946322"/>
            <a:ext cx="98226" cy="76031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128635" y="4414840"/>
            <a:ext cx="140964" cy="110866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65297" y="4585854"/>
            <a:ext cx="291402" cy="139395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649720" y="659413"/>
            <a:ext cx="418074" cy="27716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280731" y="616645"/>
            <a:ext cx="251803" cy="118797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223699" y="81379"/>
            <a:ext cx="299333" cy="40383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988357" y="62638"/>
            <a:ext cx="188494" cy="253400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431174" y="334761"/>
            <a:ext cx="508342" cy="231232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76199" y="458559"/>
            <a:ext cx="565345" cy="4022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628870" y="216248"/>
            <a:ext cx="419699" cy="281901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592688" y="748087"/>
            <a:ext cx="110894" cy="95059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576629" y="604238"/>
            <a:ext cx="117200" cy="117227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976651" y="247657"/>
            <a:ext cx="190064" cy="26926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8073256" y="84546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FE6594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buNone/>
              <a:defRPr sz="1300">
                <a:solidFill>
                  <a:srgbClr val="FE659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>
            <a:spLocks noGrp="1"/>
          </p:cNvSpPr>
          <p:nvPr>
            <p:ph type="ctrTitle"/>
          </p:nvPr>
        </p:nvSpPr>
        <p:spPr>
          <a:xfrm>
            <a:off x="1835696" y="1923678"/>
            <a:ext cx="5688222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 dirty="0" smtClean="0">
                <a:latin typeface="Roboto Slab Light" charset="0"/>
                <a:ea typeface="Roboto Slab Light" charset="0"/>
              </a:rPr>
              <a:t>Pertemuan </a:t>
            </a:r>
            <a:r>
              <a:rPr lang="en" sz="4000" u="sng" dirty="0" smtClean="0">
                <a:latin typeface="Roboto Slab Light" charset="0"/>
                <a:ea typeface="Roboto Slab Light" charset="0"/>
              </a:rPr>
              <a:t>2</a:t>
            </a:r>
            <a:br>
              <a:rPr lang="en" sz="4000" u="sng" dirty="0" smtClean="0">
                <a:latin typeface="Roboto Slab Light" charset="0"/>
                <a:ea typeface="Roboto Slab Light" charset="0"/>
              </a:rPr>
            </a:br>
            <a:r>
              <a:rPr lang="en" sz="1600" dirty="0" smtClean="0"/>
              <a:t/>
            </a:r>
            <a:br>
              <a:rPr lang="en" sz="1600" dirty="0" smtClean="0"/>
            </a:br>
            <a:r>
              <a:rPr lang="en" sz="3600" dirty="0" smtClean="0"/>
              <a:t>Pengantar Ilmu Komunikasi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Nilai Komunikasi dalam Kehidupan Manusia</a:t>
            </a:r>
            <a:endParaRPr sz="2400" dirty="0"/>
          </a:p>
        </p:txBody>
      </p:sp>
      <p:sp>
        <p:nvSpPr>
          <p:cNvPr id="385" name="Google Shape;385;p17"/>
          <p:cNvSpPr txBox="1">
            <a:spLocks noGrp="1"/>
          </p:cNvSpPr>
          <p:nvPr>
            <p:ph type="body" idx="1"/>
          </p:nvPr>
        </p:nvSpPr>
        <p:spPr>
          <a:xfrm>
            <a:off x="1475656" y="987574"/>
            <a:ext cx="6129900" cy="2883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-US" b="1" dirty="0" err="1" smtClean="0">
                <a:solidFill>
                  <a:schemeClr val="tx1"/>
                </a:solidFill>
              </a:rPr>
              <a:t>Nilai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Pribadi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Char char="﹡"/>
            </a:pPr>
            <a:r>
              <a:rPr lang="id-ID" dirty="0">
                <a:solidFill>
                  <a:schemeClr val="tx1"/>
                </a:solidFill>
              </a:rPr>
              <a:t>Komunikasi membangun identitas pribadi, melihat diri </a:t>
            </a:r>
            <a:r>
              <a:rPr lang="id-ID" dirty="0" smtClean="0">
                <a:solidFill>
                  <a:schemeClr val="tx1"/>
                </a:solidFill>
              </a:rPr>
              <a:t>sendiri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merefleksikan </a:t>
            </a:r>
            <a:r>
              <a:rPr lang="id-ID" dirty="0">
                <a:solidFill>
                  <a:schemeClr val="tx1"/>
                </a:solidFill>
              </a:rPr>
              <a:t>pandangan orang lain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6" name="Google Shape;386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Nilai Komunikasi dalam Kehidupan Manusia</a:t>
            </a:r>
            <a:endParaRPr sz="2400" dirty="0"/>
          </a:p>
        </p:txBody>
      </p:sp>
      <p:sp>
        <p:nvSpPr>
          <p:cNvPr id="385" name="Google Shape;385;p17"/>
          <p:cNvSpPr txBox="1">
            <a:spLocks noGrp="1"/>
          </p:cNvSpPr>
          <p:nvPr>
            <p:ph type="body" idx="1"/>
          </p:nvPr>
        </p:nvSpPr>
        <p:spPr>
          <a:xfrm>
            <a:off x="1475656" y="987574"/>
            <a:ext cx="6129900" cy="2883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-US" b="1" dirty="0" err="1" smtClean="0">
                <a:solidFill>
                  <a:schemeClr val="tx1"/>
                </a:solidFill>
              </a:rPr>
              <a:t>Nilai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Hubungan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Font typeface="Roboto Slab Light"/>
              <a:buChar char="﹡"/>
            </a:pPr>
            <a:r>
              <a:rPr lang="en-US" dirty="0" err="1">
                <a:solidFill>
                  <a:schemeClr val="tx1"/>
                </a:solidFill>
              </a:rPr>
              <a:t>Komunikasi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hubungan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sehat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tahan</a:t>
            </a:r>
            <a:r>
              <a:rPr lang="en-US" dirty="0">
                <a:solidFill>
                  <a:schemeClr val="tx1"/>
                </a:solidFill>
              </a:rPr>
              <a:t> lama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6" name="Google Shape;386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96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Nilai Komunikasi dalam Kehidupan Manusia</a:t>
            </a:r>
            <a:endParaRPr sz="2400" dirty="0"/>
          </a:p>
        </p:txBody>
      </p:sp>
      <p:sp>
        <p:nvSpPr>
          <p:cNvPr id="385" name="Google Shape;385;p17"/>
          <p:cNvSpPr txBox="1">
            <a:spLocks noGrp="1"/>
          </p:cNvSpPr>
          <p:nvPr>
            <p:ph type="body" idx="1"/>
          </p:nvPr>
        </p:nvSpPr>
        <p:spPr>
          <a:xfrm>
            <a:off x="1475656" y="987574"/>
            <a:ext cx="6129900" cy="2883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-US" b="1" dirty="0" err="1" smtClean="0">
                <a:solidFill>
                  <a:schemeClr val="tx1"/>
                </a:solidFill>
              </a:rPr>
              <a:t>Nilai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Profesional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Font typeface="Roboto Slab Light"/>
              <a:buChar char="﹡"/>
            </a:pPr>
            <a:r>
              <a:rPr lang="en-US" dirty="0" err="1">
                <a:solidFill>
                  <a:schemeClr val="tx1"/>
                </a:solidFill>
              </a:rPr>
              <a:t>Komunikasi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berperan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profesional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di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bidang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efektivitas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pekerjaan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86" name="Google Shape;386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08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Nilai Komunikasi dalam Kehidupan Manusia</a:t>
            </a:r>
            <a:endParaRPr sz="2400" dirty="0"/>
          </a:p>
        </p:txBody>
      </p:sp>
      <p:sp>
        <p:nvSpPr>
          <p:cNvPr id="385" name="Google Shape;385;p17"/>
          <p:cNvSpPr txBox="1">
            <a:spLocks noGrp="1"/>
          </p:cNvSpPr>
          <p:nvPr>
            <p:ph type="body" idx="1"/>
          </p:nvPr>
        </p:nvSpPr>
        <p:spPr>
          <a:xfrm>
            <a:off x="1475656" y="987574"/>
            <a:ext cx="6129900" cy="2883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-US" b="1" dirty="0" err="1" smtClean="0">
                <a:solidFill>
                  <a:schemeClr val="tx1"/>
                </a:solidFill>
              </a:rPr>
              <a:t>Nilai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Budaya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Char char="﹡"/>
            </a:pPr>
            <a:r>
              <a:rPr lang="id-ID" dirty="0">
                <a:solidFill>
                  <a:schemeClr val="tx1"/>
                </a:solidFill>
              </a:rPr>
              <a:t>Komunikasi memperhatikan perbedaan sudut pandang dari latar belakang budaya berbeda untuk mendengarkan dengan berbagai perspektif dan berkomunikasi dengan berbagai cara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86" name="Google Shape;386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296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>
            <a:spLocks noGrp="1"/>
          </p:cNvSpPr>
          <p:nvPr>
            <p:ph type="ctrTitle" idx="4294967295"/>
          </p:nvPr>
        </p:nvSpPr>
        <p:spPr>
          <a:xfrm>
            <a:off x="1566225" y="2269150"/>
            <a:ext cx="60117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rgbClr val="FFDB5C"/>
                </a:solidFill>
              </a:rPr>
              <a:t>Nilai Komunikasi</a:t>
            </a:r>
            <a:endParaRPr sz="5400" dirty="0">
              <a:solidFill>
                <a:srgbClr val="FFDB5C"/>
              </a:solidFill>
            </a:endParaRPr>
          </a:p>
        </p:txBody>
      </p:sp>
      <p:sp>
        <p:nvSpPr>
          <p:cNvPr id="392" name="Google Shape;392;p18"/>
          <p:cNvSpPr txBox="1">
            <a:spLocks noGrp="1"/>
          </p:cNvSpPr>
          <p:nvPr>
            <p:ph type="subTitle" idx="4294967295"/>
          </p:nvPr>
        </p:nvSpPr>
        <p:spPr>
          <a:xfrm>
            <a:off x="1566225" y="3487750"/>
            <a:ext cx="6011700" cy="1244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E6594"/>
                </a:solidFill>
              </a:rPr>
              <a:t>Pribadi – Hubungan – Profesional - Budaya 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4661192" y="550683"/>
            <a:ext cx="1650040" cy="167196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4" name="Google Shape;394;p18"/>
          <p:cNvSpPr/>
          <p:nvPr/>
        </p:nvSpPr>
        <p:spPr>
          <a:xfrm rot="1473020">
            <a:off x="3160942" y="1385502"/>
            <a:ext cx="964714" cy="93970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4342058" y="390900"/>
            <a:ext cx="422363" cy="41042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6" name="Google Shape;396;p18"/>
          <p:cNvSpPr/>
          <p:nvPr/>
        </p:nvSpPr>
        <p:spPr>
          <a:xfrm rot="2487004">
            <a:off x="4070451" y="2253159"/>
            <a:ext cx="300493" cy="2920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7" name="Google Shape;397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1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>
            <a:spLocks noGrp="1"/>
          </p:cNvSpPr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r>
              <a:rPr lang="en" dirty="0" smtClean="0"/>
              <a:t>. Model </a:t>
            </a:r>
            <a:r>
              <a:rPr lang="en" dirty="0" smtClean="0"/>
              <a:t>Komunikasi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14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Model Komunikasi</a:t>
            </a:r>
            <a:endParaRPr dirty="0"/>
          </a:p>
        </p:txBody>
      </p:sp>
      <p:sp>
        <p:nvSpPr>
          <p:cNvPr id="411" name="Google Shape;411;p20"/>
          <p:cNvSpPr txBox="1">
            <a:spLocks noGrp="1"/>
          </p:cNvSpPr>
          <p:nvPr>
            <p:ph type="body" idx="1"/>
          </p:nvPr>
        </p:nvSpPr>
        <p:spPr>
          <a:xfrm>
            <a:off x="1204752" y="1275606"/>
            <a:ext cx="1955100" cy="3634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Linear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412" name="Google Shape;412;p20"/>
          <p:cNvSpPr txBox="1">
            <a:spLocks noGrp="1"/>
          </p:cNvSpPr>
          <p:nvPr>
            <p:ph type="body" idx="2"/>
          </p:nvPr>
        </p:nvSpPr>
        <p:spPr>
          <a:xfrm>
            <a:off x="3559628" y="1287012"/>
            <a:ext cx="1955100" cy="3634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Transaksional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413" name="Google Shape;413;p20"/>
          <p:cNvSpPr txBox="1">
            <a:spLocks noGrp="1"/>
          </p:cNvSpPr>
          <p:nvPr>
            <p:ph type="body" idx="3"/>
          </p:nvPr>
        </p:nvSpPr>
        <p:spPr>
          <a:xfrm>
            <a:off x="5884391" y="1275606"/>
            <a:ext cx="1955100" cy="3634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Interaksional</a:t>
            </a:r>
            <a:endParaRPr b="1" dirty="0" smtClean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</a:rPr>
              <a:t>. </a:t>
            </a:r>
            <a:endParaRPr dirty="0" smtClean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414" name="Google Shape;41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026" name="Picture 2" descr="Speech , Pawel Kuczynski 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66" y="1639094"/>
            <a:ext cx="1455872" cy="23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lustrations by Cecilia Castelli â Inspiration Grid | Design Inspi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14" y="1639094"/>
            <a:ext cx="1701129" cy="17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Metaphysical Touch by Sylvia Brownrigg predicted the boom of Internet celebrity and the intimacy of online communiti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10" y="1639094"/>
            <a:ext cx="2301382" cy="23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>
            <a:spLocks noGrp="1"/>
          </p:cNvSpPr>
          <p:nvPr>
            <p:ph type="title"/>
          </p:nvPr>
        </p:nvSpPr>
        <p:spPr>
          <a:xfrm>
            <a:off x="5004048" y="339502"/>
            <a:ext cx="2488861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Linear</a:t>
            </a:r>
            <a:endParaRPr sz="4400" dirty="0"/>
          </a:p>
        </p:txBody>
      </p:sp>
      <p:sp>
        <p:nvSpPr>
          <p:cNvPr id="420" name="Google Shape;420;p21"/>
          <p:cNvSpPr txBox="1">
            <a:spLocks noGrp="1"/>
          </p:cNvSpPr>
          <p:nvPr>
            <p:ph type="body" idx="1"/>
          </p:nvPr>
        </p:nvSpPr>
        <p:spPr>
          <a:xfrm>
            <a:off x="899592" y="1059582"/>
            <a:ext cx="3456384" cy="21602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/>
            <a:r>
              <a:rPr lang="id-ID" sz="1800" dirty="0">
                <a:solidFill>
                  <a:schemeClr val="tx1"/>
                </a:solidFill>
              </a:rPr>
              <a:t>Model Shannon dan Weaver (1949</a:t>
            </a:r>
            <a:r>
              <a:rPr lang="id-ID" sz="1800" dirty="0" smtClean="0">
                <a:solidFill>
                  <a:schemeClr val="tx1"/>
                </a:solidFill>
              </a:rPr>
              <a:t>)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/>
            <a:r>
              <a:rPr lang="en-US" sz="1800" dirty="0" smtClean="0">
                <a:solidFill>
                  <a:schemeClr val="tx1"/>
                </a:solidFill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</a:rPr>
              <a:t>Arah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/>
            <a:r>
              <a:rPr lang="en-US" sz="1800" dirty="0" err="1" smtClean="0">
                <a:solidFill>
                  <a:schemeClr val="tx1"/>
                </a:solidFill>
              </a:rPr>
              <a:t>Biasa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komunikasi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massa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/>
            <a:r>
              <a:rPr lang="en-US" sz="1800" dirty="0" err="1" smtClean="0">
                <a:solidFill>
                  <a:schemeClr val="tx1"/>
                </a:solidFill>
              </a:rPr>
              <a:t>Tidak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ada</a:t>
            </a:r>
            <a:r>
              <a:rPr lang="en-US" sz="1800" dirty="0" smtClean="0">
                <a:solidFill>
                  <a:schemeClr val="tx1"/>
                </a:solidFill>
              </a:rPr>
              <a:t> feedback</a:t>
            </a:r>
          </a:p>
          <a:p>
            <a:pPr marL="285750" indent="-285750"/>
            <a:r>
              <a:rPr lang="en-US" sz="1800" dirty="0" smtClean="0">
                <a:solidFill>
                  <a:schemeClr val="tx1"/>
                </a:solidFill>
              </a:rPr>
              <a:t>Ada </a:t>
            </a:r>
            <a:r>
              <a:rPr lang="en-US" sz="1800" dirty="0" err="1" smtClean="0">
                <a:solidFill>
                  <a:schemeClr val="tx1"/>
                </a:solidFill>
              </a:rPr>
              <a:t>konsep</a:t>
            </a:r>
            <a:r>
              <a:rPr lang="en-US" sz="1800" dirty="0" smtClean="0">
                <a:solidFill>
                  <a:schemeClr val="tx1"/>
                </a:solidFill>
              </a:rPr>
              <a:t> Noise/</a:t>
            </a:r>
            <a:r>
              <a:rPr lang="en-US" sz="1800" dirty="0" err="1" smtClean="0">
                <a:solidFill>
                  <a:schemeClr val="tx1"/>
                </a:solidFill>
              </a:rPr>
              <a:t>Gangguan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22" name="Google Shape;422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050" name="Picture 2" descr="Features, advantages and disadvantages of linear, transactional and interactive model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4" r="50000" b="68923"/>
          <a:stretch/>
        </p:blipFill>
        <p:spPr bwMode="auto">
          <a:xfrm>
            <a:off x="4716016" y="1563638"/>
            <a:ext cx="3810000" cy="14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50010"/>
              </p:ext>
            </p:extLst>
          </p:nvPr>
        </p:nvGraphicFramePr>
        <p:xfrm>
          <a:off x="1668016" y="3435846"/>
          <a:ext cx="6096000" cy="1315720"/>
        </p:xfrm>
        <a:graphic>
          <a:graphicData uri="http://schemas.openxmlformats.org/drawingml/2006/table">
            <a:tbl>
              <a:tblPr firstRow="1" bandRow="1">
                <a:tableStyleId>{0631CD25-63F5-48D4-B4A4-870A4D7E0DD2}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Pro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Kontra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Bagus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untuk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mempengaruhi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orang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Hasilnya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memang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direncanakan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Proses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berkelanjutan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karena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tanpa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feedback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tahu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apakah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komunikasi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efektif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atau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tidak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074" name="Picture 2" descr="Image result for linear communication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33" y="987574"/>
            <a:ext cx="5485140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6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>
            <a:spLocks noGrp="1"/>
          </p:cNvSpPr>
          <p:nvPr>
            <p:ph type="title"/>
          </p:nvPr>
        </p:nvSpPr>
        <p:spPr>
          <a:xfrm>
            <a:off x="4067944" y="195486"/>
            <a:ext cx="3496973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Transaksional</a:t>
            </a:r>
            <a:endParaRPr sz="4400" dirty="0"/>
          </a:p>
        </p:txBody>
      </p:sp>
      <p:sp>
        <p:nvSpPr>
          <p:cNvPr id="420" name="Google Shape;420;p21"/>
          <p:cNvSpPr txBox="1">
            <a:spLocks noGrp="1"/>
          </p:cNvSpPr>
          <p:nvPr>
            <p:ph type="body" idx="1"/>
          </p:nvPr>
        </p:nvSpPr>
        <p:spPr>
          <a:xfrm>
            <a:off x="971600" y="1026277"/>
            <a:ext cx="3456384" cy="23042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/>
            <a:r>
              <a:rPr lang="en-US" sz="1600" dirty="0" err="1" smtClean="0">
                <a:solidFill>
                  <a:schemeClr val="tx1"/>
                </a:solidFill>
              </a:rPr>
              <a:t>Digunakan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komunikasi</a:t>
            </a:r>
            <a:r>
              <a:rPr lang="en-US" sz="1600" dirty="0" smtClean="0">
                <a:solidFill>
                  <a:schemeClr val="tx1"/>
                </a:solidFill>
              </a:rPr>
              <a:t> interpersonal</a:t>
            </a:r>
          </a:p>
          <a:p>
            <a:pPr marL="285750" indent="-285750"/>
            <a:r>
              <a:rPr lang="en-US" sz="1600" dirty="0" err="1" smtClean="0">
                <a:solidFill>
                  <a:schemeClr val="tx1"/>
                </a:solidFill>
              </a:rPr>
              <a:t>Komunikator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komunikan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bertukar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peran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dinamis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/>
            <a:r>
              <a:rPr lang="en-US" sz="1600" dirty="0" smtClean="0">
                <a:solidFill>
                  <a:schemeClr val="tx1"/>
                </a:solidFill>
              </a:rPr>
              <a:t>Feedback </a:t>
            </a:r>
            <a:r>
              <a:rPr lang="en-US" sz="1600" dirty="0" err="1" smtClean="0">
                <a:solidFill>
                  <a:schemeClr val="tx1"/>
                </a:solidFill>
              </a:rPr>
              <a:t>terus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menerus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/>
            <a:r>
              <a:rPr lang="en-US" sz="1600" dirty="0" smtClean="0">
                <a:solidFill>
                  <a:schemeClr val="tx1"/>
                </a:solidFill>
              </a:rPr>
              <a:t>Ada </a:t>
            </a:r>
            <a:r>
              <a:rPr lang="en-US" sz="1600" dirty="0" err="1" smtClean="0">
                <a:solidFill>
                  <a:schemeClr val="tx1"/>
                </a:solidFill>
              </a:rPr>
              <a:t>konteks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lingkungan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gangguan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/>
            <a:r>
              <a:rPr lang="en-US" sz="1600" dirty="0" smtClean="0">
                <a:solidFill>
                  <a:schemeClr val="tx1"/>
                </a:solidFill>
              </a:rPr>
              <a:t>Feedback </a:t>
            </a:r>
            <a:r>
              <a:rPr lang="en-US" sz="1600" dirty="0" err="1" smtClean="0">
                <a:solidFill>
                  <a:schemeClr val="tx1"/>
                </a:solidFill>
              </a:rPr>
              <a:t>dianggap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pesan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baru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22" name="Google Shape;422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50660"/>
              </p:ext>
            </p:extLst>
          </p:nvPr>
        </p:nvGraphicFramePr>
        <p:xfrm>
          <a:off x="1691680" y="3507854"/>
          <a:ext cx="6096000" cy="1315720"/>
        </p:xfrm>
        <a:graphic>
          <a:graphicData uri="http://schemas.openxmlformats.org/drawingml/2006/table">
            <a:tbl>
              <a:tblPr firstRow="1" bandRow="1">
                <a:tableStyleId>{0631CD25-63F5-48D4-B4A4-870A4D7E0DD2}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Pro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Kontra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Terus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menerus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cepat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Tidak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diskriminasi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antara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komunikator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komunikan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Potensi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komunikasi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non-verbal yang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ambigu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Lebih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banyak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gangguan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ketika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berbicara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bersama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-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sama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Features, advantages and disadvantages of linear, transactional and interactive model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5" r="50000" b="42605"/>
          <a:stretch/>
        </p:blipFill>
        <p:spPr bwMode="auto">
          <a:xfrm>
            <a:off x="4427984" y="1178681"/>
            <a:ext cx="3810000" cy="19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7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99" y="122905"/>
            <a:ext cx="3730255" cy="48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2560162" y="2567779"/>
            <a:ext cx="2952328" cy="1656184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Prinsip</a:t>
            </a:r>
            <a:r>
              <a:rPr lang="en-US" sz="2200" dirty="0" smtClean="0">
                <a:solidFill>
                  <a:schemeClr val="bg1"/>
                </a:solidFill>
                <a:latin typeface="Pacifico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Komunikasi</a:t>
            </a:r>
            <a:endParaRPr lang="en-US" sz="2200" dirty="0" smtClean="0">
              <a:solidFill>
                <a:schemeClr val="bg1"/>
              </a:solidFill>
              <a:latin typeface="Pacifico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200" dirty="0" err="1">
                <a:solidFill>
                  <a:schemeClr val="bg1"/>
                </a:solidFill>
                <a:latin typeface="Pacifico" charset="0"/>
              </a:rPr>
              <a:t>Nilai</a:t>
            </a:r>
            <a:r>
              <a:rPr lang="en-US" sz="2200" dirty="0">
                <a:solidFill>
                  <a:schemeClr val="bg1"/>
                </a:solidFill>
                <a:latin typeface="Pacifico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Komunikasi</a:t>
            </a:r>
            <a:endParaRPr lang="en-US" sz="2200" dirty="0" smtClean="0">
              <a:solidFill>
                <a:schemeClr val="bg1"/>
              </a:solidFill>
              <a:latin typeface="Pacifico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latin typeface="Pacifico" charset="0"/>
              </a:rPr>
              <a:t>Model </a:t>
            </a: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Komunikasi</a:t>
            </a:r>
            <a:endParaRPr lang="id-ID" sz="2200" dirty="0" smtClean="0">
              <a:solidFill>
                <a:schemeClr val="bg1"/>
              </a:solidFill>
              <a:latin typeface="Pacifico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Bidang</a:t>
            </a:r>
            <a:r>
              <a:rPr lang="en-US" sz="2200" dirty="0" smtClean="0">
                <a:solidFill>
                  <a:schemeClr val="bg1"/>
                </a:solidFill>
                <a:latin typeface="Pacifico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Pacifico" charset="0"/>
              </a:rPr>
              <a:t>Komunikasi</a:t>
            </a:r>
            <a:endParaRPr lang="id-ID" sz="2200" dirty="0" smtClean="0">
              <a:solidFill>
                <a:schemeClr val="bg1"/>
              </a:solidFill>
              <a:latin typeface="Pacifico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3" b="92844" l="10000" r="93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1590"/>
            <a:ext cx="3239128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89744" l="10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548">
            <a:off x="2243647" y="-31512"/>
            <a:ext cx="936104" cy="60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00100"/>
            <a:ext cx="59721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13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>
            <a:spLocks noGrp="1"/>
          </p:cNvSpPr>
          <p:nvPr>
            <p:ph type="title"/>
          </p:nvPr>
        </p:nvSpPr>
        <p:spPr>
          <a:xfrm>
            <a:off x="4067944" y="195486"/>
            <a:ext cx="3496973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Interaksional</a:t>
            </a:r>
            <a:endParaRPr sz="4400" dirty="0"/>
          </a:p>
        </p:txBody>
      </p:sp>
      <p:sp>
        <p:nvSpPr>
          <p:cNvPr id="420" name="Google Shape;420;p21"/>
          <p:cNvSpPr txBox="1">
            <a:spLocks noGrp="1"/>
          </p:cNvSpPr>
          <p:nvPr>
            <p:ph type="body" idx="1"/>
          </p:nvPr>
        </p:nvSpPr>
        <p:spPr>
          <a:xfrm>
            <a:off x="971600" y="916402"/>
            <a:ext cx="3456384" cy="23042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/>
            <a:r>
              <a:rPr lang="en-US" sz="1600" dirty="0" smtClean="0">
                <a:solidFill>
                  <a:schemeClr val="tx1"/>
                </a:solidFill>
              </a:rPr>
              <a:t>Model Schramm (1955)</a:t>
            </a:r>
          </a:p>
          <a:p>
            <a:pPr marL="285750" indent="-285750"/>
            <a:r>
              <a:rPr lang="en-US" sz="1600" dirty="0" err="1" smtClean="0">
                <a:solidFill>
                  <a:schemeClr val="tx1"/>
                </a:solidFill>
              </a:rPr>
              <a:t>Digunakan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dalam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pola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komunikasi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baru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jaringan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(online)</a:t>
            </a:r>
          </a:p>
          <a:p>
            <a:pPr marL="285750" indent="-285750"/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Feedback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lebih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lama</a:t>
            </a:r>
          </a:p>
          <a:p>
            <a:pPr marL="285750" indent="-285750"/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= Model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Konvergensi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285750" indent="-285750"/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Proses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komunikasi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menjadi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linear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apabila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tidak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ada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respon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22" name="Google Shape;422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243286"/>
              </p:ext>
            </p:extLst>
          </p:nvPr>
        </p:nvGraphicFramePr>
        <p:xfrm>
          <a:off x="1691680" y="3507854"/>
          <a:ext cx="6096000" cy="1315720"/>
        </p:xfrm>
        <a:graphic>
          <a:graphicData uri="http://schemas.openxmlformats.org/drawingml/2006/table">
            <a:tbl>
              <a:tblPr firstRow="1" bandRow="1">
                <a:tableStyleId>{0631CD25-63F5-48D4-B4A4-870A4D7E0DD2}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Pro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Kontra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Ada feedback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walaupun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komunikasi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massa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Dapat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diterapkan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pada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TIK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terbaru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Feedback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bisa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sangat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 lama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Roboto Slab Light" charset="0"/>
                          <a:ea typeface="Roboto Slab Light" charset="0"/>
                        </a:rPr>
                        <a:t>Anonimitas</a:t>
                      </a:r>
                      <a:endParaRPr lang="id-ID" dirty="0">
                        <a:solidFill>
                          <a:schemeClr val="tx1"/>
                        </a:solidFill>
                        <a:latin typeface="Roboto Slab Light" charset="0"/>
                        <a:ea typeface="Roboto Slab Ligh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Features, advantages and disadvantages of linear, transactional and interactive model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7" r="51156" b="8933"/>
          <a:stretch/>
        </p:blipFill>
        <p:spPr bwMode="auto">
          <a:xfrm>
            <a:off x="4788024" y="915566"/>
            <a:ext cx="3217888" cy="24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3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/>
          <a:stretch/>
        </p:blipFill>
        <p:spPr bwMode="auto">
          <a:xfrm>
            <a:off x="1187624" y="555526"/>
            <a:ext cx="6858000" cy="39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>
            <a:spLocks noGrp="1"/>
          </p:cNvSpPr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4. Bidang </a:t>
            </a:r>
            <a:r>
              <a:rPr lang="en" dirty="0" smtClean="0"/>
              <a:t>Komunikasi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5148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075318" y="487354"/>
            <a:ext cx="1935628" cy="1152669"/>
            <a:chOff x="495061" y="645"/>
            <a:chExt cx="2262336" cy="1357401"/>
          </a:xfrm>
          <a:scene3d>
            <a:camera prst="orthographicFront"/>
            <a:lightRig rig="flat" dir="t"/>
          </a:scene3d>
        </p:grpSpPr>
        <p:sp>
          <p:nvSpPr>
            <p:cNvPr id="22" name="Rectangle 21"/>
            <p:cNvSpPr/>
            <p:nvPr/>
          </p:nvSpPr>
          <p:spPr>
            <a:xfrm>
              <a:off x="495061" y="645"/>
              <a:ext cx="2262336" cy="13574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95061" y="645"/>
              <a:ext cx="2262336" cy="13574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Komunikasi</a:t>
              </a: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Intrapersonal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Komunikasi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dengan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diri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sendiri</a:t>
              </a:r>
              <a:endParaRPr lang="en-US" i="1" kern="1200" dirty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63888" y="487354"/>
            <a:ext cx="1935628" cy="1152669"/>
            <a:chOff x="2983631" y="645"/>
            <a:chExt cx="2262336" cy="1357401"/>
          </a:xfrm>
          <a:scene3d>
            <a:camera prst="orthographicFront"/>
            <a:lightRig rig="flat" dir="t"/>
          </a:scene3d>
        </p:grpSpPr>
        <p:sp>
          <p:nvSpPr>
            <p:cNvPr id="20" name="Rectangle 19"/>
            <p:cNvSpPr/>
            <p:nvPr/>
          </p:nvSpPr>
          <p:spPr>
            <a:xfrm>
              <a:off x="2983631" y="645"/>
              <a:ext cx="2262336" cy="1357401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983631" y="645"/>
              <a:ext cx="2262336" cy="13574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Komunikasi</a:t>
              </a: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Interpersonal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Komunikasi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antarmanusia</a:t>
              </a:r>
              <a:endParaRPr lang="en-US" i="1" kern="1200" dirty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52458" y="487354"/>
            <a:ext cx="1935628" cy="1152669"/>
            <a:chOff x="5472201" y="645"/>
            <a:chExt cx="2262336" cy="1357401"/>
          </a:xfrm>
          <a:scene3d>
            <a:camera prst="orthographicFront"/>
            <a:lightRig rig="flat" dir="t"/>
          </a:scene3d>
        </p:grpSpPr>
        <p:sp>
          <p:nvSpPr>
            <p:cNvPr id="18" name="Rectangle 17"/>
            <p:cNvSpPr/>
            <p:nvPr/>
          </p:nvSpPr>
          <p:spPr>
            <a:xfrm>
              <a:off x="5472201" y="645"/>
              <a:ext cx="2262336" cy="135740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472201" y="645"/>
              <a:ext cx="2262336" cy="135740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Komunikasi</a:t>
              </a: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Kelompok</a:t>
              </a:r>
              <a:endParaRPr lang="en-US" b="1" kern="1200" dirty="0" smtClean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Kelompok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kecil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(3-5_orang)</a:t>
              </a:r>
              <a:endParaRPr lang="en-US" i="1" kern="1200" dirty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5318" y="2070989"/>
            <a:ext cx="1935628" cy="1152669"/>
            <a:chOff x="495061" y="1584280"/>
            <a:chExt cx="2262336" cy="1357401"/>
          </a:xfrm>
          <a:scene3d>
            <a:camera prst="orthographicFront"/>
            <a:lightRig rig="flat" dir="t"/>
          </a:scene3d>
        </p:grpSpPr>
        <p:sp>
          <p:nvSpPr>
            <p:cNvPr id="16" name="Rectangle 15"/>
            <p:cNvSpPr/>
            <p:nvPr/>
          </p:nvSpPr>
          <p:spPr>
            <a:xfrm>
              <a:off x="495061" y="1584280"/>
              <a:ext cx="2262336" cy="135740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495061" y="1584280"/>
              <a:ext cx="2262336" cy="135740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Komunikasi</a:t>
              </a: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Organisasi</a:t>
              </a:r>
              <a:endParaRPr lang="en-US" b="1" kern="1200" dirty="0" smtClean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Bersifat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struktural</a:t>
              </a:r>
              <a:endParaRPr lang="en-US" i="1" kern="1200" dirty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63888" y="2070989"/>
            <a:ext cx="1935628" cy="1152669"/>
            <a:chOff x="2983631" y="1584280"/>
            <a:chExt cx="2262336" cy="1357401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2983631" y="1584280"/>
              <a:ext cx="2262336" cy="135740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983631" y="1584280"/>
              <a:ext cx="2262336" cy="135740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Media Massa &amp; Media </a:t>
              </a: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Sosial</a:t>
              </a:r>
              <a:endParaRPr lang="en-US" b="1" kern="1200" dirty="0" smtClean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Termediasi</a:t>
              </a:r>
              <a:r>
                <a:rPr lang="en-US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endParaRPr lang="en-US" kern="1200" dirty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52458" y="2070989"/>
            <a:ext cx="1935628" cy="1152669"/>
            <a:chOff x="5472201" y="1584280"/>
            <a:chExt cx="2262336" cy="1357401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5472201" y="1584280"/>
              <a:ext cx="2262336" cy="135740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472201" y="1584280"/>
              <a:ext cx="2262336" cy="135740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Komunikasi</a:t>
              </a: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Publik</a:t>
              </a:r>
              <a:endParaRPr lang="en-US" b="1" kern="1200" dirty="0" smtClean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Di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depan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umum</a:t>
              </a:r>
              <a:endParaRPr lang="en-US" i="1" kern="1200" dirty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63888" y="3654625"/>
            <a:ext cx="1935628" cy="1152669"/>
            <a:chOff x="2983631" y="3167916"/>
            <a:chExt cx="2262336" cy="1357401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2983631" y="3167916"/>
              <a:ext cx="2262336" cy="135740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983631" y="3167916"/>
              <a:ext cx="2262336" cy="135740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Komunikasi</a:t>
              </a: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Antar</a:t>
              </a:r>
              <a:r>
                <a:rPr lang="en-US" b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b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Budaya</a:t>
              </a:r>
              <a:endParaRPr lang="en-US" b="1" kern="1200" dirty="0" smtClean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Dilatari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perbedaan</a:t>
              </a:r>
              <a:r>
                <a:rPr lang="en-US" i="1" kern="1200" dirty="0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 </a:t>
              </a:r>
              <a:r>
                <a:rPr lang="en-US" i="1" kern="1200" dirty="0" err="1" smtClean="0">
                  <a:solidFill>
                    <a:srgbClr val="000000"/>
                  </a:solidFill>
                  <a:latin typeface="Roboto Slab Light" charset="0"/>
                  <a:ea typeface="Roboto Slab Light" charset="0"/>
                </a:rPr>
                <a:t>budaya</a:t>
              </a:r>
              <a:endParaRPr lang="en-US" i="1" kern="1200" dirty="0">
                <a:solidFill>
                  <a:srgbClr val="000000"/>
                </a:solidFill>
                <a:latin typeface="Roboto Slab Light" charset="0"/>
                <a:ea typeface="Roboto Slab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07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>
            <a:spLocks noGrp="1"/>
          </p:cNvSpPr>
          <p:nvPr>
            <p:ph type="body" idx="1"/>
          </p:nvPr>
        </p:nvSpPr>
        <p:spPr>
          <a:xfrm>
            <a:off x="1475656" y="1275606"/>
            <a:ext cx="6192688" cy="1584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Simbolik</a:t>
            </a:r>
            <a:endParaRPr lang="en-US" b="1" dirty="0" smtClean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err="1" smtClean="0"/>
              <a:t>Makna</a:t>
            </a:r>
            <a:endParaRPr lang="en-US" b="1" dirty="0" smtClean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err="1" smtClean="0"/>
              <a:t>Pemikiran</a:t>
            </a:r>
            <a:r>
              <a:rPr lang="en-US" b="1" dirty="0" smtClean="0"/>
              <a:t> </a:t>
            </a:r>
            <a:r>
              <a:rPr lang="en-US" b="1" dirty="0" err="1" smtClean="0"/>
              <a:t>Kritis</a:t>
            </a:r>
            <a:endParaRPr lang="en-US" b="1" dirty="0" smtClean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err="1" smtClean="0"/>
              <a:t>Etika</a:t>
            </a:r>
            <a:endParaRPr b="1" dirty="0"/>
          </a:p>
        </p:txBody>
      </p:sp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Penyatuan Tema Bidang Komunikasi</a:t>
            </a:r>
            <a:endParaRPr dirty="0"/>
          </a:p>
        </p:txBody>
      </p:sp>
      <p:sp>
        <p:nvSpPr>
          <p:cNvPr id="405" name="Google Shape;405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614442" y="203081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Pacifico" charset="0"/>
              </a:rPr>
              <a:t>Karir</a:t>
            </a:r>
            <a:r>
              <a:rPr lang="en-US" sz="3600" dirty="0" smtClean="0">
                <a:solidFill>
                  <a:schemeClr val="bg1"/>
                </a:solidFill>
                <a:latin typeface="Pacifico" charset="0"/>
              </a:rPr>
              <a:t> di </a:t>
            </a:r>
            <a:r>
              <a:rPr lang="en-US" sz="3600" dirty="0" err="1" smtClean="0">
                <a:solidFill>
                  <a:schemeClr val="bg1"/>
                </a:solidFill>
                <a:latin typeface="Pacifico" charset="0"/>
              </a:rPr>
              <a:t>Bidang</a:t>
            </a:r>
            <a:r>
              <a:rPr lang="en-US" sz="3600" dirty="0" smtClean="0">
                <a:solidFill>
                  <a:schemeClr val="bg1"/>
                </a:solidFill>
                <a:latin typeface="Pacifico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Pacifico" charset="0"/>
              </a:rPr>
              <a:t>Komunikasi</a:t>
            </a:r>
            <a:endParaRPr lang="id-ID" sz="3600" dirty="0">
              <a:solidFill>
                <a:schemeClr val="bg1"/>
              </a:solidFill>
              <a:latin typeface="Pacifi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86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5C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27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" name="Picture 6" descr="Image result for research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35" y="51470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writing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99" y="411510"/>
            <a:ext cx="3312368" cy="173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consulting 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7654"/>
            <a:ext cx="3337991" cy="250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manag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86" y="2571750"/>
            <a:ext cx="3503562" cy="20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2328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Pacifico" charset="0"/>
              </a:rPr>
              <a:t>Riset</a:t>
            </a:r>
            <a:endParaRPr lang="id-ID" sz="2400" dirty="0">
              <a:latin typeface="Pacific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6186" y="2158523"/>
            <a:ext cx="435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latin typeface="Pacifico" charset="0"/>
              </a:rPr>
              <a:t>Produksi</a:t>
            </a:r>
            <a:r>
              <a:rPr lang="en-US" sz="2000" dirty="0">
                <a:latin typeface="Pacifico" charset="0"/>
              </a:rPr>
              <a:t> </a:t>
            </a:r>
            <a:r>
              <a:rPr lang="en-US" sz="2000" dirty="0" smtClean="0">
                <a:latin typeface="Pacifico" charset="0"/>
              </a:rPr>
              <a:t>Media, </a:t>
            </a:r>
            <a:r>
              <a:rPr lang="en-US" sz="2000" dirty="0" err="1" smtClean="0">
                <a:latin typeface="Pacifico" charset="0"/>
              </a:rPr>
              <a:t>Analisis</a:t>
            </a:r>
            <a:r>
              <a:rPr lang="en-US" sz="2000" dirty="0" smtClean="0">
                <a:latin typeface="Pacifico" charset="0"/>
              </a:rPr>
              <a:t>, </a:t>
            </a:r>
            <a:r>
              <a:rPr lang="en-US" sz="2000" dirty="0" err="1" smtClean="0">
                <a:latin typeface="Pacifico" charset="0"/>
              </a:rPr>
              <a:t>Kritik</a:t>
            </a:r>
            <a:endParaRPr lang="id-ID" sz="2000" dirty="0">
              <a:latin typeface="Pacifi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324" y="4236945"/>
            <a:ext cx="435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Pacifico" charset="0"/>
              </a:rPr>
              <a:t>Pelatihan</a:t>
            </a:r>
            <a:r>
              <a:rPr lang="en-US" sz="2000" dirty="0" smtClean="0">
                <a:latin typeface="Pacifico" charset="0"/>
              </a:rPr>
              <a:t> </a:t>
            </a:r>
            <a:r>
              <a:rPr lang="en-US" sz="2000" dirty="0" err="1" smtClean="0">
                <a:latin typeface="Pacifico" charset="0"/>
              </a:rPr>
              <a:t>dan</a:t>
            </a:r>
            <a:r>
              <a:rPr lang="en-US" sz="2000" dirty="0" smtClean="0">
                <a:latin typeface="Pacifico" charset="0"/>
              </a:rPr>
              <a:t> </a:t>
            </a:r>
            <a:r>
              <a:rPr lang="en-US" sz="2000" dirty="0" err="1" smtClean="0">
                <a:latin typeface="Pacifico" charset="0"/>
              </a:rPr>
              <a:t>Konsultasi</a:t>
            </a:r>
            <a:endParaRPr lang="id-ID" sz="2000" dirty="0">
              <a:latin typeface="Pacific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6186" y="4637055"/>
            <a:ext cx="435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Pacifico" charset="0"/>
              </a:rPr>
              <a:t>Hubungan</a:t>
            </a:r>
            <a:r>
              <a:rPr lang="en-US" sz="2000" dirty="0" smtClean="0">
                <a:latin typeface="Pacifico" charset="0"/>
              </a:rPr>
              <a:t> </a:t>
            </a:r>
            <a:r>
              <a:rPr lang="en-US" sz="2000" dirty="0" err="1" smtClean="0">
                <a:latin typeface="Pacifico" charset="0"/>
              </a:rPr>
              <a:t>Manusia</a:t>
            </a:r>
            <a:r>
              <a:rPr lang="en-US" sz="2000" dirty="0" smtClean="0">
                <a:latin typeface="Pacifico" charset="0"/>
              </a:rPr>
              <a:t> </a:t>
            </a:r>
            <a:r>
              <a:rPr lang="en-US" sz="2000" dirty="0" err="1" smtClean="0">
                <a:latin typeface="Pacifico" charset="0"/>
              </a:rPr>
              <a:t>dan</a:t>
            </a:r>
            <a:r>
              <a:rPr lang="en-US" sz="2000" dirty="0" smtClean="0">
                <a:latin typeface="Pacifico" charset="0"/>
              </a:rPr>
              <a:t> </a:t>
            </a:r>
            <a:r>
              <a:rPr lang="en-US" sz="2000" dirty="0" err="1" smtClean="0">
                <a:latin typeface="Pacifico" charset="0"/>
              </a:rPr>
              <a:t>Manajemen</a:t>
            </a:r>
            <a:endParaRPr lang="id-ID" sz="2000" dirty="0">
              <a:latin typeface="Pacifico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77C8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1"/>
          <p:cNvSpPr txBox="1">
            <a:spLocks noGrp="1"/>
          </p:cNvSpPr>
          <p:nvPr>
            <p:ph type="body" idx="4294967295"/>
          </p:nvPr>
        </p:nvSpPr>
        <p:spPr>
          <a:xfrm>
            <a:off x="1084300" y="444300"/>
            <a:ext cx="4135772" cy="425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Pengayaan</a:t>
            </a:r>
            <a:endParaRPr lang="en-US" sz="2000" dirty="0" smtClean="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Berikan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contoh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dalam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kegiatan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sehari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–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hari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Anda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untuk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membuktikan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prinsip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Komunikasi</a:t>
            </a:r>
            <a:r>
              <a:rPr lang="en-US" sz="200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!</a:t>
            </a:r>
            <a:endParaRPr lang="en-US" sz="2000" dirty="0" smtClean="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Buatlah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ilustrasi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model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Komunikasi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semenarik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mungkin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lalu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sisipkan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di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buku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catatan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Anda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!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Jelaskan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alasan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mengapa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penyatuan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tema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bidang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Komunikasi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adalah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keempat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hal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itu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menurut</a:t>
            </a:r>
            <a:r>
              <a:rPr lang="en-US" sz="2000" dirty="0" smtClean="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Wood!</a:t>
            </a:r>
            <a:endParaRPr sz="2000" dirty="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Place your screenshot here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541" name="Google Shape;541;p3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28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42" name="Google Shape;542;p31"/>
          <p:cNvGrpSpPr/>
          <p:nvPr/>
        </p:nvGrpSpPr>
        <p:grpSpPr>
          <a:xfrm>
            <a:off x="5497216" y="373572"/>
            <a:ext cx="2459160" cy="4396359"/>
            <a:chOff x="2547150" y="238125"/>
            <a:chExt cx="2525675" cy="5238750"/>
          </a:xfrm>
        </p:grpSpPr>
        <p:sp>
          <p:nvSpPr>
            <p:cNvPr id="543" name="Google Shape;543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2" name="Picture 2" descr="Image result for ganbatte wallpaper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00" y="767588"/>
            <a:ext cx="2362067" cy="3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>
            <a:spLocks noGrp="1"/>
          </p:cNvSpPr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</a:t>
            </a:r>
            <a:r>
              <a:rPr lang="en" dirty="0"/>
              <a:t> </a:t>
            </a:r>
            <a:r>
              <a:rPr lang="en" dirty="0" smtClean="0"/>
              <a:t>Prinsip Komunikasi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588974"/>
            <a:ext cx="309634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665" y="1089579"/>
            <a:ext cx="2864610" cy="2595739"/>
          </a:xfrm>
        </p:spPr>
        <p:txBody>
          <a:bodyPr/>
          <a:lstStyle/>
          <a:p>
            <a:r>
              <a:rPr lang="sv-SE" sz="1900" dirty="0">
                <a:solidFill>
                  <a:schemeClr val="bg1"/>
                </a:solidFill>
              </a:rPr>
              <a:t>Peristiwa komunikasi itu kontinyu. tidak jelas awal dan tidak jelas akhir. Tidak jelas sebab dan akibat.</a:t>
            </a:r>
          </a:p>
          <a:p>
            <a:r>
              <a:rPr lang="sv-SE" sz="1900" i="1" dirty="0" smtClean="0">
                <a:solidFill>
                  <a:schemeClr val="bg1"/>
                </a:solidFill>
              </a:rPr>
              <a:t>One cannot not communicate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5676" y="555526"/>
            <a:ext cx="2808312" cy="720080"/>
          </a:xfrm>
        </p:spPr>
        <p:txBody>
          <a:bodyPr/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</a:rPr>
              <a:t>Dipunktuasi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588974"/>
            <a:ext cx="3024336" cy="374441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904475" y="588974"/>
            <a:ext cx="2808312" cy="68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Proses </a:t>
            </a:r>
            <a:r>
              <a:rPr lang="en-US" sz="2000" dirty="0" err="1" smtClean="0">
                <a:solidFill>
                  <a:schemeClr val="bg1"/>
                </a:solidFill>
              </a:rPr>
              <a:t>Penyesuaian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19443" y="1163312"/>
            <a:ext cx="2704885" cy="25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sv-SE" sz="2000" dirty="0">
                <a:solidFill>
                  <a:schemeClr val="bg1"/>
                </a:solidFill>
              </a:rPr>
              <a:t>Komunikasi hanya terjadi apabila pelaku komunikasi menggunakan sistem isyarat yang sama !</a:t>
            </a:r>
          </a:p>
          <a:p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0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588974"/>
            <a:ext cx="3024336" cy="374441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389" y="1347614"/>
            <a:ext cx="2704885" cy="2595739"/>
          </a:xfrm>
        </p:spPr>
        <p:txBody>
          <a:bodyPr/>
          <a:lstStyle/>
          <a:p>
            <a:r>
              <a:rPr lang="sv-SE" sz="1900" dirty="0">
                <a:solidFill>
                  <a:schemeClr val="bg1"/>
                </a:solidFill>
              </a:rPr>
              <a:t>Setiap pesan komunikasi memiliki dimensi  isi yang bisa memprediksi hubungan pihak yang berkomunikasi</a:t>
            </a:r>
            <a:r>
              <a:rPr lang="sv-SE" sz="19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5676" y="588974"/>
            <a:ext cx="2808312" cy="720080"/>
          </a:xfrm>
        </p:spPr>
        <p:txBody>
          <a:bodyPr/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</a:rPr>
              <a:t>Dimensi</a:t>
            </a:r>
            <a:r>
              <a:rPr lang="en-US" sz="2000" dirty="0" smtClean="0">
                <a:solidFill>
                  <a:schemeClr val="bg1"/>
                </a:solidFill>
              </a:rPr>
              <a:t> Isi  &amp; </a:t>
            </a:r>
            <a:r>
              <a:rPr lang="en-US" sz="2000" dirty="0" err="1" smtClean="0">
                <a:solidFill>
                  <a:schemeClr val="bg1"/>
                </a:solidFill>
              </a:rPr>
              <a:t>Hubungan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588974"/>
            <a:ext cx="3231975" cy="37444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904474" y="588974"/>
            <a:ext cx="3051901" cy="68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algn="l"/>
            <a:r>
              <a:rPr lang="en-US" sz="2000" dirty="0" err="1" smtClean="0">
                <a:solidFill>
                  <a:schemeClr val="bg1"/>
                </a:solidFill>
              </a:rPr>
              <a:t>Tidak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Terhindarkan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19443" y="1163312"/>
            <a:ext cx="2920909" cy="25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sv-SE" sz="1900" dirty="0">
                <a:solidFill>
                  <a:schemeClr val="bg1"/>
                </a:solidFill>
              </a:rPr>
              <a:t>Setiap tindakan komunikasi bisa terjadi mulai dari kesengajaan yang rendah (kebetulan) sampai pada tindakan komunikasi yang benar-benar direncanakan.</a:t>
            </a:r>
          </a:p>
        </p:txBody>
      </p:sp>
    </p:spTree>
    <p:extLst>
      <p:ext uri="{BB962C8B-B14F-4D97-AF65-F5344CB8AC3E}">
        <p14:creationId xmlns:p14="http://schemas.microsoft.com/office/powerpoint/2010/main" val="220296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588974"/>
            <a:ext cx="3024336" cy="3744416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389" y="1561302"/>
            <a:ext cx="2704885" cy="2595739"/>
          </a:xfrm>
        </p:spPr>
        <p:txBody>
          <a:bodyPr/>
          <a:lstStyle/>
          <a:p>
            <a:r>
              <a:rPr lang="sv-SE" sz="1900" dirty="0">
                <a:solidFill>
                  <a:schemeClr val="bg1"/>
                </a:solidFill>
              </a:rPr>
              <a:t>Pesan komunikasi disesuaikan dengan tempat proses komunikasi berlangsung, kepada siapa dikirimkan dan kapan komunikasi berlangsung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5676" y="699542"/>
            <a:ext cx="2808312" cy="720080"/>
          </a:xfrm>
        </p:spPr>
        <p:txBody>
          <a:bodyPr/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</a:rPr>
              <a:t>Terjadi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</a:t>
            </a:r>
            <a:r>
              <a:rPr lang="en-US" sz="2000" dirty="0" err="1" smtClean="0">
                <a:solidFill>
                  <a:schemeClr val="bg1"/>
                </a:solidFill>
              </a:rPr>
              <a:t>alam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Konteks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Ruang</a:t>
            </a:r>
            <a:r>
              <a:rPr lang="en-US" sz="2000" dirty="0" smtClean="0">
                <a:solidFill>
                  <a:schemeClr val="bg1"/>
                </a:solidFill>
              </a:rPr>
              <a:t> &amp; </a:t>
            </a:r>
            <a:r>
              <a:rPr lang="en-US" sz="2000" dirty="0" err="1" smtClean="0">
                <a:solidFill>
                  <a:schemeClr val="bg1"/>
                </a:solidFill>
              </a:rPr>
              <a:t>Waktu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588974"/>
            <a:ext cx="3231975" cy="3744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904474" y="588974"/>
            <a:ext cx="3051901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algn="l"/>
            <a:r>
              <a:rPr lang="fi-FI" sz="2000" dirty="0" smtClean="0">
                <a:solidFill>
                  <a:schemeClr val="bg1"/>
                </a:solidFill>
              </a:rPr>
              <a:t>Melibatkan Prediksi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19443" y="1593635"/>
            <a:ext cx="2992917" cy="25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sv-SE" sz="1900" dirty="0">
                <a:solidFill>
                  <a:schemeClr val="bg1"/>
                </a:solidFill>
              </a:rPr>
              <a:t>Tindakan komunikasi berada dalam norma yang berlaku dalam masyarakat.</a:t>
            </a:r>
          </a:p>
        </p:txBody>
      </p:sp>
    </p:spTree>
    <p:extLst>
      <p:ext uri="{BB962C8B-B14F-4D97-AF65-F5344CB8AC3E}">
        <p14:creationId xmlns:p14="http://schemas.microsoft.com/office/powerpoint/2010/main" val="420622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588974"/>
            <a:ext cx="3024336" cy="37444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389" y="1347614"/>
            <a:ext cx="2704885" cy="2595739"/>
          </a:xfrm>
        </p:spPr>
        <p:txBody>
          <a:bodyPr/>
          <a:lstStyle/>
          <a:p>
            <a:r>
              <a:rPr lang="sv-SE" sz="1900" dirty="0">
                <a:solidFill>
                  <a:schemeClr val="bg1"/>
                </a:solidFill>
              </a:rPr>
              <a:t>Pesan-pesan komunikasi yang telah terkirim tidak mungkin diulang lagi (anulir) dengan efek, kondisi, dan situasi, yang persis sama.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5676" y="699542"/>
            <a:ext cx="2808312" cy="720080"/>
          </a:xfrm>
        </p:spPr>
        <p:txBody>
          <a:bodyPr/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</a:rPr>
              <a:t>Tidak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Reversibel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588974"/>
            <a:ext cx="3015951" cy="37444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904474" y="588974"/>
            <a:ext cx="3051901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 b="0" i="0" u="none" strike="noStrike" cap="none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algn="l"/>
            <a:r>
              <a:rPr lang="fi-FI" sz="2000" dirty="0" smtClean="0">
                <a:solidFill>
                  <a:schemeClr val="bg1"/>
                </a:solidFill>
              </a:rPr>
              <a:t>Bukan Panacea 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19443" y="1593635"/>
            <a:ext cx="2560869" cy="47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Light"/>
              <a:buChar char="﹡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●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○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Light"/>
              <a:buChar char="■"/>
              <a:defRPr sz="2400" b="0" i="0" u="none" strike="noStrike" cap="none">
                <a:solidFill>
                  <a:srgbClr val="62728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sv-SE" sz="1900" dirty="0" smtClean="0">
                <a:solidFill>
                  <a:schemeClr val="bg1"/>
                </a:solidFill>
              </a:rPr>
              <a:t>Tidak dapat menyelesaikan semua masalah dengan komunikasi saja</a:t>
            </a:r>
            <a:endParaRPr lang="sv-SE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>
            <a:spLocks noGrp="1"/>
          </p:cNvSpPr>
          <p:nvPr>
            <p:ph type="ctrTitle" idx="4294967295"/>
          </p:nvPr>
        </p:nvSpPr>
        <p:spPr>
          <a:xfrm>
            <a:off x="1566225" y="2269150"/>
            <a:ext cx="60117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rgbClr val="FFDB5C"/>
                </a:solidFill>
              </a:rPr>
              <a:t>Prinsip Komunikasi</a:t>
            </a:r>
            <a:endParaRPr sz="5400" dirty="0">
              <a:solidFill>
                <a:srgbClr val="FFDB5C"/>
              </a:solidFill>
            </a:endParaRPr>
          </a:p>
        </p:txBody>
      </p:sp>
      <p:sp>
        <p:nvSpPr>
          <p:cNvPr id="392" name="Google Shape;392;p18"/>
          <p:cNvSpPr txBox="1">
            <a:spLocks noGrp="1"/>
          </p:cNvSpPr>
          <p:nvPr>
            <p:ph type="subTitle" idx="4294967295"/>
          </p:nvPr>
        </p:nvSpPr>
        <p:spPr>
          <a:xfrm>
            <a:off x="1566225" y="3487750"/>
            <a:ext cx="6011700" cy="12442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E6594"/>
                </a:solidFill>
              </a:rPr>
              <a:t>Dipunktuasi – </a:t>
            </a:r>
            <a:r>
              <a:rPr lang="en" sz="1800" b="1" dirty="0" smtClean="0">
                <a:solidFill>
                  <a:schemeClr val="tx1"/>
                </a:solidFill>
              </a:rPr>
              <a:t>Proses Penyesuaian</a:t>
            </a:r>
            <a:r>
              <a:rPr lang="en" sz="1800" b="1" dirty="0" smtClean="0">
                <a:solidFill>
                  <a:srgbClr val="FE6594"/>
                </a:solidFill>
              </a:rPr>
              <a:t>- Dimensi Isi &amp; Hubungan – </a:t>
            </a:r>
            <a:r>
              <a:rPr lang="en" sz="1800" b="1" dirty="0" smtClean="0">
                <a:solidFill>
                  <a:schemeClr val="tx1"/>
                </a:solidFill>
              </a:rPr>
              <a:t>Tidak Terhindarkan </a:t>
            </a:r>
            <a:r>
              <a:rPr lang="en" sz="1800" b="1" dirty="0" smtClean="0">
                <a:solidFill>
                  <a:srgbClr val="FE6594"/>
                </a:solidFill>
              </a:rPr>
              <a:t>-  Terjadi dalam Konteks Ruang &amp; Waktu – </a:t>
            </a:r>
            <a:r>
              <a:rPr lang="en" sz="1800" b="1" dirty="0" smtClean="0">
                <a:solidFill>
                  <a:schemeClr val="tx1"/>
                </a:solidFill>
              </a:rPr>
              <a:t>Melibatkan Prediksi</a:t>
            </a:r>
            <a:r>
              <a:rPr lang="en" sz="1800" b="1" dirty="0" smtClean="0">
                <a:solidFill>
                  <a:srgbClr val="FE6594"/>
                </a:solidFill>
              </a:rPr>
              <a:t> – Tidak Reversibel – </a:t>
            </a:r>
            <a:r>
              <a:rPr lang="en" sz="1800" b="1" dirty="0" smtClean="0">
                <a:solidFill>
                  <a:schemeClr val="tx1"/>
                </a:solidFill>
              </a:rPr>
              <a:t>Bukan Panacea 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4661192" y="550683"/>
            <a:ext cx="1650040" cy="167196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4" name="Google Shape;394;p18"/>
          <p:cNvSpPr/>
          <p:nvPr/>
        </p:nvSpPr>
        <p:spPr>
          <a:xfrm rot="1473020">
            <a:off x="3160942" y="1385502"/>
            <a:ext cx="964714" cy="93970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4342058" y="390900"/>
            <a:ext cx="422363" cy="41042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6" name="Google Shape;396;p18"/>
          <p:cNvSpPr/>
          <p:nvPr/>
        </p:nvSpPr>
        <p:spPr>
          <a:xfrm rot="2487004">
            <a:off x="4070451" y="2253159"/>
            <a:ext cx="300493" cy="2920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97" name="Google Shape;397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>
            <a:spLocks noGrp="1"/>
          </p:cNvSpPr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 Nilai </a:t>
            </a:r>
            <a:r>
              <a:rPr lang="en" dirty="0" smtClean="0"/>
              <a:t>Komunikasi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4829068"/>
      </p:ext>
    </p:extLst>
  </p:cSld>
  <p:clrMapOvr>
    <a:masterClrMapping/>
  </p:clrMapOvr>
</p:sld>
</file>

<file path=ppt/theme/theme1.xml><?xml version="1.0" encoding="utf-8"?>
<a:theme xmlns:a="http://schemas.openxmlformats.org/drawingml/2006/main" name="Hortens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5601722</TotalTime>
  <Words>645</Words>
  <Application>Microsoft Office PowerPoint</Application>
  <PresentationFormat>On-screen Show (16:9)</PresentationFormat>
  <Paragraphs>138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Courier New</vt:lpstr>
      <vt:lpstr>Wingdings</vt:lpstr>
      <vt:lpstr>Pacifico</vt:lpstr>
      <vt:lpstr>Roboto Slab Light</vt:lpstr>
      <vt:lpstr>Hortensius template</vt:lpstr>
      <vt:lpstr>Pertemuan 2  Pengantar Ilmu Komunikasi</vt:lpstr>
      <vt:lpstr>PowerPoint Presentation</vt:lpstr>
      <vt:lpstr>1. Prinsip Komunikasi</vt:lpstr>
      <vt:lpstr>Dipunktuasi</vt:lpstr>
      <vt:lpstr>Dimensi Isi  &amp; Hubungan</vt:lpstr>
      <vt:lpstr>Terjadi dalam Konteks Ruang &amp; Waktu</vt:lpstr>
      <vt:lpstr>Tidak Reversibel</vt:lpstr>
      <vt:lpstr>Prinsip Komunikasi</vt:lpstr>
      <vt:lpstr>2. Nilai Komunikasi</vt:lpstr>
      <vt:lpstr>Nilai Komunikasi dalam Kehidupan Manusia</vt:lpstr>
      <vt:lpstr>Nilai Komunikasi dalam Kehidupan Manusia</vt:lpstr>
      <vt:lpstr>Nilai Komunikasi dalam Kehidupan Manusia</vt:lpstr>
      <vt:lpstr>Nilai Komunikasi dalam Kehidupan Manusia</vt:lpstr>
      <vt:lpstr>Nilai Komunikasi</vt:lpstr>
      <vt:lpstr>3. Model Komunikasi</vt:lpstr>
      <vt:lpstr>Model Komunikasi</vt:lpstr>
      <vt:lpstr>Linear</vt:lpstr>
      <vt:lpstr>PowerPoint Presentation</vt:lpstr>
      <vt:lpstr>Transaksional</vt:lpstr>
      <vt:lpstr>PowerPoint Presentation</vt:lpstr>
      <vt:lpstr>Interaksional</vt:lpstr>
      <vt:lpstr>PowerPoint Presentation</vt:lpstr>
      <vt:lpstr>4. Bidang Komunikasi</vt:lpstr>
      <vt:lpstr>PowerPoint Presentation</vt:lpstr>
      <vt:lpstr>Penyatuan Tema Bidang Komunikasi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Model, Bidang, dan Nilai Komunikasi</dc:title>
  <dc:creator>suxi</dc:creator>
  <cp:lastModifiedBy>Suci Marini</cp:lastModifiedBy>
  <cp:revision>24</cp:revision>
  <dcterms:modified xsi:type="dcterms:W3CDTF">2019-09-01T16:05:36Z</dcterms:modified>
</cp:coreProperties>
</file>