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2"/>
    <p:restoredTop sz="94727"/>
  </p:normalViewPr>
  <p:slideViewPr>
    <p:cSldViewPr snapToGrid="0" snapToObjects="1">
      <p:cViewPr varScale="1">
        <p:scale>
          <a:sx n="87" d="100"/>
          <a:sy n="87" d="100"/>
        </p:scale>
        <p:origin x="12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DF4BE-04C8-A545-B4F8-E6AA3F22C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FEDC50-D0F8-AE42-BAF5-15844EA7D0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765ED9-600E-5147-A7FA-7EF95FECA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8C8B-680C-5F40-AB04-314FAF19D49A}" type="datetimeFigureOut">
              <a:rPr lang="en-US" smtClean="0"/>
              <a:t>12/1/20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4A66B-DFA8-EA4A-ABB8-B06BA74F7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49297-07C9-1A42-B353-471D9DB6F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DF17B-A1FA-F14B-94DE-6B2D316E2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19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A4233-DBE7-DE44-9E1B-001DAFB6A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000041-6BC4-2D4E-ABB5-7869CCF0C4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C2BB31-6C1E-BB46-BA9C-9B898092E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8C8B-680C-5F40-AB04-314FAF19D49A}" type="datetimeFigureOut">
              <a:rPr lang="en-US" smtClean="0"/>
              <a:t>12/1/20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84F6CB-D42F-AD4B-B269-B0D537FCA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17B0E-A891-4A47-B3A5-0C068D82C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DF17B-A1FA-F14B-94DE-6B2D316E2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009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120927-B4BC-504A-A390-2F85C086FF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93FD14-8682-534E-A93B-2E405DA1FA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89FD0-F70B-F94E-B505-963D2C540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8C8B-680C-5F40-AB04-314FAF19D49A}" type="datetimeFigureOut">
              <a:rPr lang="en-US" smtClean="0"/>
              <a:t>12/1/20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2C5A7D-FC5C-0840-8E59-6D52EC9D6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82A34B-33A6-FD47-AF41-736D4A5E1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DF17B-A1FA-F14B-94DE-6B2D316E2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729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F5F0E-4EBB-1A4C-A255-DC6737E21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53E47-2D3B-7E4D-A24D-83C942242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B1526-A124-5748-B436-21109E5F6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8C8B-680C-5F40-AB04-314FAF19D49A}" type="datetimeFigureOut">
              <a:rPr lang="en-US" smtClean="0"/>
              <a:t>12/1/20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961AA-FEBC-0447-AB46-459473663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34DAF2-BF52-A84E-8538-1319DDD22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DF17B-A1FA-F14B-94DE-6B2D316E2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63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63028-453A-BA4C-986F-6B24D986E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7F7133-2D07-4947-8C39-5C0E86BCA4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7F019C-1BEB-6D41-8205-E97C065E5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8C8B-680C-5F40-AB04-314FAF19D49A}" type="datetimeFigureOut">
              <a:rPr lang="en-US" smtClean="0"/>
              <a:t>12/1/20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D0B76B-4B5D-6349-BAF6-C13D2ECA6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22E674-4828-5E4F-A011-7886F7976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DF17B-A1FA-F14B-94DE-6B2D316E2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810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12E00-10BD-CD4A-9D6C-B4DBF90FA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A5A43-26B2-514E-ACDB-C713CB5D1B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AF568E-8681-E947-B160-74B55484AD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A3E940-3453-974B-8992-7AE045DAA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8C8B-680C-5F40-AB04-314FAF19D49A}" type="datetimeFigureOut">
              <a:rPr lang="en-US" smtClean="0"/>
              <a:t>12/1/20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5A973E-862D-B64A-96B6-CE6B55E5B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8CDF26-5672-C746-BD15-2021B4D2E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DF17B-A1FA-F14B-94DE-6B2D316E2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005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7B424-B1B2-6247-ACAB-80C38D8B3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D04826-1FDD-4042-B2F3-ABA9B57144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28093E-2254-2641-A506-58A0C79F94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116B2B-1DBF-0F4F-8D05-BF9CDAD541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54B634-7456-C24F-97B6-46B6741249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7B78F8-060B-F445-A6D6-B45733F8E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8C8B-680C-5F40-AB04-314FAF19D49A}" type="datetimeFigureOut">
              <a:rPr lang="en-US" smtClean="0"/>
              <a:t>12/1/20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833928-BD18-F742-88F5-8841A74EB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9E2693-D06A-124D-8D58-1A452E928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DF17B-A1FA-F14B-94DE-6B2D316E2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854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4D2B5-6E79-E34B-B974-8487E89D3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DD6A1D-31BB-654F-B3DD-5C46C2FFF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8C8B-680C-5F40-AB04-314FAF19D49A}" type="datetimeFigureOut">
              <a:rPr lang="en-US" smtClean="0"/>
              <a:t>12/1/20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EA5B20-EC09-5649-9B12-233A1F423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7CEABE-C6B9-1C40-8BAB-1AAEC0394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DF17B-A1FA-F14B-94DE-6B2D316E2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661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408BBC-285A-404C-9FB4-0CFC5BEBE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8C8B-680C-5F40-AB04-314FAF19D49A}" type="datetimeFigureOut">
              <a:rPr lang="en-US" smtClean="0"/>
              <a:t>12/1/20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D5C703-D0E9-8B42-AF2C-2ACC3F23A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B5343E-774F-DD46-9434-D3772AD89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DF17B-A1FA-F14B-94DE-6B2D316E2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429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E2B75-BEAA-2B4B-8C8A-F354C3C4C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19793-BE11-F24A-B790-F7397CD7A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F8C5A0-D96C-4E42-B0D2-59BD93AC46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4865BE-BACD-BC46-825F-60FD16F4F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8C8B-680C-5F40-AB04-314FAF19D49A}" type="datetimeFigureOut">
              <a:rPr lang="en-US" smtClean="0"/>
              <a:t>12/1/20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2D4666-4301-D74B-8408-F4481758F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419602-DB0C-8F48-8D90-6FFD8BD3D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DF17B-A1FA-F14B-94DE-6B2D316E2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42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B01A0-4C4D-BF4B-8097-DA72C951A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B95C26-63D6-3C40-A8C4-BC8E939FCA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8C7B70-AA13-8D4E-A7E1-84DD621C85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832A7A-CB12-6E4A-A35D-FEAC03956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8C8B-680C-5F40-AB04-314FAF19D49A}" type="datetimeFigureOut">
              <a:rPr lang="en-US" smtClean="0"/>
              <a:t>12/1/20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1A2302-6BD7-9E45-967C-B56AEF1A3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B5825D-1434-8B4F-929A-37540A04A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DF17B-A1FA-F14B-94DE-6B2D316E2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979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428D14-C904-8F47-B69E-6298EBE0F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299165-68FC-D844-BA70-681F533CC1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22DC59-4ECC-D749-8900-3B72960A39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D8C8B-680C-5F40-AB04-314FAF19D49A}" type="datetimeFigureOut">
              <a:rPr lang="en-US" smtClean="0"/>
              <a:t>12/1/20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17073-4A33-BD4C-A35B-25D841F441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EE698-A0E9-E14F-85AD-1C917BD520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DF17B-A1FA-F14B-94DE-6B2D316E2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423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2C4BFA1-2075-4901-9E24-E41D1FDD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5481" y="498348"/>
            <a:ext cx="9902663" cy="5861304"/>
            <a:chOff x="1155481" y="498348"/>
            <a:chExt cx="9902663" cy="5861304"/>
          </a:xfrm>
        </p:grpSpPr>
        <p:sp>
          <p:nvSpPr>
            <p:cNvPr id="9" name="Oval 5">
              <a:extLst>
                <a:ext uri="{FF2B5EF4-FFF2-40B4-BE49-F238E27FC236}">
                  <a16:creationId xmlns:a16="http://schemas.microsoft.com/office/drawing/2014/main" id="{985A7375-E3AF-4F5C-85AE-17E883295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5481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0307F65-8304-4FA8-A841-D4D762541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6840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1" name="Oval 5">
              <a:extLst>
                <a:ext uri="{FF2B5EF4-FFF2-40B4-BE49-F238E27FC236}">
                  <a16:creationId xmlns:a16="http://schemas.microsoft.com/office/drawing/2014/main" id="{C8B8394C-136F-4E05-A002-D93A5E79CD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65348" y="498348"/>
              <a:ext cx="5861304" cy="586130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053FB2EE-284F-4C87-AB3D-BBF87A9FA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14600"/>
            <a:ext cx="1219200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58FE36-74A0-8B45-837D-C9CA7C4141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76538"/>
            <a:ext cx="9144000" cy="1381188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chemeClr val="bg2"/>
                </a:solidFill>
              </a:rPr>
              <a:t>Preparing for Acute Reputation Risk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3D11F1-509E-5A4A-86BC-E560F4A374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95800"/>
            <a:ext cx="9144000" cy="762000"/>
          </a:xfrm>
        </p:spPr>
        <p:txBody>
          <a:bodyPr>
            <a:normAutofit/>
          </a:bodyPr>
          <a:lstStyle/>
          <a:p>
            <a:r>
              <a:rPr lang="en-US" sz="1800"/>
              <a:t>Manajemen Krisis</a:t>
            </a:r>
          </a:p>
          <a:p>
            <a:r>
              <a:rPr lang="en-US" sz="1800"/>
              <a:t>Pertemuan 11</a:t>
            </a:r>
          </a:p>
        </p:txBody>
      </p:sp>
    </p:spTree>
    <p:extLst>
      <p:ext uri="{BB962C8B-B14F-4D97-AF65-F5344CB8AC3E}">
        <p14:creationId xmlns:p14="http://schemas.microsoft.com/office/powerpoint/2010/main" val="35313826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73C994B4-9721-4148-9EEC-6793CECDE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3" y="-1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9D95E49-763A-4886-B038-82F734740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43DC68B-54DD-4053-BE4D-615259684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78324" y="699899"/>
            <a:ext cx="10713676" cy="5433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6F31C88-3DEF-4EA8-AE3A-49441413FC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711337"/>
            <a:ext cx="893136" cy="5433318"/>
          </a:xfrm>
          <a:prstGeom prst="rect">
            <a:avLst/>
          </a:prstGeom>
          <a:solidFill>
            <a:schemeClr val="accent1">
              <a:alpha val="2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085D7B9-E066-4923-8CB7-294BF3062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365990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A81669A-CD39-4244-B8BF-016896F4DA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18001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phic 6" descr="Warning">
            <a:extLst>
              <a:ext uri="{FF2B5EF4-FFF2-40B4-BE49-F238E27FC236}">
                <a16:creationId xmlns:a16="http://schemas.microsoft.com/office/drawing/2014/main" id="{8C6DF83E-EC20-4AB3-90E5-C072AF7C1A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6400" y="1231900"/>
            <a:ext cx="4343400" cy="43434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D94C4C3-CB93-A24E-8E25-FF17E19FA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2" y="540167"/>
            <a:ext cx="5199680" cy="213586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latin typeface="+mj-lt"/>
                <a:ea typeface="+mj-ea"/>
                <a:cs typeface="+mj-cs"/>
              </a:rPr>
              <a:t>Preparing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A4AC1-0091-4846-BDA6-759F6126D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3100" y="2870200"/>
            <a:ext cx="5194300" cy="3086100"/>
          </a:xfrm>
        </p:spPr>
        <p:txBody>
          <a:bodyPr vert="horz" wrap="square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sz="1800" kern="1200" dirty="0">
                <a:latin typeface="+mn-lt"/>
                <a:ea typeface="+mn-ea"/>
                <a:cs typeface="+mn-cs"/>
              </a:rPr>
              <a:t>Crisis management policy should have a clear definition of a crisis. </a:t>
            </a:r>
            <a:r>
              <a:rPr lang="en-US" sz="1800" dirty="0"/>
              <a:t>Crisis policy should be to explain how strategic crisis management fits within the wider resilience framework. </a:t>
            </a:r>
          </a:p>
          <a:p>
            <a:pPr marL="0" indent="0">
              <a:buNone/>
            </a:pPr>
            <a:r>
              <a:rPr lang="en-US" sz="1800" kern="1200" dirty="0" err="1">
                <a:latin typeface="+mn-lt"/>
                <a:ea typeface="+mn-ea"/>
                <a:cs typeface="+mn-cs"/>
              </a:rPr>
              <a:t>Maksudnya</a:t>
            </a:r>
            <a:r>
              <a:rPr lang="en-US" sz="1800" dirty="0"/>
              <a:t>:</a:t>
            </a:r>
          </a:p>
          <a:p>
            <a:pPr marL="0" indent="0">
              <a:buNone/>
            </a:pPr>
            <a:r>
              <a:rPr lang="id-ID" sz="1800" dirty="0"/>
              <a:t>Kebijakan terkait manajemen krisis harus memiliki definisi yang jelas tentang krisis yang dihadapi perusahaan. Apa penyebabnya, bagaimana kondisinya, apa dampaknya terhadap perusahaan maupun </a:t>
            </a:r>
            <a:r>
              <a:rPr lang="id-ID" sz="1800" dirty="0" err="1"/>
              <a:t>stakeholders</a:t>
            </a:r>
            <a:r>
              <a:rPr lang="id-ID" sz="1800" dirty="0"/>
              <a:t>. Sehingga </a:t>
            </a:r>
            <a:r>
              <a:rPr lang="id-ID" sz="1800" dirty="0" err="1"/>
              <a:t>policy</a:t>
            </a:r>
            <a:r>
              <a:rPr lang="id-ID" sz="1800" dirty="0"/>
              <a:t> atau kebijakan yang diambil harus bisa mendukung upaya perusahaan untuk </a:t>
            </a:r>
            <a:r>
              <a:rPr lang="id-ID" sz="1800" dirty="0" err="1"/>
              <a:t>sustain</a:t>
            </a:r>
            <a:r>
              <a:rPr lang="id-ID" sz="1800" dirty="0"/>
              <a:t> (berkelanjutan). </a:t>
            </a:r>
            <a:endParaRPr lang="en-US" sz="1800" kern="12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8009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945E29B-B971-41C6-A57B-B29BBB108A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C76015D-CFEA-4204-9A50-352560FFC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5481" y="498348"/>
            <a:ext cx="9902663" cy="5861304"/>
            <a:chOff x="1155481" y="498348"/>
            <a:chExt cx="9902663" cy="5861304"/>
          </a:xfrm>
        </p:grpSpPr>
        <p:sp>
          <p:nvSpPr>
            <p:cNvPr id="11" name="Oval 5">
              <a:extLst>
                <a:ext uri="{FF2B5EF4-FFF2-40B4-BE49-F238E27FC236}">
                  <a16:creationId xmlns:a16="http://schemas.microsoft.com/office/drawing/2014/main" id="{7325C43C-72B5-4DC9-B386-90859B58BF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5481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C95AD9A4-5AF5-48C4-BC2A-635316433A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6840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3" name="Oval 5">
              <a:extLst>
                <a:ext uri="{FF2B5EF4-FFF2-40B4-BE49-F238E27FC236}">
                  <a16:creationId xmlns:a16="http://schemas.microsoft.com/office/drawing/2014/main" id="{AF4A3D62-D56C-4A32-8C75-100D383EC6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65348" y="498348"/>
              <a:ext cx="5861304" cy="586130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</p:sp>
      </p:grp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3E1F47E4-066D-4C27-98C8-B2B2C7BABF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38772"/>
            <a:ext cx="12192000" cy="39804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16B7E4-A02B-684C-A018-120E2A72E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60505"/>
            <a:ext cx="10515600" cy="935025"/>
          </a:xfrm>
        </p:spPr>
        <p:txBody>
          <a:bodyPr>
            <a:normAutofit/>
          </a:bodyPr>
          <a:lstStyle/>
          <a:p>
            <a:pPr algn="ctr"/>
            <a:r>
              <a:rPr lang="en-US" sz="3200">
                <a:solidFill>
                  <a:schemeClr val="tx2"/>
                </a:solidFill>
              </a:rPr>
              <a:t>Preparing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78933A-4104-2343-910E-AF761B7D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4952" y="3012928"/>
            <a:ext cx="7422096" cy="21094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tx2"/>
                </a:solidFill>
              </a:rPr>
              <a:t>Crisis management requires strong, effective leadership in both preparation and execution.</a:t>
            </a: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800" dirty="0" err="1">
                <a:solidFill>
                  <a:schemeClr val="tx2"/>
                </a:solidFill>
              </a:rPr>
              <a:t>Seperti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apa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sifat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kepemimpinan</a:t>
            </a:r>
            <a:r>
              <a:rPr lang="en-US" sz="1800" dirty="0">
                <a:solidFill>
                  <a:schemeClr val="tx2"/>
                </a:solidFill>
              </a:rPr>
              <a:t> yang </a:t>
            </a:r>
            <a:r>
              <a:rPr lang="en-US" sz="1800" dirty="0" err="1">
                <a:solidFill>
                  <a:schemeClr val="tx2"/>
                </a:solidFill>
              </a:rPr>
              <a:t>dibutuhkan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saat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perusahaan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menghadapi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krisis</a:t>
            </a:r>
            <a:r>
              <a:rPr lang="en-US" sz="1800" dirty="0">
                <a:solidFill>
                  <a:schemeClr val="tx2"/>
                </a:solidFill>
              </a:rPr>
              <a:t>?</a:t>
            </a: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4953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73C994B4-9721-4148-9EEC-6793CECDE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3" y="-1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9D95E49-763A-4886-B038-82F734740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43DC68B-54DD-4053-BE4D-615259684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78324" y="699899"/>
            <a:ext cx="10713676" cy="5433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6F31C88-3DEF-4EA8-AE3A-49441413FC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711337"/>
            <a:ext cx="893136" cy="5433318"/>
          </a:xfrm>
          <a:prstGeom prst="rect">
            <a:avLst/>
          </a:prstGeom>
          <a:solidFill>
            <a:schemeClr val="accent1">
              <a:alpha val="2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085D7B9-E066-4923-8CB7-294BF3062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365990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A81669A-CD39-4244-B8BF-016896F4DA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18001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phic 6" descr="Hierarchy">
            <a:extLst>
              <a:ext uri="{FF2B5EF4-FFF2-40B4-BE49-F238E27FC236}">
                <a16:creationId xmlns:a16="http://schemas.microsoft.com/office/drawing/2014/main" id="{6A3874EC-085B-4D3F-8D4B-5AA5C8E1F3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6400" y="1231900"/>
            <a:ext cx="4343400" cy="43434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B97FD0F-6B79-CA40-9185-3CF62C53F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2" y="540167"/>
            <a:ext cx="5199680" cy="213586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latin typeface="+mj-lt"/>
                <a:ea typeface="+mj-ea"/>
                <a:cs typeface="+mj-cs"/>
              </a:rPr>
              <a:t>Preparing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49E0B-0560-8E47-8F03-A6F7114DA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3100" y="2870200"/>
            <a:ext cx="5194300" cy="3086100"/>
          </a:xfrm>
        </p:spPr>
        <p:txBody>
          <a:bodyPr vert="horz" wrap="square" lIns="91440" tIns="45720" rIns="91440" bIns="45720" rtlCol="0" anchor="t">
            <a:normAutofit fontScale="92500"/>
          </a:bodyPr>
          <a:lstStyle/>
          <a:p>
            <a:pPr marL="0" indent="0">
              <a:buNone/>
            </a:pPr>
            <a:r>
              <a:rPr lang="en-US" kern="1200" dirty="0">
                <a:latin typeface="+mn-lt"/>
                <a:ea typeface="+mn-ea"/>
                <a:cs typeface="+mn-cs"/>
              </a:rPr>
              <a:t>Crisis management requires a clearly defined structure delineating powers between different teams.</a:t>
            </a:r>
          </a:p>
          <a:p>
            <a:pPr marL="0" indent="0">
              <a:buNone/>
            </a:pPr>
            <a:r>
              <a:rPr lang="en-US" dirty="0" err="1"/>
              <a:t>Maksudnya</a:t>
            </a:r>
            <a:r>
              <a:rPr lang="en-US" dirty="0"/>
              <a:t>,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pembagian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dan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di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proses </a:t>
            </a:r>
            <a:r>
              <a:rPr lang="en-US" dirty="0" err="1"/>
              <a:t>penanganan</a:t>
            </a:r>
            <a:r>
              <a:rPr lang="en-US" dirty="0"/>
              <a:t> </a:t>
            </a:r>
            <a:r>
              <a:rPr lang="en-US" dirty="0" err="1"/>
              <a:t>krisis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efektif</a:t>
            </a:r>
            <a:r>
              <a:rPr lang="en-US" dirty="0"/>
              <a:t> dan </a:t>
            </a:r>
            <a:r>
              <a:rPr lang="en-US" dirty="0" err="1"/>
              <a:t>efisien</a:t>
            </a:r>
            <a:r>
              <a:rPr lang="en-US" dirty="0"/>
              <a:t>. </a:t>
            </a:r>
            <a:endParaRPr lang="en-US" kern="12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056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11DBBF1-3229-4BD9-B3D1-B4CA571E74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843625"/>
            <a:ext cx="12188824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5BC87C3E-1040-4EE4-9BDB-9537F7A1B3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6" y="968282"/>
            <a:ext cx="12188824" cy="49469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18C85A-0263-7646-BEE2-DD10ED6F2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338" y="1566473"/>
            <a:ext cx="10601325" cy="216672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Preparing procedures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CDF1B-0B90-1544-AFC8-B3A773F94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338" y="4092320"/>
            <a:ext cx="10601325" cy="1144884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0" indent="0" algn="ctr">
              <a:buNone/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Crisis management requires procedures that guide an organization’s crisis response.</a:t>
            </a:r>
          </a:p>
          <a:p>
            <a:pPr marL="0" indent="0" algn="ctr">
              <a:buNone/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Yang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dimaksud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procedures di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sini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adalah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prosedur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yang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bisa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dijadikan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panduan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dalam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penanganan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krisis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 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2CDBECE-872A-4C73-9DC1-BB4E805E2C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3894594"/>
            <a:ext cx="27432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5CD5A0B-CDD7-427C-AA42-2EECFDFA1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6028863"/>
            <a:ext cx="12188824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2818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5FB946D7-1CA4-446E-8795-007CACFDE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92416F2-BC84-4D7C-80C6-6296C10C3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795338" y="981075"/>
            <a:ext cx="10601325" cy="4552949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8AD05D-ACE9-AB40-A956-F260A807A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7097" y="1428750"/>
            <a:ext cx="9117807" cy="210502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Preparing people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1922B-C6B3-5841-9CED-9BAE4A4C3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7097" y="3960557"/>
            <a:ext cx="9117807" cy="1097215"/>
          </a:xfr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Crisis management requires trained, skilled professionals to fulfil specific responsibilities.</a:t>
            </a:r>
          </a:p>
          <a:p>
            <a:pPr marL="0" indent="0" algn="ctr">
              <a:buNone/>
            </a:pPr>
            <a:r>
              <a:rPr lang="en-US" sz="2400" dirty="0" err="1"/>
              <a:t>Maksudnya</a:t>
            </a:r>
            <a:r>
              <a:rPr lang="en-US" sz="2400" dirty="0"/>
              <a:t>, </a:t>
            </a:r>
            <a:r>
              <a:rPr lang="en-US" sz="2400" dirty="0" err="1"/>
              <a:t>dibutuhkan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 yang </a:t>
            </a:r>
            <a:r>
              <a:rPr lang="en-US" sz="2400" dirty="0" err="1"/>
              <a:t>kompeten</a:t>
            </a:r>
            <a:r>
              <a:rPr lang="en-US" sz="2400" dirty="0"/>
              <a:t> dan </a:t>
            </a:r>
            <a:r>
              <a:rPr lang="en-US" sz="2400" dirty="0" err="1"/>
              <a:t>terlatih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menangani</a:t>
            </a:r>
            <a:r>
              <a:rPr lang="en-US" sz="2400" dirty="0"/>
              <a:t> </a:t>
            </a:r>
            <a:r>
              <a:rPr lang="en-US" sz="2400" dirty="0" err="1"/>
              <a:t>tugas-tugas</a:t>
            </a:r>
            <a:r>
              <a:rPr lang="en-US" sz="2400" dirty="0"/>
              <a:t> </a:t>
            </a:r>
            <a:r>
              <a:rPr lang="en-US" sz="2400" dirty="0" err="1"/>
              <a:t>khusus</a:t>
            </a:r>
            <a:r>
              <a:rPr lang="en-US" sz="2400" dirty="0"/>
              <a:t>. </a:t>
            </a:r>
            <a:r>
              <a:rPr lang="en-US" sz="2400" dirty="0" err="1"/>
              <a:t>Misalnya</a:t>
            </a:r>
            <a:r>
              <a:rPr lang="en-US" sz="2400" dirty="0"/>
              <a:t>,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penanganan</a:t>
            </a:r>
            <a:r>
              <a:rPr lang="en-US" sz="2400" dirty="0"/>
              <a:t> </a:t>
            </a:r>
            <a:r>
              <a:rPr lang="en-US" sz="2400" dirty="0" err="1"/>
              <a:t>bencana</a:t>
            </a:r>
            <a:r>
              <a:rPr lang="en-US" sz="2400" dirty="0"/>
              <a:t>, </a:t>
            </a:r>
            <a:r>
              <a:rPr lang="en-US" sz="2400" dirty="0" err="1"/>
              <a:t>tim</a:t>
            </a:r>
            <a:r>
              <a:rPr lang="en-US" sz="2400" dirty="0"/>
              <a:t> </a:t>
            </a:r>
            <a:r>
              <a:rPr lang="en-US" sz="2400" dirty="0" err="1"/>
              <a:t>gugus</a:t>
            </a:r>
            <a:r>
              <a:rPr lang="en-US" sz="2400" dirty="0"/>
              <a:t> </a:t>
            </a:r>
            <a:r>
              <a:rPr lang="en-US" sz="2400" dirty="0" err="1"/>
              <a:t>tugas</a:t>
            </a:r>
            <a:r>
              <a:rPr lang="en-US" sz="2400" dirty="0"/>
              <a:t> </a:t>
            </a:r>
            <a:r>
              <a:rPr lang="en-US" sz="2400" dirty="0" err="1"/>
              <a:t>terdiri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tim</a:t>
            </a:r>
            <a:r>
              <a:rPr lang="en-US" sz="2400" dirty="0"/>
              <a:t> </a:t>
            </a:r>
            <a:r>
              <a:rPr lang="en-US" sz="2400" dirty="0" err="1"/>
              <a:t>penanganan</a:t>
            </a:r>
            <a:r>
              <a:rPr lang="en-US" sz="2400" dirty="0"/>
              <a:t> korban, </a:t>
            </a:r>
            <a:r>
              <a:rPr lang="en-US" sz="2400" dirty="0" err="1"/>
              <a:t>tim</a:t>
            </a:r>
            <a:r>
              <a:rPr lang="en-US" sz="2400" dirty="0"/>
              <a:t> </a:t>
            </a:r>
            <a:r>
              <a:rPr lang="en-US" sz="2400" dirty="0" err="1"/>
              <a:t>medis</a:t>
            </a:r>
            <a:r>
              <a:rPr lang="en-US" sz="2400" dirty="0"/>
              <a:t>, </a:t>
            </a:r>
            <a:r>
              <a:rPr lang="en-US" sz="2400" dirty="0" err="1"/>
              <a:t>dll</a:t>
            </a:r>
            <a:r>
              <a:rPr lang="en-US" sz="2400" dirty="0"/>
              <a:t>. </a:t>
            </a: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330623A-AB89-4E04-AC9A-2BAFBF85AE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52800" y="3771366"/>
            <a:ext cx="54864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29051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D30F8-46C2-E043-8975-06C5B150B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n-US" dirty="0"/>
              <a:t>Preparing culture and relationships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4767C9-EFC5-054A-BA45-68F9E547D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/>
          </a:bodyPr>
          <a:lstStyle/>
          <a:p>
            <a:r>
              <a:rPr lang="en-US" sz="2400" dirty="0"/>
              <a:t>Crisis management requires a culture that values reputation and the importance of external goodwill and relationships.</a:t>
            </a:r>
          </a:p>
          <a:p>
            <a:r>
              <a:rPr lang="en-US" sz="2400" dirty="0" err="1"/>
              <a:t>Maksudnya</a:t>
            </a:r>
            <a:r>
              <a:rPr lang="en-US" sz="2400" dirty="0"/>
              <a:t>,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penangangan</a:t>
            </a:r>
            <a:r>
              <a:rPr lang="en-US" sz="2400" dirty="0"/>
              <a:t> </a:t>
            </a:r>
            <a:r>
              <a:rPr lang="en-US" sz="2400" dirty="0" err="1"/>
              <a:t>krisis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kesadaran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pentingnya</a:t>
            </a:r>
            <a:r>
              <a:rPr lang="en-US" sz="2400" dirty="0"/>
              <a:t> </a:t>
            </a:r>
            <a:r>
              <a:rPr lang="en-US" sz="2400" dirty="0" err="1"/>
              <a:t>menjaga</a:t>
            </a:r>
            <a:r>
              <a:rPr lang="en-US" sz="2400" dirty="0"/>
              <a:t> </a:t>
            </a:r>
            <a:r>
              <a:rPr lang="en-US" sz="2400" dirty="0" err="1"/>
              <a:t>reputasi</a:t>
            </a:r>
            <a:r>
              <a:rPr lang="en-US" sz="2400" dirty="0"/>
              <a:t> dan </a:t>
            </a:r>
            <a:r>
              <a:rPr lang="en-US" sz="2400" dirty="0" err="1"/>
              <a:t>menjalin</a:t>
            </a:r>
            <a:r>
              <a:rPr lang="en-US" sz="2400" dirty="0"/>
              <a:t> </a:t>
            </a:r>
            <a:r>
              <a:rPr lang="en-US" sz="2400" dirty="0" err="1"/>
              <a:t>hubungan</a:t>
            </a:r>
            <a:r>
              <a:rPr lang="en-US" sz="2400" dirty="0"/>
              <a:t>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en-US" sz="2400" dirty="0" err="1"/>
              <a:t>pihak</a:t>
            </a:r>
            <a:r>
              <a:rPr lang="en-US" sz="2400" dirty="0"/>
              <a:t>.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Handshake">
            <a:extLst>
              <a:ext uri="{FF2B5EF4-FFF2-40B4-BE49-F238E27FC236}">
                <a16:creationId xmlns:a16="http://schemas.microsoft.com/office/drawing/2014/main" id="{2D7B7697-E4F3-4E9E-8BA9-CB62BB9C6B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201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268</Words>
  <Application>Microsoft Macintosh PowerPoint</Application>
  <PresentationFormat>Widescreen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Helvetica Neue Medium</vt:lpstr>
      <vt:lpstr>Office Theme</vt:lpstr>
      <vt:lpstr>Preparing for Acute Reputation Risk</vt:lpstr>
      <vt:lpstr>Preparing Policy</vt:lpstr>
      <vt:lpstr>Preparing leaders</vt:lpstr>
      <vt:lpstr>Preparing structure</vt:lpstr>
      <vt:lpstr>Preparing procedures</vt:lpstr>
      <vt:lpstr>Preparing people</vt:lpstr>
      <vt:lpstr>Preparing culture and relationships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Preparing for Acute Reputation Risk</dc:title>
  <dc:creator>Emma  Aliudin</dc:creator>
  <cp:lastModifiedBy>Emma  Aliudin</cp:lastModifiedBy>
  <cp:revision>2</cp:revision>
  <dcterms:created xsi:type="dcterms:W3CDTF">2020-11-30T18:19:40Z</dcterms:created>
  <dcterms:modified xsi:type="dcterms:W3CDTF">2020-11-30T18:30:03Z</dcterms:modified>
</cp:coreProperties>
</file>