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56" d="100"/>
          <a:sy n="56" d="100"/>
        </p:scale>
        <p:origin x="-416" y="-1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0329-1470-DE47-807F-1FE71269C543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15B56-3137-C749-82F2-A2EF11088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7313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0329-1470-DE47-807F-1FE71269C543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15B56-3137-C749-82F2-A2EF11088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1777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0329-1470-DE47-807F-1FE71269C543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15B56-3137-C749-82F2-A2EF11088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396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0329-1470-DE47-807F-1FE71269C543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15B56-3137-C749-82F2-A2EF11088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02442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0329-1470-DE47-807F-1FE71269C543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15B56-3137-C749-82F2-A2EF11088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07252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0329-1470-DE47-807F-1FE71269C543}" type="datetimeFigureOut">
              <a:rPr lang="en-US" smtClean="0"/>
              <a:t>9/26/19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15B56-3137-C749-82F2-A2EF11088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91827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0329-1470-DE47-807F-1FE71269C543}" type="datetimeFigureOut">
              <a:rPr lang="en-US" smtClean="0"/>
              <a:t>9/26/19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15B56-3137-C749-82F2-A2EF11088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40420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0329-1470-DE47-807F-1FE71269C543}" type="datetimeFigureOut">
              <a:rPr lang="en-US" smtClean="0"/>
              <a:t>9/26/19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15B56-3137-C749-82F2-A2EF11088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322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0329-1470-DE47-807F-1FE71269C543}" type="datetimeFigureOut">
              <a:rPr lang="en-US" smtClean="0"/>
              <a:t>9/26/19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15B56-3137-C749-82F2-A2EF11088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04053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0329-1470-DE47-807F-1FE71269C543}" type="datetimeFigureOut">
              <a:rPr lang="en-US" smtClean="0"/>
              <a:t>9/26/19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15B56-3137-C749-82F2-A2EF11088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75927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40329-1470-DE47-807F-1FE71269C543}" type="datetimeFigureOut">
              <a:rPr lang="en-US" smtClean="0"/>
              <a:t>9/26/19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815B56-3137-C749-82F2-A2EF11088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59104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40329-1470-DE47-807F-1FE71269C543}" type="datetimeFigureOut">
              <a:rPr lang="en-US" smtClean="0"/>
              <a:t>9/26/19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8815B56-3137-C749-82F2-A2EF11088B0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3635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>
                <a:latin typeface="Trajan Pro"/>
                <a:cs typeface="Trajan Pro"/>
              </a:rPr>
              <a:t>CRISIS MANAGEMENT</a:t>
            </a:r>
            <a:endParaRPr lang="en-US" dirty="0">
              <a:latin typeface="Trajan Pro"/>
              <a:cs typeface="Trajan Pro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/>
          <a:lstStyle/>
          <a:p>
            <a:r>
              <a:rPr lang="en-US" dirty="0" err="1" smtClean="0"/>
              <a:t>Pertemuan</a:t>
            </a:r>
            <a:r>
              <a:rPr lang="en-US" dirty="0" smtClean="0"/>
              <a:t> 1</a:t>
            </a:r>
          </a:p>
          <a:p>
            <a:r>
              <a:rPr lang="en-US" dirty="0" err="1" smtClean="0"/>
              <a:t>Gasal</a:t>
            </a:r>
            <a:r>
              <a:rPr lang="en-US" smtClean="0"/>
              <a:t> 2019-2020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871046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3600" dirty="0" smtClean="0">
                <a:latin typeface="Trajan Pro"/>
                <a:cs typeface="Trajan Pro"/>
              </a:rPr>
              <a:t>PERTEMUAN I: PENGANTAR </a:t>
            </a:r>
            <a:br>
              <a:rPr lang="en-US" sz="3600" dirty="0" smtClean="0">
                <a:latin typeface="Trajan Pro"/>
                <a:cs typeface="Trajan Pro"/>
              </a:rPr>
            </a:br>
            <a:endParaRPr lang="en-US" sz="3600" dirty="0">
              <a:latin typeface="Trajan Pro"/>
              <a:cs typeface="Trajan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Trajan Pro"/>
                <a:cs typeface="Trajan Pro"/>
              </a:rPr>
              <a:t>TERMINOLOGI </a:t>
            </a:r>
          </a:p>
          <a:p>
            <a:r>
              <a:rPr lang="en-US" dirty="0" smtClean="0">
                <a:latin typeface="Trajan Pro"/>
                <a:cs typeface="Trajan Pro"/>
              </a:rPr>
              <a:t>CRISIS</a:t>
            </a:r>
          </a:p>
          <a:p>
            <a:r>
              <a:rPr lang="en-US" dirty="0" smtClean="0">
                <a:latin typeface="Trajan Pro"/>
                <a:cs typeface="Trajan Pro"/>
              </a:rPr>
              <a:t>ISSUE</a:t>
            </a:r>
          </a:p>
          <a:p>
            <a:r>
              <a:rPr lang="en-US" dirty="0" smtClean="0">
                <a:latin typeface="Trajan Pro"/>
                <a:cs typeface="Trajan Pro"/>
              </a:rPr>
              <a:t>THREATS</a:t>
            </a:r>
          </a:p>
          <a:p>
            <a:r>
              <a:rPr lang="en-US" dirty="0" smtClean="0">
                <a:latin typeface="Trajan Pro"/>
                <a:cs typeface="Trajan Pro"/>
              </a:rPr>
              <a:t>REPUTATION</a:t>
            </a:r>
          </a:p>
          <a:p>
            <a:r>
              <a:rPr lang="en-US" dirty="0" smtClean="0">
                <a:latin typeface="Trajan Pro"/>
                <a:cs typeface="Trajan Pro"/>
              </a:rPr>
              <a:t>CRISIS PHASE</a:t>
            </a:r>
          </a:p>
          <a:p>
            <a:r>
              <a:rPr lang="en-US" dirty="0" smtClean="0">
                <a:latin typeface="Trajan Pro"/>
                <a:cs typeface="Trajan Pro"/>
              </a:rPr>
              <a:t>CRISIS MANAGEMENT</a:t>
            </a:r>
          </a:p>
          <a:p>
            <a:r>
              <a:rPr lang="en-US" dirty="0" smtClean="0">
                <a:latin typeface="Trajan Pro"/>
                <a:cs typeface="Trajan Pro"/>
              </a:rPr>
              <a:t>CRISIS MANAGEMENT TEAM</a:t>
            </a:r>
          </a:p>
          <a:p>
            <a:r>
              <a:rPr lang="en-US" dirty="0" smtClean="0">
                <a:latin typeface="Trajan Pro"/>
                <a:cs typeface="Trajan Pro"/>
              </a:rPr>
              <a:t>CRISIS RESPONSE PLAN</a:t>
            </a:r>
            <a:endParaRPr lang="en-US" dirty="0">
              <a:latin typeface="Trajan Pro"/>
              <a:cs typeface="Trajan Pro"/>
            </a:endParaRPr>
          </a:p>
        </p:txBody>
      </p:sp>
    </p:spTree>
    <p:extLst>
      <p:ext uri="{BB962C8B-B14F-4D97-AF65-F5344CB8AC3E}">
        <p14:creationId xmlns:p14="http://schemas.microsoft.com/office/powerpoint/2010/main" val="421615245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ajan Pro"/>
                <a:cs typeface="Trajan Pro"/>
              </a:rPr>
              <a:t>3 FACTS ABOUT CRISIS</a:t>
            </a:r>
            <a:endParaRPr lang="en-US" dirty="0">
              <a:latin typeface="Trajan Pro"/>
              <a:cs typeface="Trajan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Trajan Pro"/>
                <a:cs typeface="Trajan Pro"/>
              </a:rPr>
              <a:t>Every organization is vulnerable to crisis</a:t>
            </a:r>
          </a:p>
          <a:p>
            <a:r>
              <a:rPr lang="en-US" dirty="0" smtClean="0">
                <a:latin typeface="Trajan Pro"/>
                <a:cs typeface="Trajan Pro"/>
              </a:rPr>
              <a:t>Less preparation, more damage </a:t>
            </a:r>
          </a:p>
          <a:p>
            <a:r>
              <a:rPr lang="en-US" dirty="0" smtClean="0">
                <a:latin typeface="Trajan Pro"/>
                <a:cs typeface="Trajan Pro"/>
              </a:rPr>
              <a:t>Failure to address many communications issues related to crisis </a:t>
            </a:r>
          </a:p>
          <a:p>
            <a:pPr marL="0" indent="0">
              <a:buNone/>
            </a:pP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534472" y="5184833"/>
            <a:ext cx="7609528" cy="9233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The perspective: </a:t>
            </a:r>
          </a:p>
          <a:p>
            <a:r>
              <a:rPr lang="en-US" dirty="0" smtClean="0"/>
              <a:t>“it can’t happen to us” </a:t>
            </a:r>
          </a:p>
          <a:p>
            <a:r>
              <a:rPr lang="en-US" dirty="0" smtClean="0"/>
              <a:t> “if it happens to us, we can handle it relatively easily.”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690113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ajan Pro"/>
                <a:cs typeface="Trajan Pro"/>
              </a:rPr>
              <a:t>POTENTIAL DAMAGE</a:t>
            </a:r>
            <a:endParaRPr lang="en-US" dirty="0">
              <a:latin typeface="Trajan Pro"/>
              <a:cs typeface="Trajan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>
                <a:latin typeface="Trajan Pro"/>
                <a:cs typeface="Trajan Pro"/>
              </a:rPr>
              <a:t>In crisis management, the </a:t>
            </a:r>
            <a:r>
              <a:rPr lang="en-US" b="1" dirty="0" smtClean="0">
                <a:latin typeface="Trajan Pro"/>
                <a:cs typeface="Trajan Pro"/>
              </a:rPr>
              <a:t>threat</a:t>
            </a:r>
            <a:r>
              <a:rPr lang="en-US" dirty="0" smtClean="0">
                <a:latin typeface="Trajan Pro"/>
                <a:cs typeface="Trajan Pro"/>
              </a:rPr>
              <a:t> is the potential </a:t>
            </a:r>
            <a:r>
              <a:rPr lang="en-US" b="1" dirty="0" smtClean="0">
                <a:latin typeface="Trajan Pro"/>
                <a:cs typeface="Trajan Pro"/>
              </a:rPr>
              <a:t>damage,</a:t>
            </a:r>
            <a:r>
              <a:rPr lang="en-US" dirty="0" smtClean="0">
                <a:latin typeface="Trajan Pro"/>
                <a:cs typeface="Trajan Pro"/>
              </a:rPr>
              <a:t> a crisis can inflict on an organization, its stakeholders, and an industry.  </a:t>
            </a:r>
          </a:p>
          <a:p>
            <a:pPr marL="0" indent="0">
              <a:buNone/>
            </a:pPr>
            <a:endParaRPr lang="en-US" dirty="0">
              <a:latin typeface="Trajan Pro"/>
              <a:cs typeface="Trajan Pro"/>
            </a:endParaRPr>
          </a:p>
          <a:p>
            <a:pPr marL="0" indent="0">
              <a:buNone/>
            </a:pPr>
            <a:r>
              <a:rPr lang="en-US" dirty="0" smtClean="0">
                <a:latin typeface="Trajan Pro"/>
                <a:cs typeface="Trajan Pro"/>
              </a:rPr>
              <a:t>A crisis can create three related threats: 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Trajan Pro"/>
                <a:cs typeface="Trajan Pro"/>
              </a:rPr>
              <a:t>P</a:t>
            </a:r>
            <a:r>
              <a:rPr lang="en-US" dirty="0" smtClean="0">
                <a:latin typeface="Trajan Pro"/>
                <a:cs typeface="Trajan Pro"/>
              </a:rPr>
              <a:t>ublic safety, 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Trajan Pro"/>
                <a:cs typeface="Trajan Pro"/>
              </a:rPr>
              <a:t>F</a:t>
            </a:r>
            <a:r>
              <a:rPr lang="en-US" dirty="0" smtClean="0">
                <a:latin typeface="Trajan Pro"/>
                <a:cs typeface="Trajan Pro"/>
              </a:rPr>
              <a:t>inancial loss, and</a:t>
            </a:r>
          </a:p>
          <a:p>
            <a:pPr marL="514350" indent="-514350">
              <a:buFont typeface="+mj-lt"/>
              <a:buAutoNum type="arabicPeriod"/>
            </a:pPr>
            <a:r>
              <a:rPr lang="en-US" dirty="0">
                <a:latin typeface="Trajan Pro"/>
                <a:cs typeface="Trajan Pro"/>
              </a:rPr>
              <a:t>R</a:t>
            </a:r>
            <a:r>
              <a:rPr lang="en-US" dirty="0" smtClean="0">
                <a:latin typeface="Trajan Pro"/>
                <a:cs typeface="Trajan Pro"/>
              </a:rPr>
              <a:t>eputation loss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395232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>
                <a:latin typeface="Trajan Pro"/>
                <a:cs typeface="Trajan Pro"/>
              </a:rPr>
              <a:t>5 LOSS</a:t>
            </a:r>
            <a:endParaRPr lang="en-US" dirty="0">
              <a:latin typeface="Trajan Pro"/>
              <a:cs typeface="Trajan Pro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>
                <a:latin typeface="Trajan Pro"/>
                <a:cs typeface="Trajan Pro"/>
              </a:rPr>
              <a:t>Operational response will break down</a:t>
            </a:r>
          </a:p>
          <a:p>
            <a:r>
              <a:rPr lang="en-US" dirty="0" smtClean="0">
                <a:latin typeface="Trajan Pro"/>
                <a:cs typeface="Trajan Pro"/>
              </a:rPr>
              <a:t>Stakeholders will not know what is happening and quickly become confused, angry and negatively reactive</a:t>
            </a:r>
          </a:p>
          <a:p>
            <a:r>
              <a:rPr lang="en-US" dirty="0" smtClean="0">
                <a:latin typeface="Trajan Pro"/>
                <a:cs typeface="Trajan Pro"/>
              </a:rPr>
              <a:t>The organization will be perceived as inept (at best) and criminally IRRESPONSIBLE (at worst)</a:t>
            </a:r>
          </a:p>
          <a:p>
            <a:r>
              <a:rPr lang="en-US" dirty="0" smtClean="0">
                <a:latin typeface="Trajan Pro"/>
                <a:cs typeface="Trajan Pro"/>
              </a:rPr>
              <a:t>The length of time required to bring full resolution to the issue will be extended, often dramatically</a:t>
            </a:r>
          </a:p>
          <a:p>
            <a:r>
              <a:rPr lang="en-US" dirty="0" smtClean="0">
                <a:latin typeface="Trajan Pro"/>
                <a:cs typeface="Trajan Pro"/>
              </a:rPr>
              <a:t>The impact to the financial and reputational bottom line will be more severe. </a:t>
            </a:r>
            <a:endParaRPr lang="en-US" dirty="0">
              <a:latin typeface="Trajan Pro"/>
              <a:cs typeface="Trajan Pro"/>
            </a:endParaRPr>
          </a:p>
        </p:txBody>
      </p:sp>
    </p:spTree>
    <p:extLst>
      <p:ext uri="{BB962C8B-B14F-4D97-AF65-F5344CB8AC3E}">
        <p14:creationId xmlns:p14="http://schemas.microsoft.com/office/powerpoint/2010/main" val="8274209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7"/>
            <a:ext cx="8229600" cy="5851525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lang="en-US" dirty="0" smtClean="0"/>
              <a:t>“On </a:t>
            </a:r>
            <a:r>
              <a:rPr lang="en-US" dirty="0"/>
              <a:t>hostile and/or ego-driven person with computer and some internet savvy can do a huge amount of damage to any organization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74638"/>
            <a:ext cx="8229600" cy="5851526"/>
          </a:xfrm>
        </p:spPr>
        <p:txBody>
          <a:bodyPr/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4598961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221</Words>
  <Application>Microsoft Macintosh PowerPoint</Application>
  <PresentationFormat>On-screen Show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CRISIS MANAGEMENT</vt:lpstr>
      <vt:lpstr>PERTEMUAN I: PENGANTAR  </vt:lpstr>
      <vt:lpstr>3 FACTS ABOUT CRISIS</vt:lpstr>
      <vt:lpstr>POTENTIAL DAMAGE</vt:lpstr>
      <vt:lpstr>5 LOSS</vt:lpstr>
      <vt:lpstr>“On hostile and/or ego-driven person with computer and some internet savvy can do a huge amount of damage to any organization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emma</dc:creator>
  <cp:lastModifiedBy>emma</cp:lastModifiedBy>
  <cp:revision>2</cp:revision>
  <dcterms:created xsi:type="dcterms:W3CDTF">2019-09-26T02:41:15Z</dcterms:created>
  <dcterms:modified xsi:type="dcterms:W3CDTF">2019-09-26T14:35:33Z</dcterms:modified>
</cp:coreProperties>
</file>