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8" d="100"/>
          <a:sy n="48" d="100"/>
        </p:scale>
        <p:origin x="-65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5" name="Snip Single Corner Rectangle 14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Teardrop 12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2/27/20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0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2" name="Snip Diagonal Corner Rectangle 11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Teardrop 12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2176272"/>
            <a:ext cx="3657600" cy="1161288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4654475" y="228600"/>
            <a:ext cx="4251960" cy="6391656"/>
          </a:xfrm>
          <a:prstGeom prst="snip2DiagRect">
            <a:avLst>
              <a:gd name="adj1" fmla="val 0"/>
              <a:gd name="adj2" fmla="val 4017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3342401"/>
            <a:ext cx="3657600" cy="259528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58952" y="6300216"/>
            <a:ext cx="1298448" cy="365125"/>
          </a:xfrm>
        </p:spPr>
        <p:txBody>
          <a:bodyPr/>
          <a:lstStyle/>
          <a:p>
            <a:fld id="{B1115196-1C6F-4784-83AC-30756D8F10B3}" type="datetimeFigureOut">
              <a:rPr lang="en-US" smtClean="0"/>
              <a:t>2/27/20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300216"/>
            <a:ext cx="234086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1752" y="6300216"/>
            <a:ext cx="448056" cy="365125"/>
          </a:xfrm>
        </p:spPr>
        <p:txBody>
          <a:bodyPr/>
          <a:lstStyle>
            <a:lvl1pPr algn="l">
              <a:defRPr/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4648200"/>
            <a:ext cx="8686800" cy="1963271"/>
          </a:xfrm>
          <a:prstGeom prst="snip2DiagRect">
            <a:avLst>
              <a:gd name="adj1" fmla="val 0"/>
              <a:gd name="adj2" fmla="val 937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48200"/>
            <a:ext cx="8153400" cy="609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2/27/20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257799"/>
            <a:ext cx="8156448" cy="82027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ct val="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flipH="1">
            <a:off x="228600" y="228600"/>
            <a:ext cx="8677835" cy="4267200"/>
          </a:xfrm>
          <a:prstGeom prst="snip2DiagRect">
            <a:avLst>
              <a:gd name="adj1" fmla="val 0"/>
              <a:gd name="adj2" fmla="val 4332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2/27/20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2/27/20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7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838201"/>
            <a:ext cx="1219200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1"/>
            <a:ext cx="6307138" cy="51054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2/27/20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2/27/20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4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7" name="Snip Single Corner Rectangle 16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Teardrop 15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2/27/20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0" y="676835"/>
            <a:ext cx="7543800" cy="2587752"/>
          </a:xfr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 flipH="1">
            <a:off x="1600199" y="2126877"/>
            <a:ext cx="7543801" cy="2604247"/>
            <a:chOff x="-1" y="3379694"/>
            <a:chExt cx="7543801" cy="2604247"/>
          </a:xfrm>
        </p:grpSpPr>
        <p:grpSp>
          <p:nvGrpSpPr>
            <p:cNvPr id="7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0" name="Snip Single Corner Rectangle 9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ardrop 8"/>
            <p:cNvSpPr/>
            <p:nvPr/>
          </p:nvSpPr>
          <p:spPr>
            <a:xfrm flipH="1">
              <a:off x="22859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6105" y="2653553"/>
            <a:ext cx="5870448" cy="14721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6105" y="4134881"/>
            <a:ext cx="5870448" cy="57607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8033590" y="3475037"/>
            <a:ext cx="1828801" cy="365125"/>
          </a:xfrm>
        </p:spPr>
        <p:txBody>
          <a:bodyPr vert="horz" lIns="91440" tIns="0" rIns="91440" bIns="0" rtlCol="0" anchor="t" anchorCtr="0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658009" y="3475037"/>
            <a:ext cx="1828800" cy="365125"/>
          </a:xfrm>
        </p:spPr>
        <p:txBody>
          <a:bodyPr vert="horz" lIns="91440" tIns="0" rIns="91440" bIns="0" rtlCol="0" anchor="b" anchorCtr="0"/>
          <a:lstStyle>
            <a:lvl1pPr marL="0" algn="l" defTabSz="914400" rtl="0" eaLnBrk="1" latinLnBrk="0" hangingPunct="1">
              <a:defRPr sz="1400" b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B1115196-1C6F-4784-83AC-30756D8F10B3}" type="datetimeFigureOut">
              <a:rPr lang="en-US" smtClean="0"/>
              <a:t>2/27/20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nip Diagonal Corner Rectangle 10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Snip Diagonal Corner Rectangle 11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535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344488">
              <a:defRPr sz="1800"/>
            </a:lvl6pPr>
            <a:lvl7pPr marL="1946275" indent="-344488">
              <a:defRPr sz="1800"/>
            </a:lvl7pPr>
            <a:lvl8pPr marL="1946275" indent="-344488">
              <a:defRPr sz="1800"/>
            </a:lvl8pPr>
            <a:lvl9pPr marL="1946275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2/27/20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Diagonal Corner Rectangle 11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Snip Diagonal Corner Rectangle 12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1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1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2/27/20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2/27/20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nip Diagonal Corner Rectangle 5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2/27/20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1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3" name="Snip Diagonal Corner Rectangle 12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Teardrop 13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5" name="Snip Diagonal Corner Rectangle 14"/>
          <p:cNvSpPr/>
          <p:nvPr/>
        </p:nvSpPr>
        <p:spPr>
          <a:xfrm flipV="1">
            <a:off x="4648200" y="228600"/>
            <a:ext cx="4251960" cy="6387352"/>
          </a:xfrm>
          <a:prstGeom prst="snip2DiagRect">
            <a:avLst>
              <a:gd name="adj1" fmla="val 0"/>
              <a:gd name="adj2" fmla="val 379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2177303"/>
            <a:ext cx="3657600" cy="1162050"/>
          </a:xfrm>
        </p:spPr>
        <p:txBody>
          <a:bodyPr anchor="b">
            <a:normAutofit/>
          </a:bodyPr>
          <a:lstStyle>
            <a:lvl1pPr algn="l">
              <a:defRPr sz="30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5380" y="609600"/>
            <a:ext cx="3657600" cy="53340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0" y="3352799"/>
            <a:ext cx="3657600" cy="2590801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6297706"/>
            <a:ext cx="1295400" cy="365125"/>
          </a:xfrm>
        </p:spPr>
        <p:txBody>
          <a:bodyPr/>
          <a:lstStyle/>
          <a:p>
            <a:fld id="{B1115196-1C6F-4784-83AC-30756D8F10B3}" type="datetimeFigureOut">
              <a:rPr lang="en-US" smtClean="0"/>
              <a:t>2/27/20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297706"/>
            <a:ext cx="2339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4800" y="6297706"/>
            <a:ext cx="443753" cy="365125"/>
          </a:xfrm>
        </p:spPr>
        <p:txBody>
          <a:bodyPr/>
          <a:lstStyle>
            <a:lvl1pPr algn="l">
              <a:defRPr/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949824"/>
            <a:ext cx="7583488" cy="4007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24391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2/27/20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67400" y="6248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484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 2" pitchFamily="18" charset="2"/>
        <a:buChar char=""/>
        <a:defRPr sz="22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4040845"/>
            <a:ext cx="5867400" cy="1214896"/>
          </a:xfrm>
        </p:spPr>
        <p:txBody>
          <a:bodyPr>
            <a:normAutofit/>
          </a:bodyPr>
          <a:lstStyle/>
          <a:p>
            <a:r>
              <a:rPr lang="en-US" dirty="0" smtClean="0"/>
              <a:t>MANAJEMEN MEDIA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PERTEMUAN 5: </a:t>
            </a:r>
          </a:p>
          <a:p>
            <a:r>
              <a:rPr lang="en-US" dirty="0" smtClean="0"/>
              <a:t>REGULASI MEDIA DI INDONESIA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094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Regulasi</a:t>
            </a:r>
            <a:r>
              <a:rPr lang="tr-TR" dirty="0"/>
              <a:t> </a:t>
            </a:r>
            <a:r>
              <a:rPr lang="tr-TR" dirty="0" err="1"/>
              <a:t>menurut</a:t>
            </a:r>
            <a:r>
              <a:rPr lang="tr-TR" dirty="0"/>
              <a:t> Kamus </a:t>
            </a:r>
            <a:r>
              <a:rPr lang="tr-TR" dirty="0" err="1"/>
              <a:t>Besar</a:t>
            </a:r>
            <a:r>
              <a:rPr lang="tr-TR" dirty="0"/>
              <a:t> </a:t>
            </a:r>
            <a:r>
              <a:rPr lang="tr-TR" dirty="0" err="1"/>
              <a:t>Bahasa</a:t>
            </a:r>
            <a:r>
              <a:rPr lang="tr-TR" dirty="0"/>
              <a:t> </a:t>
            </a:r>
            <a:r>
              <a:rPr lang="tr-TR" dirty="0" err="1"/>
              <a:t>Indonesia</a:t>
            </a:r>
            <a:r>
              <a:rPr lang="tr-TR" dirty="0"/>
              <a:t> </a:t>
            </a:r>
            <a:r>
              <a:rPr lang="tr-TR" dirty="0" err="1"/>
              <a:t>adalah</a:t>
            </a:r>
            <a:r>
              <a:rPr lang="tr-TR" dirty="0"/>
              <a:t> </a:t>
            </a:r>
            <a:r>
              <a:rPr lang="tr-TR" dirty="0" err="1"/>
              <a:t>pengaturan</a:t>
            </a:r>
            <a:r>
              <a:rPr lang="tr-TR" dirty="0"/>
              <a:t>. </a:t>
            </a:r>
            <a:r>
              <a:rPr lang="tr-TR" dirty="0" err="1"/>
              <a:t>Regulasi</a:t>
            </a:r>
            <a:r>
              <a:rPr lang="tr-TR" dirty="0"/>
              <a:t> </a:t>
            </a:r>
            <a:r>
              <a:rPr lang="tr-TR" dirty="0" err="1"/>
              <a:t>juga</a:t>
            </a:r>
            <a:r>
              <a:rPr lang="tr-TR" dirty="0"/>
              <a:t> </a:t>
            </a:r>
            <a:r>
              <a:rPr lang="tr-TR" dirty="0" err="1"/>
              <a:t>dapat</a:t>
            </a:r>
            <a:r>
              <a:rPr lang="tr-TR" dirty="0"/>
              <a:t> </a:t>
            </a:r>
            <a:r>
              <a:rPr lang="tr-TR" dirty="0" err="1"/>
              <a:t>diartikan</a:t>
            </a:r>
            <a:r>
              <a:rPr lang="tr-TR" dirty="0"/>
              <a:t> </a:t>
            </a:r>
            <a:r>
              <a:rPr lang="tr-TR" dirty="0" err="1"/>
              <a:t>sebagai</a:t>
            </a:r>
            <a:r>
              <a:rPr lang="tr-TR" dirty="0"/>
              <a:t> </a:t>
            </a:r>
            <a:r>
              <a:rPr lang="tr-TR" dirty="0" err="1"/>
              <a:t>aturan</a:t>
            </a:r>
            <a:r>
              <a:rPr lang="tr-TR" dirty="0"/>
              <a:t> </a:t>
            </a:r>
            <a:r>
              <a:rPr lang="tr-TR" dirty="0" err="1"/>
              <a:t>yang</a:t>
            </a:r>
            <a:r>
              <a:rPr lang="tr-TR" dirty="0"/>
              <a:t> </a:t>
            </a:r>
            <a:r>
              <a:rPr lang="tr-TR" dirty="0" err="1"/>
              <a:t>mengatur</a:t>
            </a:r>
            <a:r>
              <a:rPr lang="tr-TR" dirty="0"/>
              <a:t> </a:t>
            </a:r>
            <a:r>
              <a:rPr lang="tr-TR" dirty="0" err="1"/>
              <a:t>masyarakat</a:t>
            </a:r>
            <a:r>
              <a:rPr lang="tr-TR" dirty="0"/>
              <a:t>. </a:t>
            </a:r>
            <a:r>
              <a:rPr lang="tr-TR" dirty="0" err="1"/>
              <a:t>Sedangkan</a:t>
            </a:r>
            <a:r>
              <a:rPr lang="tr-TR" dirty="0"/>
              <a:t> </a:t>
            </a:r>
            <a:r>
              <a:rPr lang="tr-TR" dirty="0" err="1"/>
              <a:t>regulasi</a:t>
            </a:r>
            <a:r>
              <a:rPr lang="tr-TR" dirty="0"/>
              <a:t> </a:t>
            </a:r>
            <a:r>
              <a:rPr lang="tr-TR" dirty="0" err="1"/>
              <a:t>di</a:t>
            </a:r>
            <a:r>
              <a:rPr lang="tr-TR" dirty="0"/>
              <a:t> </a:t>
            </a:r>
            <a:r>
              <a:rPr lang="tr-TR" dirty="0" err="1"/>
              <a:t>Indonesia</a:t>
            </a:r>
            <a:r>
              <a:rPr lang="tr-TR" dirty="0"/>
              <a:t> </a:t>
            </a:r>
            <a:r>
              <a:rPr lang="tr-TR" dirty="0" err="1"/>
              <a:t>diartikan</a:t>
            </a:r>
            <a:r>
              <a:rPr lang="tr-TR" dirty="0"/>
              <a:t> </a:t>
            </a:r>
            <a:r>
              <a:rPr lang="tr-TR" dirty="0" err="1"/>
              <a:t>sebagai</a:t>
            </a:r>
            <a:r>
              <a:rPr lang="tr-TR" dirty="0"/>
              <a:t> </a:t>
            </a:r>
            <a:r>
              <a:rPr lang="tr-TR" dirty="0" err="1"/>
              <a:t>sumber</a:t>
            </a:r>
            <a:r>
              <a:rPr lang="tr-TR" dirty="0"/>
              <a:t> </a:t>
            </a:r>
            <a:r>
              <a:rPr lang="tr-TR" dirty="0" err="1"/>
              <a:t>hukum</a:t>
            </a:r>
            <a:r>
              <a:rPr lang="tr-TR" dirty="0"/>
              <a:t> </a:t>
            </a:r>
            <a:r>
              <a:rPr lang="tr-TR" dirty="0" err="1"/>
              <a:t>formil</a:t>
            </a:r>
            <a:r>
              <a:rPr lang="tr-TR" dirty="0"/>
              <a:t> </a:t>
            </a:r>
            <a:r>
              <a:rPr lang="tr-TR" dirty="0" err="1"/>
              <a:t>berupa</a:t>
            </a:r>
            <a:r>
              <a:rPr lang="tr-TR" dirty="0"/>
              <a:t> </a:t>
            </a:r>
            <a:r>
              <a:rPr lang="tr-TR" dirty="0" err="1"/>
              <a:t>peraturan</a:t>
            </a:r>
            <a:r>
              <a:rPr lang="tr-TR" dirty="0"/>
              <a:t> </a:t>
            </a:r>
            <a:r>
              <a:rPr lang="tr-TR" dirty="0" err="1"/>
              <a:t>perundang-undangan</a:t>
            </a:r>
            <a:r>
              <a:rPr lang="tr-TR" dirty="0"/>
              <a:t> </a:t>
            </a:r>
            <a:r>
              <a:rPr lang="tr-TR" dirty="0" err="1"/>
              <a:t>yang</a:t>
            </a:r>
            <a:r>
              <a:rPr lang="tr-TR" dirty="0"/>
              <a:t> </a:t>
            </a:r>
            <a:r>
              <a:rPr lang="tr-TR" dirty="0" err="1"/>
              <a:t>memiliki</a:t>
            </a:r>
            <a:r>
              <a:rPr lang="tr-TR" dirty="0"/>
              <a:t> </a:t>
            </a:r>
            <a:r>
              <a:rPr lang="tr-TR" dirty="0" err="1"/>
              <a:t>beberapa</a:t>
            </a:r>
            <a:r>
              <a:rPr lang="tr-TR" dirty="0"/>
              <a:t> unsur, </a:t>
            </a:r>
            <a:r>
              <a:rPr lang="tr-TR" dirty="0" err="1"/>
              <a:t>yaitu</a:t>
            </a:r>
            <a:r>
              <a:rPr lang="tr-TR" dirty="0"/>
              <a:t> </a:t>
            </a:r>
            <a:r>
              <a:rPr lang="tr-TR" dirty="0" err="1"/>
              <a:t>merupakan</a:t>
            </a:r>
            <a:r>
              <a:rPr lang="tr-TR" dirty="0"/>
              <a:t> </a:t>
            </a:r>
            <a:r>
              <a:rPr lang="tr-TR" dirty="0" err="1"/>
              <a:t>suatu</a:t>
            </a:r>
            <a:r>
              <a:rPr lang="tr-TR" dirty="0"/>
              <a:t> </a:t>
            </a:r>
            <a:r>
              <a:rPr lang="tr-TR" dirty="0" err="1"/>
              <a:t>keputusan</a:t>
            </a:r>
            <a:r>
              <a:rPr lang="tr-TR" dirty="0"/>
              <a:t> </a:t>
            </a:r>
            <a:r>
              <a:rPr lang="tr-TR" dirty="0" err="1" smtClean="0"/>
              <a:t>tertulis</a:t>
            </a:r>
            <a:r>
              <a:rPr lang="tr-TR" dirty="0"/>
              <a:t>, </a:t>
            </a:r>
            <a:r>
              <a:rPr lang="tr-TR" dirty="0" err="1"/>
              <a:t>dibentuk</a:t>
            </a:r>
            <a:r>
              <a:rPr lang="tr-TR" dirty="0"/>
              <a:t> </a:t>
            </a:r>
            <a:r>
              <a:rPr lang="tr-TR" dirty="0" err="1"/>
              <a:t>oleh</a:t>
            </a:r>
            <a:r>
              <a:rPr lang="tr-TR" dirty="0"/>
              <a:t> </a:t>
            </a:r>
            <a:r>
              <a:rPr lang="tr-TR" dirty="0" err="1"/>
              <a:t>lembaga</a:t>
            </a:r>
            <a:r>
              <a:rPr lang="tr-TR" dirty="0"/>
              <a:t> </a:t>
            </a:r>
            <a:r>
              <a:rPr lang="tr-TR" dirty="0" err="1"/>
              <a:t>negara</a:t>
            </a:r>
            <a:r>
              <a:rPr lang="tr-TR" dirty="0"/>
              <a:t> </a:t>
            </a:r>
            <a:r>
              <a:rPr lang="tr-TR" dirty="0" err="1"/>
              <a:t>atau</a:t>
            </a:r>
            <a:r>
              <a:rPr lang="tr-TR" dirty="0"/>
              <a:t> </a:t>
            </a:r>
            <a:r>
              <a:rPr lang="tr-TR" dirty="0" err="1"/>
              <a:t>pejabat</a:t>
            </a:r>
            <a:r>
              <a:rPr lang="tr-TR" dirty="0"/>
              <a:t> </a:t>
            </a:r>
            <a:r>
              <a:rPr lang="tr-TR" dirty="0" err="1" smtClean="0"/>
              <a:t>berwenang</a:t>
            </a:r>
            <a:r>
              <a:rPr lang="tr-TR" dirty="0"/>
              <a:t>, dan </a:t>
            </a:r>
            <a:r>
              <a:rPr lang="tr-TR" dirty="0" err="1"/>
              <a:t>mengikat</a:t>
            </a:r>
            <a:r>
              <a:rPr lang="tr-TR" dirty="0"/>
              <a:t> umum.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447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err="1" smtClean="0"/>
              <a:t>Regulasi</a:t>
            </a:r>
            <a:r>
              <a:rPr lang="it-IT" dirty="0" smtClean="0"/>
              <a:t> </a:t>
            </a:r>
            <a:r>
              <a:rPr lang="it-IT" dirty="0"/>
              <a:t>media </a:t>
            </a:r>
            <a:r>
              <a:rPr lang="it-IT" dirty="0" err="1"/>
              <a:t>adalah</a:t>
            </a:r>
            <a:r>
              <a:rPr lang="it-IT" dirty="0"/>
              <a:t> </a:t>
            </a:r>
            <a:r>
              <a:rPr lang="it-IT" dirty="0" err="1" smtClean="0"/>
              <a:t>sebagai</a:t>
            </a:r>
            <a:r>
              <a:rPr lang="it-IT" dirty="0" smtClean="0"/>
              <a:t> </a:t>
            </a:r>
            <a:r>
              <a:rPr lang="it-IT" dirty="0" err="1" smtClean="0"/>
              <a:t>pengawasan</a:t>
            </a:r>
            <a:r>
              <a:rPr lang="it-IT" dirty="0" smtClean="0"/>
              <a:t> </a:t>
            </a:r>
            <a:r>
              <a:rPr lang="it-IT" dirty="0" err="1" smtClean="0"/>
              <a:t>dan</a:t>
            </a:r>
            <a:r>
              <a:rPr lang="it-IT" dirty="0" smtClean="0"/>
              <a:t> </a:t>
            </a:r>
            <a:r>
              <a:rPr lang="it-IT" dirty="0" err="1"/>
              <a:t>pembinaan</a:t>
            </a:r>
            <a:r>
              <a:rPr lang="it-IT" dirty="0"/>
              <a:t> media massa </a:t>
            </a:r>
            <a:r>
              <a:rPr lang="it-IT" dirty="0" err="1" smtClean="0"/>
              <a:t>yang</a:t>
            </a:r>
            <a:r>
              <a:rPr lang="it-IT" dirty="0" smtClean="0"/>
              <a:t> </a:t>
            </a:r>
            <a:r>
              <a:rPr lang="it-IT" dirty="0" err="1" smtClean="0"/>
              <a:t>dilakukan</a:t>
            </a:r>
            <a:r>
              <a:rPr lang="it-IT" dirty="0" smtClean="0"/>
              <a:t> </a:t>
            </a:r>
            <a:r>
              <a:rPr lang="it-IT" dirty="0" err="1" smtClean="0"/>
              <a:t>oleh</a:t>
            </a:r>
            <a:r>
              <a:rPr lang="it-IT" dirty="0" smtClean="0"/>
              <a:t> </a:t>
            </a:r>
            <a:r>
              <a:rPr lang="it-IT" dirty="0" err="1"/>
              <a:t>pemerintah</a:t>
            </a:r>
            <a:r>
              <a:rPr lang="it-IT" dirty="0"/>
              <a:t> </a:t>
            </a:r>
            <a:r>
              <a:rPr lang="it-IT" dirty="0" err="1"/>
              <a:t>dan</a:t>
            </a:r>
            <a:r>
              <a:rPr lang="it-IT" dirty="0"/>
              <a:t> </a:t>
            </a:r>
            <a:r>
              <a:rPr lang="it-IT" dirty="0" err="1" smtClean="0"/>
              <a:t>lembaga</a:t>
            </a:r>
            <a:r>
              <a:rPr lang="it-IT" dirty="0" smtClean="0"/>
              <a:t> </a:t>
            </a:r>
            <a:r>
              <a:rPr lang="it-IT" dirty="0" err="1" smtClean="0"/>
              <a:t>yang</a:t>
            </a:r>
            <a:r>
              <a:rPr lang="it-IT" dirty="0" smtClean="0"/>
              <a:t> </a:t>
            </a:r>
            <a:r>
              <a:rPr lang="it-IT" dirty="0" err="1" smtClean="0"/>
              <a:t>memiliki</a:t>
            </a:r>
            <a:r>
              <a:rPr lang="it-IT" dirty="0" smtClean="0"/>
              <a:t> </a:t>
            </a:r>
            <a:r>
              <a:rPr lang="it-IT" dirty="0" err="1" smtClean="0"/>
              <a:t>kewenangan</a:t>
            </a:r>
            <a:r>
              <a:rPr lang="it-IT" dirty="0" smtClean="0"/>
              <a:t> </a:t>
            </a:r>
            <a:r>
              <a:rPr lang="it-IT" dirty="0" err="1"/>
              <a:t>lainnya</a:t>
            </a:r>
            <a:r>
              <a:rPr lang="it-IT" dirty="0" smtClean="0"/>
              <a:t>.</a:t>
            </a:r>
          </a:p>
          <a:p>
            <a:r>
              <a:rPr lang="it-IT" dirty="0" err="1" smtClean="0"/>
              <a:t>Regulasi</a:t>
            </a:r>
            <a:r>
              <a:rPr lang="it-IT" dirty="0" smtClean="0"/>
              <a:t> </a:t>
            </a:r>
            <a:r>
              <a:rPr lang="it-IT" dirty="0" err="1" smtClean="0"/>
              <a:t>dibuat</a:t>
            </a:r>
            <a:r>
              <a:rPr lang="it-IT" dirty="0" smtClean="0"/>
              <a:t> </a:t>
            </a:r>
            <a:r>
              <a:rPr lang="it-IT" dirty="0" err="1" smtClean="0"/>
              <a:t>antara</a:t>
            </a:r>
            <a:r>
              <a:rPr lang="it-IT" dirty="0" smtClean="0"/>
              <a:t> </a:t>
            </a:r>
            <a:r>
              <a:rPr lang="it-IT" dirty="0" err="1" smtClean="0"/>
              <a:t>lain</a:t>
            </a:r>
            <a:r>
              <a:rPr lang="it-IT" dirty="0" smtClean="0"/>
              <a:t> </a:t>
            </a:r>
            <a:r>
              <a:rPr lang="it-IT" dirty="0" err="1" smtClean="0"/>
              <a:t>untuk</a:t>
            </a:r>
            <a:endParaRPr lang="it-IT" dirty="0" smtClean="0"/>
          </a:p>
          <a:p>
            <a:pPr lvl="1"/>
            <a:r>
              <a:rPr lang="it-IT" dirty="0" err="1" smtClean="0"/>
              <a:t>Memberikan</a:t>
            </a:r>
            <a:r>
              <a:rPr lang="it-IT" dirty="0" smtClean="0"/>
              <a:t> </a:t>
            </a:r>
            <a:r>
              <a:rPr lang="it-IT" dirty="0" err="1" smtClean="0"/>
              <a:t>aturan</a:t>
            </a:r>
            <a:r>
              <a:rPr lang="it-IT" dirty="0" smtClean="0"/>
              <a:t> </a:t>
            </a:r>
            <a:r>
              <a:rPr lang="it-IT" dirty="0" err="1"/>
              <a:t>dan</a:t>
            </a:r>
            <a:r>
              <a:rPr lang="it-IT" dirty="0"/>
              <a:t> </a:t>
            </a:r>
            <a:r>
              <a:rPr lang="it-IT" dirty="0" err="1"/>
              <a:t>prosedur</a:t>
            </a:r>
            <a:r>
              <a:rPr lang="it-IT" dirty="0"/>
              <a:t> </a:t>
            </a:r>
            <a:r>
              <a:rPr lang="it-IT" dirty="0" err="1"/>
              <a:t>untuk</a:t>
            </a:r>
            <a:r>
              <a:rPr lang="it-IT" dirty="0"/>
              <a:t> </a:t>
            </a:r>
            <a:r>
              <a:rPr lang="it-IT" dirty="0" err="1"/>
              <a:t>mencapai</a:t>
            </a:r>
            <a:r>
              <a:rPr lang="it-IT" dirty="0"/>
              <a:t> </a:t>
            </a:r>
            <a:r>
              <a:rPr lang="it-IT" dirty="0" err="1"/>
              <a:t>berbagai</a:t>
            </a:r>
            <a:r>
              <a:rPr lang="it-IT" dirty="0"/>
              <a:t> </a:t>
            </a:r>
            <a:r>
              <a:rPr lang="it-IT" dirty="0" err="1"/>
              <a:t>macam</a:t>
            </a:r>
            <a:r>
              <a:rPr lang="it-IT" dirty="0"/>
              <a:t> </a:t>
            </a:r>
            <a:r>
              <a:rPr lang="it-IT" dirty="0" err="1"/>
              <a:t>tujuan</a:t>
            </a:r>
            <a:r>
              <a:rPr lang="it-IT" dirty="0"/>
              <a:t>, </a:t>
            </a:r>
            <a:r>
              <a:rPr lang="it-IT" dirty="0" err="1"/>
              <a:t>misalnya</a:t>
            </a:r>
            <a:r>
              <a:rPr lang="it-IT" dirty="0"/>
              <a:t> </a:t>
            </a:r>
            <a:r>
              <a:rPr lang="it-IT" dirty="0" err="1"/>
              <a:t>dalam</a:t>
            </a:r>
            <a:r>
              <a:rPr lang="it-IT" dirty="0"/>
              <a:t> </a:t>
            </a:r>
            <a:r>
              <a:rPr lang="it-IT" dirty="0" err="1"/>
              <a:t>hal</a:t>
            </a:r>
            <a:r>
              <a:rPr lang="it-IT" dirty="0"/>
              <a:t> </a:t>
            </a:r>
            <a:r>
              <a:rPr lang="it-IT" dirty="0" err="1" smtClean="0"/>
              <a:t>intervensi</a:t>
            </a:r>
            <a:r>
              <a:rPr lang="it-IT" dirty="0"/>
              <a:t> </a:t>
            </a:r>
            <a:r>
              <a:rPr lang="it-IT" dirty="0" err="1" smtClean="0"/>
              <a:t>untuk</a:t>
            </a:r>
            <a:r>
              <a:rPr lang="it-IT" dirty="0" smtClean="0"/>
              <a:t> </a:t>
            </a:r>
            <a:r>
              <a:rPr lang="it-IT" dirty="0" err="1"/>
              <a:t>melindungi</a:t>
            </a:r>
            <a:r>
              <a:rPr lang="it-IT" dirty="0"/>
              <a:t> </a:t>
            </a:r>
            <a:r>
              <a:rPr lang="it-IT" dirty="0" err="1"/>
              <a:t>kepentingan</a:t>
            </a:r>
            <a:r>
              <a:rPr lang="it-IT" dirty="0"/>
              <a:t> </a:t>
            </a:r>
            <a:r>
              <a:rPr lang="it-IT" dirty="0" err="1" smtClean="0"/>
              <a:t>umum</a:t>
            </a:r>
            <a:endParaRPr lang="it-IT" dirty="0" smtClean="0"/>
          </a:p>
          <a:p>
            <a:pPr lvl="1"/>
            <a:r>
              <a:rPr lang="it-IT" dirty="0" err="1"/>
              <a:t>M</a:t>
            </a:r>
            <a:r>
              <a:rPr lang="it-IT" dirty="0" err="1" smtClean="0"/>
              <a:t>endorong</a:t>
            </a:r>
            <a:r>
              <a:rPr lang="it-IT" dirty="0" smtClean="0"/>
              <a:t> </a:t>
            </a:r>
            <a:r>
              <a:rPr lang="it-IT" dirty="0" err="1"/>
              <a:t>persaingan</a:t>
            </a:r>
            <a:r>
              <a:rPr lang="it-IT" dirty="0"/>
              <a:t> </a:t>
            </a:r>
            <a:r>
              <a:rPr lang="it-IT" dirty="0" err="1"/>
              <a:t>dan</a:t>
            </a:r>
            <a:r>
              <a:rPr lang="it-IT" dirty="0"/>
              <a:t> </a:t>
            </a:r>
            <a:r>
              <a:rPr lang="it-IT" dirty="0" err="1"/>
              <a:t>pasar</a:t>
            </a:r>
            <a:r>
              <a:rPr lang="it-IT" dirty="0"/>
              <a:t> media </a:t>
            </a:r>
            <a:r>
              <a:rPr lang="it-IT" dirty="0" err="1"/>
              <a:t>yang</a:t>
            </a:r>
            <a:r>
              <a:rPr lang="it-IT" dirty="0"/>
              <a:t> </a:t>
            </a:r>
            <a:r>
              <a:rPr lang="it-IT" dirty="0" err="1" smtClean="0"/>
              <a:t>sehat</a:t>
            </a:r>
            <a:r>
              <a:rPr lang="it-IT" dirty="0" smtClean="0"/>
              <a:t> </a:t>
            </a:r>
          </a:p>
          <a:p>
            <a:pPr lvl="1"/>
            <a:r>
              <a:rPr lang="it-IT" dirty="0" err="1" smtClean="0"/>
              <a:t>Menetapkan</a:t>
            </a:r>
            <a:r>
              <a:rPr lang="it-IT" dirty="0" smtClean="0"/>
              <a:t> </a:t>
            </a:r>
            <a:r>
              <a:rPr lang="it-IT" dirty="0" err="1"/>
              <a:t>standar</a:t>
            </a:r>
            <a:r>
              <a:rPr lang="it-IT" dirty="0"/>
              <a:t> </a:t>
            </a:r>
            <a:r>
              <a:rPr lang="it-IT" dirty="0" err="1"/>
              <a:t>teknis</a:t>
            </a:r>
            <a:r>
              <a:rPr lang="it-IT" dirty="0"/>
              <a:t> </a:t>
            </a:r>
            <a:r>
              <a:rPr lang="it-IT" dirty="0" err="1" smtClean="0"/>
              <a:t>profesi</a:t>
            </a:r>
            <a:r>
              <a:rPr lang="it-IT" dirty="0" smtClean="0"/>
              <a:t> </a:t>
            </a:r>
            <a:r>
              <a:rPr lang="it-IT" dirty="0" err="1" smtClean="0"/>
              <a:t>secara</a:t>
            </a:r>
            <a:r>
              <a:rPr lang="it-IT" dirty="0" smtClean="0"/>
              <a:t> </a:t>
            </a:r>
            <a:r>
              <a:rPr lang="it-IT" dirty="0" err="1" smtClean="0"/>
              <a:t>umum</a:t>
            </a:r>
            <a:r>
              <a:rPr lang="it-IT" dirty="0"/>
              <a:t>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63333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Regulasi</a:t>
            </a:r>
            <a:r>
              <a:rPr lang="tr-TR" dirty="0"/>
              <a:t> </a:t>
            </a:r>
            <a:r>
              <a:rPr lang="tr-TR" dirty="0" err="1"/>
              <a:t>media</a:t>
            </a:r>
            <a:r>
              <a:rPr lang="tr-TR" dirty="0"/>
              <a:t> </a:t>
            </a:r>
            <a:r>
              <a:rPr lang="tr-TR" dirty="0" err="1" smtClean="0"/>
              <a:t>penting</a:t>
            </a:r>
            <a:r>
              <a:rPr lang="tr-TR" dirty="0" smtClean="0"/>
              <a:t> </a:t>
            </a:r>
            <a:r>
              <a:rPr lang="tr-TR" dirty="0" err="1" smtClean="0"/>
              <a:t>karena</a:t>
            </a:r>
            <a:r>
              <a:rPr lang="tr-TR" dirty="0" smtClean="0"/>
              <a:t> </a:t>
            </a:r>
            <a:r>
              <a:rPr lang="tr-TR" dirty="0" err="1"/>
              <a:t>mengatur</a:t>
            </a:r>
            <a:r>
              <a:rPr lang="tr-TR" dirty="0"/>
              <a:t> </a:t>
            </a:r>
            <a:r>
              <a:rPr lang="tr-TR" dirty="0" err="1"/>
              <a:t>segala</a:t>
            </a:r>
            <a:r>
              <a:rPr lang="tr-TR" dirty="0"/>
              <a:t> </a:t>
            </a:r>
            <a:r>
              <a:rPr lang="tr-TR" dirty="0" err="1" smtClean="0"/>
              <a:t>sesuatu</a:t>
            </a:r>
            <a:r>
              <a:rPr lang="tr-TR" dirty="0" smtClean="0"/>
              <a:t> </a:t>
            </a:r>
            <a:r>
              <a:rPr lang="tr-TR" dirty="0" err="1"/>
              <a:t>yang</a:t>
            </a:r>
            <a:r>
              <a:rPr lang="tr-TR" dirty="0"/>
              <a:t> </a:t>
            </a:r>
            <a:r>
              <a:rPr lang="tr-TR" dirty="0" err="1"/>
              <a:t>berhubungan</a:t>
            </a:r>
            <a:r>
              <a:rPr lang="tr-TR" dirty="0"/>
              <a:t> </a:t>
            </a:r>
            <a:r>
              <a:rPr lang="tr-TR" dirty="0" err="1"/>
              <a:t>dengan</a:t>
            </a:r>
            <a:r>
              <a:rPr lang="tr-TR" dirty="0"/>
              <a:t> </a:t>
            </a:r>
            <a:r>
              <a:rPr lang="tr-TR" dirty="0" err="1"/>
              <a:t>media</a:t>
            </a:r>
            <a:r>
              <a:rPr lang="tr-TR" dirty="0"/>
              <a:t> dan </a:t>
            </a:r>
            <a:r>
              <a:rPr lang="tr-TR" dirty="0" err="1"/>
              <a:t>penyebaran</a:t>
            </a:r>
            <a:r>
              <a:rPr lang="tr-TR" dirty="0"/>
              <a:t> </a:t>
            </a:r>
            <a:r>
              <a:rPr lang="tr-TR" dirty="0" err="1"/>
              <a:t>informasi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Apa</a:t>
            </a:r>
            <a:r>
              <a:rPr lang="tr-TR" dirty="0" smtClean="0"/>
              <a:t> </a:t>
            </a:r>
            <a:r>
              <a:rPr lang="tr-TR" dirty="0" err="1" smtClean="0"/>
              <a:t>yang</a:t>
            </a:r>
            <a:r>
              <a:rPr lang="tr-TR" dirty="0" smtClean="0"/>
              <a:t> </a:t>
            </a:r>
            <a:r>
              <a:rPr lang="tr-TR" dirty="0" err="1" smtClean="0"/>
              <a:t>terjadi</a:t>
            </a:r>
            <a:r>
              <a:rPr lang="tr-TR" dirty="0" smtClean="0"/>
              <a:t> </a:t>
            </a:r>
            <a:r>
              <a:rPr lang="tr-TR" dirty="0" err="1" smtClean="0"/>
              <a:t>bila</a:t>
            </a:r>
            <a:r>
              <a:rPr lang="tr-TR" dirty="0" smtClean="0"/>
              <a:t> </a:t>
            </a:r>
            <a:r>
              <a:rPr lang="tr-TR" dirty="0" err="1" smtClean="0"/>
              <a:t>tidak</a:t>
            </a:r>
            <a:r>
              <a:rPr lang="tr-TR" dirty="0" smtClean="0"/>
              <a:t> ada </a:t>
            </a:r>
            <a:r>
              <a:rPr lang="tr-TR" dirty="0" err="1" smtClean="0"/>
              <a:t>aturan</a:t>
            </a:r>
            <a:r>
              <a:rPr lang="tr-TR" dirty="0" smtClean="0"/>
              <a:t> </a:t>
            </a:r>
            <a:r>
              <a:rPr lang="tr-TR" dirty="0" err="1" smtClean="0"/>
              <a:t>yang</a:t>
            </a:r>
            <a:r>
              <a:rPr lang="tr-TR" dirty="0" smtClean="0"/>
              <a:t> </a:t>
            </a:r>
            <a:r>
              <a:rPr lang="tr-TR" dirty="0" err="1" smtClean="0"/>
              <a:t>jelas</a:t>
            </a:r>
            <a:r>
              <a:rPr lang="tr-TR" dirty="0" smtClean="0"/>
              <a:t>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365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Regulasi</a:t>
            </a:r>
            <a:r>
              <a:rPr lang="it-IT" dirty="0"/>
              <a:t> media di Indonesia </a:t>
            </a:r>
            <a:r>
              <a:rPr lang="it-IT" dirty="0" err="1" smtClean="0"/>
              <a:t>bersumber</a:t>
            </a:r>
            <a:r>
              <a:rPr lang="it-IT" dirty="0" smtClean="0"/>
              <a:t> </a:t>
            </a:r>
            <a:r>
              <a:rPr lang="it-IT" dirty="0" err="1"/>
              <a:t>pada</a:t>
            </a:r>
            <a:r>
              <a:rPr lang="it-IT" dirty="0"/>
              <a:t> UUD 1945 </a:t>
            </a:r>
            <a:r>
              <a:rPr lang="it-IT" dirty="0" err="1"/>
              <a:t>dan</a:t>
            </a:r>
            <a:r>
              <a:rPr lang="it-IT" dirty="0"/>
              <a:t> </a:t>
            </a:r>
            <a:r>
              <a:rPr lang="it-IT" dirty="0" err="1"/>
              <a:t>sosiokultural</a:t>
            </a:r>
            <a:r>
              <a:rPr lang="it-IT" dirty="0"/>
              <a:t> </a:t>
            </a:r>
            <a:r>
              <a:rPr lang="it-IT" dirty="0" err="1"/>
              <a:t>masyarakat</a:t>
            </a:r>
            <a:r>
              <a:rPr lang="it-IT" dirty="0"/>
              <a:t>. Di </a:t>
            </a:r>
            <a:r>
              <a:rPr lang="it-IT" dirty="0" err="1"/>
              <a:t>dalamnya</a:t>
            </a:r>
            <a:r>
              <a:rPr lang="it-IT" dirty="0"/>
              <a:t> </a:t>
            </a:r>
            <a:r>
              <a:rPr lang="it-IT" dirty="0" err="1" smtClean="0"/>
              <a:t>terdapat</a:t>
            </a:r>
            <a:r>
              <a:rPr lang="it-IT" dirty="0" smtClean="0"/>
              <a:t> </a:t>
            </a:r>
            <a:r>
              <a:rPr lang="it-IT" dirty="0" err="1" smtClean="0"/>
              <a:t>aturan</a:t>
            </a:r>
            <a:r>
              <a:rPr lang="it-IT" dirty="0" smtClean="0"/>
              <a:t> </a:t>
            </a:r>
            <a:r>
              <a:rPr lang="it-IT" dirty="0" err="1" smtClean="0"/>
              <a:t>mengenai</a:t>
            </a:r>
            <a:r>
              <a:rPr lang="it-IT" dirty="0" smtClean="0"/>
              <a:t> </a:t>
            </a:r>
            <a:r>
              <a:rPr lang="it-IT" dirty="0" err="1" smtClean="0"/>
              <a:t>penyelenggaran</a:t>
            </a:r>
            <a:r>
              <a:rPr lang="it-IT" dirty="0" smtClean="0"/>
              <a:t> </a:t>
            </a:r>
            <a:r>
              <a:rPr lang="it-IT" dirty="0" err="1" smtClean="0"/>
              <a:t>perusahaan</a:t>
            </a:r>
            <a:r>
              <a:rPr lang="it-IT" dirty="0" smtClean="0"/>
              <a:t> </a:t>
            </a:r>
            <a:r>
              <a:rPr lang="it-IT" dirty="0"/>
              <a:t>media </a:t>
            </a:r>
            <a:r>
              <a:rPr lang="it-IT" dirty="0" err="1"/>
              <a:t>dan</a:t>
            </a:r>
            <a:r>
              <a:rPr lang="it-IT" dirty="0"/>
              <a:t> </a:t>
            </a:r>
            <a:r>
              <a:rPr lang="it-IT" dirty="0" err="1"/>
              <a:t>penyiaran</a:t>
            </a:r>
            <a:r>
              <a:rPr lang="it-IT" dirty="0"/>
              <a:t> di Indonesia.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919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xel">
  <a:themeElements>
    <a:clrScheme name="Pixel">
      <a:dk1>
        <a:srgbClr val="103154"/>
      </a:dk1>
      <a:lt1>
        <a:srgbClr val="FFFFFF"/>
      </a:lt1>
      <a:dk2>
        <a:srgbClr val="00BFC3"/>
      </a:dk2>
      <a:lt2>
        <a:srgbClr val="0096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Pixel">
      <a:majorFont>
        <a:latin typeface="Corbel"/>
        <a:ea typeface=""/>
        <a:cs typeface=""/>
        <a:font script="Jpan" typeface="メイリオ"/>
      </a:majorFont>
      <a:minorFont>
        <a:latin typeface="Corbel"/>
        <a:ea typeface=""/>
        <a:cs typeface=""/>
        <a:font script="Jpan" typeface="メイリオ"/>
      </a:minorFont>
    </a:fontScheme>
    <a:fmtScheme name="Pixel">
      <a:fillStyleLst>
        <a:solidFill>
          <a:schemeClr val="phClr"/>
        </a:solidFill>
        <a:solidFill>
          <a:schemeClr val="phClr">
            <a:satMod val="150000"/>
          </a:schemeClr>
        </a:solidFill>
        <a:solidFill>
          <a:schemeClr val="phClr">
            <a:shade val="80000"/>
            <a:lumMod val="9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63500" dir="2700000" sx="102000" sy="102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/>
          </a:scene3d>
          <a:sp3d>
            <a:bevelT w="0" h="0"/>
          </a:sp3d>
        </a:effectStyle>
        <a:effectStyle>
          <a:effectLst>
            <a:outerShdw blurRad="63500" dist="38100" dir="3600000" sx="103000" sy="103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5400000"/>
            </a:lightRig>
          </a:scene3d>
          <a:sp3d prstMaterial="softmetal">
            <a:bevelT w="635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5000"/>
                <a:satMod val="350000"/>
              </a:schemeClr>
            </a:gs>
            <a:gs pos="100000">
              <a:schemeClr val="phClr">
                <a:shade val="20000"/>
                <a:satMod val="15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satMod val="400000"/>
              </a:schemeClr>
              <a:schemeClr val="phClr">
                <a:tint val="50000"/>
                <a:satMod val="4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Pixel.thmx</Template>
  <TotalTime>1573</TotalTime>
  <Words>172</Words>
  <Application>Microsoft Macintosh PowerPoint</Application>
  <PresentationFormat>On-screen Show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Pixel</vt:lpstr>
      <vt:lpstr>MANAJEMEN MEDIA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Regulasi media di Indonesia</dc:title>
  <dc:creator>emma</dc:creator>
  <cp:lastModifiedBy>emma</cp:lastModifiedBy>
  <cp:revision>10</cp:revision>
  <dcterms:created xsi:type="dcterms:W3CDTF">2020-02-24T17:01:04Z</dcterms:created>
  <dcterms:modified xsi:type="dcterms:W3CDTF">2020-02-27T06:09:16Z</dcterms:modified>
</cp:coreProperties>
</file>