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diagrams/data2.xml" ContentType="application/vnd.openxmlformats-officedocument.drawingml.diagramData+xml"/>
  <Override PartName="/ppt/tableStyles.xml" ContentType="application/vnd.openxmlformats-officedocument.presentationml.tableStyles+xml"/>
  <Override PartName="/ppt/diagrams/drawing2.xml" ContentType="application/vnd.ms-office.drawingml.diagramDrawing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diagrams/layout2.xml" ContentType="application/vnd.openxmlformats-officedocument.drawingml.diagram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diagrams/quickStyle2.xml" ContentType="application/vnd.openxmlformats-officedocument.drawingml.diagramStyl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DE7AFB-E57D-5C47-9F51-F7F022783119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4D02C8-777B-0144-8520-A67218971D7E}">
      <dgm:prSet phldrT="[Text]"/>
      <dgm:spPr/>
      <dgm:t>
        <a:bodyPr/>
        <a:lstStyle/>
        <a:p>
          <a:r>
            <a:rPr lang="en-US" b="1" u="sng" dirty="0" smtClean="0">
              <a:latin typeface="Times New Roman"/>
              <a:cs typeface="Times New Roman"/>
            </a:rPr>
            <a:t>Thinking Creatively</a:t>
          </a:r>
          <a:endParaRPr lang="en-US" b="1" u="sng" dirty="0">
            <a:latin typeface="Times New Roman"/>
            <a:cs typeface="Times New Roman"/>
          </a:endParaRPr>
        </a:p>
      </dgm:t>
    </dgm:pt>
    <dgm:pt modelId="{2152B147-15C0-A042-AD18-97356C8A532E}" type="parTrans" cxnId="{F62745B6-66A2-BD47-80C1-AD21134FAF9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E38FCF56-F694-7B4B-B5FA-EF66C4EBB9ED}" type="sibTrans" cxnId="{F62745B6-66A2-BD47-80C1-AD21134FAF9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669268C-5E95-DE4C-A6D4-4D20C6A712C9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Gunakan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kata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interaktif</a:t>
          </a:r>
          <a:endParaRPr lang="en-US" dirty="0">
            <a:latin typeface="Times New Roman"/>
            <a:cs typeface="Times New Roman"/>
          </a:endParaRPr>
        </a:p>
      </dgm:t>
    </dgm:pt>
    <dgm:pt modelId="{754BC3DD-5B69-4348-AFD8-D067AD55CBCE}" type="parTrans" cxnId="{5FF49D0C-EFC2-5C47-8BBE-980E057AB33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16792437-0D95-F841-9CC1-29E98E2F99F5}" type="sibTrans" cxnId="{5FF49D0C-EFC2-5C47-8BBE-980E057AB33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8D2350C-451E-B14D-942F-DBBE4DF45A4C}">
      <dgm:prSet phldrT="[Text]"/>
      <dgm:spPr/>
      <dgm:t>
        <a:bodyPr/>
        <a:lstStyle/>
        <a:p>
          <a:r>
            <a:rPr lang="en-US" b="1" u="sng" dirty="0" smtClean="0">
              <a:latin typeface="Times New Roman"/>
              <a:cs typeface="Times New Roman"/>
            </a:rPr>
            <a:t>Putting the Program Together</a:t>
          </a:r>
          <a:endParaRPr lang="en-US" b="1" u="sng" dirty="0">
            <a:latin typeface="Times New Roman"/>
            <a:cs typeface="Times New Roman"/>
          </a:endParaRPr>
        </a:p>
      </dgm:t>
    </dgm:pt>
    <dgm:pt modelId="{E202BB3E-55EA-484E-B79D-EF83784F4761}" type="parTrans" cxnId="{DB8E6E58-BF34-4F4C-9027-9573A11A5C5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9A2C58F-28B8-FD4F-AFEC-64261B9999A2}" type="sibTrans" cxnId="{DB8E6E58-BF34-4F4C-9027-9573A11A5C5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9297E8F4-AE90-3741-812A-F902FF2217EE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Lakukan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kategorisasi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dalam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pelaksanaan</a:t>
          </a:r>
          <a:r>
            <a:rPr lang="en-US" dirty="0" smtClean="0">
              <a:latin typeface="Times New Roman"/>
              <a:cs typeface="Times New Roman"/>
            </a:rPr>
            <a:t> program. </a:t>
          </a:r>
          <a:r>
            <a:rPr lang="en-US" dirty="0" err="1" smtClean="0">
              <a:latin typeface="Times New Roman"/>
              <a:cs typeface="Times New Roman"/>
            </a:rPr>
            <a:t>Adapun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kategorisasi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tsb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berdasar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pada</a:t>
          </a:r>
          <a:r>
            <a:rPr lang="en-US" dirty="0" smtClean="0">
              <a:latin typeface="Times New Roman"/>
              <a:cs typeface="Times New Roman"/>
            </a:rPr>
            <a:t> :</a:t>
          </a:r>
          <a:endParaRPr lang="en-US" dirty="0">
            <a:latin typeface="Times New Roman"/>
            <a:cs typeface="Times New Roman"/>
          </a:endParaRPr>
        </a:p>
      </dgm:t>
    </dgm:pt>
    <dgm:pt modelId="{DAA492DC-7CEC-2148-86DC-6C769B0D8624}" type="parTrans" cxnId="{0B79E829-9567-6F44-ABCF-E1756CDD3C7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69292372-F22D-8046-828E-94DA8C37617B}" type="sibTrans" cxnId="{0B79E829-9567-6F44-ABCF-E1756CDD3C7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62E4347-6127-E243-8357-EC5DC806F740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Packaging By Media Category</a:t>
          </a:r>
          <a:endParaRPr lang="en-US" dirty="0">
            <a:latin typeface="Times New Roman"/>
            <a:cs typeface="Times New Roman"/>
          </a:endParaRPr>
        </a:p>
      </dgm:t>
    </dgm:pt>
    <dgm:pt modelId="{32B2CA27-8B6C-654A-9227-E869C693A971}" type="parTrans" cxnId="{97B21491-61A9-D648-8307-A0CBE467177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93843AD4-8642-0549-A76E-72589E36A543}" type="sibTrans" cxnId="{97B21491-61A9-D648-8307-A0CBE467177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990C38D5-6FEC-B444-BF4A-78DE56BA9208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Terdapat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nilai</a:t>
          </a:r>
          <a:r>
            <a:rPr lang="en-US" dirty="0" smtClean="0">
              <a:latin typeface="Times New Roman"/>
              <a:cs typeface="Times New Roman"/>
            </a:rPr>
            <a:t> storytelling </a:t>
          </a:r>
          <a:r>
            <a:rPr lang="en-US" dirty="0" err="1" smtClean="0">
              <a:latin typeface="Times New Roman"/>
              <a:cs typeface="Times New Roman"/>
            </a:rPr>
            <a:t>pada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strategi</a:t>
          </a:r>
          <a:r>
            <a:rPr lang="en-US" dirty="0" smtClean="0">
              <a:latin typeface="Times New Roman"/>
              <a:cs typeface="Times New Roman"/>
            </a:rPr>
            <a:t> PR</a:t>
          </a:r>
          <a:endParaRPr lang="en-US" dirty="0">
            <a:latin typeface="Times New Roman"/>
            <a:cs typeface="Times New Roman"/>
          </a:endParaRPr>
        </a:p>
      </dgm:t>
    </dgm:pt>
    <dgm:pt modelId="{CE2B4784-0CCA-2742-B3B4-1B3E057D93DA}" type="parTrans" cxnId="{BC47D868-F5D6-AC45-A2B3-0CD37770B971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653A94A5-8EA1-BF4A-BEED-3ED4FD613080}" type="sibTrans" cxnId="{BC47D868-F5D6-AC45-A2B3-0CD37770B971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E89EFE4-B8D0-534B-8FD8-C1C3F44F3D8D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Buat</a:t>
          </a:r>
          <a:r>
            <a:rPr lang="en-US" dirty="0" smtClean="0">
              <a:latin typeface="Times New Roman"/>
              <a:cs typeface="Times New Roman"/>
            </a:rPr>
            <a:t> program yang </a:t>
          </a:r>
          <a:r>
            <a:rPr lang="en-US" dirty="0" err="1" smtClean="0">
              <a:latin typeface="Times New Roman"/>
              <a:cs typeface="Times New Roman"/>
            </a:rPr>
            <a:t>berbeda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dengan</a:t>
          </a:r>
          <a:r>
            <a:rPr lang="en-US" dirty="0" smtClean="0">
              <a:latin typeface="Times New Roman"/>
              <a:cs typeface="Times New Roman"/>
            </a:rPr>
            <a:t> competitor/program </a:t>
          </a:r>
          <a:r>
            <a:rPr lang="en-US" dirty="0" err="1" smtClean="0">
              <a:latin typeface="Times New Roman"/>
              <a:cs typeface="Times New Roman"/>
            </a:rPr>
            <a:t>sebelumnya</a:t>
          </a:r>
          <a:endParaRPr lang="en-US" dirty="0">
            <a:latin typeface="Times New Roman"/>
            <a:cs typeface="Times New Roman"/>
          </a:endParaRPr>
        </a:p>
      </dgm:t>
    </dgm:pt>
    <dgm:pt modelId="{E4E571BA-0657-2043-9AD9-38B3FBC079E6}" type="parTrans" cxnId="{52ED7AFF-0CA5-BC47-AB12-3AAAF97CAD55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70A44373-F72A-E446-A74D-37A966811769}" type="sibTrans" cxnId="{52ED7AFF-0CA5-BC47-AB12-3AAAF97CAD55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71D0B5C-EE30-4544-8E3E-D3C7E252834F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Packaging By Public</a:t>
          </a:r>
          <a:endParaRPr lang="en-US" dirty="0">
            <a:latin typeface="Times New Roman"/>
            <a:cs typeface="Times New Roman"/>
          </a:endParaRPr>
        </a:p>
      </dgm:t>
    </dgm:pt>
    <dgm:pt modelId="{B59D79D8-4DA7-6C4F-9658-732F8F7B9FC8}" type="parTrans" cxnId="{7E600042-7574-5449-8D35-7A7C9EE8634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78D8DA2-272C-AE40-95AC-BFF537509E54}" type="sibTrans" cxnId="{7E600042-7574-5449-8D35-7A7C9EE8634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A2A1025-F046-224C-AAB8-B964E09ADB7B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Packaging By Goal</a:t>
          </a:r>
          <a:endParaRPr lang="en-US" dirty="0">
            <a:latin typeface="Times New Roman"/>
            <a:cs typeface="Times New Roman"/>
          </a:endParaRPr>
        </a:p>
      </dgm:t>
    </dgm:pt>
    <dgm:pt modelId="{859F6160-D7E4-A64B-8EE7-78C040D4F80B}" type="parTrans" cxnId="{C16EC880-6C4A-1D44-92EA-18ED6F87DD5D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4829D07-BB4A-FC45-BDA4-CD6579A5280C}" type="sibTrans" cxnId="{C16EC880-6C4A-1D44-92EA-18ED6F87DD5D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A00FC9EF-16D1-5045-9893-CA3EC2B95C4F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Packaging By Objective</a:t>
          </a:r>
          <a:endParaRPr lang="en-US" dirty="0">
            <a:latin typeface="Times New Roman"/>
            <a:cs typeface="Times New Roman"/>
          </a:endParaRPr>
        </a:p>
      </dgm:t>
    </dgm:pt>
    <dgm:pt modelId="{F02D76B1-94B1-C848-8F83-B4C6A7504B2E}" type="parTrans" cxnId="{A82DBDDD-622E-BB4D-B97A-A0CB41DDB3C2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2E66B184-3399-664E-A7A1-9D23D87A340C}" type="sibTrans" cxnId="{A82DBDDD-622E-BB4D-B97A-A0CB41DDB3C2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8DBA86BA-E625-4A4A-B9F9-4E9FCA475385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Salah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satu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contoh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strategi</a:t>
          </a:r>
          <a:r>
            <a:rPr lang="en-US" dirty="0" smtClean="0">
              <a:latin typeface="Times New Roman"/>
              <a:cs typeface="Times New Roman"/>
            </a:rPr>
            <a:t> PR yang </a:t>
          </a:r>
          <a:r>
            <a:rPr lang="en-US" dirty="0" err="1" smtClean="0">
              <a:latin typeface="Times New Roman"/>
              <a:cs typeface="Times New Roman"/>
            </a:rPr>
            <a:t>kreatif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adalah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Gojek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melalui</a:t>
          </a:r>
          <a:r>
            <a:rPr lang="en-US" dirty="0" smtClean="0">
              <a:latin typeface="Times New Roman"/>
              <a:cs typeface="Times New Roman"/>
            </a:rPr>
            <a:t> Campaign </a:t>
          </a:r>
          <a:r>
            <a:rPr lang="en-US" dirty="0" err="1" smtClean="0">
              <a:latin typeface="Times New Roman"/>
              <a:cs typeface="Times New Roman"/>
            </a:rPr>
            <a:t>bertajuk</a:t>
          </a:r>
          <a:r>
            <a:rPr lang="en-US" dirty="0" smtClean="0">
              <a:latin typeface="Times New Roman"/>
              <a:cs typeface="Times New Roman"/>
            </a:rPr>
            <a:t> “</a:t>
          </a:r>
          <a:r>
            <a:rPr lang="en-US" dirty="0" err="1" smtClean="0">
              <a:latin typeface="Times New Roman"/>
              <a:cs typeface="Times New Roman"/>
            </a:rPr>
            <a:t>Gantung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Panci</a:t>
          </a:r>
          <a:r>
            <a:rPr lang="en-US" dirty="0" smtClean="0">
              <a:latin typeface="Times New Roman"/>
              <a:cs typeface="Times New Roman"/>
            </a:rPr>
            <a:t>”.</a:t>
          </a:r>
          <a:endParaRPr lang="en-US" dirty="0">
            <a:latin typeface="Times New Roman"/>
            <a:cs typeface="Times New Roman"/>
          </a:endParaRPr>
        </a:p>
      </dgm:t>
    </dgm:pt>
    <dgm:pt modelId="{9510676C-5B22-1641-BB54-C8A7FA160D46}" type="parTrans" cxnId="{8E4E23AD-D415-CE44-BC52-98E17213710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E52700C0-1FAA-1D40-8F0F-EDA94D46A250}" type="sibTrans" cxnId="{8E4E23AD-D415-CE44-BC52-98E17213710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E65344B-093D-E248-9086-6200ADD4DE19}">
      <dgm:prSet phldrT="[Text]"/>
      <dgm:spPr/>
      <dgm:t>
        <a:bodyPr/>
        <a:lstStyle/>
        <a:p>
          <a:endParaRPr lang="en-US" dirty="0">
            <a:latin typeface="Times New Roman"/>
            <a:cs typeface="Times New Roman"/>
          </a:endParaRPr>
        </a:p>
      </dgm:t>
    </dgm:pt>
    <dgm:pt modelId="{888D2AB8-69C8-6747-8EB5-E5750DA62898}" type="parTrans" cxnId="{9DB00292-5C79-954C-BFA1-023C8D176C6C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6452932-CEF5-CE4C-B6AB-7DA5E17FDCD3}" type="sibTrans" cxnId="{9DB00292-5C79-954C-BFA1-023C8D176C6C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DEC777B-6CC8-4948-AF4E-8E3B4C6B5BBC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Packaging By Department</a:t>
          </a:r>
          <a:endParaRPr lang="en-US" dirty="0">
            <a:latin typeface="Times New Roman"/>
            <a:cs typeface="Times New Roman"/>
          </a:endParaRPr>
        </a:p>
      </dgm:t>
    </dgm:pt>
    <dgm:pt modelId="{DD21EAE1-EAFA-954D-92C7-2A9C0C5C03DC}" type="parTrans" cxnId="{20D0C6A6-7B45-8342-BA67-8D4E1F1D7E3B}">
      <dgm:prSet/>
      <dgm:spPr/>
      <dgm:t>
        <a:bodyPr/>
        <a:lstStyle/>
        <a:p>
          <a:endParaRPr lang="en-US"/>
        </a:p>
      </dgm:t>
    </dgm:pt>
    <dgm:pt modelId="{0DDA7D70-6F6E-F149-B9D3-95C5CE7732BF}" type="sibTrans" cxnId="{20D0C6A6-7B45-8342-BA67-8D4E1F1D7E3B}">
      <dgm:prSet/>
      <dgm:spPr/>
      <dgm:t>
        <a:bodyPr/>
        <a:lstStyle/>
        <a:p>
          <a:endParaRPr lang="en-US"/>
        </a:p>
      </dgm:t>
    </dgm:pt>
    <dgm:pt modelId="{2A7E48AB-759B-2A45-BD94-46802EA399E1}" type="pres">
      <dgm:prSet presAssocID="{84DE7AFB-E57D-5C47-9F51-F7F0227831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0C8FA7-67DA-A049-BF51-ADA67F1C9D29}" type="pres">
      <dgm:prSet presAssocID="{D84D02C8-777B-0144-8520-A67218971D7E}" presName="composite" presStyleCnt="0"/>
      <dgm:spPr/>
    </dgm:pt>
    <dgm:pt modelId="{B0FDCA5D-511F-6843-BED0-7185203B6951}" type="pres">
      <dgm:prSet presAssocID="{D84D02C8-777B-0144-8520-A67218971D7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A7A98C-D6A4-A04F-A81F-CE996F6A31C1}" type="pres">
      <dgm:prSet presAssocID="{D84D02C8-777B-0144-8520-A67218971D7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E25EF-03C7-C843-8CB7-7625A073B3F8}" type="pres">
      <dgm:prSet presAssocID="{E38FCF56-F694-7B4B-B5FA-EF66C4EBB9ED}" presName="space" presStyleCnt="0"/>
      <dgm:spPr/>
    </dgm:pt>
    <dgm:pt modelId="{66CDA10A-E167-DA4A-BC18-93262A959620}" type="pres">
      <dgm:prSet presAssocID="{08D2350C-451E-B14D-942F-DBBE4DF45A4C}" presName="composite" presStyleCnt="0"/>
      <dgm:spPr/>
    </dgm:pt>
    <dgm:pt modelId="{8EC9795D-2637-104A-838B-BABD44EE782D}" type="pres">
      <dgm:prSet presAssocID="{08D2350C-451E-B14D-942F-DBBE4DF45A4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40403E-F71F-1943-9566-EDAFCC2FED29}" type="pres">
      <dgm:prSet presAssocID="{08D2350C-451E-B14D-942F-DBBE4DF45A4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79E829-9567-6F44-ABCF-E1756CDD3C7A}" srcId="{08D2350C-451E-B14D-942F-DBBE4DF45A4C}" destId="{9297E8F4-AE90-3741-812A-F902FF2217EE}" srcOrd="0" destOrd="0" parTransId="{DAA492DC-7CEC-2148-86DC-6C769B0D8624}" sibTransId="{69292372-F22D-8046-828E-94DA8C37617B}"/>
    <dgm:cxn modelId="{52ED7AFF-0CA5-BC47-AB12-3AAAF97CAD55}" srcId="{D84D02C8-777B-0144-8520-A67218971D7E}" destId="{DE89EFE4-B8D0-534B-8FD8-C1C3F44F3D8D}" srcOrd="2" destOrd="0" parTransId="{E4E571BA-0657-2043-9AD9-38B3FBC079E6}" sibTransId="{70A44373-F72A-E446-A74D-37A966811769}"/>
    <dgm:cxn modelId="{20D0C6A6-7B45-8342-BA67-8D4E1F1D7E3B}" srcId="{9297E8F4-AE90-3741-812A-F902FF2217EE}" destId="{CDEC777B-6CC8-4948-AF4E-8E3B4C6B5BBC}" srcOrd="4" destOrd="0" parTransId="{DD21EAE1-EAFA-954D-92C7-2A9C0C5C03DC}" sibTransId="{0DDA7D70-6F6E-F149-B9D3-95C5CE7732BF}"/>
    <dgm:cxn modelId="{90687AC0-AE22-774A-8758-0CDEA6CE2652}" type="presOf" srcId="{9297E8F4-AE90-3741-812A-F902FF2217EE}" destId="{D140403E-F71F-1943-9566-EDAFCC2FED29}" srcOrd="0" destOrd="0" presId="urn:microsoft.com/office/officeart/2005/8/layout/hList1"/>
    <dgm:cxn modelId="{3FFFBAB7-F7A9-F341-8AC6-6BF5C88691D8}" type="presOf" srcId="{462E4347-6127-E243-8357-EC5DC806F740}" destId="{D140403E-F71F-1943-9566-EDAFCC2FED29}" srcOrd="0" destOrd="1" presId="urn:microsoft.com/office/officeart/2005/8/layout/hList1"/>
    <dgm:cxn modelId="{F62745B6-66A2-BD47-80C1-AD21134FAF9A}" srcId="{84DE7AFB-E57D-5C47-9F51-F7F022783119}" destId="{D84D02C8-777B-0144-8520-A67218971D7E}" srcOrd="0" destOrd="0" parTransId="{2152B147-15C0-A042-AD18-97356C8A532E}" sibTransId="{E38FCF56-F694-7B4B-B5FA-EF66C4EBB9ED}"/>
    <dgm:cxn modelId="{775ED63E-E794-2D48-BF03-7686838771F5}" type="presOf" srcId="{4A2A1025-F046-224C-AAB8-B964E09ADB7B}" destId="{D140403E-F71F-1943-9566-EDAFCC2FED29}" srcOrd="0" destOrd="3" presId="urn:microsoft.com/office/officeart/2005/8/layout/hList1"/>
    <dgm:cxn modelId="{8E4E23AD-D415-CE44-BC52-98E17213710A}" srcId="{D84D02C8-777B-0144-8520-A67218971D7E}" destId="{8DBA86BA-E625-4A4A-B9F9-4E9FCA475385}" srcOrd="4" destOrd="0" parTransId="{9510676C-5B22-1641-BB54-C8A7FA160D46}" sibTransId="{E52700C0-1FAA-1D40-8F0F-EDA94D46A250}"/>
    <dgm:cxn modelId="{6B6EAAF5-E726-9B4E-8A35-E94521BED8CE}" type="presOf" srcId="{990C38D5-6FEC-B444-BF4A-78DE56BA9208}" destId="{12A7A98C-D6A4-A04F-A81F-CE996F6A31C1}" srcOrd="0" destOrd="1" presId="urn:microsoft.com/office/officeart/2005/8/layout/hList1"/>
    <dgm:cxn modelId="{97B21491-61A9-D648-8307-A0CBE4671774}" srcId="{9297E8F4-AE90-3741-812A-F902FF2217EE}" destId="{462E4347-6127-E243-8357-EC5DC806F740}" srcOrd="0" destOrd="0" parTransId="{32B2CA27-8B6C-654A-9227-E869C693A971}" sibTransId="{93843AD4-8642-0549-A76E-72589E36A543}"/>
    <dgm:cxn modelId="{C16EC880-6C4A-1D44-92EA-18ED6F87DD5D}" srcId="{9297E8F4-AE90-3741-812A-F902FF2217EE}" destId="{4A2A1025-F046-224C-AAB8-B964E09ADB7B}" srcOrd="2" destOrd="0" parTransId="{859F6160-D7E4-A64B-8EE7-78C040D4F80B}" sibTransId="{D4829D07-BB4A-FC45-BDA4-CD6579A5280C}"/>
    <dgm:cxn modelId="{7A77D6B8-A11F-1945-98C7-6BF142E5DD2E}" type="presOf" srcId="{8DBA86BA-E625-4A4A-B9F9-4E9FCA475385}" destId="{12A7A98C-D6A4-A04F-A81F-CE996F6A31C1}" srcOrd="0" destOrd="4" presId="urn:microsoft.com/office/officeart/2005/8/layout/hList1"/>
    <dgm:cxn modelId="{402FE103-1CBE-7741-B76A-48B91B07E7BD}" type="presOf" srcId="{84DE7AFB-E57D-5C47-9F51-F7F022783119}" destId="{2A7E48AB-759B-2A45-BD94-46802EA399E1}" srcOrd="0" destOrd="0" presId="urn:microsoft.com/office/officeart/2005/8/layout/hList1"/>
    <dgm:cxn modelId="{2F58EE3F-74DF-6E4C-8D08-180AAF5CD844}" type="presOf" srcId="{5E65344B-093D-E248-9086-6200ADD4DE19}" destId="{12A7A98C-D6A4-A04F-A81F-CE996F6A31C1}" srcOrd="0" destOrd="3" presId="urn:microsoft.com/office/officeart/2005/8/layout/hList1"/>
    <dgm:cxn modelId="{9DB00292-5C79-954C-BFA1-023C8D176C6C}" srcId="{D84D02C8-777B-0144-8520-A67218971D7E}" destId="{5E65344B-093D-E248-9086-6200ADD4DE19}" srcOrd="3" destOrd="0" parTransId="{888D2AB8-69C8-6747-8EB5-E5750DA62898}" sibTransId="{C6452932-CEF5-CE4C-B6AB-7DA5E17FDCD3}"/>
    <dgm:cxn modelId="{28C5A840-CB18-264B-94F5-99BD87BC2A71}" type="presOf" srcId="{071D0B5C-EE30-4544-8E3E-D3C7E252834F}" destId="{D140403E-F71F-1943-9566-EDAFCC2FED29}" srcOrd="0" destOrd="2" presId="urn:microsoft.com/office/officeart/2005/8/layout/hList1"/>
    <dgm:cxn modelId="{D9B83749-F01E-FA48-9234-C3CC974179E9}" type="presOf" srcId="{DE89EFE4-B8D0-534B-8FD8-C1C3F44F3D8D}" destId="{12A7A98C-D6A4-A04F-A81F-CE996F6A31C1}" srcOrd="0" destOrd="2" presId="urn:microsoft.com/office/officeart/2005/8/layout/hList1"/>
    <dgm:cxn modelId="{26C73288-FFD6-7445-B64E-98802E2099FB}" type="presOf" srcId="{4669268C-5E95-DE4C-A6D4-4D20C6A712C9}" destId="{12A7A98C-D6A4-A04F-A81F-CE996F6A31C1}" srcOrd="0" destOrd="0" presId="urn:microsoft.com/office/officeart/2005/8/layout/hList1"/>
    <dgm:cxn modelId="{18FD0D05-12FC-1E4C-B74B-8AA2295570D7}" type="presOf" srcId="{D84D02C8-777B-0144-8520-A67218971D7E}" destId="{B0FDCA5D-511F-6843-BED0-7185203B6951}" srcOrd="0" destOrd="0" presId="urn:microsoft.com/office/officeart/2005/8/layout/hList1"/>
    <dgm:cxn modelId="{492A874E-75EF-354D-AAD5-276731C87DCF}" type="presOf" srcId="{A00FC9EF-16D1-5045-9893-CA3EC2B95C4F}" destId="{D140403E-F71F-1943-9566-EDAFCC2FED29}" srcOrd="0" destOrd="4" presId="urn:microsoft.com/office/officeart/2005/8/layout/hList1"/>
    <dgm:cxn modelId="{BC47D868-F5D6-AC45-A2B3-0CD37770B971}" srcId="{D84D02C8-777B-0144-8520-A67218971D7E}" destId="{990C38D5-6FEC-B444-BF4A-78DE56BA9208}" srcOrd="1" destOrd="0" parTransId="{CE2B4784-0CCA-2742-B3B4-1B3E057D93DA}" sibTransId="{653A94A5-8EA1-BF4A-BEED-3ED4FD613080}"/>
    <dgm:cxn modelId="{5FF49D0C-EFC2-5C47-8BBE-980E057AB339}" srcId="{D84D02C8-777B-0144-8520-A67218971D7E}" destId="{4669268C-5E95-DE4C-A6D4-4D20C6A712C9}" srcOrd="0" destOrd="0" parTransId="{754BC3DD-5B69-4348-AFD8-D067AD55CBCE}" sibTransId="{16792437-0D95-F841-9CC1-29E98E2F99F5}"/>
    <dgm:cxn modelId="{DB8E6E58-BF34-4F4C-9027-9573A11A5C5A}" srcId="{84DE7AFB-E57D-5C47-9F51-F7F022783119}" destId="{08D2350C-451E-B14D-942F-DBBE4DF45A4C}" srcOrd="1" destOrd="0" parTransId="{E202BB3E-55EA-484E-B79D-EF83784F4761}" sibTransId="{D9A2C58F-28B8-FD4F-AFEC-64261B9999A2}"/>
    <dgm:cxn modelId="{A82DBDDD-622E-BB4D-B97A-A0CB41DDB3C2}" srcId="{9297E8F4-AE90-3741-812A-F902FF2217EE}" destId="{A00FC9EF-16D1-5045-9893-CA3EC2B95C4F}" srcOrd="3" destOrd="0" parTransId="{F02D76B1-94B1-C848-8F83-B4C6A7504B2E}" sibTransId="{2E66B184-3399-664E-A7A1-9D23D87A340C}"/>
    <dgm:cxn modelId="{BAC5E78D-AD47-C24F-8FD9-FF1C4FF5BDED}" type="presOf" srcId="{CDEC777B-6CC8-4948-AF4E-8E3B4C6B5BBC}" destId="{D140403E-F71F-1943-9566-EDAFCC2FED29}" srcOrd="0" destOrd="5" presId="urn:microsoft.com/office/officeart/2005/8/layout/hList1"/>
    <dgm:cxn modelId="{7E600042-7574-5449-8D35-7A7C9EE86349}" srcId="{9297E8F4-AE90-3741-812A-F902FF2217EE}" destId="{071D0B5C-EE30-4544-8E3E-D3C7E252834F}" srcOrd="1" destOrd="0" parTransId="{B59D79D8-4DA7-6C4F-9658-732F8F7B9FC8}" sibTransId="{C78D8DA2-272C-AE40-95AC-BFF537509E54}"/>
    <dgm:cxn modelId="{600F7938-3F93-904F-9138-AE25036B70BF}" type="presOf" srcId="{08D2350C-451E-B14D-942F-DBBE4DF45A4C}" destId="{8EC9795D-2637-104A-838B-BABD44EE782D}" srcOrd="0" destOrd="0" presId="urn:microsoft.com/office/officeart/2005/8/layout/hList1"/>
    <dgm:cxn modelId="{7E29F2ED-90F9-F740-9552-9F9D5314D6B0}" type="presParOf" srcId="{2A7E48AB-759B-2A45-BD94-46802EA399E1}" destId="{A40C8FA7-67DA-A049-BF51-ADA67F1C9D29}" srcOrd="0" destOrd="0" presId="urn:microsoft.com/office/officeart/2005/8/layout/hList1"/>
    <dgm:cxn modelId="{F4368C90-D32D-F840-AC14-23F8FC420FE0}" type="presParOf" srcId="{A40C8FA7-67DA-A049-BF51-ADA67F1C9D29}" destId="{B0FDCA5D-511F-6843-BED0-7185203B6951}" srcOrd="0" destOrd="0" presId="urn:microsoft.com/office/officeart/2005/8/layout/hList1"/>
    <dgm:cxn modelId="{974C47E7-5A7F-3040-B9C8-ECA87C492367}" type="presParOf" srcId="{A40C8FA7-67DA-A049-BF51-ADA67F1C9D29}" destId="{12A7A98C-D6A4-A04F-A81F-CE996F6A31C1}" srcOrd="1" destOrd="0" presId="urn:microsoft.com/office/officeart/2005/8/layout/hList1"/>
    <dgm:cxn modelId="{5C135F68-0988-7343-B604-50296F21D177}" type="presParOf" srcId="{2A7E48AB-759B-2A45-BD94-46802EA399E1}" destId="{F21E25EF-03C7-C843-8CB7-7625A073B3F8}" srcOrd="1" destOrd="0" presId="urn:microsoft.com/office/officeart/2005/8/layout/hList1"/>
    <dgm:cxn modelId="{87B82692-4963-824A-9B99-23A9710979FF}" type="presParOf" srcId="{2A7E48AB-759B-2A45-BD94-46802EA399E1}" destId="{66CDA10A-E167-DA4A-BC18-93262A959620}" srcOrd="2" destOrd="0" presId="urn:microsoft.com/office/officeart/2005/8/layout/hList1"/>
    <dgm:cxn modelId="{F564FE54-9FCD-5745-B875-23C29E89024F}" type="presParOf" srcId="{66CDA10A-E167-DA4A-BC18-93262A959620}" destId="{8EC9795D-2637-104A-838B-BABD44EE782D}" srcOrd="0" destOrd="0" presId="urn:microsoft.com/office/officeart/2005/8/layout/hList1"/>
    <dgm:cxn modelId="{F06F8745-4352-3643-852C-4C28218A6CEF}" type="presParOf" srcId="{66CDA10A-E167-DA4A-BC18-93262A959620}" destId="{D140403E-F71F-1943-9566-EDAFCC2FED2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A14BF3-A56F-F045-98CE-04349D204213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9063A0-C26F-E442-859E-405EB89A1CCA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Personel</a:t>
          </a:r>
          <a:endParaRPr lang="en-US" dirty="0">
            <a:latin typeface="Times New Roman"/>
            <a:cs typeface="Times New Roman"/>
          </a:endParaRPr>
        </a:p>
      </dgm:t>
    </dgm:pt>
    <dgm:pt modelId="{BA737F90-254E-7D44-A894-129FD705A03A}" type="parTrans" cxnId="{B7E09CD6-74C6-6B4A-853D-B535E7A62ED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A7A6ABB8-3497-7D43-94D4-3EE24F096242}" type="sibTrans" cxnId="{B7E09CD6-74C6-6B4A-853D-B535E7A62ED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8ED20C39-01DE-8F46-AD65-31EEC2910224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Jumlah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orang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waktu</a:t>
          </a:r>
          <a:r>
            <a:rPr lang="en-US" dirty="0" smtClean="0">
              <a:latin typeface="Times New Roman"/>
              <a:cs typeface="Times New Roman"/>
            </a:rPr>
            <a:t> yang </a:t>
          </a:r>
          <a:r>
            <a:rPr lang="en-US" dirty="0" err="1" smtClean="0">
              <a:latin typeface="Times New Roman"/>
              <a:cs typeface="Times New Roman"/>
            </a:rPr>
            <a:t>dibutuhkan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untuk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menjalankan</a:t>
          </a:r>
          <a:r>
            <a:rPr lang="en-US" dirty="0" smtClean="0">
              <a:latin typeface="Times New Roman"/>
              <a:cs typeface="Times New Roman"/>
            </a:rPr>
            <a:t> program. (Staff, </a:t>
          </a:r>
          <a:r>
            <a:rPr lang="en-US" dirty="0" err="1" smtClean="0">
              <a:latin typeface="Times New Roman"/>
              <a:cs typeface="Times New Roman"/>
            </a:rPr>
            <a:t>tenaga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ahli</a:t>
          </a:r>
          <a:r>
            <a:rPr lang="en-US" dirty="0" smtClean="0">
              <a:latin typeface="Times New Roman"/>
              <a:cs typeface="Times New Roman"/>
            </a:rPr>
            <a:t>, editor, designer, </a:t>
          </a:r>
          <a:r>
            <a:rPr lang="en-US" dirty="0" err="1" smtClean="0">
              <a:latin typeface="Times New Roman"/>
              <a:cs typeface="Times New Roman"/>
            </a:rPr>
            <a:t>dll</a:t>
          </a:r>
          <a:r>
            <a:rPr lang="en-US" dirty="0" smtClean="0">
              <a:latin typeface="Times New Roman"/>
              <a:cs typeface="Times New Roman"/>
            </a:rPr>
            <a:t>)</a:t>
          </a:r>
          <a:endParaRPr lang="en-US" dirty="0">
            <a:latin typeface="Times New Roman"/>
            <a:cs typeface="Times New Roman"/>
          </a:endParaRPr>
        </a:p>
      </dgm:t>
    </dgm:pt>
    <dgm:pt modelId="{1CF9BD76-2E51-0E4F-B351-A5261867EE5C}" type="parTrans" cxnId="{2AA4D395-E9E7-FC4C-A682-B6007F8CD18C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825E0476-3188-4648-AC37-B745AC2340B5}" type="sibTrans" cxnId="{2AA4D395-E9E7-FC4C-A682-B6007F8CD18C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89852C0-D107-8545-BA7E-BEA1BC961B1B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Material</a:t>
          </a:r>
          <a:endParaRPr lang="en-US" dirty="0">
            <a:latin typeface="Times New Roman"/>
            <a:cs typeface="Times New Roman"/>
          </a:endParaRPr>
        </a:p>
      </dgm:t>
    </dgm:pt>
    <dgm:pt modelId="{497F7A16-D4CB-1944-B943-55372ADF8C51}" type="parTrans" cxnId="{6DDE9192-B98B-2B4D-85C2-1DD48583F552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8DF3444-CFC9-104C-951A-7E0565B4E8C5}" type="sibTrans" cxnId="{6DDE9192-B98B-2B4D-85C2-1DD48583F552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264C9BB-263C-8A45-8512-9A1A6330F1F8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Material </a:t>
          </a:r>
          <a:r>
            <a:rPr lang="en-US" dirty="0" err="1" smtClean="0">
              <a:latin typeface="Times New Roman"/>
              <a:cs typeface="Times New Roman"/>
            </a:rPr>
            <a:t>untuk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membuat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iklan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cetak</a:t>
          </a:r>
          <a:r>
            <a:rPr lang="en-US" dirty="0" smtClean="0">
              <a:latin typeface="Times New Roman"/>
              <a:cs typeface="Times New Roman"/>
            </a:rPr>
            <a:t>, press kit, </a:t>
          </a:r>
          <a:r>
            <a:rPr lang="en-US" dirty="0" err="1" smtClean="0">
              <a:latin typeface="Times New Roman"/>
              <a:cs typeface="Times New Roman"/>
            </a:rPr>
            <a:t>kuesioner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dll</a:t>
          </a:r>
          <a:endParaRPr lang="en-US" dirty="0">
            <a:latin typeface="Times New Roman"/>
            <a:cs typeface="Times New Roman"/>
          </a:endParaRPr>
        </a:p>
      </dgm:t>
    </dgm:pt>
    <dgm:pt modelId="{A4C33323-0C6E-3844-9D18-EF4B42052F8D}" type="parTrans" cxnId="{DEE738E7-6068-8740-8DBE-7DAD047F15ED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14C3C8B-829B-524D-B315-91791D9E131A}" type="sibTrans" cxnId="{DEE738E7-6068-8740-8DBE-7DAD047F15ED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80E0A605-8348-0040-A76F-4183E3777F88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Untuk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mendukung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kegiatan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publikasi</a:t>
          </a:r>
          <a:r>
            <a:rPr lang="en-US" dirty="0" smtClean="0">
              <a:latin typeface="Times New Roman"/>
              <a:cs typeface="Times New Roman"/>
            </a:rPr>
            <a:t> media. (</a:t>
          </a:r>
          <a:r>
            <a:rPr lang="en-US" dirty="0" err="1" smtClean="0">
              <a:latin typeface="Times New Roman"/>
              <a:cs typeface="Times New Roman"/>
            </a:rPr>
            <a:t>Biaya</a:t>
          </a:r>
          <a:r>
            <a:rPr lang="en-US" dirty="0" smtClean="0">
              <a:latin typeface="Times New Roman"/>
              <a:cs typeface="Times New Roman"/>
            </a:rPr>
            <a:t> press conference, media gathering, </a:t>
          </a:r>
          <a:r>
            <a:rPr lang="en-US" dirty="0" err="1" smtClean="0">
              <a:latin typeface="Times New Roman"/>
              <a:cs typeface="Times New Roman"/>
            </a:rPr>
            <a:t>dll</a:t>
          </a:r>
          <a:r>
            <a:rPr lang="en-US" dirty="0" smtClean="0">
              <a:latin typeface="Times New Roman"/>
              <a:cs typeface="Times New Roman"/>
            </a:rPr>
            <a:t>)</a:t>
          </a:r>
          <a:endParaRPr lang="en-US" dirty="0">
            <a:latin typeface="Times New Roman"/>
            <a:cs typeface="Times New Roman"/>
          </a:endParaRPr>
        </a:p>
      </dgm:t>
    </dgm:pt>
    <dgm:pt modelId="{2F2D3EFE-5341-754A-A64A-83B674978E41}" type="parTrans" cxnId="{8CC0A343-4A4D-9743-8C2B-D78D99AD8AE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ADE6B632-406E-8C4A-A807-DAAA3F886288}" type="sibTrans" cxnId="{8CC0A343-4A4D-9743-8C2B-D78D99AD8AE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48C18D1-7C00-2D47-ACED-32672E9591C4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Equipment and Facilities</a:t>
          </a:r>
          <a:endParaRPr lang="en-US" dirty="0">
            <a:latin typeface="Times New Roman"/>
            <a:cs typeface="Times New Roman"/>
          </a:endParaRPr>
        </a:p>
      </dgm:t>
    </dgm:pt>
    <dgm:pt modelId="{8071DE19-B0FF-D644-9E77-1BFB6202CCAC}" type="parTrans" cxnId="{A12039E4-86B1-0940-8642-C72BDDA146E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1B1F771E-C936-064E-AFDC-D0E478099DD1}" type="sibTrans" cxnId="{A12039E4-86B1-0940-8642-C72BDDA146E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FB5BB9B6-7F62-0D4E-B26E-5867EB0D665A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Sarana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prasarana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pendukung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kegiatan</a:t>
          </a:r>
          <a:r>
            <a:rPr lang="en-US" dirty="0" smtClean="0">
              <a:latin typeface="Times New Roman"/>
              <a:cs typeface="Times New Roman"/>
            </a:rPr>
            <a:t> (computer, printer, </a:t>
          </a:r>
          <a:r>
            <a:rPr lang="en-US" dirty="0" err="1" smtClean="0">
              <a:latin typeface="Times New Roman"/>
              <a:cs typeface="Times New Roman"/>
            </a:rPr>
            <a:t>dll</a:t>
          </a:r>
          <a:r>
            <a:rPr lang="en-US" dirty="0" smtClean="0">
              <a:latin typeface="Times New Roman"/>
              <a:cs typeface="Times New Roman"/>
            </a:rPr>
            <a:t>)</a:t>
          </a:r>
          <a:endParaRPr lang="en-US" dirty="0">
            <a:latin typeface="Times New Roman"/>
            <a:cs typeface="Times New Roman"/>
          </a:endParaRPr>
        </a:p>
      </dgm:t>
    </dgm:pt>
    <dgm:pt modelId="{69522C1B-3610-7446-99CC-CAC1A8AFB46C}" type="parTrans" cxnId="{4E3131BE-30DE-AD43-9320-4C702C089E01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C079352-3EA2-C449-BA9A-A37EE0604906}" type="sibTrans" cxnId="{4E3131BE-30DE-AD43-9320-4C702C089E01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23D65BF0-FFEC-2B42-A6D2-6D34D80E796B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Administrative Item</a:t>
          </a:r>
          <a:endParaRPr lang="en-US" dirty="0">
            <a:latin typeface="Times New Roman"/>
            <a:cs typeface="Times New Roman"/>
          </a:endParaRPr>
        </a:p>
      </dgm:t>
    </dgm:pt>
    <dgm:pt modelId="{3EB953F9-A313-6341-88FA-AAFC9E8B2E85}" type="parTrans" cxnId="{18448DC2-DA6D-1641-90E8-E7E7A43CC6E0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C7E71EF-0CE5-7844-BA10-34F0A0731A69}" type="sibTrans" cxnId="{18448DC2-DA6D-1641-90E8-E7E7A43CC6E0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FA6C53EF-22FD-5B41-ABAB-1141406C9190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Biaya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pulsa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untuk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komunikasi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dll</a:t>
          </a:r>
          <a:endParaRPr lang="en-US" dirty="0">
            <a:latin typeface="Times New Roman"/>
            <a:cs typeface="Times New Roman"/>
          </a:endParaRPr>
        </a:p>
      </dgm:t>
    </dgm:pt>
    <dgm:pt modelId="{64742887-E7C2-984E-801E-94C66D20E693}" type="parTrans" cxnId="{2892C25A-D36E-7246-B751-1A0E06AB6637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6EB9692D-7148-4847-829B-6EB8D54DBD08}" type="sibTrans" cxnId="{2892C25A-D36E-7246-B751-1A0E06AB6637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B1AA756-4D0A-E241-A1C6-23BD22A6D33E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Media cost</a:t>
          </a:r>
          <a:endParaRPr lang="en-US" dirty="0">
            <a:latin typeface="Times New Roman"/>
            <a:cs typeface="Times New Roman"/>
          </a:endParaRPr>
        </a:p>
      </dgm:t>
    </dgm:pt>
    <dgm:pt modelId="{70A547E5-F879-484E-A1A0-7AF078144B3F}" type="sibTrans" cxnId="{64FDCF18-5C49-1341-96E3-1C6E042318E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BE45CC6B-C76C-0B44-9CDC-D974870B49EA}" type="parTrans" cxnId="{64FDCF18-5C49-1341-96E3-1C6E042318E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FEA729E-ABF3-5649-9162-6ABC257651EF}" type="pres">
      <dgm:prSet presAssocID="{DBA14BF3-A56F-F045-98CE-04349D2042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173BC4-EC45-424A-A30B-4FB688D64435}" type="pres">
      <dgm:prSet presAssocID="{E69063A0-C26F-E442-859E-405EB89A1CC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A8D99-CF5F-994A-BD19-C191FE38A4B5}" type="pres">
      <dgm:prSet presAssocID="{E69063A0-C26F-E442-859E-405EB89A1CCA}" presName="childTex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2E1A8E-37B9-1244-BDE5-DE81060D0305}" type="pres">
      <dgm:prSet presAssocID="{D89852C0-D107-8545-BA7E-BEA1BC961B1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E8CF7-FAEF-4041-9986-EF9E9DD597FF}" type="pres">
      <dgm:prSet presAssocID="{D89852C0-D107-8545-BA7E-BEA1BC961B1B}" presName="childText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76D1DE-4EDD-C844-A5B0-F4F641AA3E67}" type="pres">
      <dgm:prSet presAssocID="{CB1AA756-4D0A-E241-A1C6-23BD22A6D33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91E812-7D28-0E4C-B0C5-7CD91FD98060}" type="pres">
      <dgm:prSet presAssocID="{CB1AA756-4D0A-E241-A1C6-23BD22A6D33E}" presName="childText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398715-33F1-B846-A3ED-ED841CC5647A}" type="pres">
      <dgm:prSet presAssocID="{048C18D1-7C00-2D47-ACED-32672E9591C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D6424-B407-7448-A006-66CA897EF2F9}" type="pres">
      <dgm:prSet presAssocID="{048C18D1-7C00-2D47-ACED-32672E9591C4}" presName="childText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B11CC-0534-AD45-A1C1-6272015C4954}" type="pres">
      <dgm:prSet presAssocID="{23D65BF0-FFEC-2B42-A6D2-6D34D80E796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72526F-A1E6-CC48-A62A-C8EF5A439A9C}" type="pres">
      <dgm:prSet presAssocID="{23D65BF0-FFEC-2B42-A6D2-6D34D80E796B}" presName="childText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E09CD6-74C6-6B4A-853D-B535E7A62ED8}" srcId="{DBA14BF3-A56F-F045-98CE-04349D204213}" destId="{E69063A0-C26F-E442-859E-405EB89A1CCA}" srcOrd="0" destOrd="0" parTransId="{BA737F90-254E-7D44-A894-129FD705A03A}" sibTransId="{A7A6ABB8-3497-7D43-94D4-3EE24F096242}"/>
    <dgm:cxn modelId="{6875FB77-635F-834A-936C-EAD4CFC36305}" type="presOf" srcId="{23D65BF0-FFEC-2B42-A6D2-6D34D80E796B}" destId="{AEFB11CC-0534-AD45-A1C1-6272015C4954}" srcOrd="0" destOrd="0" presId="urn:microsoft.com/office/officeart/2005/8/layout/vList2"/>
    <dgm:cxn modelId="{224CFD1F-4A62-B442-8091-8EF0EAF35443}" type="presOf" srcId="{D89852C0-D107-8545-BA7E-BEA1BC961B1B}" destId="{C02E1A8E-37B9-1244-BDE5-DE81060D0305}" srcOrd="0" destOrd="0" presId="urn:microsoft.com/office/officeart/2005/8/layout/vList2"/>
    <dgm:cxn modelId="{6E0E662F-DC03-4642-B7AE-76B5A8088968}" type="presOf" srcId="{5264C9BB-263C-8A45-8512-9A1A6330F1F8}" destId="{E0CE8CF7-FAEF-4041-9986-EF9E9DD597FF}" srcOrd="0" destOrd="0" presId="urn:microsoft.com/office/officeart/2005/8/layout/vList2"/>
    <dgm:cxn modelId="{E132D913-49DD-974B-8606-849CFF5087E2}" type="presOf" srcId="{048C18D1-7C00-2D47-ACED-32672E9591C4}" destId="{95398715-33F1-B846-A3ED-ED841CC5647A}" srcOrd="0" destOrd="0" presId="urn:microsoft.com/office/officeart/2005/8/layout/vList2"/>
    <dgm:cxn modelId="{64FDCF18-5C49-1341-96E3-1C6E042318E9}" srcId="{DBA14BF3-A56F-F045-98CE-04349D204213}" destId="{CB1AA756-4D0A-E241-A1C6-23BD22A6D33E}" srcOrd="2" destOrd="0" parTransId="{BE45CC6B-C76C-0B44-9CDC-D974870B49EA}" sibTransId="{70A547E5-F879-484E-A1A0-7AF078144B3F}"/>
    <dgm:cxn modelId="{69958CBF-6A61-DE42-8682-161B7C859AAD}" type="presOf" srcId="{CB1AA756-4D0A-E241-A1C6-23BD22A6D33E}" destId="{CF76D1DE-4EDD-C844-A5B0-F4F641AA3E67}" srcOrd="0" destOrd="0" presId="urn:microsoft.com/office/officeart/2005/8/layout/vList2"/>
    <dgm:cxn modelId="{2892C25A-D36E-7246-B751-1A0E06AB6637}" srcId="{23D65BF0-FFEC-2B42-A6D2-6D34D80E796B}" destId="{FA6C53EF-22FD-5B41-ABAB-1141406C9190}" srcOrd="0" destOrd="0" parTransId="{64742887-E7C2-984E-801E-94C66D20E693}" sibTransId="{6EB9692D-7148-4847-829B-6EB8D54DBD08}"/>
    <dgm:cxn modelId="{8CC0A343-4A4D-9743-8C2B-D78D99AD8AE9}" srcId="{CB1AA756-4D0A-E241-A1C6-23BD22A6D33E}" destId="{80E0A605-8348-0040-A76F-4183E3777F88}" srcOrd="0" destOrd="0" parTransId="{2F2D3EFE-5341-754A-A64A-83B674978E41}" sibTransId="{ADE6B632-406E-8C4A-A807-DAAA3F886288}"/>
    <dgm:cxn modelId="{DEE738E7-6068-8740-8DBE-7DAD047F15ED}" srcId="{D89852C0-D107-8545-BA7E-BEA1BC961B1B}" destId="{5264C9BB-263C-8A45-8512-9A1A6330F1F8}" srcOrd="0" destOrd="0" parTransId="{A4C33323-0C6E-3844-9D18-EF4B42052F8D}" sibTransId="{514C3C8B-829B-524D-B315-91791D9E131A}"/>
    <dgm:cxn modelId="{A12039E4-86B1-0940-8642-C72BDDA146EE}" srcId="{DBA14BF3-A56F-F045-98CE-04349D204213}" destId="{048C18D1-7C00-2D47-ACED-32672E9591C4}" srcOrd="3" destOrd="0" parTransId="{8071DE19-B0FF-D644-9E77-1BFB6202CCAC}" sibTransId="{1B1F771E-C936-064E-AFDC-D0E478099DD1}"/>
    <dgm:cxn modelId="{18448DC2-DA6D-1641-90E8-E7E7A43CC6E0}" srcId="{DBA14BF3-A56F-F045-98CE-04349D204213}" destId="{23D65BF0-FFEC-2B42-A6D2-6D34D80E796B}" srcOrd="4" destOrd="0" parTransId="{3EB953F9-A313-6341-88FA-AAFC9E8B2E85}" sibTransId="{0C7E71EF-0CE5-7844-BA10-34F0A0731A69}"/>
    <dgm:cxn modelId="{986608B6-C7E1-A443-A740-C468A625D0F2}" type="presOf" srcId="{8ED20C39-01DE-8F46-AD65-31EEC2910224}" destId="{BA5A8D99-CF5F-994A-BD19-C191FE38A4B5}" srcOrd="0" destOrd="0" presId="urn:microsoft.com/office/officeart/2005/8/layout/vList2"/>
    <dgm:cxn modelId="{2AA4D395-E9E7-FC4C-A682-B6007F8CD18C}" srcId="{E69063A0-C26F-E442-859E-405EB89A1CCA}" destId="{8ED20C39-01DE-8F46-AD65-31EEC2910224}" srcOrd="0" destOrd="0" parTransId="{1CF9BD76-2E51-0E4F-B351-A5261867EE5C}" sibTransId="{825E0476-3188-4648-AC37-B745AC2340B5}"/>
    <dgm:cxn modelId="{4E3131BE-30DE-AD43-9320-4C702C089E01}" srcId="{048C18D1-7C00-2D47-ACED-32672E9591C4}" destId="{FB5BB9B6-7F62-0D4E-B26E-5867EB0D665A}" srcOrd="0" destOrd="0" parTransId="{69522C1B-3610-7446-99CC-CAC1A8AFB46C}" sibTransId="{3C079352-3EA2-C449-BA9A-A37EE0604906}"/>
    <dgm:cxn modelId="{DF0BFC5F-BE46-2D46-8CB0-F287C6FC1CED}" type="presOf" srcId="{E69063A0-C26F-E442-859E-405EB89A1CCA}" destId="{F4173BC4-EC45-424A-A30B-4FB688D64435}" srcOrd="0" destOrd="0" presId="urn:microsoft.com/office/officeart/2005/8/layout/vList2"/>
    <dgm:cxn modelId="{0DCCF3C9-E71B-D140-A069-4ABE8B6DA217}" type="presOf" srcId="{80E0A605-8348-0040-A76F-4183E3777F88}" destId="{3991E812-7D28-0E4C-B0C5-7CD91FD98060}" srcOrd="0" destOrd="0" presId="urn:microsoft.com/office/officeart/2005/8/layout/vList2"/>
    <dgm:cxn modelId="{7BACFFD3-E027-EC4A-B0E7-8813720079F8}" type="presOf" srcId="{FB5BB9B6-7F62-0D4E-B26E-5867EB0D665A}" destId="{AB1D6424-B407-7448-A006-66CA897EF2F9}" srcOrd="0" destOrd="0" presId="urn:microsoft.com/office/officeart/2005/8/layout/vList2"/>
    <dgm:cxn modelId="{6DDE9192-B98B-2B4D-85C2-1DD48583F552}" srcId="{DBA14BF3-A56F-F045-98CE-04349D204213}" destId="{D89852C0-D107-8545-BA7E-BEA1BC961B1B}" srcOrd="1" destOrd="0" parTransId="{497F7A16-D4CB-1944-B943-55372ADF8C51}" sibTransId="{58DF3444-CFC9-104C-951A-7E0565B4E8C5}"/>
    <dgm:cxn modelId="{A1879566-A57F-6F42-A923-686AA12DD673}" type="presOf" srcId="{FA6C53EF-22FD-5B41-ABAB-1141406C9190}" destId="{8372526F-A1E6-CC48-A62A-C8EF5A439A9C}" srcOrd="0" destOrd="0" presId="urn:microsoft.com/office/officeart/2005/8/layout/vList2"/>
    <dgm:cxn modelId="{CEF8883F-486A-DB49-A642-584C5F107D31}" type="presOf" srcId="{DBA14BF3-A56F-F045-98CE-04349D204213}" destId="{3FEA729E-ABF3-5649-9162-6ABC257651EF}" srcOrd="0" destOrd="0" presId="urn:microsoft.com/office/officeart/2005/8/layout/vList2"/>
    <dgm:cxn modelId="{6D727E3B-2A72-6C41-BE1F-4E0315B9F404}" type="presParOf" srcId="{3FEA729E-ABF3-5649-9162-6ABC257651EF}" destId="{F4173BC4-EC45-424A-A30B-4FB688D64435}" srcOrd="0" destOrd="0" presId="urn:microsoft.com/office/officeart/2005/8/layout/vList2"/>
    <dgm:cxn modelId="{DB85686A-3DF3-1B43-A0B1-ABD85F35FD68}" type="presParOf" srcId="{3FEA729E-ABF3-5649-9162-6ABC257651EF}" destId="{BA5A8D99-CF5F-994A-BD19-C191FE38A4B5}" srcOrd="1" destOrd="0" presId="urn:microsoft.com/office/officeart/2005/8/layout/vList2"/>
    <dgm:cxn modelId="{4852DCD6-F4CC-7E49-ABEE-0CD76A8EFC47}" type="presParOf" srcId="{3FEA729E-ABF3-5649-9162-6ABC257651EF}" destId="{C02E1A8E-37B9-1244-BDE5-DE81060D0305}" srcOrd="2" destOrd="0" presId="urn:microsoft.com/office/officeart/2005/8/layout/vList2"/>
    <dgm:cxn modelId="{417D72A3-01D0-784A-A4F7-86964065D5C9}" type="presParOf" srcId="{3FEA729E-ABF3-5649-9162-6ABC257651EF}" destId="{E0CE8CF7-FAEF-4041-9986-EF9E9DD597FF}" srcOrd="3" destOrd="0" presId="urn:microsoft.com/office/officeart/2005/8/layout/vList2"/>
    <dgm:cxn modelId="{1563A045-2FB5-334B-9F8A-48C46CAD3624}" type="presParOf" srcId="{3FEA729E-ABF3-5649-9162-6ABC257651EF}" destId="{CF76D1DE-4EDD-C844-A5B0-F4F641AA3E67}" srcOrd="4" destOrd="0" presId="urn:microsoft.com/office/officeart/2005/8/layout/vList2"/>
    <dgm:cxn modelId="{10FF0CC8-B7E0-A647-9496-D74B8A1577F2}" type="presParOf" srcId="{3FEA729E-ABF3-5649-9162-6ABC257651EF}" destId="{3991E812-7D28-0E4C-B0C5-7CD91FD98060}" srcOrd="5" destOrd="0" presId="urn:microsoft.com/office/officeart/2005/8/layout/vList2"/>
    <dgm:cxn modelId="{59B3FCE9-4464-9A4D-B1DC-2ED33321F599}" type="presParOf" srcId="{3FEA729E-ABF3-5649-9162-6ABC257651EF}" destId="{95398715-33F1-B846-A3ED-ED841CC5647A}" srcOrd="6" destOrd="0" presId="urn:microsoft.com/office/officeart/2005/8/layout/vList2"/>
    <dgm:cxn modelId="{40021C2D-B13E-AA4E-A18F-BACBA6D190F3}" type="presParOf" srcId="{3FEA729E-ABF3-5649-9162-6ABC257651EF}" destId="{AB1D6424-B407-7448-A006-66CA897EF2F9}" srcOrd="7" destOrd="0" presId="urn:microsoft.com/office/officeart/2005/8/layout/vList2"/>
    <dgm:cxn modelId="{3225032D-9966-0940-9441-FDACA919996C}" type="presParOf" srcId="{3FEA729E-ABF3-5649-9162-6ABC257651EF}" destId="{AEFB11CC-0534-AD45-A1C1-6272015C4954}" srcOrd="8" destOrd="0" presId="urn:microsoft.com/office/officeart/2005/8/layout/vList2"/>
    <dgm:cxn modelId="{06A67F61-0EFB-4A45-8E90-6C34B5BE273A}" type="presParOf" srcId="{3FEA729E-ABF3-5649-9162-6ABC257651EF}" destId="{8372526F-A1E6-CC48-A62A-C8EF5A439A9C}" srcOrd="9" destOrd="0" presId="urn:microsoft.com/office/officeart/2005/8/layout/vList2"/>
  </dgm:cxnLst>
  <dgm:bg>
    <a:solidFill>
      <a:srgbClr val="FFFFFF">
        <a:alpha val="85000"/>
      </a:srgb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FDCA5D-511F-6843-BED0-7185203B6951}">
      <dsp:nvSpPr>
        <dsp:cNvPr id="0" name=""/>
        <dsp:cNvSpPr/>
      </dsp:nvSpPr>
      <dsp:spPr>
        <a:xfrm>
          <a:off x="36" y="197337"/>
          <a:ext cx="3478265" cy="489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u="sng" kern="1200" dirty="0" smtClean="0">
              <a:latin typeface="Times New Roman"/>
              <a:cs typeface="Times New Roman"/>
            </a:rPr>
            <a:t>Thinking Creatively</a:t>
          </a:r>
          <a:endParaRPr lang="en-US" sz="1700" b="1" u="sng" kern="1200" dirty="0">
            <a:latin typeface="Times New Roman"/>
            <a:cs typeface="Times New Roman"/>
          </a:endParaRPr>
        </a:p>
      </dsp:txBody>
      <dsp:txXfrm>
        <a:off x="36" y="197337"/>
        <a:ext cx="3478265" cy="489600"/>
      </dsp:txXfrm>
    </dsp:sp>
    <dsp:sp modelId="{12A7A98C-D6A4-A04F-A81F-CE996F6A31C1}">
      <dsp:nvSpPr>
        <dsp:cNvPr id="0" name=""/>
        <dsp:cNvSpPr/>
      </dsp:nvSpPr>
      <dsp:spPr>
        <a:xfrm>
          <a:off x="36" y="686937"/>
          <a:ext cx="3478265" cy="27532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Gunakan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kata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interaktif</a:t>
          </a:r>
          <a:endParaRPr lang="en-US" sz="1700" kern="1200" dirty="0">
            <a:latin typeface="Times New Roman"/>
            <a:cs typeface="Times New Roman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Terdapat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nilai</a:t>
          </a:r>
          <a:r>
            <a:rPr lang="en-US" sz="1700" kern="1200" dirty="0" smtClean="0">
              <a:latin typeface="Times New Roman"/>
              <a:cs typeface="Times New Roman"/>
            </a:rPr>
            <a:t> storytelling </a:t>
          </a:r>
          <a:r>
            <a:rPr lang="en-US" sz="1700" kern="1200" dirty="0" err="1" smtClean="0">
              <a:latin typeface="Times New Roman"/>
              <a:cs typeface="Times New Roman"/>
            </a:rPr>
            <a:t>pada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strategi</a:t>
          </a:r>
          <a:r>
            <a:rPr lang="en-US" sz="1700" kern="1200" dirty="0" smtClean="0">
              <a:latin typeface="Times New Roman"/>
              <a:cs typeface="Times New Roman"/>
            </a:rPr>
            <a:t> PR</a:t>
          </a:r>
          <a:endParaRPr lang="en-US" sz="1700" kern="1200" dirty="0">
            <a:latin typeface="Times New Roman"/>
            <a:cs typeface="Times New Roman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Buat</a:t>
          </a:r>
          <a:r>
            <a:rPr lang="en-US" sz="1700" kern="1200" dirty="0" smtClean="0">
              <a:latin typeface="Times New Roman"/>
              <a:cs typeface="Times New Roman"/>
            </a:rPr>
            <a:t> program yang </a:t>
          </a:r>
          <a:r>
            <a:rPr lang="en-US" sz="1700" kern="1200" dirty="0" err="1" smtClean="0">
              <a:latin typeface="Times New Roman"/>
              <a:cs typeface="Times New Roman"/>
            </a:rPr>
            <a:t>berbeda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dengan</a:t>
          </a:r>
          <a:r>
            <a:rPr lang="en-US" sz="1700" kern="1200" dirty="0" smtClean="0">
              <a:latin typeface="Times New Roman"/>
              <a:cs typeface="Times New Roman"/>
            </a:rPr>
            <a:t> competitor/program </a:t>
          </a:r>
          <a:r>
            <a:rPr lang="en-US" sz="1700" kern="1200" dirty="0" err="1" smtClean="0">
              <a:latin typeface="Times New Roman"/>
              <a:cs typeface="Times New Roman"/>
            </a:rPr>
            <a:t>sebelumnya</a:t>
          </a:r>
          <a:endParaRPr lang="en-US" sz="1700" kern="1200" dirty="0">
            <a:latin typeface="Times New Roman"/>
            <a:cs typeface="Times New Roman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>
            <a:latin typeface="Times New Roman"/>
            <a:cs typeface="Times New Roman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Salah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satu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contoh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strategi</a:t>
          </a:r>
          <a:r>
            <a:rPr lang="en-US" sz="1700" kern="1200" dirty="0" smtClean="0">
              <a:latin typeface="Times New Roman"/>
              <a:cs typeface="Times New Roman"/>
            </a:rPr>
            <a:t> PR yang </a:t>
          </a:r>
          <a:r>
            <a:rPr lang="en-US" sz="1700" kern="1200" dirty="0" err="1" smtClean="0">
              <a:latin typeface="Times New Roman"/>
              <a:cs typeface="Times New Roman"/>
            </a:rPr>
            <a:t>kreatif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adalah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Gojek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melalui</a:t>
          </a:r>
          <a:r>
            <a:rPr lang="en-US" sz="1700" kern="1200" dirty="0" smtClean="0">
              <a:latin typeface="Times New Roman"/>
              <a:cs typeface="Times New Roman"/>
            </a:rPr>
            <a:t> Campaign </a:t>
          </a:r>
          <a:r>
            <a:rPr lang="en-US" sz="1700" kern="1200" dirty="0" err="1" smtClean="0">
              <a:latin typeface="Times New Roman"/>
              <a:cs typeface="Times New Roman"/>
            </a:rPr>
            <a:t>bertajuk</a:t>
          </a:r>
          <a:r>
            <a:rPr lang="en-US" sz="1700" kern="1200" dirty="0" smtClean="0">
              <a:latin typeface="Times New Roman"/>
              <a:cs typeface="Times New Roman"/>
            </a:rPr>
            <a:t> “</a:t>
          </a:r>
          <a:r>
            <a:rPr lang="en-US" sz="1700" kern="1200" dirty="0" err="1" smtClean="0">
              <a:latin typeface="Times New Roman"/>
              <a:cs typeface="Times New Roman"/>
            </a:rPr>
            <a:t>Gantung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Panci</a:t>
          </a:r>
          <a:r>
            <a:rPr lang="en-US" sz="1700" kern="1200" dirty="0" smtClean="0">
              <a:latin typeface="Times New Roman"/>
              <a:cs typeface="Times New Roman"/>
            </a:rPr>
            <a:t>”.</a:t>
          </a:r>
          <a:endParaRPr lang="en-US" sz="1700" kern="1200" dirty="0">
            <a:latin typeface="Times New Roman"/>
            <a:cs typeface="Times New Roman"/>
          </a:endParaRPr>
        </a:p>
      </dsp:txBody>
      <dsp:txXfrm>
        <a:off x="36" y="686937"/>
        <a:ext cx="3478265" cy="2753235"/>
      </dsp:txXfrm>
    </dsp:sp>
    <dsp:sp modelId="{8EC9795D-2637-104A-838B-BABD44EE782D}">
      <dsp:nvSpPr>
        <dsp:cNvPr id="0" name=""/>
        <dsp:cNvSpPr/>
      </dsp:nvSpPr>
      <dsp:spPr>
        <a:xfrm>
          <a:off x="3965258" y="197337"/>
          <a:ext cx="3478265" cy="489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u="sng" kern="1200" dirty="0" smtClean="0">
              <a:latin typeface="Times New Roman"/>
              <a:cs typeface="Times New Roman"/>
            </a:rPr>
            <a:t>Putting the Program Together</a:t>
          </a:r>
          <a:endParaRPr lang="en-US" sz="1700" b="1" u="sng" kern="1200" dirty="0">
            <a:latin typeface="Times New Roman"/>
            <a:cs typeface="Times New Roman"/>
          </a:endParaRPr>
        </a:p>
      </dsp:txBody>
      <dsp:txXfrm>
        <a:off x="3965258" y="197337"/>
        <a:ext cx="3478265" cy="489600"/>
      </dsp:txXfrm>
    </dsp:sp>
    <dsp:sp modelId="{D140403E-F71F-1943-9566-EDAFCC2FED29}">
      <dsp:nvSpPr>
        <dsp:cNvPr id="0" name=""/>
        <dsp:cNvSpPr/>
      </dsp:nvSpPr>
      <dsp:spPr>
        <a:xfrm>
          <a:off x="3965258" y="686937"/>
          <a:ext cx="3478265" cy="27532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Lakukan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kategorisasi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dalam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pelaksanaan</a:t>
          </a:r>
          <a:r>
            <a:rPr lang="en-US" sz="1700" kern="1200" dirty="0" smtClean="0">
              <a:latin typeface="Times New Roman"/>
              <a:cs typeface="Times New Roman"/>
            </a:rPr>
            <a:t> program. </a:t>
          </a:r>
          <a:r>
            <a:rPr lang="en-US" sz="1700" kern="1200" dirty="0" err="1" smtClean="0">
              <a:latin typeface="Times New Roman"/>
              <a:cs typeface="Times New Roman"/>
            </a:rPr>
            <a:t>Adapun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kategorisasi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tsb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berdasar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pada</a:t>
          </a:r>
          <a:r>
            <a:rPr lang="en-US" sz="1700" kern="1200" dirty="0" smtClean="0">
              <a:latin typeface="Times New Roman"/>
              <a:cs typeface="Times New Roman"/>
            </a:rPr>
            <a:t> :</a:t>
          </a:r>
          <a:endParaRPr lang="en-US" sz="1700" kern="1200" dirty="0">
            <a:latin typeface="Times New Roman"/>
            <a:cs typeface="Times New Roman"/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/>
              <a:cs typeface="Times New Roman"/>
            </a:rPr>
            <a:t>Packaging By Media Category</a:t>
          </a:r>
          <a:endParaRPr lang="en-US" sz="1700" kern="1200" dirty="0">
            <a:latin typeface="Times New Roman"/>
            <a:cs typeface="Times New Roman"/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/>
              <a:cs typeface="Times New Roman"/>
            </a:rPr>
            <a:t>Packaging By Public</a:t>
          </a:r>
          <a:endParaRPr lang="en-US" sz="1700" kern="1200" dirty="0">
            <a:latin typeface="Times New Roman"/>
            <a:cs typeface="Times New Roman"/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/>
              <a:cs typeface="Times New Roman"/>
            </a:rPr>
            <a:t>Packaging By Goal</a:t>
          </a:r>
          <a:endParaRPr lang="en-US" sz="1700" kern="1200" dirty="0">
            <a:latin typeface="Times New Roman"/>
            <a:cs typeface="Times New Roman"/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/>
              <a:cs typeface="Times New Roman"/>
            </a:rPr>
            <a:t>Packaging By Objective</a:t>
          </a:r>
          <a:endParaRPr lang="en-US" sz="1700" kern="1200" dirty="0">
            <a:latin typeface="Times New Roman"/>
            <a:cs typeface="Times New Roman"/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/>
              <a:cs typeface="Times New Roman"/>
            </a:rPr>
            <a:t>Packaging By Department</a:t>
          </a:r>
          <a:endParaRPr lang="en-US" sz="1700" kern="1200" dirty="0">
            <a:latin typeface="Times New Roman"/>
            <a:cs typeface="Times New Roman"/>
          </a:endParaRPr>
        </a:p>
      </dsp:txBody>
      <dsp:txXfrm>
        <a:off x="3965258" y="686937"/>
        <a:ext cx="3478265" cy="27532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173BC4-EC45-424A-A30B-4FB688D64435}">
      <dsp:nvSpPr>
        <dsp:cNvPr id="0" name=""/>
        <dsp:cNvSpPr/>
      </dsp:nvSpPr>
      <dsp:spPr>
        <a:xfrm>
          <a:off x="0" y="59995"/>
          <a:ext cx="8229600" cy="5276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>
              <a:latin typeface="Times New Roman"/>
              <a:cs typeface="Times New Roman"/>
            </a:rPr>
            <a:t>Personel</a:t>
          </a:r>
          <a:endParaRPr lang="en-US" sz="2200" kern="1200" dirty="0">
            <a:latin typeface="Times New Roman"/>
            <a:cs typeface="Times New Roman"/>
          </a:endParaRPr>
        </a:p>
      </dsp:txBody>
      <dsp:txXfrm>
        <a:off x="0" y="59995"/>
        <a:ext cx="8229600" cy="527670"/>
      </dsp:txXfrm>
    </dsp:sp>
    <dsp:sp modelId="{BA5A8D99-CF5F-994A-BD19-C191FE38A4B5}">
      <dsp:nvSpPr>
        <dsp:cNvPr id="0" name=""/>
        <dsp:cNvSpPr/>
      </dsp:nvSpPr>
      <dsp:spPr>
        <a:xfrm>
          <a:off x="0" y="587665"/>
          <a:ext cx="8229600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Jumlah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orang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dan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waktu</a:t>
          </a:r>
          <a:r>
            <a:rPr lang="en-US" sz="1700" kern="1200" dirty="0" smtClean="0"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latin typeface="Times New Roman"/>
              <a:cs typeface="Times New Roman"/>
            </a:rPr>
            <a:t>dibutuhkan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untuk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menjalankan</a:t>
          </a:r>
          <a:r>
            <a:rPr lang="en-US" sz="1700" kern="1200" dirty="0" smtClean="0">
              <a:latin typeface="Times New Roman"/>
              <a:cs typeface="Times New Roman"/>
            </a:rPr>
            <a:t> program. (Staff, </a:t>
          </a:r>
          <a:r>
            <a:rPr lang="en-US" sz="1700" kern="1200" dirty="0" err="1" smtClean="0">
              <a:latin typeface="Times New Roman"/>
              <a:cs typeface="Times New Roman"/>
            </a:rPr>
            <a:t>tenaga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ahli</a:t>
          </a:r>
          <a:r>
            <a:rPr lang="en-US" sz="1700" kern="1200" dirty="0" smtClean="0">
              <a:latin typeface="Times New Roman"/>
              <a:cs typeface="Times New Roman"/>
            </a:rPr>
            <a:t>, editor, designer, </a:t>
          </a:r>
          <a:r>
            <a:rPr lang="en-US" sz="1700" kern="1200" dirty="0" err="1" smtClean="0">
              <a:latin typeface="Times New Roman"/>
              <a:cs typeface="Times New Roman"/>
            </a:rPr>
            <a:t>dll</a:t>
          </a:r>
          <a:r>
            <a:rPr lang="en-US" sz="1700" kern="1200" dirty="0" smtClean="0">
              <a:latin typeface="Times New Roman"/>
              <a:cs typeface="Times New Roman"/>
            </a:rPr>
            <a:t>)</a:t>
          </a:r>
          <a:endParaRPr lang="en-US" sz="1700" kern="1200" dirty="0">
            <a:latin typeface="Times New Roman"/>
            <a:cs typeface="Times New Roman"/>
          </a:endParaRPr>
        </a:p>
      </dsp:txBody>
      <dsp:txXfrm>
        <a:off x="0" y="587665"/>
        <a:ext cx="8229600" cy="535095"/>
      </dsp:txXfrm>
    </dsp:sp>
    <dsp:sp modelId="{C02E1A8E-37B9-1244-BDE5-DE81060D0305}">
      <dsp:nvSpPr>
        <dsp:cNvPr id="0" name=""/>
        <dsp:cNvSpPr/>
      </dsp:nvSpPr>
      <dsp:spPr>
        <a:xfrm>
          <a:off x="0" y="1122761"/>
          <a:ext cx="8229600" cy="5276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Times New Roman"/>
              <a:cs typeface="Times New Roman"/>
            </a:rPr>
            <a:t>Material</a:t>
          </a:r>
          <a:endParaRPr lang="en-US" sz="2200" kern="1200" dirty="0">
            <a:latin typeface="Times New Roman"/>
            <a:cs typeface="Times New Roman"/>
          </a:endParaRPr>
        </a:p>
      </dsp:txBody>
      <dsp:txXfrm>
        <a:off x="0" y="1122761"/>
        <a:ext cx="8229600" cy="527670"/>
      </dsp:txXfrm>
    </dsp:sp>
    <dsp:sp modelId="{E0CE8CF7-FAEF-4041-9986-EF9E9DD597FF}">
      <dsp:nvSpPr>
        <dsp:cNvPr id="0" name=""/>
        <dsp:cNvSpPr/>
      </dsp:nvSpPr>
      <dsp:spPr>
        <a:xfrm>
          <a:off x="0" y="1650431"/>
          <a:ext cx="8229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>
              <a:latin typeface="Times New Roman"/>
              <a:cs typeface="Times New Roman"/>
            </a:rPr>
            <a:t>Material </a:t>
          </a:r>
          <a:r>
            <a:rPr lang="en-US" sz="1700" kern="1200" dirty="0" err="1" smtClean="0">
              <a:latin typeface="Times New Roman"/>
              <a:cs typeface="Times New Roman"/>
            </a:rPr>
            <a:t>untuk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membuat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iklan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cetak</a:t>
          </a:r>
          <a:r>
            <a:rPr lang="en-US" sz="1700" kern="1200" dirty="0" smtClean="0">
              <a:latin typeface="Times New Roman"/>
              <a:cs typeface="Times New Roman"/>
            </a:rPr>
            <a:t>, press kit, </a:t>
          </a:r>
          <a:r>
            <a:rPr lang="en-US" sz="1700" kern="1200" dirty="0" err="1" smtClean="0">
              <a:latin typeface="Times New Roman"/>
              <a:cs typeface="Times New Roman"/>
            </a:rPr>
            <a:t>kuesioner</a:t>
          </a:r>
          <a:r>
            <a:rPr lang="en-US" sz="1700" kern="1200" dirty="0" smtClean="0">
              <a:latin typeface="Times New Roman"/>
              <a:cs typeface="Times New Roman"/>
            </a:rPr>
            <a:t>, </a:t>
          </a:r>
          <a:r>
            <a:rPr lang="en-US" sz="1700" kern="1200" dirty="0" err="1" smtClean="0">
              <a:latin typeface="Times New Roman"/>
              <a:cs typeface="Times New Roman"/>
            </a:rPr>
            <a:t>dll</a:t>
          </a:r>
          <a:endParaRPr lang="en-US" sz="1700" kern="1200" dirty="0">
            <a:latin typeface="Times New Roman"/>
            <a:cs typeface="Times New Roman"/>
          </a:endParaRPr>
        </a:p>
      </dsp:txBody>
      <dsp:txXfrm>
        <a:off x="0" y="1650431"/>
        <a:ext cx="8229600" cy="364320"/>
      </dsp:txXfrm>
    </dsp:sp>
    <dsp:sp modelId="{CF76D1DE-4EDD-C844-A5B0-F4F641AA3E67}">
      <dsp:nvSpPr>
        <dsp:cNvPr id="0" name=""/>
        <dsp:cNvSpPr/>
      </dsp:nvSpPr>
      <dsp:spPr>
        <a:xfrm>
          <a:off x="0" y="2014751"/>
          <a:ext cx="8229600" cy="5276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Times New Roman"/>
              <a:cs typeface="Times New Roman"/>
            </a:rPr>
            <a:t>Media cost</a:t>
          </a:r>
          <a:endParaRPr lang="en-US" sz="2200" kern="1200" dirty="0">
            <a:latin typeface="Times New Roman"/>
            <a:cs typeface="Times New Roman"/>
          </a:endParaRPr>
        </a:p>
      </dsp:txBody>
      <dsp:txXfrm>
        <a:off x="0" y="2014751"/>
        <a:ext cx="8229600" cy="527670"/>
      </dsp:txXfrm>
    </dsp:sp>
    <dsp:sp modelId="{3991E812-7D28-0E4C-B0C5-7CD91FD98060}">
      <dsp:nvSpPr>
        <dsp:cNvPr id="0" name=""/>
        <dsp:cNvSpPr/>
      </dsp:nvSpPr>
      <dsp:spPr>
        <a:xfrm>
          <a:off x="0" y="2542421"/>
          <a:ext cx="8229600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Untuk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mendukung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kegiatan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publikasi</a:t>
          </a:r>
          <a:r>
            <a:rPr lang="en-US" sz="1700" kern="1200" dirty="0" smtClean="0">
              <a:latin typeface="Times New Roman"/>
              <a:cs typeface="Times New Roman"/>
            </a:rPr>
            <a:t> media. (</a:t>
          </a:r>
          <a:r>
            <a:rPr lang="en-US" sz="1700" kern="1200" dirty="0" err="1" smtClean="0">
              <a:latin typeface="Times New Roman"/>
              <a:cs typeface="Times New Roman"/>
            </a:rPr>
            <a:t>Biaya</a:t>
          </a:r>
          <a:r>
            <a:rPr lang="en-US" sz="1700" kern="1200" dirty="0" smtClean="0">
              <a:latin typeface="Times New Roman"/>
              <a:cs typeface="Times New Roman"/>
            </a:rPr>
            <a:t> press conference, media gathering, </a:t>
          </a:r>
          <a:r>
            <a:rPr lang="en-US" sz="1700" kern="1200" dirty="0" err="1" smtClean="0">
              <a:latin typeface="Times New Roman"/>
              <a:cs typeface="Times New Roman"/>
            </a:rPr>
            <a:t>dll</a:t>
          </a:r>
          <a:r>
            <a:rPr lang="en-US" sz="1700" kern="1200" dirty="0" smtClean="0">
              <a:latin typeface="Times New Roman"/>
              <a:cs typeface="Times New Roman"/>
            </a:rPr>
            <a:t>)</a:t>
          </a:r>
          <a:endParaRPr lang="en-US" sz="1700" kern="1200" dirty="0">
            <a:latin typeface="Times New Roman"/>
            <a:cs typeface="Times New Roman"/>
          </a:endParaRPr>
        </a:p>
      </dsp:txBody>
      <dsp:txXfrm>
        <a:off x="0" y="2542421"/>
        <a:ext cx="8229600" cy="535095"/>
      </dsp:txXfrm>
    </dsp:sp>
    <dsp:sp modelId="{95398715-33F1-B846-A3ED-ED841CC5647A}">
      <dsp:nvSpPr>
        <dsp:cNvPr id="0" name=""/>
        <dsp:cNvSpPr/>
      </dsp:nvSpPr>
      <dsp:spPr>
        <a:xfrm>
          <a:off x="0" y="3077516"/>
          <a:ext cx="8229600" cy="5276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Times New Roman"/>
              <a:cs typeface="Times New Roman"/>
            </a:rPr>
            <a:t>Equipment and Facilities</a:t>
          </a:r>
          <a:endParaRPr lang="en-US" sz="2200" kern="1200" dirty="0">
            <a:latin typeface="Times New Roman"/>
            <a:cs typeface="Times New Roman"/>
          </a:endParaRPr>
        </a:p>
      </dsp:txBody>
      <dsp:txXfrm>
        <a:off x="0" y="3077516"/>
        <a:ext cx="8229600" cy="527670"/>
      </dsp:txXfrm>
    </dsp:sp>
    <dsp:sp modelId="{AB1D6424-B407-7448-A006-66CA897EF2F9}">
      <dsp:nvSpPr>
        <dsp:cNvPr id="0" name=""/>
        <dsp:cNvSpPr/>
      </dsp:nvSpPr>
      <dsp:spPr>
        <a:xfrm>
          <a:off x="0" y="3605186"/>
          <a:ext cx="8229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Sarana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dan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prasarana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pendukung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kegiatan</a:t>
          </a:r>
          <a:r>
            <a:rPr lang="en-US" sz="1700" kern="1200" dirty="0" smtClean="0">
              <a:latin typeface="Times New Roman"/>
              <a:cs typeface="Times New Roman"/>
            </a:rPr>
            <a:t> (computer, printer, </a:t>
          </a:r>
          <a:r>
            <a:rPr lang="en-US" sz="1700" kern="1200" dirty="0" err="1" smtClean="0">
              <a:latin typeface="Times New Roman"/>
              <a:cs typeface="Times New Roman"/>
            </a:rPr>
            <a:t>dll</a:t>
          </a:r>
          <a:r>
            <a:rPr lang="en-US" sz="1700" kern="1200" dirty="0" smtClean="0">
              <a:latin typeface="Times New Roman"/>
              <a:cs typeface="Times New Roman"/>
            </a:rPr>
            <a:t>)</a:t>
          </a:r>
          <a:endParaRPr lang="en-US" sz="1700" kern="1200" dirty="0">
            <a:latin typeface="Times New Roman"/>
            <a:cs typeface="Times New Roman"/>
          </a:endParaRPr>
        </a:p>
      </dsp:txBody>
      <dsp:txXfrm>
        <a:off x="0" y="3605186"/>
        <a:ext cx="8229600" cy="364320"/>
      </dsp:txXfrm>
    </dsp:sp>
    <dsp:sp modelId="{AEFB11CC-0534-AD45-A1C1-6272015C4954}">
      <dsp:nvSpPr>
        <dsp:cNvPr id="0" name=""/>
        <dsp:cNvSpPr/>
      </dsp:nvSpPr>
      <dsp:spPr>
        <a:xfrm>
          <a:off x="0" y="3969506"/>
          <a:ext cx="8229600" cy="5276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Times New Roman"/>
              <a:cs typeface="Times New Roman"/>
            </a:rPr>
            <a:t>Administrative Item</a:t>
          </a:r>
          <a:endParaRPr lang="en-US" sz="2200" kern="1200" dirty="0">
            <a:latin typeface="Times New Roman"/>
            <a:cs typeface="Times New Roman"/>
          </a:endParaRPr>
        </a:p>
      </dsp:txBody>
      <dsp:txXfrm>
        <a:off x="0" y="3969506"/>
        <a:ext cx="8229600" cy="527670"/>
      </dsp:txXfrm>
    </dsp:sp>
    <dsp:sp modelId="{8372526F-A1E6-CC48-A62A-C8EF5A439A9C}">
      <dsp:nvSpPr>
        <dsp:cNvPr id="0" name=""/>
        <dsp:cNvSpPr/>
      </dsp:nvSpPr>
      <dsp:spPr>
        <a:xfrm>
          <a:off x="0" y="4497176"/>
          <a:ext cx="8229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Biaya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pulsa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untuk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komunikasi</a:t>
          </a:r>
          <a:r>
            <a:rPr lang="en-US" sz="1700" kern="1200" dirty="0" smtClean="0">
              <a:latin typeface="Times New Roman"/>
              <a:cs typeface="Times New Roman"/>
            </a:rPr>
            <a:t>, </a:t>
          </a:r>
          <a:r>
            <a:rPr lang="en-US" sz="1700" kern="1200" dirty="0" err="1" smtClean="0">
              <a:latin typeface="Times New Roman"/>
              <a:cs typeface="Times New Roman"/>
            </a:rPr>
            <a:t>dll</a:t>
          </a:r>
          <a:endParaRPr lang="en-US" sz="1700" kern="1200" dirty="0">
            <a:latin typeface="Times New Roman"/>
            <a:cs typeface="Times New Roman"/>
          </a:endParaRPr>
        </a:p>
      </dsp:txBody>
      <dsp:txXfrm>
        <a:off x="0" y="4497176"/>
        <a:ext cx="8229600" cy="364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3725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000" cap="all" dirty="0" err="1" smtClean="0">
                <a:latin typeface="Impact"/>
                <a:cs typeface="Impact"/>
              </a:rPr>
              <a:t>Strategi</a:t>
            </a:r>
            <a:r>
              <a:rPr lang="en-US" sz="5000" cap="all" dirty="0" smtClean="0">
                <a:latin typeface="Impact"/>
                <a:cs typeface="Impact"/>
              </a:rPr>
              <a:t> &amp; </a:t>
            </a:r>
            <a:r>
              <a:rPr lang="en-US" sz="5000" cap="all" dirty="0" err="1" smtClean="0">
                <a:latin typeface="Impact"/>
                <a:cs typeface="Impact"/>
              </a:rPr>
              <a:t>Taktik</a:t>
            </a:r>
            <a:r>
              <a:rPr lang="en-US" sz="5000" cap="all" dirty="0" smtClean="0">
                <a:latin typeface="Impact"/>
                <a:cs typeface="Impact"/>
              </a:rPr>
              <a:t> </a:t>
            </a:r>
            <a:br>
              <a:rPr lang="en-US" sz="5000" cap="all" dirty="0" smtClean="0">
                <a:latin typeface="Impact"/>
                <a:cs typeface="Impact"/>
              </a:rPr>
            </a:br>
            <a:r>
              <a:rPr lang="en-US" sz="5000" cap="all" dirty="0" err="1" smtClean="0">
                <a:latin typeface="Impact"/>
                <a:cs typeface="Impact"/>
              </a:rPr>
              <a:t>Hubungan</a:t>
            </a:r>
            <a:r>
              <a:rPr lang="en-US" sz="5000" cap="all" dirty="0" smtClean="0">
                <a:latin typeface="Impact"/>
                <a:cs typeface="Impact"/>
              </a:rPr>
              <a:t> </a:t>
            </a:r>
            <a:r>
              <a:rPr lang="en-US" sz="5000" cap="all" dirty="0" err="1" smtClean="0">
                <a:latin typeface="Impact"/>
                <a:cs typeface="Impact"/>
              </a:rPr>
              <a:t>Masyarakat</a:t>
            </a: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sz="3444" dirty="0" err="1" smtClean="0">
                <a:latin typeface="Impact"/>
                <a:cs typeface="Impact"/>
              </a:rPr>
              <a:t>Pertemuan</a:t>
            </a:r>
            <a:r>
              <a:rPr lang="en-US" sz="3444" dirty="0" smtClean="0">
                <a:latin typeface="Impact"/>
                <a:cs typeface="Impact"/>
              </a:rPr>
              <a:t> 13 : Implementing the Strategic Plan</a:t>
            </a:r>
            <a:endParaRPr lang="en-US" sz="3444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556" y="4592846"/>
            <a:ext cx="6400800" cy="1752600"/>
          </a:xfrm>
        </p:spPr>
        <p:txBody>
          <a:bodyPr>
            <a:normAutofit/>
          </a:bodyPr>
          <a:lstStyle/>
          <a:p>
            <a:r>
              <a:rPr lang="en-US" sz="2500" dirty="0" err="1" smtClean="0">
                <a:latin typeface="Impact"/>
                <a:cs typeface="Impact"/>
              </a:rPr>
              <a:t>Fasya</a:t>
            </a:r>
            <a:r>
              <a:rPr lang="en-US" sz="2500" dirty="0" smtClean="0">
                <a:latin typeface="Impact"/>
                <a:cs typeface="Impact"/>
              </a:rPr>
              <a:t> </a:t>
            </a:r>
            <a:r>
              <a:rPr lang="en-US" sz="2500" dirty="0" err="1" smtClean="0">
                <a:latin typeface="Impact"/>
                <a:cs typeface="Impact"/>
              </a:rPr>
              <a:t>Syifa</a:t>
            </a:r>
            <a:r>
              <a:rPr lang="en-US" sz="2500" dirty="0" smtClean="0">
                <a:latin typeface="Impact"/>
                <a:cs typeface="Impact"/>
              </a:rPr>
              <a:t> </a:t>
            </a:r>
            <a:r>
              <a:rPr lang="en-US" sz="2500" dirty="0" err="1" smtClean="0">
                <a:latin typeface="Impact"/>
                <a:cs typeface="Impact"/>
              </a:rPr>
              <a:t>Mutma</a:t>
            </a:r>
            <a:endParaRPr lang="en-US" sz="2500" dirty="0" smtClean="0">
              <a:latin typeface="Impact"/>
              <a:cs typeface="Impact"/>
            </a:endParaRPr>
          </a:p>
          <a:p>
            <a:r>
              <a:rPr lang="en-US" sz="2500" dirty="0" smtClean="0">
                <a:latin typeface="Impact"/>
                <a:cs typeface="Impact"/>
              </a:rPr>
              <a:t>2021</a:t>
            </a:r>
            <a:endParaRPr lang="en-US" sz="2500" dirty="0">
              <a:latin typeface="Impact"/>
              <a:cs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16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Impact"/>
                <a:cs typeface="Impact"/>
              </a:rPr>
              <a:t>THE BUDGET (D. Full Cost Budgeting)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4138"/>
            <a:ext cx="8229600" cy="1514149"/>
          </a:xfrm>
        </p:spPr>
        <p:txBody>
          <a:bodyPr>
            <a:normAutofit fontScale="925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Buat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rencana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keuangan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mencakup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seluruh</a:t>
            </a:r>
            <a:r>
              <a:rPr lang="en-US" dirty="0" smtClean="0">
                <a:latin typeface="Times New Roman"/>
                <a:cs typeface="Times New Roman"/>
              </a:rPr>
              <a:t> detail program, </a:t>
            </a:r>
            <a:r>
              <a:rPr lang="en-US" dirty="0" err="1" smtClean="0">
                <a:latin typeface="Times New Roman"/>
                <a:cs typeface="Times New Roman"/>
              </a:rPr>
              <a:t>sertakan</a:t>
            </a:r>
            <a:r>
              <a:rPr lang="en-US" dirty="0" smtClean="0">
                <a:latin typeface="Times New Roman"/>
                <a:cs typeface="Times New Roman"/>
              </a:rPr>
              <a:t> pula </a:t>
            </a:r>
            <a:r>
              <a:rPr lang="en-US" dirty="0" err="1" smtClean="0">
                <a:latin typeface="Times New Roman"/>
                <a:cs typeface="Times New Roman"/>
              </a:rPr>
              <a:t>kemungkinan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adanya</a:t>
            </a:r>
            <a:r>
              <a:rPr lang="en-US" dirty="0" smtClean="0">
                <a:latin typeface="Times New Roman"/>
                <a:cs typeface="Times New Roman"/>
              </a:rPr>
              <a:t> budget </a:t>
            </a:r>
            <a:r>
              <a:rPr lang="en-US" dirty="0" err="1" smtClean="0">
                <a:latin typeface="Times New Roman"/>
                <a:cs typeface="Times New Roman"/>
              </a:rPr>
              <a:t>lebih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pelaksanaan</a:t>
            </a:r>
            <a:r>
              <a:rPr lang="en-US" dirty="0" smtClean="0">
                <a:latin typeface="Times New Roman"/>
                <a:cs typeface="Times New Roman"/>
              </a:rPr>
              <a:t> program 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project-budget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02" y="3341127"/>
            <a:ext cx="6244683" cy="312234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38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THANK YOU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116" y="2472260"/>
            <a:ext cx="7871683" cy="163989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REFERENCES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Smith, R. D. (2017). Strategic Planning for Public Relations (5th edition). New York: </a:t>
            </a:r>
            <a:r>
              <a:rPr lang="en-US" dirty="0" err="1" smtClean="0">
                <a:latin typeface="Times New Roman"/>
                <a:cs typeface="Times New Roman"/>
              </a:rPr>
              <a:t>Routledge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46"/>
            <a:ext cx="491050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CAPAIAN PEMBELAJARAN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2328"/>
            <a:ext cx="4910506" cy="119667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Mahasiswa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mampu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memahami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proses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implementasi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strategi</a:t>
            </a:r>
            <a:r>
              <a:rPr lang="en-US" dirty="0" smtClean="0">
                <a:latin typeface="Times New Roman"/>
                <a:cs typeface="Times New Roman"/>
              </a:rPr>
              <a:t> PR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PACKAGING THE COMMUNICATION TACTICS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624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i="1" dirty="0" err="1" smtClean="0">
                <a:latin typeface="Times New Roman"/>
                <a:cs typeface="Times New Roman"/>
              </a:rPr>
              <a:t>Terdapat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hal</a:t>
            </a:r>
            <a:r>
              <a:rPr lang="en-US" i="1" dirty="0" smtClean="0">
                <a:latin typeface="Times New Roman"/>
                <a:cs typeface="Times New Roman"/>
              </a:rPr>
              <a:t> yang </a:t>
            </a:r>
            <a:r>
              <a:rPr lang="en-US" i="1" dirty="0" err="1" smtClean="0">
                <a:latin typeface="Times New Roman"/>
                <a:cs typeface="Times New Roman"/>
              </a:rPr>
              <a:t>perlu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diperhatikan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dalam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merancang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strategi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dan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taktik</a:t>
            </a:r>
            <a:r>
              <a:rPr lang="en-US" i="1" dirty="0" smtClean="0">
                <a:latin typeface="Times New Roman"/>
                <a:cs typeface="Times New Roman"/>
              </a:rPr>
              <a:t> PR, </a:t>
            </a:r>
            <a:r>
              <a:rPr lang="en-US" i="1" dirty="0" err="1" smtClean="0">
                <a:latin typeface="Times New Roman"/>
                <a:cs typeface="Times New Roman"/>
              </a:rPr>
              <a:t>di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antaranya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adalah</a:t>
            </a:r>
            <a:r>
              <a:rPr lang="en-US" i="1" dirty="0" smtClean="0">
                <a:latin typeface="Times New Roman"/>
                <a:cs typeface="Times New Roman"/>
              </a:rPr>
              <a:t> : </a:t>
            </a:r>
          </a:p>
          <a:p>
            <a:pPr>
              <a:buNone/>
            </a:pPr>
            <a:endParaRPr lang="en-US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866232" y="2905705"/>
          <a:ext cx="7443560" cy="3637511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1018898"/>
            <a:ext cx="255533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JADWAL / TIMELINE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332" y="229284"/>
            <a:ext cx="6365644" cy="3142078"/>
          </a:xfrm>
          <a:solidFill>
            <a:srgbClr val="FFFFFF">
              <a:alpha val="85000"/>
            </a:srgb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err="1" smtClean="0">
                <a:latin typeface="Times New Roman"/>
                <a:cs typeface="Times New Roman"/>
              </a:rPr>
              <a:t>Terdapat</a:t>
            </a:r>
            <a:r>
              <a:rPr lang="en-US" sz="1800" dirty="0" smtClean="0">
                <a:latin typeface="Times New Roman"/>
                <a:cs typeface="Times New Roman"/>
              </a:rPr>
              <a:t> 3 </a:t>
            </a:r>
            <a:r>
              <a:rPr lang="en-US" sz="1800" dirty="0" err="1" smtClean="0">
                <a:latin typeface="Times New Roman"/>
                <a:cs typeface="Times New Roman"/>
              </a:rPr>
              <a:t>hal</a:t>
            </a:r>
            <a:r>
              <a:rPr lang="en-US" sz="1800" dirty="0" smtClean="0">
                <a:latin typeface="Times New Roman"/>
                <a:cs typeface="Times New Roman"/>
              </a:rPr>
              <a:t> yang </a:t>
            </a:r>
            <a:r>
              <a:rPr lang="en-US" sz="1800" dirty="0" err="1" smtClean="0">
                <a:latin typeface="Times New Roman"/>
                <a:cs typeface="Times New Roman"/>
              </a:rPr>
              <a:t>perlu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diperhatikan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dalam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menyusun</a:t>
            </a:r>
            <a:r>
              <a:rPr lang="en-US" sz="1800" dirty="0" smtClean="0">
                <a:latin typeface="Times New Roman"/>
                <a:cs typeface="Times New Roman"/>
              </a:rPr>
              <a:t> timeline :</a:t>
            </a:r>
          </a:p>
          <a:p>
            <a:r>
              <a:rPr lang="en-US" sz="1800" dirty="0" smtClean="0">
                <a:latin typeface="Times New Roman"/>
                <a:cs typeface="Times New Roman"/>
              </a:rPr>
              <a:t>Program </a:t>
            </a:r>
            <a:r>
              <a:rPr lang="en-US" sz="1800" dirty="0" err="1" smtClean="0">
                <a:latin typeface="Times New Roman"/>
                <a:cs typeface="Times New Roman"/>
              </a:rPr>
              <a:t>prioritas</a:t>
            </a:r>
            <a:endParaRPr lang="en-US" sz="1800" dirty="0" smtClean="0">
              <a:latin typeface="Times New Roman"/>
              <a:cs typeface="Times New Roman"/>
            </a:endParaRPr>
          </a:p>
          <a:p>
            <a:r>
              <a:rPr lang="en-US" sz="1800" dirty="0" err="1" smtClean="0">
                <a:latin typeface="Times New Roman"/>
                <a:cs typeface="Times New Roman"/>
              </a:rPr>
              <a:t>Kategorisasi</a:t>
            </a:r>
            <a:r>
              <a:rPr lang="en-US" sz="1800" dirty="0" smtClean="0">
                <a:latin typeface="Times New Roman"/>
                <a:cs typeface="Times New Roman"/>
              </a:rPr>
              <a:t> program</a:t>
            </a:r>
          </a:p>
          <a:p>
            <a:r>
              <a:rPr lang="en-US" sz="1800" dirty="0" err="1" smtClean="0">
                <a:latin typeface="Times New Roman"/>
                <a:cs typeface="Times New Roman"/>
              </a:rPr>
              <a:t>Intensitas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pelaksanaan</a:t>
            </a:r>
            <a:r>
              <a:rPr lang="en-US" sz="1800" dirty="0" smtClean="0">
                <a:latin typeface="Times New Roman"/>
                <a:cs typeface="Times New Roman"/>
              </a:rPr>
              <a:t> program</a:t>
            </a:r>
          </a:p>
          <a:p>
            <a:endParaRPr lang="en-US" sz="1800" dirty="0" smtClean="0">
              <a:latin typeface="Times New Roman"/>
              <a:cs typeface="Times New Roman"/>
            </a:endParaRPr>
          </a:p>
          <a:p>
            <a:r>
              <a:rPr lang="en-US" sz="1800" dirty="0" smtClean="0">
                <a:latin typeface="Times New Roman"/>
                <a:cs typeface="Times New Roman"/>
              </a:rPr>
              <a:t>Timeline </a:t>
            </a:r>
            <a:r>
              <a:rPr lang="en-US" sz="1800" dirty="0" err="1" smtClean="0">
                <a:latin typeface="Times New Roman"/>
                <a:cs typeface="Times New Roman"/>
              </a:rPr>
              <a:t>berfungsi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dalam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perencanaan</a:t>
            </a:r>
            <a:r>
              <a:rPr lang="en-US" sz="1800" dirty="0" smtClean="0">
                <a:latin typeface="Times New Roman"/>
                <a:cs typeface="Times New Roman"/>
              </a:rPr>
              <a:t> program, </a:t>
            </a:r>
            <a:r>
              <a:rPr lang="en-US" sz="1800" dirty="0" err="1" smtClean="0">
                <a:latin typeface="Times New Roman"/>
                <a:cs typeface="Times New Roman"/>
              </a:rPr>
              <a:t>terlebih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jika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organisasi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menjalankan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beberapa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jenis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taktik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dalam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kurun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waktu</a:t>
            </a:r>
            <a:r>
              <a:rPr lang="en-US" sz="1800" dirty="0" smtClean="0">
                <a:latin typeface="Times New Roman"/>
                <a:cs typeface="Times New Roman"/>
              </a:rPr>
              <a:t> yang </a:t>
            </a:r>
            <a:r>
              <a:rPr lang="en-US" sz="1800" dirty="0" err="1" smtClean="0">
                <a:latin typeface="Times New Roman"/>
                <a:cs typeface="Times New Roman"/>
              </a:rPr>
              <a:t>sama</a:t>
            </a:r>
            <a:r>
              <a:rPr lang="en-US" sz="1800" dirty="0" smtClean="0">
                <a:latin typeface="Times New Roman"/>
                <a:cs typeface="Times New Roman"/>
              </a:rPr>
              <a:t>. </a:t>
            </a:r>
          </a:p>
          <a:p>
            <a:r>
              <a:rPr lang="en-US" sz="1800" dirty="0" err="1" smtClean="0">
                <a:latin typeface="Times New Roman"/>
                <a:cs typeface="Times New Roman"/>
              </a:rPr>
              <a:t>Jenis</a:t>
            </a:r>
            <a:r>
              <a:rPr lang="en-US" sz="1800" dirty="0" smtClean="0">
                <a:latin typeface="Times New Roman"/>
                <a:cs typeface="Times New Roman"/>
              </a:rPr>
              <a:t> timeline </a:t>
            </a:r>
            <a:r>
              <a:rPr lang="en-US" sz="1800" dirty="0" err="1" smtClean="0">
                <a:latin typeface="Times New Roman"/>
                <a:cs typeface="Times New Roman"/>
              </a:rPr>
              <a:t>dalam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perencanaan</a:t>
            </a:r>
            <a:r>
              <a:rPr lang="en-US" sz="1800" dirty="0" smtClean="0">
                <a:latin typeface="Times New Roman"/>
                <a:cs typeface="Times New Roman"/>
              </a:rPr>
              <a:t> program PR </a:t>
            </a:r>
            <a:r>
              <a:rPr lang="en-US" sz="1800" dirty="0" err="1" smtClean="0">
                <a:latin typeface="Times New Roman"/>
                <a:cs typeface="Times New Roman"/>
              </a:rPr>
              <a:t>adalah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b="1" i="1" dirty="0" smtClean="0">
                <a:latin typeface="Times New Roman"/>
                <a:cs typeface="Times New Roman"/>
              </a:rPr>
              <a:t>Gantt Chart </a:t>
            </a:r>
            <a:r>
              <a:rPr lang="en-US" sz="1800" b="1" dirty="0" err="1" smtClean="0">
                <a:latin typeface="Times New Roman"/>
                <a:cs typeface="Times New Roman"/>
              </a:rPr>
              <a:t>dan</a:t>
            </a:r>
            <a:r>
              <a:rPr lang="en-US" sz="1800" b="1" i="1" dirty="0" smtClean="0">
                <a:latin typeface="Times New Roman"/>
                <a:cs typeface="Times New Roman"/>
              </a:rPr>
              <a:t> Pert Chart</a:t>
            </a:r>
            <a:endParaRPr lang="en-US" sz="1800" dirty="0">
              <a:latin typeface="Times New Roman"/>
              <a:cs typeface="Times New Roman"/>
            </a:endParaRPr>
          </a:p>
        </p:txBody>
      </p:sp>
      <p:pic>
        <p:nvPicPr>
          <p:cNvPr id="4" name="Picture 3" descr="how-to-create-a-timeline-in-powerpoint-header@2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920" y="3646944"/>
            <a:ext cx="7030953" cy="3014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TIMELINE (GANTT CHART)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2528"/>
            <a:ext cx="8229600" cy="1771350"/>
          </a:xfrm>
          <a:solidFill>
            <a:srgbClr val="FFFFFF">
              <a:alpha val="85000"/>
            </a:srgb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Gantt Chart </a:t>
            </a:r>
            <a:r>
              <a:rPr lang="en-US" dirty="0" err="1" smtClean="0">
                <a:latin typeface="Times New Roman"/>
                <a:cs typeface="Times New Roman"/>
              </a:rPr>
              <a:t>digunakan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menjelaskan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perencanaan</a:t>
            </a:r>
            <a:r>
              <a:rPr lang="en-US" dirty="0" smtClean="0">
                <a:latin typeface="Times New Roman"/>
                <a:cs typeface="Times New Roman"/>
              </a:rPr>
              <a:t> program </a:t>
            </a:r>
            <a:r>
              <a:rPr lang="en-US" dirty="0" err="1" smtClean="0">
                <a:latin typeface="Times New Roman"/>
                <a:cs typeface="Times New Roman"/>
              </a:rPr>
              <a:t>secara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spesifik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Kategori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waktu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digunakan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hari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minggu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atau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bulan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tergantung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jenis</a:t>
            </a:r>
            <a:r>
              <a:rPr lang="en-US" dirty="0" smtClean="0">
                <a:latin typeface="Times New Roman"/>
                <a:cs typeface="Times New Roman"/>
              </a:rPr>
              <a:t> program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Berikut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contoh</a:t>
            </a:r>
            <a:r>
              <a:rPr lang="en-US" dirty="0" smtClean="0">
                <a:latin typeface="Times New Roman"/>
                <a:cs typeface="Times New Roman"/>
              </a:rPr>
              <a:t> Gantt Chart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membuat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brosur</a:t>
            </a:r>
            <a:endParaRPr lang="en-US" dirty="0" smtClean="0">
              <a:latin typeface="Times New Roman"/>
              <a:cs typeface="Times New Roman"/>
            </a:endParaRPr>
          </a:p>
        </p:txBody>
      </p:sp>
      <p:pic>
        <p:nvPicPr>
          <p:cNvPr id="5" name="Picture 4" descr="Screen Shot 2021-07-30 at 11.33.1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825" y="2959704"/>
            <a:ext cx="7178044" cy="377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TIMELINE (PERT CHART)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23609"/>
          </a:xfrm>
          <a:solidFill>
            <a:srgbClr val="FFFFFF">
              <a:alpha val="85000"/>
            </a:srgb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Pert Chart </a:t>
            </a:r>
            <a:r>
              <a:rPr lang="en-US" dirty="0" err="1" smtClean="0">
                <a:latin typeface="Times New Roman"/>
                <a:cs typeface="Times New Roman"/>
              </a:rPr>
              <a:t>menunjukan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tanggal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tugas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individu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perencanan</a:t>
            </a:r>
            <a:r>
              <a:rPr lang="en-US" dirty="0" smtClean="0">
                <a:latin typeface="Times New Roman"/>
                <a:cs typeface="Times New Roman"/>
              </a:rPr>
              <a:t> program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Terdapat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alur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pelaksanaan</a:t>
            </a:r>
            <a:r>
              <a:rPr lang="en-US" dirty="0" smtClean="0">
                <a:latin typeface="Times New Roman"/>
                <a:cs typeface="Times New Roman"/>
              </a:rPr>
              <a:t> program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Berikut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contoh</a:t>
            </a:r>
            <a:r>
              <a:rPr lang="en-US" dirty="0" smtClean="0">
                <a:latin typeface="Times New Roman"/>
                <a:cs typeface="Times New Roman"/>
              </a:rPr>
              <a:t> Pert Chart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membuat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brosur</a:t>
            </a:r>
            <a:r>
              <a:rPr lang="en-US" dirty="0" smtClean="0">
                <a:latin typeface="Times New Roman"/>
                <a:cs typeface="Times New Roman"/>
              </a:rPr>
              <a:t> : </a:t>
            </a:r>
          </a:p>
          <a:p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Screen Shot 2021-07-30 at 11.33.38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750304"/>
            <a:ext cx="8534400" cy="10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THE BUDGET (A. Budget Item Category)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1492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05826"/>
            <a:ext cx="9144000" cy="1143000"/>
          </a:xfrm>
        </p:spPr>
        <p:txBody>
          <a:bodyPr>
            <a:noAutofit/>
          </a:bodyPr>
          <a:lstStyle/>
          <a:p>
            <a:r>
              <a:rPr lang="en-US" sz="3900" dirty="0" smtClean="0">
                <a:latin typeface="Impact"/>
                <a:cs typeface="Impact"/>
              </a:rPr>
              <a:t>THE BUDGET (B. Approaches to Budgeting)</a:t>
            </a:r>
            <a:endParaRPr lang="en-US" sz="3900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080" y="891976"/>
            <a:ext cx="8229600" cy="5905551"/>
          </a:xfrm>
          <a:solidFill>
            <a:srgbClr val="FFFFFF">
              <a:alpha val="85000"/>
            </a:srgbClr>
          </a:solidFill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800" b="1" dirty="0" smtClean="0">
                <a:latin typeface="Times New Roman"/>
                <a:cs typeface="Times New Roman"/>
              </a:rPr>
              <a:t>Competitive Parity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prioritaskan</a:t>
            </a:r>
            <a:r>
              <a:rPr lang="en-US" sz="1800" dirty="0" smtClean="0">
                <a:latin typeface="Times New Roman"/>
                <a:cs typeface="Times New Roman"/>
              </a:rPr>
              <a:t> budget yang </a:t>
            </a:r>
            <a:r>
              <a:rPr lang="en-US" sz="1800" dirty="0" err="1" smtClean="0">
                <a:latin typeface="Times New Roman"/>
                <a:cs typeface="Times New Roman"/>
              </a:rPr>
              <a:t>lebih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besar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jika</a:t>
            </a:r>
            <a:r>
              <a:rPr lang="en-US" sz="1800" dirty="0" smtClean="0">
                <a:latin typeface="Times New Roman"/>
                <a:cs typeface="Times New Roman"/>
              </a:rPr>
              <a:t> program yang </a:t>
            </a:r>
            <a:r>
              <a:rPr lang="en-US" sz="1800" dirty="0" err="1" smtClean="0">
                <a:latin typeface="Times New Roman"/>
                <a:cs typeface="Times New Roman"/>
              </a:rPr>
              <a:t>sama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diadakan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oleh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kompetitor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organisasi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>
                <a:latin typeface="Times New Roman"/>
                <a:cs typeface="Times New Roman"/>
              </a:rPr>
              <a:t>Same-as-Before Budgeting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menyesuaikan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dengan</a:t>
            </a:r>
            <a:r>
              <a:rPr lang="en-US" sz="1800" dirty="0" smtClean="0">
                <a:latin typeface="Times New Roman"/>
                <a:cs typeface="Times New Roman"/>
              </a:rPr>
              <a:t> program </a:t>
            </a:r>
            <a:r>
              <a:rPr lang="en-US" sz="1800" dirty="0" err="1" smtClean="0">
                <a:latin typeface="Times New Roman"/>
                <a:cs typeface="Times New Roman"/>
              </a:rPr>
              <a:t>sebelumnya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>
                <a:latin typeface="Times New Roman"/>
                <a:cs typeface="Times New Roman"/>
              </a:rPr>
              <a:t>Percentage-of-Sales Budgeting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menyesuaikan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dengan</a:t>
            </a:r>
            <a:r>
              <a:rPr lang="en-US" sz="1800" dirty="0" smtClean="0">
                <a:latin typeface="Times New Roman"/>
                <a:cs typeface="Times New Roman"/>
              </a:rPr>
              <a:t> profit </a:t>
            </a:r>
            <a:r>
              <a:rPr lang="en-US" sz="1800" dirty="0" err="1" smtClean="0">
                <a:latin typeface="Times New Roman"/>
                <a:cs typeface="Times New Roman"/>
              </a:rPr>
              <a:t>organisasi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>
                <a:latin typeface="Times New Roman"/>
                <a:cs typeface="Times New Roman"/>
              </a:rPr>
              <a:t>Unit-of-Sales Budgeting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menyesuaikan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dengan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pengeluaran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organisasi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>
                <a:latin typeface="Times New Roman"/>
                <a:cs typeface="Times New Roman"/>
              </a:rPr>
              <a:t>All-You-Can-Afford Budgeting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biaya</a:t>
            </a:r>
            <a:r>
              <a:rPr lang="en-US" sz="1800" dirty="0" smtClean="0">
                <a:latin typeface="Times New Roman"/>
                <a:cs typeface="Times New Roman"/>
              </a:rPr>
              <a:t> yang </a:t>
            </a:r>
            <a:r>
              <a:rPr lang="en-US" sz="1800" dirty="0" err="1" smtClean="0">
                <a:latin typeface="Times New Roman"/>
                <a:cs typeface="Times New Roman"/>
              </a:rPr>
              <a:t>dikeluarkan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idealnya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lebih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kecil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dibandingkan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keuntungan</a:t>
            </a:r>
            <a:r>
              <a:rPr lang="en-US" sz="1800" dirty="0" smtClean="0">
                <a:latin typeface="Times New Roman"/>
                <a:cs typeface="Times New Roman"/>
              </a:rPr>
              <a:t> yang </a:t>
            </a:r>
            <a:r>
              <a:rPr lang="en-US" sz="1800" dirty="0" err="1" smtClean="0">
                <a:latin typeface="Times New Roman"/>
                <a:cs typeface="Times New Roman"/>
              </a:rPr>
              <a:t>didapat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>
                <a:latin typeface="Times New Roman"/>
                <a:cs typeface="Times New Roman"/>
              </a:rPr>
              <a:t>Cost-Benefit Analysis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mengidentifikasi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biaya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penerapan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taktik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kemudian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membandingkan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dengan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nilai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perkiraan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hasil</a:t>
            </a:r>
            <a:r>
              <a:rPr lang="en-US" sz="1800" dirty="0" smtClean="0">
                <a:latin typeface="Times New Roman"/>
                <a:cs typeface="Times New Roman"/>
              </a:rPr>
              <a:t> yang </a:t>
            </a:r>
            <a:r>
              <a:rPr lang="en-US" sz="1800" dirty="0" err="1" smtClean="0">
                <a:latin typeface="Times New Roman"/>
                <a:cs typeface="Times New Roman"/>
              </a:rPr>
              <a:t>diharapkan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>
                <a:latin typeface="Times New Roman"/>
                <a:cs typeface="Times New Roman"/>
              </a:rPr>
              <a:t>What-If-Not-Funded Analysis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pendekatan</a:t>
            </a:r>
            <a:r>
              <a:rPr lang="en-US" sz="1800" dirty="0" smtClean="0">
                <a:latin typeface="Times New Roman"/>
                <a:cs typeface="Times New Roman"/>
              </a:rPr>
              <a:t> yang </a:t>
            </a:r>
            <a:r>
              <a:rPr lang="en-US" sz="1800" dirty="0" err="1" smtClean="0">
                <a:latin typeface="Times New Roman"/>
                <a:cs typeface="Times New Roman"/>
              </a:rPr>
              <a:t>memaksa</a:t>
            </a:r>
            <a:r>
              <a:rPr lang="en-US" sz="1800" dirty="0" smtClean="0">
                <a:latin typeface="Times New Roman"/>
                <a:cs typeface="Times New Roman"/>
              </a:rPr>
              <a:t> planner </a:t>
            </a:r>
            <a:r>
              <a:rPr lang="en-US" sz="1800" dirty="0" err="1" smtClean="0">
                <a:latin typeface="Times New Roman"/>
                <a:cs typeface="Times New Roman"/>
              </a:rPr>
              <a:t>untuk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mempertimbangkan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hasil</a:t>
            </a:r>
            <a:r>
              <a:rPr lang="en-US" sz="1800" dirty="0" smtClean="0">
                <a:latin typeface="Times New Roman"/>
                <a:cs typeface="Times New Roman"/>
              </a:rPr>
              <a:t> yang </a:t>
            </a:r>
            <a:r>
              <a:rPr lang="en-US" sz="1800" dirty="0" err="1" smtClean="0">
                <a:latin typeface="Times New Roman"/>
                <a:cs typeface="Times New Roman"/>
              </a:rPr>
              <a:t>diharapkan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>
                <a:latin typeface="Times New Roman"/>
                <a:cs typeface="Times New Roman"/>
              </a:rPr>
              <a:t>Stage-Of-Life-Cycle Analysis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melihat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secara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dekat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fase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pengembangan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masalah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mengetahui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bahwa</a:t>
            </a:r>
            <a:r>
              <a:rPr lang="en-US" sz="1800" dirty="0" smtClean="0">
                <a:latin typeface="Times New Roman"/>
                <a:cs typeface="Times New Roman"/>
              </a:rPr>
              <a:t> program </a:t>
            </a:r>
            <a:r>
              <a:rPr lang="en-US" sz="1800" dirty="0" err="1" smtClean="0">
                <a:latin typeface="Times New Roman"/>
                <a:cs typeface="Times New Roman"/>
              </a:rPr>
              <a:t>awal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umumnya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membutuhkan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lebih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banyak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sumber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daya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keuangan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daripada</a:t>
            </a:r>
            <a:r>
              <a:rPr lang="en-US" sz="1800" dirty="0" smtClean="0">
                <a:latin typeface="Times New Roman"/>
                <a:cs typeface="Times New Roman"/>
              </a:rPr>
              <a:t> program </a:t>
            </a:r>
            <a:r>
              <a:rPr lang="en-US" sz="1800" dirty="0" err="1" smtClean="0">
                <a:latin typeface="Times New Roman"/>
                <a:cs typeface="Times New Roman"/>
              </a:rPr>
              <a:t>pemeliharaan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>
                <a:latin typeface="Times New Roman"/>
                <a:cs typeface="Times New Roman"/>
              </a:rPr>
              <a:t>Zero-Based Budgeting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penganggaran</a:t>
            </a:r>
            <a:r>
              <a:rPr lang="en-US" sz="1800" dirty="0" smtClean="0">
                <a:latin typeface="Times New Roman"/>
                <a:cs typeface="Times New Roman"/>
              </a:rPr>
              <a:t> yang </a:t>
            </a:r>
            <a:r>
              <a:rPr lang="en-US" sz="1800" dirty="0" err="1" smtClean="0">
                <a:latin typeface="Times New Roman"/>
                <a:cs typeface="Times New Roman"/>
              </a:rPr>
              <a:t>berbasis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pada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kebutuhan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saat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ini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daripada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pengeluaran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masa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lalu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>
                <a:latin typeface="Times New Roman"/>
                <a:cs typeface="Times New Roman"/>
              </a:rPr>
              <a:t>Objective-Based Budgeting</a:t>
            </a:r>
            <a:r>
              <a:rPr lang="en-US" sz="1800" dirty="0" smtClean="0">
                <a:latin typeface="Times New Roman"/>
                <a:cs typeface="Times New Roman"/>
              </a:rPr>
              <a:t>, </a:t>
            </a:r>
            <a:r>
              <a:rPr lang="en-US" sz="1800" dirty="0" err="1" smtClean="0">
                <a:latin typeface="Times New Roman"/>
                <a:cs typeface="Times New Roman"/>
              </a:rPr>
              <a:t>tergantung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pada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tujuan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pelaksanaan</a:t>
            </a:r>
            <a:r>
              <a:rPr lang="en-US" sz="1800" dirty="0" smtClean="0">
                <a:latin typeface="Times New Roman"/>
                <a:cs typeface="Times New Roman"/>
              </a:rPr>
              <a:t> program, </a:t>
            </a:r>
            <a:r>
              <a:rPr lang="en-US" sz="1800" dirty="0" err="1" smtClean="0">
                <a:latin typeface="Times New Roman"/>
                <a:cs typeface="Times New Roman"/>
              </a:rPr>
              <a:t>bahwa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organisasi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akan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menyediakan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sumber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daya</a:t>
            </a:r>
            <a:r>
              <a:rPr lang="en-US" sz="1800" dirty="0" smtClean="0">
                <a:latin typeface="Times New Roman"/>
                <a:cs typeface="Times New Roman"/>
              </a:rPr>
              <a:t> yang </a:t>
            </a:r>
            <a:r>
              <a:rPr lang="en-US" sz="1800" dirty="0" err="1" smtClean="0">
                <a:latin typeface="Times New Roman"/>
                <a:cs typeface="Times New Roman"/>
              </a:rPr>
              <a:t>diperlukan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untuk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mencapai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tujuannya</a:t>
            </a:r>
            <a:endParaRPr lang="en-US" sz="1800" dirty="0" smtClean="0">
              <a:latin typeface="Times New Roman"/>
              <a:cs typeface="Times New Roman"/>
            </a:endParaRPr>
          </a:p>
          <a:p>
            <a:endParaRPr lang="en-US"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64961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THE BUDGET (C. Managing the Budget)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80820"/>
            <a:ext cx="8229600" cy="1980486"/>
          </a:xfrm>
          <a:solidFill>
            <a:srgbClr val="FFFFFF">
              <a:alpha val="85000"/>
            </a:srgb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Breakdown </a:t>
            </a:r>
            <a:r>
              <a:rPr lang="en-US" dirty="0" err="1" smtClean="0">
                <a:latin typeface="Times New Roman"/>
                <a:cs typeface="Times New Roman"/>
              </a:rPr>
              <a:t>taktik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ketika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melakukan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sebuah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taktik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pertimbangkan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efisiensi</a:t>
            </a:r>
            <a:r>
              <a:rPr lang="en-US" dirty="0" smtClean="0">
                <a:latin typeface="Times New Roman"/>
                <a:cs typeface="Times New Roman"/>
              </a:rPr>
              <a:t> budget yang </a:t>
            </a:r>
            <a:r>
              <a:rPr lang="en-US" dirty="0" err="1" smtClean="0">
                <a:latin typeface="Times New Roman"/>
                <a:cs typeface="Times New Roman"/>
              </a:rPr>
              <a:t>dikeluarkan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pelaksanaan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sebuah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taktik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jika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mancakup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beberapa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pelaksanaan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taktik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maka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tersebut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sebaiknya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dipilih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project-budget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037" y="1203472"/>
            <a:ext cx="6244683" cy="31223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594</Words>
  <Application>Microsoft Macintosh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Strategi &amp; Taktik  Hubungan Masyarakat  Pertemuan 13 : Implementing the Strategic Plan</vt:lpstr>
      <vt:lpstr>CAPAIAN PEMBELAJARAN</vt:lpstr>
      <vt:lpstr>PACKAGING THE COMMUNICATION TACTICS</vt:lpstr>
      <vt:lpstr>JADWAL / TIMELINE</vt:lpstr>
      <vt:lpstr>TIMELINE (GANTT CHART)</vt:lpstr>
      <vt:lpstr>TIMELINE (PERT CHART)</vt:lpstr>
      <vt:lpstr>THE BUDGET (A. Budget Item Category)</vt:lpstr>
      <vt:lpstr>THE BUDGET (B. Approaches to Budgeting)</vt:lpstr>
      <vt:lpstr>THE BUDGET (C. Managing the Budget)</vt:lpstr>
      <vt:lpstr>THE BUDGET (D. Full Cost Budgeting)</vt:lpstr>
      <vt:lpstr>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&amp; Taktik  Hubungan Masyarakat  Pertemuan 6 : Goals &amp; Objectives</dc:title>
  <dc:creator>Reny Dyanasari</dc:creator>
  <cp:lastModifiedBy>Reny Dyanasari</cp:lastModifiedBy>
  <cp:revision>34</cp:revision>
  <dcterms:created xsi:type="dcterms:W3CDTF">2021-12-27T09:11:19Z</dcterms:created>
  <dcterms:modified xsi:type="dcterms:W3CDTF">2021-12-27T09:11:56Z</dcterms:modified>
</cp:coreProperties>
</file>