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74"/>
  </p:normalViewPr>
  <p:slideViewPr>
    <p:cSldViewPr snapToGrid="0" snapToObjects="1">
      <p:cViewPr varScale="1">
        <p:scale>
          <a:sx n="76" d="100"/>
          <a:sy n="76" d="100"/>
        </p:scale>
        <p:origin x="216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D7119F-9873-44D5-812D-018DEA998A5B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2AFE650-69C2-41FD-94B5-72CFE8B4A086}">
      <dgm:prSet/>
      <dgm:spPr/>
      <dgm:t>
        <a:bodyPr/>
        <a:lstStyle/>
        <a:p>
          <a:r>
            <a:rPr lang="en-US"/>
            <a:t>Manajemen resiko juga menjaga investasi, nyawa, properti dan bahkan nama baik saat penyelenggaraan acara.</a:t>
          </a:r>
        </a:p>
      </dgm:t>
    </dgm:pt>
    <dgm:pt modelId="{C45B8203-6C73-499B-BC8F-FA03016A0799}" type="parTrans" cxnId="{614B40DF-C6C0-465F-958A-8812F30FFABE}">
      <dgm:prSet/>
      <dgm:spPr/>
      <dgm:t>
        <a:bodyPr/>
        <a:lstStyle/>
        <a:p>
          <a:endParaRPr lang="en-US"/>
        </a:p>
      </dgm:t>
    </dgm:pt>
    <dgm:pt modelId="{CB0F11DF-3B85-46C1-ABB5-F1DDB839E02D}" type="sibTrans" cxnId="{614B40DF-C6C0-465F-958A-8812F30FFABE}">
      <dgm:prSet/>
      <dgm:spPr/>
      <dgm:t>
        <a:bodyPr/>
        <a:lstStyle/>
        <a:p>
          <a:endParaRPr lang="en-US"/>
        </a:p>
      </dgm:t>
    </dgm:pt>
    <dgm:pt modelId="{44D37BF6-3945-48C2-A1FA-017C3C0F46AC}">
      <dgm:prSet/>
      <dgm:spPr/>
      <dgm:t>
        <a:bodyPr/>
        <a:lstStyle/>
        <a:p>
          <a:r>
            <a:rPr lang="en-US"/>
            <a:t>Pada dasarnya, penyelenggara harus meminimalkan resiko dengan memiliki prosedur yang baik.</a:t>
          </a:r>
        </a:p>
      </dgm:t>
    </dgm:pt>
    <dgm:pt modelId="{267C21BB-2679-42DA-B3C2-B16BFE452D69}" type="parTrans" cxnId="{524DCC77-B2CE-44AA-B251-458240EE0E31}">
      <dgm:prSet/>
      <dgm:spPr/>
      <dgm:t>
        <a:bodyPr/>
        <a:lstStyle/>
        <a:p>
          <a:endParaRPr lang="en-US"/>
        </a:p>
      </dgm:t>
    </dgm:pt>
    <dgm:pt modelId="{E83A2C79-E2A8-47CC-8595-C43DDD9AE81C}" type="sibTrans" cxnId="{524DCC77-B2CE-44AA-B251-458240EE0E31}">
      <dgm:prSet/>
      <dgm:spPr/>
      <dgm:t>
        <a:bodyPr/>
        <a:lstStyle/>
        <a:p>
          <a:endParaRPr lang="en-US"/>
        </a:p>
      </dgm:t>
    </dgm:pt>
    <dgm:pt modelId="{D6DB568B-560E-4B45-B2D5-775C2145F419}" type="pres">
      <dgm:prSet presAssocID="{9BD7119F-9873-44D5-812D-018DEA998A5B}" presName="diagram" presStyleCnt="0">
        <dgm:presLayoutVars>
          <dgm:dir/>
          <dgm:resizeHandles/>
        </dgm:presLayoutVars>
      </dgm:prSet>
      <dgm:spPr/>
    </dgm:pt>
    <dgm:pt modelId="{48C9DA82-BA13-4D4B-9B15-28BD4E193DEF}" type="pres">
      <dgm:prSet presAssocID="{F2AFE650-69C2-41FD-94B5-72CFE8B4A086}" presName="firstNode" presStyleLbl="node1" presStyleIdx="0" presStyleCnt="2">
        <dgm:presLayoutVars>
          <dgm:bulletEnabled val="1"/>
        </dgm:presLayoutVars>
      </dgm:prSet>
      <dgm:spPr/>
    </dgm:pt>
    <dgm:pt modelId="{EBF2B6B8-B56E-BB48-A736-5BBBAF1B0078}" type="pres">
      <dgm:prSet presAssocID="{CB0F11DF-3B85-46C1-ABB5-F1DDB839E02D}" presName="sibTrans" presStyleLbl="sibTrans2D1" presStyleIdx="0" presStyleCnt="1"/>
      <dgm:spPr/>
    </dgm:pt>
    <dgm:pt modelId="{1F72B6A8-FB79-D241-9C9B-F7CB38EF7E68}" type="pres">
      <dgm:prSet presAssocID="{44D37BF6-3945-48C2-A1FA-017C3C0F46AC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A448FE1E-B3F6-F44E-A990-27BD55297C51}" type="presOf" srcId="{CB0F11DF-3B85-46C1-ABB5-F1DDB839E02D}" destId="{EBF2B6B8-B56E-BB48-A736-5BBBAF1B0078}" srcOrd="0" destOrd="0" presId="urn:microsoft.com/office/officeart/2005/8/layout/bProcess2"/>
    <dgm:cxn modelId="{BBB43648-9471-4A47-A3EB-00134288C93C}" type="presOf" srcId="{44D37BF6-3945-48C2-A1FA-017C3C0F46AC}" destId="{1F72B6A8-FB79-D241-9C9B-F7CB38EF7E68}" srcOrd="0" destOrd="0" presId="urn:microsoft.com/office/officeart/2005/8/layout/bProcess2"/>
    <dgm:cxn modelId="{524DCC77-B2CE-44AA-B251-458240EE0E31}" srcId="{9BD7119F-9873-44D5-812D-018DEA998A5B}" destId="{44D37BF6-3945-48C2-A1FA-017C3C0F46AC}" srcOrd="1" destOrd="0" parTransId="{267C21BB-2679-42DA-B3C2-B16BFE452D69}" sibTransId="{E83A2C79-E2A8-47CC-8595-C43DDD9AE81C}"/>
    <dgm:cxn modelId="{AB9D0AD3-809A-BD46-A096-97F8A91C64CC}" type="presOf" srcId="{F2AFE650-69C2-41FD-94B5-72CFE8B4A086}" destId="{48C9DA82-BA13-4D4B-9B15-28BD4E193DEF}" srcOrd="0" destOrd="0" presId="urn:microsoft.com/office/officeart/2005/8/layout/bProcess2"/>
    <dgm:cxn modelId="{614B40DF-C6C0-465F-958A-8812F30FFABE}" srcId="{9BD7119F-9873-44D5-812D-018DEA998A5B}" destId="{F2AFE650-69C2-41FD-94B5-72CFE8B4A086}" srcOrd="0" destOrd="0" parTransId="{C45B8203-6C73-499B-BC8F-FA03016A0799}" sibTransId="{CB0F11DF-3B85-46C1-ABB5-F1DDB839E02D}"/>
    <dgm:cxn modelId="{7E3198FC-2719-8E4E-925C-105C50771C8E}" type="presOf" srcId="{9BD7119F-9873-44D5-812D-018DEA998A5B}" destId="{D6DB568B-560E-4B45-B2D5-775C2145F419}" srcOrd="0" destOrd="0" presId="urn:microsoft.com/office/officeart/2005/8/layout/bProcess2"/>
    <dgm:cxn modelId="{066DADDD-2DE8-9F42-BBDE-E3831C603DC2}" type="presParOf" srcId="{D6DB568B-560E-4B45-B2D5-775C2145F419}" destId="{48C9DA82-BA13-4D4B-9B15-28BD4E193DEF}" srcOrd="0" destOrd="0" presId="urn:microsoft.com/office/officeart/2005/8/layout/bProcess2"/>
    <dgm:cxn modelId="{7468E579-92BA-B840-B120-358F1EF49882}" type="presParOf" srcId="{D6DB568B-560E-4B45-B2D5-775C2145F419}" destId="{EBF2B6B8-B56E-BB48-A736-5BBBAF1B0078}" srcOrd="1" destOrd="0" presId="urn:microsoft.com/office/officeart/2005/8/layout/bProcess2"/>
    <dgm:cxn modelId="{C6BACE3C-9D01-6043-AD4D-B4892CE37119}" type="presParOf" srcId="{D6DB568B-560E-4B45-B2D5-775C2145F419}" destId="{1F72B6A8-FB79-D241-9C9B-F7CB38EF7E68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4EAD5F-786C-4A64-9EF6-4912BD99D40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3ACA8B-6611-4AD4-AE7E-1CA5AB8B2AAB}">
      <dgm:prSet/>
      <dgm:spPr/>
      <dgm:t>
        <a:bodyPr/>
        <a:lstStyle/>
        <a:p>
          <a:pPr>
            <a:lnSpc>
              <a:spcPct val="100000"/>
            </a:lnSpc>
          </a:pPr>
          <a:r>
            <a:rPr lang="en-ID"/>
            <a:t>Contracts </a:t>
          </a:r>
          <a:endParaRPr lang="en-US"/>
        </a:p>
      </dgm:t>
    </dgm:pt>
    <dgm:pt modelId="{4664FF2C-091C-45F6-9F39-C03F00F7D65A}" type="parTrans" cxnId="{4F45DE74-9DE8-436F-890D-36D46F00BA7F}">
      <dgm:prSet/>
      <dgm:spPr/>
      <dgm:t>
        <a:bodyPr/>
        <a:lstStyle/>
        <a:p>
          <a:endParaRPr lang="en-US"/>
        </a:p>
      </dgm:t>
    </dgm:pt>
    <dgm:pt modelId="{3DF602E3-5F3D-41FE-9012-EED0A05D1A6C}" type="sibTrans" cxnId="{4F45DE74-9DE8-436F-890D-36D46F00BA7F}">
      <dgm:prSet/>
      <dgm:spPr/>
      <dgm:t>
        <a:bodyPr/>
        <a:lstStyle/>
        <a:p>
          <a:endParaRPr lang="en-US"/>
        </a:p>
      </dgm:t>
    </dgm:pt>
    <dgm:pt modelId="{99CE2AFC-5DAE-4E50-B5C6-F80F880A26C4}">
      <dgm:prSet/>
      <dgm:spPr/>
      <dgm:t>
        <a:bodyPr/>
        <a:lstStyle/>
        <a:p>
          <a:pPr>
            <a:lnSpc>
              <a:spcPct val="100000"/>
            </a:lnSpc>
          </a:pPr>
          <a:r>
            <a:rPr lang="en-ID"/>
            <a:t>Organizational chart </a:t>
          </a:r>
          <a:endParaRPr lang="en-US"/>
        </a:p>
      </dgm:t>
    </dgm:pt>
    <dgm:pt modelId="{34C70F7F-A103-41D0-A26F-3F17ED3A034D}" type="parTrans" cxnId="{36D6A89F-62D5-424C-926F-21C69F2F21C3}">
      <dgm:prSet/>
      <dgm:spPr/>
      <dgm:t>
        <a:bodyPr/>
        <a:lstStyle/>
        <a:p>
          <a:endParaRPr lang="en-US"/>
        </a:p>
      </dgm:t>
    </dgm:pt>
    <dgm:pt modelId="{15AAB859-A568-476E-BDD2-583B2EB51D6E}" type="sibTrans" cxnId="{36D6A89F-62D5-424C-926F-21C69F2F21C3}">
      <dgm:prSet/>
      <dgm:spPr/>
      <dgm:t>
        <a:bodyPr/>
        <a:lstStyle/>
        <a:p>
          <a:endParaRPr lang="en-US"/>
        </a:p>
      </dgm:t>
    </dgm:pt>
    <dgm:pt modelId="{CD4280C4-304C-4410-8B5A-E3A26F8A78E2}">
      <dgm:prSet/>
      <dgm:spPr/>
      <dgm:t>
        <a:bodyPr/>
        <a:lstStyle/>
        <a:p>
          <a:pPr>
            <a:lnSpc>
              <a:spcPct val="100000"/>
            </a:lnSpc>
          </a:pPr>
          <a:r>
            <a:rPr lang="en-ID"/>
            <a:t>Risk-assessment procedures and risk-management plans </a:t>
          </a:r>
          <a:endParaRPr lang="en-US"/>
        </a:p>
      </dgm:t>
    </dgm:pt>
    <dgm:pt modelId="{CCCCAED7-EFDA-49DA-959C-DCED05FF90A9}" type="parTrans" cxnId="{251D94E4-43A4-4C3B-B569-82CEDF7E9BBC}">
      <dgm:prSet/>
      <dgm:spPr/>
      <dgm:t>
        <a:bodyPr/>
        <a:lstStyle/>
        <a:p>
          <a:endParaRPr lang="en-US"/>
        </a:p>
      </dgm:t>
    </dgm:pt>
    <dgm:pt modelId="{6E2F7F35-0961-43D3-A605-6E7593603F94}" type="sibTrans" cxnId="{251D94E4-43A4-4C3B-B569-82CEDF7E9BBC}">
      <dgm:prSet/>
      <dgm:spPr/>
      <dgm:t>
        <a:bodyPr/>
        <a:lstStyle/>
        <a:p>
          <a:endParaRPr lang="en-US"/>
        </a:p>
      </dgm:t>
    </dgm:pt>
    <dgm:pt modelId="{D1A748AF-681C-4B78-B7DF-15DE84ACFB6C}">
      <dgm:prSet/>
      <dgm:spPr/>
      <dgm:t>
        <a:bodyPr/>
        <a:lstStyle/>
        <a:p>
          <a:pPr>
            <a:lnSpc>
              <a:spcPct val="100000"/>
            </a:lnSpc>
          </a:pPr>
          <a:r>
            <a:rPr lang="en-ID"/>
            <a:t>Insurance policies and certificates </a:t>
          </a:r>
          <a:endParaRPr lang="en-US"/>
        </a:p>
      </dgm:t>
    </dgm:pt>
    <dgm:pt modelId="{7803D73D-2CFE-4562-B2EC-B43FF4948EF7}" type="parTrans" cxnId="{A529E585-34EE-447A-92F5-BFF9ADD45DA6}">
      <dgm:prSet/>
      <dgm:spPr/>
      <dgm:t>
        <a:bodyPr/>
        <a:lstStyle/>
        <a:p>
          <a:endParaRPr lang="en-US"/>
        </a:p>
      </dgm:t>
    </dgm:pt>
    <dgm:pt modelId="{7398293D-1AD5-465F-8938-FE3A18745610}" type="sibTrans" cxnId="{A529E585-34EE-447A-92F5-BFF9ADD45DA6}">
      <dgm:prSet/>
      <dgm:spPr/>
      <dgm:t>
        <a:bodyPr/>
        <a:lstStyle/>
        <a:p>
          <a:endParaRPr lang="en-US"/>
        </a:p>
      </dgm:t>
    </dgm:pt>
    <dgm:pt modelId="{4461F276-6DEA-47F6-A992-D2C7B9B2E24B}">
      <dgm:prSet/>
      <dgm:spPr/>
      <dgm:t>
        <a:bodyPr/>
        <a:lstStyle/>
        <a:p>
          <a:pPr>
            <a:lnSpc>
              <a:spcPct val="100000"/>
            </a:lnSpc>
          </a:pPr>
          <a:r>
            <a:rPr lang="en-ID"/>
            <a:t>Budgets, if required, to demonstrate investment in risk-management recommendations </a:t>
          </a:r>
          <a:endParaRPr lang="en-US"/>
        </a:p>
      </dgm:t>
    </dgm:pt>
    <dgm:pt modelId="{F4B2C2F2-9281-489D-A162-CD8FC9F5C259}" type="parTrans" cxnId="{EC0158A7-7116-46F5-B07B-5B80F7E6A82F}">
      <dgm:prSet/>
      <dgm:spPr/>
      <dgm:t>
        <a:bodyPr/>
        <a:lstStyle/>
        <a:p>
          <a:endParaRPr lang="en-US"/>
        </a:p>
      </dgm:t>
    </dgm:pt>
    <dgm:pt modelId="{9D49E2CA-28C4-4113-BA36-15EB4ADD3E95}" type="sibTrans" cxnId="{EC0158A7-7116-46F5-B07B-5B80F7E6A82F}">
      <dgm:prSet/>
      <dgm:spPr/>
      <dgm:t>
        <a:bodyPr/>
        <a:lstStyle/>
        <a:p>
          <a:endParaRPr lang="en-US"/>
        </a:p>
      </dgm:t>
    </dgm:pt>
    <dgm:pt modelId="{288982E9-0DCF-4611-B0DC-347FF42F3277}" type="pres">
      <dgm:prSet presAssocID="{3E4EAD5F-786C-4A64-9EF6-4912BD99D408}" presName="root" presStyleCnt="0">
        <dgm:presLayoutVars>
          <dgm:dir/>
          <dgm:resizeHandles val="exact"/>
        </dgm:presLayoutVars>
      </dgm:prSet>
      <dgm:spPr/>
    </dgm:pt>
    <dgm:pt modelId="{26F4F5B0-E18B-4CB7-881D-19308E7E6DC3}" type="pres">
      <dgm:prSet presAssocID="{353ACA8B-6611-4AD4-AE7E-1CA5AB8B2AAB}" presName="compNode" presStyleCnt="0"/>
      <dgm:spPr/>
    </dgm:pt>
    <dgm:pt modelId="{561EE367-1E1A-4DFD-ABA1-40CDD4AD28BE}" type="pres">
      <dgm:prSet presAssocID="{353ACA8B-6611-4AD4-AE7E-1CA5AB8B2AA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7CCC53DC-A5D5-459F-942E-1FB988CB12AD}" type="pres">
      <dgm:prSet presAssocID="{353ACA8B-6611-4AD4-AE7E-1CA5AB8B2AAB}" presName="spaceRect" presStyleCnt="0"/>
      <dgm:spPr/>
    </dgm:pt>
    <dgm:pt modelId="{E644510F-412E-4F3A-B20E-E0134278D866}" type="pres">
      <dgm:prSet presAssocID="{353ACA8B-6611-4AD4-AE7E-1CA5AB8B2AAB}" presName="textRect" presStyleLbl="revTx" presStyleIdx="0" presStyleCnt="5">
        <dgm:presLayoutVars>
          <dgm:chMax val="1"/>
          <dgm:chPref val="1"/>
        </dgm:presLayoutVars>
      </dgm:prSet>
      <dgm:spPr/>
    </dgm:pt>
    <dgm:pt modelId="{674E95B3-1B77-4A77-A5B2-14E747C074CA}" type="pres">
      <dgm:prSet presAssocID="{3DF602E3-5F3D-41FE-9012-EED0A05D1A6C}" presName="sibTrans" presStyleCnt="0"/>
      <dgm:spPr/>
    </dgm:pt>
    <dgm:pt modelId="{94B20A76-FA58-41D0-A1A8-65591BA0C4D1}" type="pres">
      <dgm:prSet presAssocID="{99CE2AFC-5DAE-4E50-B5C6-F80F880A26C4}" presName="compNode" presStyleCnt="0"/>
      <dgm:spPr/>
    </dgm:pt>
    <dgm:pt modelId="{F1C64188-07E5-4A25-9B5B-878AF934C8D8}" type="pres">
      <dgm:prSet presAssocID="{99CE2AFC-5DAE-4E50-B5C6-F80F880A26C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426CA8FD-4E43-4961-8C4B-072D4473264E}" type="pres">
      <dgm:prSet presAssocID="{99CE2AFC-5DAE-4E50-B5C6-F80F880A26C4}" presName="spaceRect" presStyleCnt="0"/>
      <dgm:spPr/>
    </dgm:pt>
    <dgm:pt modelId="{565A3F43-1E8A-438F-8325-714B831DBE1B}" type="pres">
      <dgm:prSet presAssocID="{99CE2AFC-5DAE-4E50-B5C6-F80F880A26C4}" presName="textRect" presStyleLbl="revTx" presStyleIdx="1" presStyleCnt="5">
        <dgm:presLayoutVars>
          <dgm:chMax val="1"/>
          <dgm:chPref val="1"/>
        </dgm:presLayoutVars>
      </dgm:prSet>
      <dgm:spPr/>
    </dgm:pt>
    <dgm:pt modelId="{A491AD51-3E83-466D-AA2E-45039B2B9B2F}" type="pres">
      <dgm:prSet presAssocID="{15AAB859-A568-476E-BDD2-583B2EB51D6E}" presName="sibTrans" presStyleCnt="0"/>
      <dgm:spPr/>
    </dgm:pt>
    <dgm:pt modelId="{2BE8F3DC-9AFD-46CC-A571-C54B8BD26889}" type="pres">
      <dgm:prSet presAssocID="{CD4280C4-304C-4410-8B5A-E3A26F8A78E2}" presName="compNode" presStyleCnt="0"/>
      <dgm:spPr/>
    </dgm:pt>
    <dgm:pt modelId="{CF8D1857-FEC0-41B5-A6CB-8DF8BF35682C}" type="pres">
      <dgm:prSet presAssocID="{CD4280C4-304C-4410-8B5A-E3A26F8A78E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o-Hazard"/>
        </a:ext>
      </dgm:extLst>
    </dgm:pt>
    <dgm:pt modelId="{591DB3DD-BFFB-48F5-AAF5-180465A8B0FE}" type="pres">
      <dgm:prSet presAssocID="{CD4280C4-304C-4410-8B5A-E3A26F8A78E2}" presName="spaceRect" presStyleCnt="0"/>
      <dgm:spPr/>
    </dgm:pt>
    <dgm:pt modelId="{ED79B9C0-2BA1-4CFD-AB06-93B361705291}" type="pres">
      <dgm:prSet presAssocID="{CD4280C4-304C-4410-8B5A-E3A26F8A78E2}" presName="textRect" presStyleLbl="revTx" presStyleIdx="2" presStyleCnt="5">
        <dgm:presLayoutVars>
          <dgm:chMax val="1"/>
          <dgm:chPref val="1"/>
        </dgm:presLayoutVars>
      </dgm:prSet>
      <dgm:spPr/>
    </dgm:pt>
    <dgm:pt modelId="{A874BE3A-54BC-4088-B083-392EB15204BA}" type="pres">
      <dgm:prSet presAssocID="{6E2F7F35-0961-43D3-A605-6E7593603F94}" presName="sibTrans" presStyleCnt="0"/>
      <dgm:spPr/>
    </dgm:pt>
    <dgm:pt modelId="{D4D28C17-3019-4526-AE0D-6303C10EFD4B}" type="pres">
      <dgm:prSet presAssocID="{D1A748AF-681C-4B78-B7DF-15DE84ACFB6C}" presName="compNode" presStyleCnt="0"/>
      <dgm:spPr/>
    </dgm:pt>
    <dgm:pt modelId="{B2F37C5C-516B-45C5-BA6E-FD61C5122A80}" type="pres">
      <dgm:prSet presAssocID="{D1A748AF-681C-4B78-B7DF-15DE84ACFB6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E11F7328-B79A-4858-9C43-1F0C51921F51}" type="pres">
      <dgm:prSet presAssocID="{D1A748AF-681C-4B78-B7DF-15DE84ACFB6C}" presName="spaceRect" presStyleCnt="0"/>
      <dgm:spPr/>
    </dgm:pt>
    <dgm:pt modelId="{0263F07A-3AA5-4F6E-A11F-61036174FFC6}" type="pres">
      <dgm:prSet presAssocID="{D1A748AF-681C-4B78-B7DF-15DE84ACFB6C}" presName="textRect" presStyleLbl="revTx" presStyleIdx="3" presStyleCnt="5">
        <dgm:presLayoutVars>
          <dgm:chMax val="1"/>
          <dgm:chPref val="1"/>
        </dgm:presLayoutVars>
      </dgm:prSet>
      <dgm:spPr/>
    </dgm:pt>
    <dgm:pt modelId="{32AC4150-F582-406D-A8AD-9AE5B5F79E27}" type="pres">
      <dgm:prSet presAssocID="{7398293D-1AD5-465F-8938-FE3A18745610}" presName="sibTrans" presStyleCnt="0"/>
      <dgm:spPr/>
    </dgm:pt>
    <dgm:pt modelId="{5364D8E1-9809-45FF-9518-4ED86112A51B}" type="pres">
      <dgm:prSet presAssocID="{4461F276-6DEA-47F6-A992-D2C7B9B2E24B}" presName="compNode" presStyleCnt="0"/>
      <dgm:spPr/>
    </dgm:pt>
    <dgm:pt modelId="{6C9F54E7-079B-4168-854C-D94373E0B5F7}" type="pres">
      <dgm:prSet presAssocID="{4461F276-6DEA-47F6-A992-D2C7B9B2E24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96E806B8-6ECC-4F78-A375-3478DAD9FA9C}" type="pres">
      <dgm:prSet presAssocID="{4461F276-6DEA-47F6-A992-D2C7B9B2E24B}" presName="spaceRect" presStyleCnt="0"/>
      <dgm:spPr/>
    </dgm:pt>
    <dgm:pt modelId="{EF689034-1410-4F26-9FA8-ECE3767F7DF3}" type="pres">
      <dgm:prSet presAssocID="{4461F276-6DEA-47F6-A992-D2C7B9B2E24B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1DA0761A-6790-4CF3-845E-3F100BF84827}" type="presOf" srcId="{4461F276-6DEA-47F6-A992-D2C7B9B2E24B}" destId="{EF689034-1410-4F26-9FA8-ECE3767F7DF3}" srcOrd="0" destOrd="0" presId="urn:microsoft.com/office/officeart/2018/2/layout/IconLabelList"/>
    <dgm:cxn modelId="{1863C128-C417-4C80-BD93-005BBF84F43B}" type="presOf" srcId="{D1A748AF-681C-4B78-B7DF-15DE84ACFB6C}" destId="{0263F07A-3AA5-4F6E-A11F-61036174FFC6}" srcOrd="0" destOrd="0" presId="urn:microsoft.com/office/officeart/2018/2/layout/IconLabelList"/>
    <dgm:cxn modelId="{5661CC33-2F4D-4A2E-8536-1E6312B6D884}" type="presOf" srcId="{CD4280C4-304C-4410-8B5A-E3A26F8A78E2}" destId="{ED79B9C0-2BA1-4CFD-AB06-93B361705291}" srcOrd="0" destOrd="0" presId="urn:microsoft.com/office/officeart/2018/2/layout/IconLabelList"/>
    <dgm:cxn modelId="{4F45DE74-9DE8-436F-890D-36D46F00BA7F}" srcId="{3E4EAD5F-786C-4A64-9EF6-4912BD99D408}" destId="{353ACA8B-6611-4AD4-AE7E-1CA5AB8B2AAB}" srcOrd="0" destOrd="0" parTransId="{4664FF2C-091C-45F6-9F39-C03F00F7D65A}" sibTransId="{3DF602E3-5F3D-41FE-9012-EED0A05D1A6C}"/>
    <dgm:cxn modelId="{A529E585-34EE-447A-92F5-BFF9ADD45DA6}" srcId="{3E4EAD5F-786C-4A64-9EF6-4912BD99D408}" destId="{D1A748AF-681C-4B78-B7DF-15DE84ACFB6C}" srcOrd="3" destOrd="0" parTransId="{7803D73D-2CFE-4562-B2EC-B43FF4948EF7}" sibTransId="{7398293D-1AD5-465F-8938-FE3A18745610}"/>
    <dgm:cxn modelId="{F50FEE95-D5E3-41B6-B6C7-F5ED3D6A5ACA}" type="presOf" srcId="{99CE2AFC-5DAE-4E50-B5C6-F80F880A26C4}" destId="{565A3F43-1E8A-438F-8325-714B831DBE1B}" srcOrd="0" destOrd="0" presId="urn:microsoft.com/office/officeart/2018/2/layout/IconLabelList"/>
    <dgm:cxn modelId="{36D6A89F-62D5-424C-926F-21C69F2F21C3}" srcId="{3E4EAD5F-786C-4A64-9EF6-4912BD99D408}" destId="{99CE2AFC-5DAE-4E50-B5C6-F80F880A26C4}" srcOrd="1" destOrd="0" parTransId="{34C70F7F-A103-41D0-A26F-3F17ED3A034D}" sibTransId="{15AAB859-A568-476E-BDD2-583B2EB51D6E}"/>
    <dgm:cxn modelId="{EC0158A7-7116-46F5-B07B-5B80F7E6A82F}" srcId="{3E4EAD5F-786C-4A64-9EF6-4912BD99D408}" destId="{4461F276-6DEA-47F6-A992-D2C7B9B2E24B}" srcOrd="4" destOrd="0" parTransId="{F4B2C2F2-9281-489D-A162-CD8FC9F5C259}" sibTransId="{9D49E2CA-28C4-4113-BA36-15EB4ADD3E95}"/>
    <dgm:cxn modelId="{92C981C3-7130-4773-88B2-8CFF29777381}" type="presOf" srcId="{353ACA8B-6611-4AD4-AE7E-1CA5AB8B2AAB}" destId="{E644510F-412E-4F3A-B20E-E0134278D866}" srcOrd="0" destOrd="0" presId="urn:microsoft.com/office/officeart/2018/2/layout/IconLabelList"/>
    <dgm:cxn modelId="{773526DB-A1EC-4ED4-8340-970C2A7ECB1E}" type="presOf" srcId="{3E4EAD5F-786C-4A64-9EF6-4912BD99D408}" destId="{288982E9-0DCF-4611-B0DC-347FF42F3277}" srcOrd="0" destOrd="0" presId="urn:microsoft.com/office/officeart/2018/2/layout/IconLabelList"/>
    <dgm:cxn modelId="{251D94E4-43A4-4C3B-B569-82CEDF7E9BBC}" srcId="{3E4EAD5F-786C-4A64-9EF6-4912BD99D408}" destId="{CD4280C4-304C-4410-8B5A-E3A26F8A78E2}" srcOrd="2" destOrd="0" parTransId="{CCCCAED7-EFDA-49DA-959C-DCED05FF90A9}" sibTransId="{6E2F7F35-0961-43D3-A605-6E7593603F94}"/>
    <dgm:cxn modelId="{027C1B11-FBFC-425F-A4FE-29F41C0B4865}" type="presParOf" srcId="{288982E9-0DCF-4611-B0DC-347FF42F3277}" destId="{26F4F5B0-E18B-4CB7-881D-19308E7E6DC3}" srcOrd="0" destOrd="0" presId="urn:microsoft.com/office/officeart/2018/2/layout/IconLabelList"/>
    <dgm:cxn modelId="{49FE1021-250E-4A02-819D-1489A3B1B2CE}" type="presParOf" srcId="{26F4F5B0-E18B-4CB7-881D-19308E7E6DC3}" destId="{561EE367-1E1A-4DFD-ABA1-40CDD4AD28BE}" srcOrd="0" destOrd="0" presId="urn:microsoft.com/office/officeart/2018/2/layout/IconLabelList"/>
    <dgm:cxn modelId="{DD5100B3-0AED-43A8-9F84-A6B4AE3AD7F2}" type="presParOf" srcId="{26F4F5B0-E18B-4CB7-881D-19308E7E6DC3}" destId="{7CCC53DC-A5D5-459F-942E-1FB988CB12AD}" srcOrd="1" destOrd="0" presId="urn:microsoft.com/office/officeart/2018/2/layout/IconLabelList"/>
    <dgm:cxn modelId="{19D6F0E3-17AA-44EC-A907-549B7B53763F}" type="presParOf" srcId="{26F4F5B0-E18B-4CB7-881D-19308E7E6DC3}" destId="{E644510F-412E-4F3A-B20E-E0134278D866}" srcOrd="2" destOrd="0" presId="urn:microsoft.com/office/officeart/2018/2/layout/IconLabelList"/>
    <dgm:cxn modelId="{E086805E-C4F4-4AB6-9B3D-9DBD45879AB4}" type="presParOf" srcId="{288982E9-0DCF-4611-B0DC-347FF42F3277}" destId="{674E95B3-1B77-4A77-A5B2-14E747C074CA}" srcOrd="1" destOrd="0" presId="urn:microsoft.com/office/officeart/2018/2/layout/IconLabelList"/>
    <dgm:cxn modelId="{0E008AFE-7EE4-48F6-966A-1C684EEAB1AE}" type="presParOf" srcId="{288982E9-0DCF-4611-B0DC-347FF42F3277}" destId="{94B20A76-FA58-41D0-A1A8-65591BA0C4D1}" srcOrd="2" destOrd="0" presId="urn:microsoft.com/office/officeart/2018/2/layout/IconLabelList"/>
    <dgm:cxn modelId="{C2B0DC07-0D2E-4167-B678-F38ABAF3375C}" type="presParOf" srcId="{94B20A76-FA58-41D0-A1A8-65591BA0C4D1}" destId="{F1C64188-07E5-4A25-9B5B-878AF934C8D8}" srcOrd="0" destOrd="0" presId="urn:microsoft.com/office/officeart/2018/2/layout/IconLabelList"/>
    <dgm:cxn modelId="{A048BF5B-C636-402B-94D0-75055C77929C}" type="presParOf" srcId="{94B20A76-FA58-41D0-A1A8-65591BA0C4D1}" destId="{426CA8FD-4E43-4961-8C4B-072D4473264E}" srcOrd="1" destOrd="0" presId="urn:microsoft.com/office/officeart/2018/2/layout/IconLabelList"/>
    <dgm:cxn modelId="{7D79202C-6DF0-4EF8-8EDC-7D8126119622}" type="presParOf" srcId="{94B20A76-FA58-41D0-A1A8-65591BA0C4D1}" destId="{565A3F43-1E8A-438F-8325-714B831DBE1B}" srcOrd="2" destOrd="0" presId="urn:microsoft.com/office/officeart/2018/2/layout/IconLabelList"/>
    <dgm:cxn modelId="{5B5C926D-63E0-4982-BE82-C433D08A757E}" type="presParOf" srcId="{288982E9-0DCF-4611-B0DC-347FF42F3277}" destId="{A491AD51-3E83-466D-AA2E-45039B2B9B2F}" srcOrd="3" destOrd="0" presId="urn:microsoft.com/office/officeart/2018/2/layout/IconLabelList"/>
    <dgm:cxn modelId="{9F7D6AEC-58C4-4542-AEF1-604D5DF066D5}" type="presParOf" srcId="{288982E9-0DCF-4611-B0DC-347FF42F3277}" destId="{2BE8F3DC-9AFD-46CC-A571-C54B8BD26889}" srcOrd="4" destOrd="0" presId="urn:microsoft.com/office/officeart/2018/2/layout/IconLabelList"/>
    <dgm:cxn modelId="{A9F30A15-3089-4941-85D9-E6EB0E41AC45}" type="presParOf" srcId="{2BE8F3DC-9AFD-46CC-A571-C54B8BD26889}" destId="{CF8D1857-FEC0-41B5-A6CB-8DF8BF35682C}" srcOrd="0" destOrd="0" presId="urn:microsoft.com/office/officeart/2018/2/layout/IconLabelList"/>
    <dgm:cxn modelId="{59AE5AC5-84BE-4139-9E75-4FBCBCF365B2}" type="presParOf" srcId="{2BE8F3DC-9AFD-46CC-A571-C54B8BD26889}" destId="{591DB3DD-BFFB-48F5-AAF5-180465A8B0FE}" srcOrd="1" destOrd="0" presId="urn:microsoft.com/office/officeart/2018/2/layout/IconLabelList"/>
    <dgm:cxn modelId="{27FEF364-82F1-4468-8D8A-0A11C2BC4589}" type="presParOf" srcId="{2BE8F3DC-9AFD-46CC-A571-C54B8BD26889}" destId="{ED79B9C0-2BA1-4CFD-AB06-93B361705291}" srcOrd="2" destOrd="0" presId="urn:microsoft.com/office/officeart/2018/2/layout/IconLabelList"/>
    <dgm:cxn modelId="{F958DD2D-2D21-4FC0-B04F-A2AFA748898F}" type="presParOf" srcId="{288982E9-0DCF-4611-B0DC-347FF42F3277}" destId="{A874BE3A-54BC-4088-B083-392EB15204BA}" srcOrd="5" destOrd="0" presId="urn:microsoft.com/office/officeart/2018/2/layout/IconLabelList"/>
    <dgm:cxn modelId="{36923E0B-DB33-4457-88F3-2F168CE318D0}" type="presParOf" srcId="{288982E9-0DCF-4611-B0DC-347FF42F3277}" destId="{D4D28C17-3019-4526-AE0D-6303C10EFD4B}" srcOrd="6" destOrd="0" presId="urn:microsoft.com/office/officeart/2018/2/layout/IconLabelList"/>
    <dgm:cxn modelId="{A6F13C0C-4CA7-4433-9703-C4C9859151CA}" type="presParOf" srcId="{D4D28C17-3019-4526-AE0D-6303C10EFD4B}" destId="{B2F37C5C-516B-45C5-BA6E-FD61C5122A80}" srcOrd="0" destOrd="0" presId="urn:microsoft.com/office/officeart/2018/2/layout/IconLabelList"/>
    <dgm:cxn modelId="{68AAC94D-A1D8-4545-9284-C77EE78E5330}" type="presParOf" srcId="{D4D28C17-3019-4526-AE0D-6303C10EFD4B}" destId="{E11F7328-B79A-4858-9C43-1F0C51921F51}" srcOrd="1" destOrd="0" presId="urn:microsoft.com/office/officeart/2018/2/layout/IconLabelList"/>
    <dgm:cxn modelId="{51BE2CD6-42F1-4346-8311-8554321026F8}" type="presParOf" srcId="{D4D28C17-3019-4526-AE0D-6303C10EFD4B}" destId="{0263F07A-3AA5-4F6E-A11F-61036174FFC6}" srcOrd="2" destOrd="0" presId="urn:microsoft.com/office/officeart/2018/2/layout/IconLabelList"/>
    <dgm:cxn modelId="{1E5117DE-4857-4C27-809C-19FDA89DD141}" type="presParOf" srcId="{288982E9-0DCF-4611-B0DC-347FF42F3277}" destId="{32AC4150-F582-406D-A8AD-9AE5B5F79E27}" srcOrd="7" destOrd="0" presId="urn:microsoft.com/office/officeart/2018/2/layout/IconLabelList"/>
    <dgm:cxn modelId="{9F3E04BB-29D4-4735-ABFD-B6D8D5A74D42}" type="presParOf" srcId="{288982E9-0DCF-4611-B0DC-347FF42F3277}" destId="{5364D8E1-9809-45FF-9518-4ED86112A51B}" srcOrd="8" destOrd="0" presId="urn:microsoft.com/office/officeart/2018/2/layout/IconLabelList"/>
    <dgm:cxn modelId="{D5AA0D2C-EDF8-41BD-B6B4-E459685D2396}" type="presParOf" srcId="{5364D8E1-9809-45FF-9518-4ED86112A51B}" destId="{6C9F54E7-079B-4168-854C-D94373E0B5F7}" srcOrd="0" destOrd="0" presId="urn:microsoft.com/office/officeart/2018/2/layout/IconLabelList"/>
    <dgm:cxn modelId="{48DB8FBE-EDF5-429A-B2BF-4BD20B73B9C3}" type="presParOf" srcId="{5364D8E1-9809-45FF-9518-4ED86112A51B}" destId="{96E806B8-6ECC-4F78-A375-3478DAD9FA9C}" srcOrd="1" destOrd="0" presId="urn:microsoft.com/office/officeart/2018/2/layout/IconLabelList"/>
    <dgm:cxn modelId="{998ACFAD-DEFE-48FB-B96A-AF74417A377D}" type="presParOf" srcId="{5364D8E1-9809-45FF-9518-4ED86112A51B}" destId="{EF689034-1410-4F26-9FA8-ECE3767F7DF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9DA82-BA13-4D4B-9B15-28BD4E193DEF}">
      <dsp:nvSpPr>
        <dsp:cNvPr id="0" name=""/>
        <dsp:cNvSpPr/>
      </dsp:nvSpPr>
      <dsp:spPr>
        <a:xfrm>
          <a:off x="1282" y="191694"/>
          <a:ext cx="4201556" cy="42015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Manajemen resiko juga menjaga investasi, nyawa, properti dan bahkan nama baik saat penyelenggaraan acara.</a:t>
          </a:r>
        </a:p>
      </dsp:txBody>
      <dsp:txXfrm>
        <a:off x="616586" y="806998"/>
        <a:ext cx="2970948" cy="2970948"/>
      </dsp:txXfrm>
    </dsp:sp>
    <dsp:sp modelId="{EBF2B6B8-B56E-BB48-A736-5BBBAF1B0078}">
      <dsp:nvSpPr>
        <dsp:cNvPr id="0" name=""/>
        <dsp:cNvSpPr/>
      </dsp:nvSpPr>
      <dsp:spPr>
        <a:xfrm rot="5400000">
          <a:off x="4549467" y="1735766"/>
          <a:ext cx="1470544" cy="1113412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2B6A8-FB79-D241-9C9B-F7CB38EF7E68}">
      <dsp:nvSpPr>
        <dsp:cNvPr id="0" name=""/>
        <dsp:cNvSpPr/>
      </dsp:nvSpPr>
      <dsp:spPr>
        <a:xfrm>
          <a:off x="6303617" y="191694"/>
          <a:ext cx="4201556" cy="42015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Pada dasarnya, penyelenggara harus meminimalkan resiko dengan memiliki prosedur yang baik.</a:t>
          </a:r>
        </a:p>
      </dsp:txBody>
      <dsp:txXfrm>
        <a:off x="6918921" y="806998"/>
        <a:ext cx="2970948" cy="2970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EE367-1E1A-4DFD-ABA1-40CDD4AD28BE}">
      <dsp:nvSpPr>
        <dsp:cNvPr id="0" name=""/>
        <dsp:cNvSpPr/>
      </dsp:nvSpPr>
      <dsp:spPr>
        <a:xfrm>
          <a:off x="1100860" y="285703"/>
          <a:ext cx="696093" cy="6960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4510F-412E-4F3A-B20E-E0134278D866}">
      <dsp:nvSpPr>
        <dsp:cNvPr id="0" name=""/>
        <dsp:cNvSpPr/>
      </dsp:nvSpPr>
      <dsp:spPr>
        <a:xfrm>
          <a:off x="675470" y="1213906"/>
          <a:ext cx="1546875" cy="618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100" kern="1200"/>
            <a:t>Contracts </a:t>
          </a:r>
          <a:endParaRPr lang="en-US" sz="1100" kern="1200"/>
        </a:p>
      </dsp:txBody>
      <dsp:txXfrm>
        <a:off x="675470" y="1213906"/>
        <a:ext cx="1546875" cy="618750"/>
      </dsp:txXfrm>
    </dsp:sp>
    <dsp:sp modelId="{F1C64188-07E5-4A25-9B5B-878AF934C8D8}">
      <dsp:nvSpPr>
        <dsp:cNvPr id="0" name=""/>
        <dsp:cNvSpPr/>
      </dsp:nvSpPr>
      <dsp:spPr>
        <a:xfrm>
          <a:off x="2918438" y="285703"/>
          <a:ext cx="696093" cy="6960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A3F43-1E8A-438F-8325-714B831DBE1B}">
      <dsp:nvSpPr>
        <dsp:cNvPr id="0" name=""/>
        <dsp:cNvSpPr/>
      </dsp:nvSpPr>
      <dsp:spPr>
        <a:xfrm>
          <a:off x="2493048" y="1213906"/>
          <a:ext cx="1546875" cy="618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100" kern="1200"/>
            <a:t>Organizational chart </a:t>
          </a:r>
          <a:endParaRPr lang="en-US" sz="1100" kern="1200"/>
        </a:p>
      </dsp:txBody>
      <dsp:txXfrm>
        <a:off x="2493048" y="1213906"/>
        <a:ext cx="1546875" cy="618750"/>
      </dsp:txXfrm>
    </dsp:sp>
    <dsp:sp modelId="{CF8D1857-FEC0-41B5-A6CB-8DF8BF35682C}">
      <dsp:nvSpPr>
        <dsp:cNvPr id="0" name=""/>
        <dsp:cNvSpPr/>
      </dsp:nvSpPr>
      <dsp:spPr>
        <a:xfrm>
          <a:off x="4736017" y="285703"/>
          <a:ext cx="696093" cy="6960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9B9C0-2BA1-4CFD-AB06-93B361705291}">
      <dsp:nvSpPr>
        <dsp:cNvPr id="0" name=""/>
        <dsp:cNvSpPr/>
      </dsp:nvSpPr>
      <dsp:spPr>
        <a:xfrm>
          <a:off x="4310626" y="1213906"/>
          <a:ext cx="1546875" cy="618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100" kern="1200"/>
            <a:t>Risk-assessment procedures and risk-management plans </a:t>
          </a:r>
          <a:endParaRPr lang="en-US" sz="1100" kern="1200"/>
        </a:p>
      </dsp:txBody>
      <dsp:txXfrm>
        <a:off x="4310626" y="1213906"/>
        <a:ext cx="1546875" cy="618750"/>
      </dsp:txXfrm>
    </dsp:sp>
    <dsp:sp modelId="{B2F37C5C-516B-45C5-BA6E-FD61C5122A80}">
      <dsp:nvSpPr>
        <dsp:cNvPr id="0" name=""/>
        <dsp:cNvSpPr/>
      </dsp:nvSpPr>
      <dsp:spPr>
        <a:xfrm>
          <a:off x="6553595" y="285703"/>
          <a:ext cx="696093" cy="6960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3F07A-3AA5-4F6E-A11F-61036174FFC6}">
      <dsp:nvSpPr>
        <dsp:cNvPr id="0" name=""/>
        <dsp:cNvSpPr/>
      </dsp:nvSpPr>
      <dsp:spPr>
        <a:xfrm>
          <a:off x="6128204" y="1213906"/>
          <a:ext cx="1546875" cy="618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100" kern="1200"/>
            <a:t>Insurance policies and certificates </a:t>
          </a:r>
          <a:endParaRPr lang="en-US" sz="1100" kern="1200"/>
        </a:p>
      </dsp:txBody>
      <dsp:txXfrm>
        <a:off x="6128204" y="1213906"/>
        <a:ext cx="1546875" cy="618750"/>
      </dsp:txXfrm>
    </dsp:sp>
    <dsp:sp modelId="{6C9F54E7-079B-4168-854C-D94373E0B5F7}">
      <dsp:nvSpPr>
        <dsp:cNvPr id="0" name=""/>
        <dsp:cNvSpPr/>
      </dsp:nvSpPr>
      <dsp:spPr>
        <a:xfrm>
          <a:off x="8371173" y="285703"/>
          <a:ext cx="696093" cy="69609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89034-1410-4F26-9FA8-ECE3767F7DF3}">
      <dsp:nvSpPr>
        <dsp:cNvPr id="0" name=""/>
        <dsp:cNvSpPr/>
      </dsp:nvSpPr>
      <dsp:spPr>
        <a:xfrm>
          <a:off x="7945782" y="1213906"/>
          <a:ext cx="1546875" cy="618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100" kern="1200"/>
            <a:t>Budgets, if required, to demonstrate investment in risk-management recommendations </a:t>
          </a:r>
          <a:endParaRPr lang="en-US" sz="1100" kern="1200"/>
        </a:p>
      </dsp:txBody>
      <dsp:txXfrm>
        <a:off x="7945782" y="1213906"/>
        <a:ext cx="1546875" cy="618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48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9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4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4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8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0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6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35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3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8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74" r:id="rId6"/>
    <p:sldLayoutId id="2147483769" r:id="rId7"/>
    <p:sldLayoutId id="2147483770" r:id="rId8"/>
    <p:sldLayoutId id="2147483771" r:id="rId9"/>
    <p:sldLayoutId id="2147483773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D5AB4A-E030-4395-80B6-13656CE78E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7180C0-39CD-AE46-89BD-5C6291892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sz="6600"/>
              <a:t>Manajemen Resiko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1C5A-F6AE-E04A-9F92-43EAD4A87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85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4CE5841-C184-4A70-A609-5FE4A5078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8EAB2-BA0A-9241-93FF-9C1613BE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683169"/>
            <a:ext cx="4068849" cy="4148586"/>
          </a:xfrm>
        </p:spPr>
        <p:txBody>
          <a:bodyPr anchor="t">
            <a:normAutofit/>
          </a:bodyPr>
          <a:lstStyle/>
          <a:p>
            <a:r>
              <a:rPr lang="en-US" sz="3400"/>
              <a:t>Hal-hal terkait etik yang perlu diperhatikan dalam penyelenggaraan acara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DC72E-55CA-C348-BA76-DF38D6F5C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504" y="1683170"/>
            <a:ext cx="5818248" cy="4148585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</a:pPr>
            <a:r>
              <a:rPr lang="en-ID" sz="1600"/>
              <a:t>Do not accept expensive gifts. Ban or set a financial limit on gifts from vendor partners or clients. </a:t>
            </a:r>
          </a:p>
          <a:p>
            <a:pPr fontAlgn="auto">
              <a:lnSpc>
                <a:spcPct val="100000"/>
              </a:lnSpc>
            </a:pPr>
            <a:r>
              <a:rPr lang="en-ID" sz="1600"/>
              <a:t>Avoid confusion regarding a change in an agreement. Put all agreements (and changes) in writing and have both parties initial acceptance. </a:t>
            </a:r>
          </a:p>
          <a:p>
            <a:pPr fontAlgn="auto">
              <a:lnSpc>
                <a:spcPct val="100000"/>
              </a:lnSpc>
            </a:pPr>
            <a:r>
              <a:rPr lang="en-ID" sz="1600"/>
              <a:t>Avoid improper promotion of your services. Seek written authority while working for another event planner. </a:t>
            </a:r>
          </a:p>
          <a:p>
            <a:pPr fontAlgn="auto">
              <a:lnSpc>
                <a:spcPct val="100000"/>
              </a:lnSpc>
            </a:pPr>
            <a:r>
              <a:rPr lang="en-ID" sz="1600"/>
              <a:t>Avoid claiming credit for an event you produced while working for another firm. Clearly disclose the circumstances concerning the production of the event. </a:t>
            </a:r>
          </a:p>
          <a:p>
            <a:pPr fontAlgn="auto">
              <a:lnSpc>
                <a:spcPct val="100000"/>
              </a:lnSpc>
            </a:pPr>
            <a:r>
              <a:rPr lang="en-ID" sz="1600"/>
              <a:t>Avoid submitting photos of an event as an example of your work. Clearly disclose that you helped produce your specific contributions to this event.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16936" y="4000284"/>
            <a:ext cx="54864" cy="4206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178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0CA8C8E9-484D-4993-A67E-9F5B6A5FBD9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FA98EAA-A866-4C95-A2A8-44E46FBA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56000">
                <a:schemeClr val="tx1">
                  <a:alpha val="40000"/>
                </a:schemeClr>
              </a:gs>
              <a:gs pos="100000">
                <a:schemeClr val="tx1">
                  <a:alpha val="8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705B48-51D0-EE4D-8F58-D0A9FF1C7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4727173"/>
            <a:ext cx="7985759" cy="8688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9509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73E744-FC6C-3842-942F-82A0875C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en-US" sz="5200"/>
              <a:t>Manajemen Resiko </a:t>
            </a:r>
          </a:p>
        </p:txBody>
      </p:sp>
      <p:pic>
        <p:nvPicPr>
          <p:cNvPr id="16" name="Picture 4" descr="Peluncuran roket">
            <a:extLst>
              <a:ext uri="{FF2B5EF4-FFF2-40B4-BE49-F238E27FC236}">
                <a16:creationId xmlns:a16="http://schemas.microsoft.com/office/drawing/2014/main" id="{0FF93F59-5558-41DF-8284-7ADC704C97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67" r="14381" b="-1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7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189FB-BA60-4B43-B5DE-E3E63B909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/>
          </a:bodyPr>
          <a:lstStyle/>
          <a:p>
            <a:r>
              <a:rPr lang="en-US" sz="1800"/>
              <a:t>Memastikan keamanan dari seluruh pemangku kepentingan saat melakukan acara adalah hal yang sangat penting dalam penyelenggaraan acara.</a:t>
            </a:r>
          </a:p>
          <a:p>
            <a:r>
              <a:rPr lang="en-US" sz="1800"/>
              <a:t>Penyelenggara acara memiliki tanggung jawab hukum dan etika terkait dengan keamanan dan keselamatan seluruh pemangku kepentingan.</a:t>
            </a:r>
          </a:p>
        </p:txBody>
      </p:sp>
    </p:spTree>
    <p:extLst>
      <p:ext uri="{BB962C8B-B14F-4D97-AF65-F5344CB8AC3E}">
        <p14:creationId xmlns:p14="http://schemas.microsoft.com/office/powerpoint/2010/main" val="616904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A91F3E-8EC8-5841-AA40-F4BC5759F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74091E-3DF2-41C5-B768-1347D318F5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794957"/>
              </p:ext>
            </p:extLst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639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8EEDDB-AC15-1B4F-9C20-BF8974100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/>
              <a:t>Pihak-pihak</a:t>
            </a:r>
            <a:r>
              <a:rPr lang="en-US" dirty="0"/>
              <a:t> </a:t>
            </a:r>
            <a:r>
              <a:rPr lang="en-US"/>
              <a:t>terkait</a:t>
            </a:r>
            <a:r>
              <a:rPr lang="en-US" dirty="0"/>
              <a:t> </a:t>
            </a:r>
            <a:r>
              <a:rPr lang="en-US"/>
              <a:t>Manajemen</a:t>
            </a:r>
            <a:r>
              <a:rPr lang="en-US" dirty="0"/>
              <a:t> </a:t>
            </a:r>
            <a:r>
              <a:rPr lang="en-US"/>
              <a:t>Resiko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283DE-E671-D14E-9938-4A3900A9B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numCol="3" anchor="ctr">
            <a:normAutofit/>
          </a:bodyPr>
          <a:lstStyle/>
          <a:p>
            <a:pPr fontAlgn="auto">
              <a:lnSpc>
                <a:spcPct val="100000"/>
              </a:lnSpc>
            </a:pPr>
            <a:r>
              <a:rPr lang="en-ID" sz="1700"/>
              <a:t>Admissions manager </a:t>
            </a:r>
          </a:p>
          <a:p>
            <a:pPr fontAlgn="auto">
              <a:lnSpc>
                <a:spcPct val="100000"/>
              </a:lnSpc>
            </a:pPr>
            <a:r>
              <a:rPr lang="en-ID" sz="1700"/>
              <a:t>Advertising manager </a:t>
            </a:r>
          </a:p>
          <a:p>
            <a:pPr fontAlgn="auto">
              <a:lnSpc>
                <a:spcPct val="100000"/>
              </a:lnSpc>
            </a:pPr>
            <a:r>
              <a:rPr lang="en-ID" sz="1700"/>
              <a:t>Animal handler </a:t>
            </a:r>
          </a:p>
          <a:p>
            <a:pPr fontAlgn="auto">
              <a:lnSpc>
                <a:spcPct val="100000"/>
              </a:lnSpc>
            </a:pPr>
            <a:r>
              <a:rPr lang="en-ID" sz="1700"/>
              <a:t>Box office manager </a:t>
            </a:r>
          </a:p>
          <a:p>
            <a:pPr fontAlgn="auto">
              <a:lnSpc>
                <a:spcPct val="100000"/>
              </a:lnSpc>
            </a:pPr>
            <a:r>
              <a:rPr lang="en-ID" sz="1700"/>
              <a:t>Broadcast manager </a:t>
            </a:r>
          </a:p>
          <a:p>
            <a:pPr fontAlgn="auto">
              <a:lnSpc>
                <a:spcPct val="100000"/>
              </a:lnSpc>
            </a:pPr>
            <a:r>
              <a:rPr lang="en-ID" sz="1700"/>
              <a:t>Catering manager </a:t>
            </a:r>
          </a:p>
          <a:p>
            <a:pPr fontAlgn="auto">
              <a:lnSpc>
                <a:spcPct val="100000"/>
              </a:lnSpc>
            </a:pPr>
            <a:r>
              <a:rPr lang="en-ID" sz="1700"/>
              <a:t>Comptroller </a:t>
            </a:r>
          </a:p>
          <a:p>
            <a:pPr fontAlgn="auto">
              <a:lnSpc>
                <a:spcPct val="100000"/>
              </a:lnSpc>
            </a:pPr>
            <a:r>
              <a:rPr lang="en-ID" sz="1700"/>
              <a:t>Computer or data processing manager </a:t>
            </a:r>
          </a:p>
          <a:p>
            <a:pPr fontAlgn="auto">
              <a:lnSpc>
                <a:spcPct val="100000"/>
              </a:lnSpc>
            </a:pPr>
            <a:r>
              <a:rPr lang="en-ID" sz="1700"/>
              <a:t>Convention center safety director </a:t>
            </a:r>
          </a:p>
          <a:p>
            <a:pPr fontAlgn="auto">
              <a:lnSpc>
                <a:spcPct val="100000"/>
              </a:lnSpc>
            </a:pPr>
            <a:r>
              <a:rPr lang="en-ID" sz="1700"/>
              <a:t>Customs officials </a:t>
            </a:r>
          </a:p>
          <a:p>
            <a:pPr fontAlgn="auto">
              <a:lnSpc>
                <a:spcPct val="100000"/>
              </a:lnSpc>
            </a:pPr>
            <a:r>
              <a:rPr lang="en-ID" sz="1700"/>
              <a:t>Department of Homeland Security representative </a:t>
            </a:r>
          </a:p>
          <a:p>
            <a:pPr fontAlgn="auto">
              <a:lnSpc>
                <a:spcPct val="100000"/>
              </a:lnSpc>
            </a:pPr>
            <a:r>
              <a:rPr lang="en-ID" sz="1700"/>
              <a:t>Electrician </a:t>
            </a:r>
          </a:p>
          <a:p>
            <a:pPr fontAlgn="auto">
              <a:lnSpc>
                <a:spcPct val="100000"/>
              </a:lnSpc>
            </a:pPr>
            <a:r>
              <a:rPr lang="en-ID" sz="1700"/>
              <a:t>Entertainment specialist </a:t>
            </a:r>
          </a:p>
          <a:p>
            <a:pPr fontAlgn="auto">
              <a:lnSpc>
                <a:spcPct val="100000"/>
              </a:lnSpc>
            </a:pPr>
            <a:r>
              <a:rPr lang="en-ID" sz="1700"/>
              <a:t>Environment safety specialist </a:t>
            </a:r>
          </a:p>
          <a:p>
            <a:pPr fontAlgn="auto">
              <a:lnSpc>
                <a:spcPct val="100000"/>
              </a:lnSpc>
            </a:pPr>
            <a:r>
              <a:rPr lang="en-ID" sz="1700"/>
              <a:t>Government</a:t>
            </a:r>
          </a:p>
          <a:p>
            <a:pPr fontAlgn="auto">
              <a:lnSpc>
                <a:spcPct val="100000"/>
              </a:lnSpc>
            </a:pPr>
            <a:r>
              <a:rPr lang="en-ID" sz="1700"/>
              <a:t>Fire department liaison </a:t>
            </a:r>
          </a:p>
          <a:p>
            <a:pPr fontAlgn="auto">
              <a:lnSpc>
                <a:spcPct val="100000"/>
              </a:lnSpc>
            </a:pPr>
            <a:r>
              <a:rPr lang="en-ID" sz="1700"/>
              <a:t>Food and beverage manager </a:t>
            </a:r>
          </a:p>
          <a:p>
            <a:pPr fontAlgn="auto">
              <a:lnSpc>
                <a:spcPct val="100000"/>
              </a:lnSpc>
            </a:pPr>
            <a:r>
              <a:rPr lang="en-ID" sz="1700"/>
              <a:t>Health and safety coordinator </a:t>
            </a:r>
          </a:p>
          <a:p>
            <a:pPr fontAlgn="auto">
              <a:lnSpc>
                <a:spcPct val="100000"/>
              </a:lnSpc>
            </a:pPr>
            <a:r>
              <a:rPr lang="en-ID" sz="1700"/>
              <a:t>Hotel security director </a:t>
            </a:r>
          </a:p>
          <a:p>
            <a:pPr fontAlgn="auto">
              <a:lnSpc>
                <a:spcPct val="100000"/>
              </a:lnSpc>
            </a:pPr>
            <a:r>
              <a:rPr lang="en-ID" sz="1700"/>
              <a:t>Human resources director </a:t>
            </a:r>
          </a:p>
          <a:p>
            <a:pPr>
              <a:lnSpc>
                <a:spcPct val="100000"/>
              </a:lnSpc>
            </a:pPr>
            <a:r>
              <a:rPr lang="en-US" sz="1700"/>
              <a:t>Dsb.</a:t>
            </a:r>
          </a:p>
        </p:txBody>
      </p:sp>
    </p:spTree>
    <p:extLst>
      <p:ext uri="{BB962C8B-B14F-4D97-AF65-F5344CB8AC3E}">
        <p14:creationId xmlns:p14="http://schemas.microsoft.com/office/powerpoint/2010/main" val="301266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B4CE5841-C184-4A70-A609-5FE4A5078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C3469-E4C4-3049-8CA6-892F451E5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683169"/>
            <a:ext cx="4068849" cy="4148586"/>
          </a:xfrm>
        </p:spPr>
        <p:txBody>
          <a:bodyPr anchor="t">
            <a:normAutofit/>
          </a:bodyPr>
          <a:lstStyle/>
          <a:p>
            <a:r>
              <a:rPr lang="en-US" sz="4800"/>
              <a:t>Pertemuan sebelum Acara terkait Manajemen Resiko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02062-95CC-C742-9485-5F655415D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504" y="1683170"/>
            <a:ext cx="5818248" cy="4148585"/>
          </a:xfrm>
        </p:spPr>
        <p:txBody>
          <a:bodyPr>
            <a:normAutofit/>
          </a:bodyPr>
          <a:lstStyle/>
          <a:p>
            <a:r>
              <a:rPr lang="en-US" sz="1900"/>
              <a:t>Sebelum melakukan acara, perlu diadakan pertemuan yang mencakup:</a:t>
            </a:r>
          </a:p>
          <a:p>
            <a:pPr lvl="1"/>
            <a:r>
              <a:rPr lang="en-US" sz="1900"/>
              <a:t>Penjelasan terkait pertemuan tentang Manajemen Resiko</a:t>
            </a:r>
          </a:p>
          <a:p>
            <a:pPr lvl="1"/>
            <a:r>
              <a:rPr lang="en-US" sz="1900"/>
              <a:t>Melihat keseluruhan resiko secara komprehensif</a:t>
            </a:r>
          </a:p>
          <a:p>
            <a:pPr lvl="1"/>
            <a:r>
              <a:rPr lang="en-US" sz="1900"/>
              <a:t>Resiko-resiko tambahan</a:t>
            </a:r>
          </a:p>
          <a:p>
            <a:pPr lvl="1"/>
            <a:r>
              <a:rPr lang="en-US" sz="1900"/>
              <a:t>Rekomendasi untuk manajemen resiko</a:t>
            </a:r>
          </a:p>
          <a:p>
            <a:pPr lvl="1"/>
            <a:r>
              <a:rPr lang="en-US" sz="1900"/>
              <a:t>Dampak ekonomis pada manajemen resiko. </a:t>
            </a:r>
          </a:p>
          <a:p>
            <a:r>
              <a:rPr lang="en-US" sz="1900"/>
              <a:t>Pertemuan ini harus dilakukan dan rekomendasi didokumentasikan.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16936" y="4000284"/>
            <a:ext cx="54864" cy="4206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754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4CE5841-C184-4A70-A609-5FE4A5078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697633-131A-5246-A128-C97E9CFC2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683169"/>
            <a:ext cx="4068849" cy="4148586"/>
          </a:xfrm>
        </p:spPr>
        <p:txBody>
          <a:bodyPr anchor="t">
            <a:normAutofit/>
          </a:bodyPr>
          <a:lstStyle/>
          <a:p>
            <a:r>
              <a:rPr lang="en-US" sz="4800"/>
              <a:t>Penerapan Manajemen Resiko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A9FA3-20AD-1B48-8DB2-08B7DF7F7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504" y="1683170"/>
            <a:ext cx="5818248" cy="4148585"/>
          </a:xfrm>
        </p:spPr>
        <p:txBody>
          <a:bodyPr>
            <a:normAutofit/>
          </a:bodyPr>
          <a:lstStyle/>
          <a:p>
            <a:r>
              <a:rPr lang="en-US" sz="2000"/>
              <a:t>Setelah semua rekomendasi untuk keselamatan dan manajemen resiko perlu dilakukan Inspeksi terhadap seluruh komponen acara, mulai dari personil, lokasi, keamanan di lokasi, kabel-kabel yang aman, tangga yang aman dan ramah untuk difabel, penanda-penanda terpasang dengan baik dan jelas, para penyambut ada di tempat, komunikasi dengan semua staf sebelum pembukaan pintu masuk/acara.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16936" y="4000284"/>
            <a:ext cx="54864" cy="4206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195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E16FE-A47A-364C-8F88-231DC4919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Memproteksi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Force </a:t>
            </a:r>
            <a:r>
              <a:rPr lang="en-US" dirty="0" err="1"/>
              <a:t>Majeur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A3288-6E86-8D48-BAA8-C24FF1BA7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acara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hal-hal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dielakkan</a:t>
            </a:r>
            <a:r>
              <a:rPr lang="en-US" dirty="0"/>
              <a:t> dan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diminimalkan</a:t>
            </a:r>
            <a:r>
              <a:rPr lang="en-US" dirty="0"/>
              <a:t> </a:t>
            </a:r>
            <a:r>
              <a:rPr lang="en-US" dirty="0" err="1"/>
              <a:t>resikonya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asuransi</a:t>
            </a:r>
            <a:r>
              <a:rPr lang="en-US" dirty="0"/>
              <a:t>, </a:t>
            </a:r>
            <a:r>
              <a:rPr lang="en-US" dirty="0" err="1"/>
              <a:t>sbb</a:t>
            </a:r>
            <a:r>
              <a:rPr lang="en-US" dirty="0"/>
              <a:t>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4F074A-BC46-EC40-A17E-B9ABD09541C5}"/>
              </a:ext>
            </a:extLst>
          </p:cNvPr>
          <p:cNvSpPr txBox="1">
            <a:spLocks/>
          </p:cNvSpPr>
          <p:nvPr/>
        </p:nvSpPr>
        <p:spPr>
          <a:xfrm>
            <a:off x="1267968" y="3429000"/>
            <a:ext cx="10168128" cy="2895600"/>
          </a:xfrm>
          <a:prstGeom prst="rect">
            <a:avLst/>
          </a:prstGeom>
        </p:spPr>
        <p:txBody>
          <a:bodyPr vert="horz" lIns="91440" tIns="45720" rIns="91440" bIns="45720" numCol="3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ID" dirty="0"/>
              <a:t>Automotive liability </a:t>
            </a:r>
          </a:p>
          <a:p>
            <a:pPr fontAlgn="auto"/>
            <a:r>
              <a:rPr lang="en-ID" dirty="0"/>
              <a:t>Business interruption </a:t>
            </a:r>
          </a:p>
          <a:p>
            <a:pPr fontAlgn="auto"/>
            <a:r>
              <a:rPr lang="en-ID" dirty="0"/>
              <a:t>Cancellation </a:t>
            </a:r>
          </a:p>
          <a:p>
            <a:pPr fontAlgn="auto"/>
            <a:r>
              <a:rPr lang="en-ID" dirty="0"/>
              <a:t>Comprehensive general liability insurance </a:t>
            </a:r>
          </a:p>
          <a:p>
            <a:pPr fontAlgn="auto"/>
            <a:r>
              <a:rPr lang="en-ID" dirty="0"/>
              <a:t>Director’s and officers liability </a:t>
            </a:r>
          </a:p>
          <a:p>
            <a:pPr fontAlgn="auto"/>
            <a:r>
              <a:rPr lang="en-ID" dirty="0"/>
              <a:t>Disability </a:t>
            </a:r>
          </a:p>
          <a:p>
            <a:pPr fontAlgn="auto"/>
            <a:r>
              <a:rPr lang="en-ID" dirty="0"/>
              <a:t>Earthquake </a:t>
            </a:r>
          </a:p>
          <a:p>
            <a:pPr fontAlgn="auto"/>
            <a:r>
              <a:rPr lang="en-ID" dirty="0"/>
              <a:t>Errors and omissions </a:t>
            </a:r>
          </a:p>
          <a:p>
            <a:pPr fontAlgn="auto"/>
            <a:r>
              <a:rPr lang="en-ID" dirty="0"/>
              <a:t>Fire </a:t>
            </a:r>
          </a:p>
          <a:p>
            <a:pPr fontAlgn="auto"/>
            <a:r>
              <a:rPr lang="en-ID" dirty="0"/>
              <a:t>Flood </a:t>
            </a:r>
          </a:p>
          <a:p>
            <a:pPr fontAlgn="auto"/>
            <a:r>
              <a:rPr lang="en-ID" dirty="0"/>
              <a:t>Health </a:t>
            </a:r>
          </a:p>
          <a:p>
            <a:pPr fontAlgn="auto"/>
            <a:r>
              <a:rPr lang="en-ID" dirty="0"/>
              <a:t>Hurricane </a:t>
            </a:r>
          </a:p>
          <a:p>
            <a:pPr fontAlgn="auto"/>
            <a:r>
              <a:rPr lang="en-ID" dirty="0"/>
              <a:t>Key person </a:t>
            </a:r>
          </a:p>
          <a:p>
            <a:pPr fontAlgn="auto"/>
            <a:r>
              <a:rPr lang="en-ID" dirty="0"/>
              <a:t>Life </a:t>
            </a:r>
          </a:p>
          <a:p>
            <a:pPr fontAlgn="auto"/>
            <a:r>
              <a:rPr lang="en-ID" dirty="0"/>
              <a:t>Nonappearance </a:t>
            </a:r>
          </a:p>
          <a:p>
            <a:pPr fontAlgn="auto"/>
            <a:r>
              <a:rPr lang="en-ID" dirty="0" err="1"/>
              <a:t>Officecontents</a:t>
            </a:r>
            <a:r>
              <a:rPr lang="en-ID" dirty="0"/>
              <a:t> </a:t>
            </a:r>
          </a:p>
          <a:p>
            <a:pPr fontAlgn="auto"/>
            <a:r>
              <a:rPr lang="en-ID" dirty="0"/>
              <a:t>Officers </a:t>
            </a:r>
          </a:p>
          <a:p>
            <a:pPr fontAlgn="auto"/>
            <a:r>
              <a:rPr lang="en-ID" dirty="0"/>
              <a:t>Performer no show </a:t>
            </a:r>
          </a:p>
          <a:p>
            <a:pPr fontAlgn="auto"/>
            <a:r>
              <a:rPr lang="en-ID" dirty="0"/>
              <a:t>Rain </a:t>
            </a:r>
          </a:p>
          <a:p>
            <a:pPr fontAlgn="auto"/>
            <a:r>
              <a:rPr lang="en-ID" dirty="0"/>
              <a:t>Terrorism </a:t>
            </a:r>
          </a:p>
          <a:p>
            <a:pPr fontAlgn="auto"/>
            <a:r>
              <a:rPr lang="en-ID" dirty="0" err="1"/>
              <a:t>Workers’compensation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5279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476BC-1890-C142-A5F7-DA651D294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1092857"/>
            <a:ext cx="3669704" cy="4389120"/>
          </a:xfrm>
        </p:spPr>
        <p:txBody>
          <a:bodyPr>
            <a:normAutofit/>
          </a:bodyPr>
          <a:lstStyle/>
          <a:p>
            <a:r>
              <a:rPr lang="en-US" sz="3700"/>
              <a:t>Mengendalikan Resiko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03BF2-93D8-B043-B557-89CB3BD14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679" y="1092857"/>
            <a:ext cx="5670087" cy="438912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/>
              <a:t>Pencegahan pencurian</a:t>
            </a:r>
          </a:p>
          <a:p>
            <a:pPr>
              <a:lnSpc>
                <a:spcPct val="100000"/>
              </a:lnSpc>
            </a:pPr>
            <a:r>
              <a:rPr lang="en-US" sz="2000"/>
              <a:t>Uang tunai: Perlu pencatatan yang baik, bahkan untuk hal kecil sekalipun.</a:t>
            </a:r>
          </a:p>
          <a:p>
            <a:pPr>
              <a:lnSpc>
                <a:spcPct val="100000"/>
              </a:lnSpc>
            </a:pPr>
            <a:r>
              <a:rPr lang="en-US" sz="2000"/>
              <a:t>Copyright: penyelenggara acara perlu melindungi </a:t>
            </a:r>
            <a:r>
              <a:rPr lang="en-US" sz="2000" i="1"/>
              <a:t>brand </a:t>
            </a:r>
            <a:r>
              <a:rPr lang="en-US" sz="2000"/>
              <a:t>yang digunakannya.</a:t>
            </a:r>
          </a:p>
          <a:p>
            <a:pPr>
              <a:lnSpc>
                <a:spcPct val="100000"/>
              </a:lnSpc>
            </a:pPr>
            <a:r>
              <a:rPr lang="en-ID" sz="2000"/>
              <a:t>Trademark, Service Mark, and Registered Mark: </a:t>
            </a:r>
            <a:r>
              <a:rPr lang="en-US" sz="2000"/>
              <a:t>perlu memastikan logo atau simbol yang digunakan unik dan jika perlu didaftarkan secara legal.</a:t>
            </a:r>
          </a:p>
          <a:p>
            <a:pPr>
              <a:lnSpc>
                <a:spcPct val="100000"/>
              </a:lnSpc>
            </a:pPr>
            <a:r>
              <a:rPr lang="en-US" sz="2000"/>
              <a:t>Terorisme dan resiko biokimia</a:t>
            </a:r>
          </a:p>
          <a:p>
            <a:pPr>
              <a:lnSpc>
                <a:spcPct val="100000"/>
              </a:lnSpc>
            </a:pPr>
            <a:r>
              <a:rPr lang="en-US" sz="2000"/>
              <a:t>Mengelola resiko adalah tanggung jawab semua pihak</a:t>
            </a:r>
          </a:p>
          <a:p>
            <a:pPr>
              <a:lnSpc>
                <a:spcPct val="100000"/>
              </a:lnSpc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015480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AD93A-37A4-7E44-ADFE-B02DAF03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/>
              <a:t>Documentation, Discovery, and 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AE0CC-2DE5-5846-84BC-B22B3EA80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Kelalaian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tuntutan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acara </a:t>
            </a:r>
            <a:r>
              <a:rPr lang="en-US" dirty="0" err="1"/>
              <a:t>selesai</a:t>
            </a:r>
            <a:r>
              <a:rPr lang="en-US" dirty="0"/>
              <a:t>.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dokumentasi</a:t>
            </a:r>
            <a:r>
              <a:rPr lang="en-US" dirty="0"/>
              <a:t> yang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. </a:t>
            </a:r>
            <a:r>
              <a:rPr lang="en-US" dirty="0" err="1"/>
              <a:t>Dokumen</a:t>
            </a:r>
            <a:r>
              <a:rPr lang="en-US" dirty="0"/>
              <a:t> yang </a:t>
            </a:r>
            <a:r>
              <a:rPr lang="en-US" dirty="0" err="1"/>
              <a:t>penting</a:t>
            </a:r>
            <a:r>
              <a:rPr lang="en-US" dirty="0"/>
              <a:t>: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A5E9ACF-24B4-459C-9A55-160B294F3E8C}"/>
              </a:ext>
            </a:extLst>
          </p:cNvPr>
          <p:cNvGraphicFramePr/>
          <p:nvPr/>
        </p:nvGraphicFramePr>
        <p:xfrm>
          <a:off x="1267968" y="4206240"/>
          <a:ext cx="10168128" cy="2118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098104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546</Words>
  <Application>Microsoft Macintosh PowerPoint</Application>
  <PresentationFormat>Widescreen</PresentationFormat>
  <Paragraphs>83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Neue Haas Grotesk Text Pro</vt:lpstr>
      <vt:lpstr>AccentBoxVTI</vt:lpstr>
      <vt:lpstr>Manajemen Resiko</vt:lpstr>
      <vt:lpstr>Manajemen Resiko </vt:lpstr>
      <vt:lpstr>Manajemen Resiko </vt:lpstr>
      <vt:lpstr>Pihak-pihak terkait Manajemen Resiko</vt:lpstr>
      <vt:lpstr>Pertemuan sebelum Acara terkait Manajemen Resiko</vt:lpstr>
      <vt:lpstr>Penerapan Manajemen Resiko</vt:lpstr>
      <vt:lpstr>Memproteksi dari Force Majeur</vt:lpstr>
      <vt:lpstr>Mengendalikan Resiko</vt:lpstr>
      <vt:lpstr>Documentation, Discovery, and Disclosure</vt:lpstr>
      <vt:lpstr>Hal-hal terkait etik yang perlu diperhatikan dalam penyelenggaraan acara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Resiko</dc:title>
  <dc:creator>Anton Binsar</dc:creator>
  <cp:lastModifiedBy>Anton Binsar</cp:lastModifiedBy>
  <cp:revision>6</cp:revision>
  <dcterms:created xsi:type="dcterms:W3CDTF">2021-04-06T01:14:43Z</dcterms:created>
  <dcterms:modified xsi:type="dcterms:W3CDTF">2021-04-06T02:10:59Z</dcterms:modified>
</cp:coreProperties>
</file>