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9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11/30/21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11/30/21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11/30/21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11/30/21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11/30/21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11/30/21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11/30/21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11/30/21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11/30/21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11/30/21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11/30/21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alphaModFix amt="9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05B2A-5586-3C49-9A6F-22633551916E}" type="datetimeFigureOut">
              <a:rPr lang="en-US" smtClean="0"/>
              <a:pPr/>
              <a:t>11/30/21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journal.trunojoyo.ac.id/komunikasi/article/download/5300/3984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bppkibandung.id/index.php/jpk/article/view/72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ojs.unikom.ac.id/index.php/common/article/view/576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jom.unri.ac.id/index.php/JOMFSIP/article/download/30146/2904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karyailmiah.unisba.ac.id/index.php/humas/article/view/22797/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emerald.com/insight/content/doi/10.1108/RAUSP-08-2018-0070/full/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edia.neliti.com/media/publications/235065-sustainable-life-style-masyarakat-perkot-7edd531a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95"/>
            <a:ext cx="7772400" cy="2752330"/>
          </a:xfrm>
        </p:spPr>
        <p:txBody>
          <a:bodyPr>
            <a:normAutofit/>
          </a:bodyPr>
          <a:lstStyle/>
          <a:p>
            <a:r>
              <a:rPr lang="en-US" sz="4900" dirty="0" smtClean="0">
                <a:latin typeface="Impact"/>
                <a:cs typeface="Impact"/>
              </a:rPr>
              <a:t>KOMUNIKASI LINGKUNGAN</a:t>
            </a:r>
            <a:r>
              <a:rPr lang="en-US" dirty="0" smtClean="0">
                <a:latin typeface="Impact"/>
                <a:cs typeface="Impact"/>
              </a:rPr>
              <a:t/>
            </a:r>
            <a:br>
              <a:rPr lang="en-US" dirty="0" smtClean="0">
                <a:latin typeface="Impact"/>
                <a:cs typeface="Impact"/>
              </a:rPr>
            </a:br>
            <a:r>
              <a:rPr lang="en-US" dirty="0" smtClean="0">
                <a:latin typeface="Impact"/>
                <a:cs typeface="Impact"/>
              </a:rPr>
              <a:t/>
            </a:r>
            <a:br>
              <a:rPr lang="en-US" dirty="0" smtClean="0">
                <a:latin typeface="Impact"/>
                <a:cs typeface="Impact"/>
              </a:rPr>
            </a:br>
            <a:r>
              <a:rPr lang="en-US" sz="3000" dirty="0" err="1" smtClean="0">
                <a:latin typeface="Impact"/>
                <a:cs typeface="Impact"/>
              </a:rPr>
              <a:t>Pertemuan</a:t>
            </a:r>
            <a:r>
              <a:rPr lang="en-US" sz="3000" dirty="0" smtClean="0">
                <a:latin typeface="Impact"/>
                <a:cs typeface="Impact"/>
              </a:rPr>
              <a:t> 14: </a:t>
            </a:r>
            <a:r>
              <a:rPr lang="en-US" sz="3000" dirty="0" err="1" smtClean="0">
                <a:latin typeface="Impact"/>
                <a:cs typeface="Impact"/>
              </a:rPr>
              <a:t>Riset</a:t>
            </a:r>
            <a:r>
              <a:rPr lang="en-US" sz="3000" dirty="0" smtClean="0">
                <a:latin typeface="Impact"/>
                <a:cs typeface="Impact"/>
              </a:rPr>
              <a:t> </a:t>
            </a:r>
            <a:r>
              <a:rPr lang="en-US" sz="3000" dirty="0" err="1" smtClean="0">
                <a:latin typeface="Impact"/>
                <a:cs typeface="Impact"/>
              </a:rPr>
              <a:t>Komunikasi</a:t>
            </a:r>
            <a:r>
              <a:rPr lang="en-US" sz="3000" dirty="0" smtClean="0">
                <a:latin typeface="Impact"/>
                <a:cs typeface="Impact"/>
              </a:rPr>
              <a:t> </a:t>
            </a:r>
            <a:r>
              <a:rPr lang="en-US" sz="3000" dirty="0" err="1" smtClean="0">
                <a:latin typeface="Impact"/>
                <a:cs typeface="Impact"/>
              </a:rPr>
              <a:t>Lingkungan</a:t>
            </a:r>
            <a:endParaRPr lang="en-US" sz="3000" dirty="0">
              <a:latin typeface="Impact"/>
              <a:cs typeface="Impac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2975" y="4763056"/>
            <a:ext cx="4691634" cy="906274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Fasya</a:t>
            </a:r>
            <a:r>
              <a:rPr lang="en-US" dirty="0" smtClean="0"/>
              <a:t> </a:t>
            </a:r>
            <a:r>
              <a:rPr lang="en-US" dirty="0" err="1" smtClean="0"/>
              <a:t>Syifa</a:t>
            </a:r>
            <a:r>
              <a:rPr lang="en-US" dirty="0" smtClean="0"/>
              <a:t> </a:t>
            </a:r>
            <a:r>
              <a:rPr lang="en-US" dirty="0" err="1" smtClean="0"/>
              <a:t>Mutma</a:t>
            </a:r>
            <a:endParaRPr lang="en-US" dirty="0" smtClean="0"/>
          </a:p>
          <a:p>
            <a:r>
              <a:rPr lang="en-US" dirty="0" smtClean="0"/>
              <a:t>2021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21906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Impact"/>
                <a:cs typeface="Impact"/>
              </a:rPr>
              <a:t>THANK YOU</a:t>
            </a:r>
            <a:endParaRPr lang="en-US" dirty="0">
              <a:latin typeface="Impact"/>
              <a:cs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8252" y="107446"/>
            <a:ext cx="5632499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Impact"/>
                <a:cs typeface="Impact"/>
              </a:rPr>
              <a:t>Riset</a:t>
            </a:r>
            <a:r>
              <a:rPr lang="en-US" dirty="0" smtClean="0">
                <a:latin typeface="Impact"/>
                <a:cs typeface="Impact"/>
              </a:rPr>
              <a:t> </a:t>
            </a:r>
            <a:r>
              <a:rPr lang="en-US" dirty="0" err="1" smtClean="0">
                <a:latin typeface="Impact"/>
                <a:cs typeface="Impact"/>
              </a:rPr>
              <a:t>dalam</a:t>
            </a:r>
            <a:r>
              <a:rPr lang="en-US" dirty="0" smtClean="0">
                <a:latin typeface="Impact"/>
                <a:cs typeface="Impact"/>
              </a:rPr>
              <a:t> Area </a:t>
            </a:r>
            <a:r>
              <a:rPr lang="en-US" dirty="0" err="1" smtClean="0">
                <a:latin typeface="Impact"/>
                <a:cs typeface="Impact"/>
              </a:rPr>
              <a:t>Komunikasi</a:t>
            </a:r>
            <a:r>
              <a:rPr lang="en-US" dirty="0" smtClean="0">
                <a:latin typeface="Impact"/>
                <a:cs typeface="Impact"/>
              </a:rPr>
              <a:t> </a:t>
            </a:r>
            <a:r>
              <a:rPr lang="en-US" dirty="0" err="1" smtClean="0">
                <a:latin typeface="Impact"/>
                <a:cs typeface="Impact"/>
              </a:rPr>
              <a:t>Lingkungan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440" y="4424342"/>
            <a:ext cx="8229600" cy="2324000"/>
          </a:xfrm>
          <a:solidFill>
            <a:schemeClr val="bg1">
              <a:alpha val="85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n-US" dirty="0" err="1" smtClean="0">
                <a:latin typeface="Times New Roman"/>
                <a:cs typeface="Times New Roman"/>
              </a:rPr>
              <a:t>Isu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lingkungan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kini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telah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menjadi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bidang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penelitian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penting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untuk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ditinjau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lebih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lanjut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terutama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pada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isu-isu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berkaitan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dengan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aspek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keberlanjutan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diantaranya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membahas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masalah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lingkungan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itu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sendiri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masalah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ekonomi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masalah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sosial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Riset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dalam</a:t>
            </a:r>
            <a:r>
              <a:rPr lang="en-US" dirty="0" smtClean="0">
                <a:latin typeface="Times New Roman"/>
                <a:cs typeface="Times New Roman"/>
              </a:rPr>
              <a:t> area </a:t>
            </a:r>
            <a:r>
              <a:rPr lang="en-US" dirty="0" err="1" smtClean="0">
                <a:latin typeface="Times New Roman"/>
                <a:cs typeface="Times New Roman"/>
              </a:rPr>
              <a:t>komunikasi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lingkungan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bisa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berkaitan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juga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dengan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kajian-kajian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lainnya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seperti</a:t>
            </a:r>
            <a:r>
              <a:rPr lang="en-US" dirty="0" smtClean="0">
                <a:latin typeface="Times New Roman"/>
                <a:cs typeface="Times New Roman"/>
              </a:rPr>
              <a:t> green marketing, green PR, </a:t>
            </a:r>
            <a:r>
              <a:rPr lang="en-US" dirty="0" err="1" smtClean="0">
                <a:latin typeface="Times New Roman"/>
                <a:cs typeface="Times New Roman"/>
              </a:rPr>
              <a:t>greenwashing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kampanye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komunikasi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lingkungan</a:t>
            </a:r>
            <a:r>
              <a:rPr lang="en-US" dirty="0" smtClean="0">
                <a:latin typeface="Times New Roman"/>
                <a:cs typeface="Times New Roman"/>
              </a:rPr>
              <a:t>, CSR, sustainability, </a:t>
            </a:r>
            <a:r>
              <a:rPr lang="en-US" dirty="0" err="1" smtClean="0">
                <a:latin typeface="Times New Roman"/>
                <a:cs typeface="Times New Roman"/>
              </a:rPr>
              <a:t>dll</a:t>
            </a:r>
            <a:endParaRPr lang="en-US" dirty="0" smtClean="0">
              <a:latin typeface="Times New Roman"/>
              <a:cs typeface="Times New Roman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6486" y="1431361"/>
            <a:ext cx="5412715" cy="2851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2133" y="546762"/>
            <a:ext cx="6191951" cy="1705848"/>
          </a:xfrm>
        </p:spPr>
        <p:txBody>
          <a:bodyPr>
            <a:noAutofit/>
          </a:bodyPr>
          <a:lstStyle/>
          <a:p>
            <a:r>
              <a:rPr lang="en-US" sz="2900" dirty="0" err="1" smtClean="0">
                <a:latin typeface="Impact"/>
                <a:cs typeface="Impact"/>
              </a:rPr>
              <a:t>Komunikasi</a:t>
            </a:r>
            <a:r>
              <a:rPr lang="en-US" sz="2900" dirty="0" smtClean="0">
                <a:latin typeface="Impact"/>
                <a:cs typeface="Impact"/>
              </a:rPr>
              <a:t> </a:t>
            </a:r>
            <a:r>
              <a:rPr lang="en-US" sz="2900" dirty="0" err="1" smtClean="0">
                <a:latin typeface="Impact"/>
                <a:cs typeface="Impact"/>
              </a:rPr>
              <a:t>Lingkungan</a:t>
            </a:r>
            <a:r>
              <a:rPr lang="en-US" sz="2900" dirty="0" smtClean="0">
                <a:latin typeface="Impact"/>
                <a:cs typeface="Impact"/>
              </a:rPr>
              <a:t> </a:t>
            </a:r>
            <a:r>
              <a:rPr lang="en-US" sz="2900" dirty="0" err="1" smtClean="0">
                <a:latin typeface="Impact"/>
                <a:cs typeface="Impact"/>
              </a:rPr>
              <a:t>Sebagai</a:t>
            </a:r>
            <a:r>
              <a:rPr lang="en-US" sz="2900" dirty="0" smtClean="0">
                <a:latin typeface="Impact"/>
                <a:cs typeface="Impact"/>
              </a:rPr>
              <a:t> </a:t>
            </a:r>
            <a:r>
              <a:rPr lang="en-US" sz="2900" dirty="0" err="1" smtClean="0">
                <a:latin typeface="Impact"/>
                <a:cs typeface="Impact"/>
              </a:rPr>
              <a:t>Upaya</a:t>
            </a:r>
            <a:r>
              <a:rPr lang="en-US" sz="2900" dirty="0" smtClean="0">
                <a:latin typeface="Impact"/>
                <a:cs typeface="Impact"/>
              </a:rPr>
              <a:t> </a:t>
            </a:r>
            <a:r>
              <a:rPr lang="en-US" sz="2900" dirty="0" err="1" smtClean="0">
                <a:latin typeface="Impact"/>
                <a:cs typeface="Impact"/>
              </a:rPr>
              <a:t>Pencegahan</a:t>
            </a:r>
            <a:r>
              <a:rPr lang="en-US" sz="2900" dirty="0" smtClean="0">
                <a:latin typeface="Impact"/>
                <a:cs typeface="Impact"/>
              </a:rPr>
              <a:t> </a:t>
            </a:r>
            <a:r>
              <a:rPr lang="en-US" sz="2900" dirty="0" err="1" smtClean="0">
                <a:latin typeface="Impact"/>
                <a:cs typeface="Impact"/>
              </a:rPr>
              <a:t>Kerusakan</a:t>
            </a:r>
            <a:r>
              <a:rPr lang="en-US" sz="2900" dirty="0" smtClean="0">
                <a:latin typeface="Impact"/>
                <a:cs typeface="Impact"/>
              </a:rPr>
              <a:t> </a:t>
            </a:r>
            <a:r>
              <a:rPr lang="en-US" sz="2900" dirty="0" err="1" smtClean="0">
                <a:latin typeface="Impact"/>
                <a:cs typeface="Impact"/>
              </a:rPr>
              <a:t>Lingkungan</a:t>
            </a:r>
            <a:r>
              <a:rPr lang="en-US" sz="2900" dirty="0" smtClean="0">
                <a:latin typeface="Impact"/>
                <a:cs typeface="Impact"/>
              </a:rPr>
              <a:t> </a:t>
            </a:r>
            <a:r>
              <a:rPr lang="en-US" sz="2900" dirty="0" err="1" smtClean="0">
                <a:latin typeface="Impact"/>
                <a:cs typeface="Impact"/>
              </a:rPr>
              <a:t>Kawasan</a:t>
            </a:r>
            <a:r>
              <a:rPr lang="en-US" sz="2900" dirty="0" smtClean="0">
                <a:latin typeface="Impact"/>
                <a:cs typeface="Impact"/>
              </a:rPr>
              <a:t> </a:t>
            </a:r>
            <a:r>
              <a:rPr lang="en-US" sz="2900" dirty="0" err="1" smtClean="0">
                <a:latin typeface="Impact"/>
                <a:cs typeface="Impact"/>
              </a:rPr>
              <a:t>Wisata</a:t>
            </a:r>
            <a:r>
              <a:rPr lang="en-US" sz="2900" dirty="0" smtClean="0">
                <a:latin typeface="Impact"/>
                <a:cs typeface="Impact"/>
              </a:rPr>
              <a:t> (</a:t>
            </a:r>
            <a:r>
              <a:rPr lang="en-US" sz="2900" dirty="0" err="1" smtClean="0">
                <a:latin typeface="Impact"/>
                <a:cs typeface="Impact"/>
              </a:rPr>
              <a:t>Studi</a:t>
            </a:r>
            <a:r>
              <a:rPr lang="en-US" sz="2900" dirty="0" smtClean="0">
                <a:latin typeface="Impact"/>
                <a:cs typeface="Impact"/>
              </a:rPr>
              <a:t> </a:t>
            </a:r>
            <a:r>
              <a:rPr lang="en-US" sz="2900" dirty="0" err="1" smtClean="0">
                <a:latin typeface="Impact"/>
                <a:cs typeface="Impact"/>
              </a:rPr>
              <a:t>Deskriptif</a:t>
            </a:r>
            <a:r>
              <a:rPr lang="en-US" sz="2900" dirty="0" smtClean="0">
                <a:latin typeface="Impact"/>
                <a:cs typeface="Impact"/>
              </a:rPr>
              <a:t> </a:t>
            </a:r>
            <a:r>
              <a:rPr lang="en-US" sz="2900" dirty="0" err="1" smtClean="0">
                <a:latin typeface="Impact"/>
                <a:cs typeface="Impact"/>
              </a:rPr>
              <a:t>pada</a:t>
            </a:r>
            <a:r>
              <a:rPr lang="en-US" sz="2900" dirty="0" smtClean="0">
                <a:latin typeface="Impact"/>
                <a:cs typeface="Impact"/>
              </a:rPr>
              <a:t> </a:t>
            </a:r>
            <a:r>
              <a:rPr lang="en-US" sz="2900" dirty="0" err="1" smtClean="0">
                <a:latin typeface="Impact"/>
                <a:cs typeface="Impact"/>
              </a:rPr>
              <a:t>Pemerintah</a:t>
            </a:r>
            <a:r>
              <a:rPr lang="en-US" sz="2900" dirty="0" smtClean="0">
                <a:latin typeface="Impact"/>
                <a:cs typeface="Impact"/>
              </a:rPr>
              <a:t> </a:t>
            </a:r>
            <a:r>
              <a:rPr lang="en-US" sz="2900" dirty="0" err="1" smtClean="0">
                <a:latin typeface="Impact"/>
                <a:cs typeface="Impact"/>
              </a:rPr>
              <a:t>Kabupaten</a:t>
            </a:r>
            <a:r>
              <a:rPr lang="en-US" sz="2900" dirty="0" smtClean="0">
                <a:latin typeface="Impact"/>
                <a:cs typeface="Impact"/>
              </a:rPr>
              <a:t> </a:t>
            </a:r>
            <a:r>
              <a:rPr lang="en-US" sz="2900" dirty="0" err="1" smtClean="0">
                <a:latin typeface="Impact"/>
                <a:cs typeface="Impact"/>
              </a:rPr>
              <a:t>Pesisis</a:t>
            </a:r>
            <a:r>
              <a:rPr lang="en-US" sz="2900" dirty="0" smtClean="0">
                <a:latin typeface="Impact"/>
                <a:cs typeface="Impact"/>
              </a:rPr>
              <a:t> Selatan </a:t>
            </a:r>
            <a:r>
              <a:rPr lang="en-US" sz="2900" dirty="0" err="1" smtClean="0">
                <a:latin typeface="Impact"/>
                <a:cs typeface="Impact"/>
              </a:rPr>
              <a:t>di</a:t>
            </a:r>
            <a:r>
              <a:rPr lang="en-US" sz="2900" dirty="0" smtClean="0">
                <a:latin typeface="Impact"/>
                <a:cs typeface="Impact"/>
              </a:rPr>
              <a:t> </a:t>
            </a:r>
            <a:r>
              <a:rPr lang="en-US" sz="2900" dirty="0" err="1" smtClean="0">
                <a:latin typeface="Impact"/>
                <a:cs typeface="Impact"/>
              </a:rPr>
              <a:t>Kawasan</a:t>
            </a:r>
            <a:r>
              <a:rPr lang="en-US" sz="2900" dirty="0" smtClean="0">
                <a:latin typeface="Impact"/>
                <a:cs typeface="Impact"/>
              </a:rPr>
              <a:t> </a:t>
            </a:r>
            <a:r>
              <a:rPr lang="en-US" sz="2900" dirty="0" err="1" smtClean="0">
                <a:latin typeface="Impact"/>
                <a:cs typeface="Impact"/>
              </a:rPr>
              <a:t>Wisata</a:t>
            </a:r>
            <a:r>
              <a:rPr lang="en-US" sz="2900" dirty="0" smtClean="0">
                <a:latin typeface="Impact"/>
                <a:cs typeface="Impact"/>
              </a:rPr>
              <a:t> </a:t>
            </a:r>
            <a:r>
              <a:rPr lang="en-US" sz="2900" dirty="0" err="1" smtClean="0">
                <a:latin typeface="Impact"/>
                <a:cs typeface="Impact"/>
              </a:rPr>
              <a:t>Mandeh</a:t>
            </a:r>
            <a:r>
              <a:rPr lang="en-US" sz="2900" dirty="0" smtClean="0">
                <a:latin typeface="Impact"/>
                <a:cs typeface="Impact"/>
              </a:rPr>
              <a:t>)</a:t>
            </a:r>
            <a:r>
              <a:rPr lang="en-US" sz="2700" dirty="0" smtClean="0">
                <a:latin typeface="Impact"/>
                <a:cs typeface="Impact"/>
              </a:rPr>
              <a:t/>
            </a:r>
            <a:br>
              <a:rPr lang="en-US" sz="2700" dirty="0" smtClean="0">
                <a:latin typeface="Impact"/>
                <a:cs typeface="Impact"/>
              </a:rPr>
            </a:br>
            <a:r>
              <a:rPr lang="en-US" sz="2700" dirty="0" smtClean="0">
                <a:latin typeface="Impact"/>
                <a:cs typeface="Impact"/>
              </a:rPr>
              <a:t>- </a:t>
            </a:r>
            <a:r>
              <a:rPr lang="en-US" sz="2700" dirty="0" err="1" smtClean="0">
                <a:latin typeface="Impact"/>
                <a:cs typeface="Impact"/>
              </a:rPr>
              <a:t>Aulia</a:t>
            </a:r>
            <a:r>
              <a:rPr lang="en-US" sz="2700" dirty="0" smtClean="0">
                <a:latin typeface="Impact"/>
                <a:cs typeface="Impact"/>
              </a:rPr>
              <a:t> M .Tan, </a:t>
            </a:r>
            <a:r>
              <a:rPr lang="en-US" sz="2700" dirty="0" err="1" smtClean="0">
                <a:latin typeface="Impact"/>
                <a:cs typeface="Impact"/>
              </a:rPr>
              <a:t>Sarmiati</a:t>
            </a:r>
            <a:r>
              <a:rPr lang="en-US" sz="2700" dirty="0" smtClean="0">
                <a:latin typeface="Impact"/>
                <a:cs typeface="Impact"/>
              </a:rPr>
              <a:t>, </a:t>
            </a:r>
            <a:r>
              <a:rPr lang="en-US" sz="2700" dirty="0" err="1" smtClean="0">
                <a:latin typeface="Impact"/>
                <a:cs typeface="Impact"/>
              </a:rPr>
              <a:t>Elfitra</a:t>
            </a:r>
            <a:r>
              <a:rPr lang="en-US" sz="2700" dirty="0" smtClean="0">
                <a:latin typeface="Impact"/>
                <a:cs typeface="Impact"/>
              </a:rPr>
              <a:t>, 2019</a:t>
            </a:r>
            <a:endParaRPr lang="en-US" sz="2700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1987"/>
            <a:ext cx="8229600" cy="3643491"/>
          </a:xfrm>
          <a:solidFill>
            <a:srgbClr val="FFFFFF">
              <a:alpha val="85000"/>
            </a:srgbClr>
          </a:solidFill>
        </p:spPr>
        <p:txBody>
          <a:bodyPr anchor="ctr">
            <a:noAutofit/>
          </a:bodyPr>
          <a:lstStyle/>
          <a:p>
            <a:r>
              <a:rPr lang="en-US" sz="2100" dirty="0" err="1" smtClean="0">
                <a:latin typeface="Times New Roman"/>
                <a:cs typeface="Times New Roman"/>
              </a:rPr>
              <a:t>Permasalahan</a:t>
            </a:r>
            <a:r>
              <a:rPr lang="en-US" sz="2100" dirty="0" smtClean="0">
                <a:latin typeface="Times New Roman"/>
                <a:cs typeface="Times New Roman"/>
              </a:rPr>
              <a:t>: </a:t>
            </a:r>
            <a:r>
              <a:rPr lang="en-US" sz="2100" dirty="0" err="1" smtClean="0">
                <a:latin typeface="Times New Roman"/>
                <a:cs typeface="Times New Roman"/>
              </a:rPr>
              <a:t>Permasalahan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lingkungan</a:t>
            </a:r>
            <a:r>
              <a:rPr lang="en-US" sz="2100" dirty="0" smtClean="0">
                <a:latin typeface="Times New Roman"/>
                <a:cs typeface="Times New Roman"/>
              </a:rPr>
              <a:t> yang </a:t>
            </a:r>
            <a:r>
              <a:rPr lang="en-US" sz="2100" dirty="0" err="1" smtClean="0">
                <a:latin typeface="Times New Roman"/>
                <a:cs typeface="Times New Roman"/>
              </a:rPr>
              <a:t>terjadi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saat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ini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semakin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merusak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alam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di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Kawasan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Wisata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Mandeh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dengan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pembakaran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hutan</a:t>
            </a:r>
            <a:r>
              <a:rPr lang="en-US" sz="2100" dirty="0" smtClean="0">
                <a:latin typeface="Times New Roman"/>
                <a:cs typeface="Times New Roman"/>
              </a:rPr>
              <a:t>, </a:t>
            </a:r>
            <a:r>
              <a:rPr lang="en-US" sz="2100" dirty="0" err="1" smtClean="0">
                <a:latin typeface="Times New Roman"/>
                <a:cs typeface="Times New Roman"/>
              </a:rPr>
              <a:t>penimbunan</a:t>
            </a:r>
            <a:r>
              <a:rPr lang="en-US" sz="2100" dirty="0" smtClean="0">
                <a:latin typeface="Times New Roman"/>
                <a:cs typeface="Times New Roman"/>
              </a:rPr>
              <a:t> mangrove </a:t>
            </a:r>
            <a:r>
              <a:rPr lang="en-US" sz="2100" dirty="0" err="1" smtClean="0">
                <a:latin typeface="Times New Roman"/>
                <a:cs typeface="Times New Roman"/>
              </a:rPr>
              <a:t>dan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pencemaran</a:t>
            </a:r>
            <a:r>
              <a:rPr lang="en-US" sz="2100" dirty="0" smtClean="0">
                <a:latin typeface="Times New Roman"/>
                <a:cs typeface="Times New Roman"/>
              </a:rPr>
              <a:t> air </a:t>
            </a:r>
            <a:r>
              <a:rPr lang="en-US" sz="2100" dirty="0" err="1" smtClean="0">
                <a:latin typeface="Times New Roman"/>
                <a:cs typeface="Times New Roman"/>
              </a:rPr>
              <a:t>laut</a:t>
            </a:r>
            <a:r>
              <a:rPr lang="en-US" sz="2100" dirty="0" smtClean="0">
                <a:latin typeface="Times New Roman"/>
                <a:cs typeface="Times New Roman"/>
              </a:rPr>
              <a:t>. </a:t>
            </a:r>
            <a:r>
              <a:rPr lang="en-US" sz="2100" dirty="0" err="1" smtClean="0">
                <a:latin typeface="Times New Roman"/>
                <a:cs typeface="Times New Roman"/>
              </a:rPr>
              <a:t>Diperlukan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upaya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meningkatkan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kepedulian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masyarakat</a:t>
            </a:r>
            <a:endParaRPr lang="en-US" sz="2100" dirty="0" smtClean="0">
              <a:latin typeface="Times New Roman"/>
              <a:cs typeface="Times New Roman"/>
            </a:endParaRPr>
          </a:p>
          <a:p>
            <a:r>
              <a:rPr lang="en-US" sz="2100" dirty="0" err="1" smtClean="0">
                <a:latin typeface="Times New Roman"/>
                <a:cs typeface="Times New Roman"/>
              </a:rPr>
              <a:t>Metode</a:t>
            </a:r>
            <a:r>
              <a:rPr lang="en-US" sz="2100" dirty="0" smtClean="0">
                <a:latin typeface="Times New Roman"/>
                <a:cs typeface="Times New Roman"/>
              </a:rPr>
              <a:t>: </a:t>
            </a:r>
            <a:r>
              <a:rPr lang="en-US" sz="2100" dirty="0" err="1" smtClean="0">
                <a:latin typeface="Times New Roman"/>
                <a:cs typeface="Times New Roman"/>
              </a:rPr>
              <a:t>Kualitatif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studi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kasus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deskriptif</a:t>
            </a:r>
            <a:r>
              <a:rPr lang="en-US" sz="2100" dirty="0" smtClean="0">
                <a:latin typeface="Times New Roman"/>
                <a:cs typeface="Times New Roman"/>
              </a:rPr>
              <a:t> (</a:t>
            </a:r>
            <a:r>
              <a:rPr lang="en-US" sz="2100" dirty="0" err="1" smtClean="0">
                <a:latin typeface="Times New Roman"/>
                <a:cs typeface="Times New Roman"/>
              </a:rPr>
              <a:t>mewawancarai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Dinas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Lingkungan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Hidup</a:t>
            </a:r>
            <a:r>
              <a:rPr lang="en-US" sz="2100" dirty="0" smtClean="0">
                <a:latin typeface="Times New Roman"/>
                <a:cs typeface="Times New Roman"/>
              </a:rPr>
              <a:t> (DLH) </a:t>
            </a:r>
            <a:r>
              <a:rPr lang="en-US" sz="2100" dirty="0" err="1" smtClean="0">
                <a:latin typeface="Times New Roman"/>
                <a:cs typeface="Times New Roman"/>
              </a:rPr>
              <a:t>Kabupaten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Pesisir</a:t>
            </a:r>
            <a:r>
              <a:rPr lang="en-US" sz="2100" dirty="0" smtClean="0">
                <a:latin typeface="Times New Roman"/>
                <a:cs typeface="Times New Roman"/>
              </a:rPr>
              <a:t> Selatan)</a:t>
            </a:r>
          </a:p>
          <a:p>
            <a:r>
              <a:rPr lang="en-US" sz="2100" dirty="0" err="1" smtClean="0">
                <a:latin typeface="Times New Roman"/>
                <a:cs typeface="Times New Roman"/>
              </a:rPr>
              <a:t>Hasil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penelitian</a:t>
            </a:r>
            <a:r>
              <a:rPr lang="en-US" sz="2100" dirty="0" smtClean="0">
                <a:latin typeface="Times New Roman"/>
                <a:cs typeface="Times New Roman"/>
              </a:rPr>
              <a:t>: DLH </a:t>
            </a:r>
            <a:r>
              <a:rPr lang="en-US" sz="2100" dirty="0" err="1" smtClean="0">
                <a:latin typeface="Times New Roman"/>
                <a:cs typeface="Times New Roman"/>
              </a:rPr>
              <a:t>menggunakan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perencanaan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komunikasi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dalam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kegiatan</a:t>
            </a:r>
            <a:r>
              <a:rPr lang="en-US" sz="2100" dirty="0" smtClean="0">
                <a:latin typeface="Times New Roman"/>
                <a:cs typeface="Times New Roman"/>
              </a:rPr>
              <a:t> yang </a:t>
            </a:r>
            <a:r>
              <a:rPr lang="en-US" sz="2100" dirty="0" err="1" smtClean="0">
                <a:latin typeface="Times New Roman"/>
                <a:cs typeface="Times New Roman"/>
              </a:rPr>
              <a:t>dilakukan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sesuai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dengan</a:t>
            </a:r>
            <a:r>
              <a:rPr lang="en-US" sz="2100" dirty="0" smtClean="0">
                <a:latin typeface="Times New Roman"/>
                <a:cs typeface="Times New Roman"/>
              </a:rPr>
              <a:t> 8 </a:t>
            </a:r>
            <a:r>
              <a:rPr lang="en-US" sz="2100" dirty="0" err="1" smtClean="0">
                <a:latin typeface="Times New Roman"/>
                <a:cs typeface="Times New Roman"/>
              </a:rPr>
              <a:t>langkah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komunikasi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lingkungan</a:t>
            </a:r>
            <a:r>
              <a:rPr lang="en-US" sz="2100" dirty="0" smtClean="0">
                <a:latin typeface="Times New Roman"/>
                <a:cs typeface="Times New Roman"/>
              </a:rPr>
              <a:t>, DLH </a:t>
            </a:r>
            <a:r>
              <a:rPr lang="en-US" sz="2100" dirty="0" err="1" smtClean="0">
                <a:latin typeface="Times New Roman"/>
                <a:cs typeface="Times New Roman"/>
              </a:rPr>
              <a:t>melakukan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err="1" smtClean="0">
                <a:latin typeface="Times New Roman"/>
                <a:cs typeface="Times New Roman"/>
              </a:rPr>
              <a:t>sosialisasi</a:t>
            </a:r>
            <a:r>
              <a:rPr lang="en-US" sz="2100" dirty="0" smtClean="0">
                <a:latin typeface="Times New Roman"/>
                <a:cs typeface="Times New Roman"/>
              </a:rPr>
              <a:t>, </a:t>
            </a:r>
            <a:r>
              <a:rPr lang="en-US" sz="2100" dirty="0" err="1" smtClean="0">
                <a:latin typeface="Times New Roman"/>
                <a:cs typeface="Times New Roman"/>
              </a:rPr>
              <a:t>pelatihan</a:t>
            </a:r>
            <a:r>
              <a:rPr lang="en-US" sz="2100" dirty="0" smtClean="0">
                <a:latin typeface="Times New Roman"/>
                <a:cs typeface="Times New Roman"/>
              </a:rPr>
              <a:t>, </a:t>
            </a:r>
            <a:r>
              <a:rPr lang="en-US" sz="2100" dirty="0" err="1" smtClean="0">
                <a:latin typeface="Times New Roman"/>
                <a:cs typeface="Times New Roman"/>
              </a:rPr>
              <a:t>pembinaan</a:t>
            </a:r>
            <a:r>
              <a:rPr lang="en-US" sz="2100" dirty="0" smtClean="0">
                <a:latin typeface="Times New Roman"/>
                <a:cs typeface="Times New Roman"/>
              </a:rPr>
              <a:t>, </a:t>
            </a:r>
            <a:r>
              <a:rPr lang="en-US" sz="2100" dirty="0" err="1" smtClean="0">
                <a:latin typeface="Times New Roman"/>
                <a:cs typeface="Times New Roman"/>
              </a:rPr>
              <a:t>dan</a:t>
            </a:r>
            <a:r>
              <a:rPr lang="en-US" sz="2100" dirty="0" smtClean="0">
                <a:latin typeface="Times New Roman"/>
                <a:cs typeface="Times New Roman"/>
              </a:rPr>
              <a:t> FGD, DLH </a:t>
            </a:r>
            <a:r>
              <a:rPr lang="en-US" sz="2100" dirty="0" err="1" smtClean="0">
                <a:latin typeface="Times New Roman"/>
                <a:cs typeface="Times New Roman"/>
              </a:rPr>
              <a:t>menggunakan</a:t>
            </a:r>
            <a:r>
              <a:rPr lang="en-US" sz="2100" dirty="0" smtClean="0">
                <a:latin typeface="Times New Roman"/>
                <a:cs typeface="Times New Roman"/>
              </a:rPr>
              <a:t> media-media </a:t>
            </a:r>
            <a:r>
              <a:rPr lang="en-US" sz="2100" dirty="0" err="1" smtClean="0">
                <a:latin typeface="Times New Roman"/>
                <a:cs typeface="Times New Roman"/>
              </a:rPr>
              <a:t>komunikasi</a:t>
            </a:r>
            <a:r>
              <a:rPr lang="en-US" sz="2100" dirty="0" smtClean="0">
                <a:latin typeface="Times New Roman"/>
                <a:cs typeface="Times New Roman"/>
              </a:rPr>
              <a:t> (radio, </a:t>
            </a:r>
            <a:r>
              <a:rPr lang="en-US" sz="2100" dirty="0" err="1" smtClean="0">
                <a:latin typeface="Times New Roman"/>
                <a:cs typeface="Times New Roman"/>
              </a:rPr>
              <a:t>tv</a:t>
            </a:r>
            <a:r>
              <a:rPr lang="en-US" sz="2100" dirty="0" smtClean="0">
                <a:latin typeface="Times New Roman"/>
                <a:cs typeface="Times New Roman"/>
              </a:rPr>
              <a:t>, </a:t>
            </a:r>
            <a:r>
              <a:rPr lang="en-US" sz="2100" dirty="0" err="1" smtClean="0">
                <a:latin typeface="Times New Roman"/>
                <a:cs typeface="Times New Roman"/>
              </a:rPr>
              <a:t>baliho</a:t>
            </a:r>
            <a:r>
              <a:rPr lang="en-US" sz="2100" dirty="0" smtClean="0">
                <a:latin typeface="Times New Roman"/>
                <a:cs typeface="Times New Roman"/>
              </a:rPr>
              <a:t> media online)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1840" y="6458432"/>
            <a:ext cx="7833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Times New Roman"/>
                <a:cs typeface="Times New Roman"/>
              </a:rPr>
              <a:t>Sumber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dirty="0" smtClean="0">
                <a:latin typeface="Times New Roman"/>
                <a:cs typeface="Times New Roman"/>
                <a:hlinkClick r:id="rId2"/>
              </a:rPr>
              <a:t>https://journal.trunojoyo.ac.id/komunikasi/article/download/5300/</a:t>
            </a:r>
            <a:r>
              <a:rPr lang="en-US" dirty="0" smtClean="0">
                <a:latin typeface="Times New Roman"/>
                <a:cs typeface="Times New Roman"/>
                <a:hlinkClick r:id="rId2"/>
              </a:rPr>
              <a:t>3984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7013" y="347718"/>
            <a:ext cx="6191951" cy="1705848"/>
          </a:xfrm>
        </p:spPr>
        <p:txBody>
          <a:bodyPr>
            <a:noAutofit/>
          </a:bodyPr>
          <a:lstStyle/>
          <a:p>
            <a:r>
              <a:rPr lang="en-US" sz="3100" dirty="0" err="1" smtClean="0">
                <a:latin typeface="Impact"/>
                <a:cs typeface="Impact"/>
              </a:rPr>
              <a:t>Komunikasi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Lingkungan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Pengelolaan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Sampah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pada</a:t>
            </a:r>
            <a:r>
              <a:rPr lang="en-US" sz="3100" dirty="0" smtClean="0">
                <a:latin typeface="Impact"/>
                <a:cs typeface="Impact"/>
              </a:rPr>
              <a:t> Bank </a:t>
            </a:r>
            <a:r>
              <a:rPr lang="en-US" sz="3100" dirty="0" err="1" smtClean="0">
                <a:latin typeface="Impact"/>
                <a:cs typeface="Impact"/>
              </a:rPr>
              <a:t>Sampah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di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Tangerang</a:t>
            </a:r>
            <a:r>
              <a:rPr lang="en-US" sz="3100" dirty="0" smtClean="0">
                <a:latin typeface="Impact"/>
                <a:cs typeface="Impact"/>
              </a:rPr>
              <a:t> Selatan</a:t>
            </a:r>
            <a:r>
              <a:rPr lang="en-US" sz="2700" dirty="0" smtClean="0">
                <a:latin typeface="Impact"/>
                <a:cs typeface="Impact"/>
              </a:rPr>
              <a:t/>
            </a:r>
            <a:br>
              <a:rPr lang="en-US" sz="2700" dirty="0" smtClean="0">
                <a:latin typeface="Impact"/>
                <a:cs typeface="Impact"/>
              </a:rPr>
            </a:br>
            <a:r>
              <a:rPr lang="en-US" sz="2700" dirty="0" smtClean="0">
                <a:latin typeface="Impact"/>
                <a:cs typeface="Impact"/>
              </a:rPr>
              <a:t>-</a:t>
            </a:r>
            <a:r>
              <a:rPr lang="en-US" sz="2700" dirty="0" err="1" smtClean="0">
                <a:latin typeface="Impact"/>
                <a:cs typeface="Impact"/>
              </a:rPr>
              <a:t>Mirza</a:t>
            </a:r>
            <a:r>
              <a:rPr lang="en-US" sz="2700" dirty="0" smtClean="0">
                <a:latin typeface="Impact"/>
                <a:cs typeface="Impact"/>
              </a:rPr>
              <a:t> </a:t>
            </a:r>
            <a:r>
              <a:rPr lang="en-US" sz="2700" dirty="0" err="1" smtClean="0">
                <a:latin typeface="Impact"/>
                <a:cs typeface="Impact"/>
              </a:rPr>
              <a:t>Shahreza</a:t>
            </a:r>
            <a:r>
              <a:rPr lang="en-US" sz="2700" dirty="0" smtClean="0">
                <a:latin typeface="Impact"/>
                <a:cs typeface="Impact"/>
              </a:rPr>
              <a:t>, </a:t>
            </a:r>
            <a:r>
              <a:rPr lang="en-US" sz="2700" dirty="0" err="1" smtClean="0">
                <a:latin typeface="Impact"/>
                <a:cs typeface="Impact"/>
              </a:rPr>
              <a:t>Sarwititi</a:t>
            </a:r>
            <a:r>
              <a:rPr lang="en-US" sz="2700" dirty="0" smtClean="0">
                <a:latin typeface="Impact"/>
                <a:cs typeface="Impact"/>
              </a:rPr>
              <a:t> </a:t>
            </a:r>
            <a:r>
              <a:rPr lang="en-US" sz="2700" dirty="0" err="1" smtClean="0">
                <a:latin typeface="Impact"/>
                <a:cs typeface="Impact"/>
              </a:rPr>
              <a:t>Sarwoprasodjo</a:t>
            </a:r>
            <a:r>
              <a:rPr lang="en-US" sz="2700" dirty="0" smtClean="0">
                <a:latin typeface="Impact"/>
                <a:cs typeface="Impact"/>
              </a:rPr>
              <a:t>, </a:t>
            </a:r>
            <a:r>
              <a:rPr lang="en-US" sz="2700" dirty="0" err="1" smtClean="0">
                <a:latin typeface="Impact"/>
                <a:cs typeface="Impact"/>
              </a:rPr>
              <a:t>Hadi</a:t>
            </a:r>
            <a:r>
              <a:rPr lang="en-US" sz="2700" dirty="0" smtClean="0">
                <a:latin typeface="Impact"/>
                <a:cs typeface="Impact"/>
              </a:rPr>
              <a:t> </a:t>
            </a:r>
            <a:r>
              <a:rPr lang="en-US" sz="2700" dirty="0" err="1" smtClean="0">
                <a:latin typeface="Impact"/>
                <a:cs typeface="Impact"/>
              </a:rPr>
              <a:t>Susilo</a:t>
            </a:r>
            <a:r>
              <a:rPr lang="en-US" sz="2700" dirty="0" smtClean="0">
                <a:latin typeface="Impact"/>
                <a:cs typeface="Impact"/>
              </a:rPr>
              <a:t>, </a:t>
            </a:r>
            <a:r>
              <a:rPr lang="en-US" sz="2700" dirty="0" err="1" smtClean="0">
                <a:latin typeface="Impact"/>
                <a:cs typeface="Impact"/>
              </a:rPr>
              <a:t>Dwi</a:t>
            </a:r>
            <a:r>
              <a:rPr lang="en-US" sz="2700" dirty="0" smtClean="0">
                <a:latin typeface="Impact"/>
                <a:cs typeface="Impact"/>
              </a:rPr>
              <a:t> </a:t>
            </a:r>
            <a:r>
              <a:rPr lang="en-US" sz="2700" dirty="0" err="1" smtClean="0">
                <a:latin typeface="Impact"/>
                <a:cs typeface="Impact"/>
              </a:rPr>
              <a:t>Retno</a:t>
            </a:r>
            <a:r>
              <a:rPr lang="en-US" sz="2700" dirty="0" smtClean="0">
                <a:latin typeface="Impact"/>
                <a:cs typeface="Impact"/>
              </a:rPr>
              <a:t> </a:t>
            </a:r>
            <a:r>
              <a:rPr lang="en-US" sz="2700" dirty="0" err="1" smtClean="0">
                <a:latin typeface="Impact"/>
                <a:cs typeface="Impact"/>
              </a:rPr>
              <a:t>Hapsari</a:t>
            </a:r>
            <a:r>
              <a:rPr lang="en-US" sz="2700" dirty="0" smtClean="0">
                <a:latin typeface="Impact"/>
                <a:cs typeface="Impact"/>
              </a:rPr>
              <a:t>, 2020</a:t>
            </a:r>
            <a:endParaRPr lang="en-US" sz="2700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64269"/>
            <a:ext cx="8229600" cy="3985540"/>
          </a:xfrm>
          <a:solidFill>
            <a:srgbClr val="FFFFFF">
              <a:alpha val="85000"/>
            </a:srgbClr>
          </a:solidFill>
        </p:spPr>
        <p:txBody>
          <a:bodyPr>
            <a:normAutofit fontScale="77500" lnSpcReduction="20000"/>
          </a:bodyPr>
          <a:lstStyle/>
          <a:p>
            <a:r>
              <a:rPr lang="en-US" dirty="0" err="1" smtClean="0">
                <a:latin typeface="Times New Roman"/>
                <a:cs typeface="Times New Roman"/>
              </a:rPr>
              <a:t>Permasalahan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dirty="0" err="1" smtClean="0">
                <a:latin typeface="Times New Roman"/>
                <a:cs typeface="Times New Roman"/>
              </a:rPr>
              <a:t>Permasalahan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serius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terkait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dengan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tempat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pembuangan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sampah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akhir</a:t>
            </a:r>
            <a:r>
              <a:rPr lang="en-US" dirty="0" smtClean="0">
                <a:latin typeface="Times New Roman"/>
                <a:cs typeface="Times New Roman"/>
              </a:rPr>
              <a:t> (TPA) </a:t>
            </a:r>
            <a:r>
              <a:rPr lang="en-US" dirty="0" err="1" smtClean="0">
                <a:latin typeface="Times New Roman"/>
                <a:cs typeface="Times New Roman"/>
              </a:rPr>
              <a:t>di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Tangerang</a:t>
            </a:r>
            <a:r>
              <a:rPr lang="en-US" dirty="0" smtClean="0">
                <a:latin typeface="Times New Roman"/>
                <a:cs typeface="Times New Roman"/>
              </a:rPr>
              <a:t> Selatan</a:t>
            </a:r>
          </a:p>
          <a:p>
            <a:r>
              <a:rPr lang="en-US" dirty="0" err="1" smtClean="0">
                <a:latin typeface="Times New Roman"/>
                <a:cs typeface="Times New Roman"/>
              </a:rPr>
              <a:t>Metode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dirty="0" err="1" smtClean="0">
                <a:latin typeface="Times New Roman"/>
                <a:cs typeface="Times New Roman"/>
              </a:rPr>
              <a:t>Kualitatif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deskriptif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Hasil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penelitian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dirty="0" err="1" smtClean="0">
                <a:latin typeface="Times New Roman"/>
                <a:cs typeface="Times New Roman"/>
              </a:rPr>
              <a:t>menggambarkan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bahwa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proses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komunikasi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lingkungan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pada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pengelolaan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sampah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komunitas</a:t>
            </a:r>
            <a:r>
              <a:rPr lang="en-US" dirty="0" smtClean="0">
                <a:latin typeface="Times New Roman"/>
                <a:cs typeface="Times New Roman"/>
              </a:rPr>
              <a:t> bank </a:t>
            </a:r>
            <a:r>
              <a:rPr lang="en-US" dirty="0" err="1" smtClean="0">
                <a:latin typeface="Times New Roman"/>
                <a:cs typeface="Times New Roman"/>
              </a:rPr>
              <a:t>sampah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antara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pemangku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kepentingan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pendukungnya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mempertemukan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tiga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kepentingan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yaitu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pemerintah</a:t>
            </a:r>
            <a:r>
              <a:rPr lang="en-US" dirty="0" smtClean="0">
                <a:latin typeface="Times New Roman"/>
                <a:cs typeface="Times New Roman"/>
              </a:rPr>
              <a:t> (</a:t>
            </a:r>
            <a:r>
              <a:rPr lang="en-US" dirty="0" err="1" smtClean="0">
                <a:latin typeface="Times New Roman"/>
                <a:cs typeface="Times New Roman"/>
              </a:rPr>
              <a:t>Dinas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Lingkungan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Hidup</a:t>
            </a:r>
            <a:r>
              <a:rPr lang="en-US" dirty="0" smtClean="0">
                <a:latin typeface="Times New Roman"/>
                <a:cs typeface="Times New Roman"/>
              </a:rPr>
              <a:t>), </a:t>
            </a:r>
            <a:r>
              <a:rPr lang="en-US" dirty="0" err="1" smtClean="0">
                <a:latin typeface="Times New Roman"/>
                <a:cs typeface="Times New Roman"/>
              </a:rPr>
              <a:t>pengepul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komunitas</a:t>
            </a:r>
            <a:r>
              <a:rPr lang="en-US" dirty="0" smtClean="0">
                <a:latin typeface="Times New Roman"/>
                <a:cs typeface="Times New Roman"/>
              </a:rPr>
              <a:t> bank </a:t>
            </a:r>
            <a:r>
              <a:rPr lang="en-US" dirty="0" err="1" smtClean="0">
                <a:latin typeface="Times New Roman"/>
                <a:cs typeface="Times New Roman"/>
              </a:rPr>
              <a:t>sampah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  <a:r>
              <a:rPr lang="en-US" dirty="0" err="1" smtClean="0">
                <a:latin typeface="Times New Roman"/>
                <a:cs typeface="Times New Roman"/>
              </a:rPr>
              <a:t>Ketiga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pemangku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kepentingan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tersebut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akhirnya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membentuk</a:t>
            </a:r>
            <a:r>
              <a:rPr lang="en-US" dirty="0" smtClean="0">
                <a:latin typeface="Times New Roman"/>
                <a:cs typeface="Times New Roman"/>
              </a:rPr>
              <a:t> model </a:t>
            </a:r>
            <a:r>
              <a:rPr lang="en-US" dirty="0" err="1" smtClean="0">
                <a:latin typeface="Times New Roman"/>
                <a:cs typeface="Times New Roman"/>
              </a:rPr>
              <a:t>komunikasi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konvergen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saling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pengertian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saling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ketergantungan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memosisikan</a:t>
            </a:r>
            <a:r>
              <a:rPr lang="en-US" dirty="0" smtClean="0">
                <a:latin typeface="Times New Roman"/>
                <a:cs typeface="Times New Roman"/>
              </a:rPr>
              <a:t> bank </a:t>
            </a:r>
            <a:r>
              <a:rPr lang="en-US" dirty="0" err="1" smtClean="0">
                <a:latin typeface="Times New Roman"/>
                <a:cs typeface="Times New Roman"/>
              </a:rPr>
              <a:t>sampah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sebagai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isu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publik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dalam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pengelolaan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sampah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1521" y="6443314"/>
            <a:ext cx="6349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Times New Roman"/>
                <a:cs typeface="Times New Roman"/>
              </a:rPr>
              <a:t>Sumber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dirty="0" smtClean="0">
                <a:latin typeface="Times New Roman"/>
                <a:cs typeface="Times New Roman"/>
                <a:hlinkClick r:id="rId2"/>
              </a:rPr>
              <a:t>https://bppkibandung.id/index.php/jpk/article/view/</a:t>
            </a:r>
            <a:r>
              <a:rPr lang="en-US" dirty="0" smtClean="0">
                <a:latin typeface="Times New Roman"/>
                <a:cs typeface="Times New Roman"/>
                <a:hlinkClick r:id="rId2"/>
              </a:rPr>
              <a:t>721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7973" y="196538"/>
            <a:ext cx="6191951" cy="1829301"/>
          </a:xfrm>
        </p:spPr>
        <p:txBody>
          <a:bodyPr>
            <a:noAutofit/>
          </a:bodyPr>
          <a:lstStyle/>
          <a:p>
            <a:r>
              <a:rPr lang="en-US" sz="3100" dirty="0" err="1" smtClean="0">
                <a:latin typeface="Impact"/>
                <a:cs typeface="Impact"/>
              </a:rPr>
              <a:t>Strategi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Komunikasi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Lingkungan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dalam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membangun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Kepedulian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Masyarakat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terhadap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Lingkungan</a:t>
            </a:r>
            <a:r>
              <a:rPr lang="en-US" sz="2700" dirty="0" smtClean="0">
                <a:latin typeface="Impact"/>
                <a:cs typeface="Impact"/>
              </a:rPr>
              <a:t/>
            </a:r>
            <a:br>
              <a:rPr lang="en-US" sz="2700" dirty="0" smtClean="0">
                <a:latin typeface="Impact"/>
                <a:cs typeface="Impact"/>
              </a:rPr>
            </a:br>
            <a:r>
              <a:rPr lang="en-US" sz="2700" dirty="0" smtClean="0">
                <a:latin typeface="Impact"/>
                <a:cs typeface="Impact"/>
              </a:rPr>
              <a:t>-</a:t>
            </a:r>
            <a:r>
              <a:rPr lang="en-US" sz="2700" dirty="0" err="1" smtClean="0">
                <a:latin typeface="Impact"/>
                <a:cs typeface="Impact"/>
              </a:rPr>
              <a:t>Uud</a:t>
            </a:r>
            <a:r>
              <a:rPr lang="en-US" sz="2700" dirty="0" smtClean="0">
                <a:latin typeface="Impact"/>
                <a:cs typeface="Impact"/>
              </a:rPr>
              <a:t> </a:t>
            </a:r>
            <a:r>
              <a:rPr lang="en-US" sz="2700" dirty="0" err="1" smtClean="0">
                <a:latin typeface="Impact"/>
                <a:cs typeface="Impact"/>
              </a:rPr>
              <a:t>Wahyudin</a:t>
            </a:r>
            <a:r>
              <a:rPr lang="en-US" sz="2700" dirty="0" smtClean="0">
                <a:latin typeface="Impact"/>
                <a:cs typeface="Impact"/>
              </a:rPr>
              <a:t>, 2017</a:t>
            </a:r>
            <a:endParaRPr lang="en-US" sz="2700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3321"/>
            <a:ext cx="8229600" cy="3794673"/>
          </a:xfrm>
          <a:solidFill>
            <a:srgbClr val="FFFFFF">
              <a:alpha val="85000"/>
            </a:srgbClr>
          </a:solidFill>
        </p:spPr>
        <p:txBody>
          <a:bodyPr>
            <a:normAutofit fontScale="62500" lnSpcReduction="20000"/>
          </a:bodyPr>
          <a:lstStyle/>
          <a:p>
            <a:r>
              <a:rPr lang="en-US" dirty="0" err="1" smtClean="0">
                <a:latin typeface="Times New Roman"/>
                <a:cs typeface="Times New Roman"/>
              </a:rPr>
              <a:t>Permasalahan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dirty="0" err="1" smtClean="0">
                <a:latin typeface="Times New Roman"/>
                <a:cs typeface="Times New Roman"/>
              </a:rPr>
              <a:t>Permasalahan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lingkungan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hidup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di</a:t>
            </a:r>
            <a:r>
              <a:rPr lang="en-US" dirty="0" smtClean="0">
                <a:latin typeface="Times New Roman"/>
                <a:cs typeface="Times New Roman"/>
              </a:rPr>
              <a:t> Indonesia </a:t>
            </a:r>
            <a:r>
              <a:rPr lang="en-US" dirty="0" err="1" smtClean="0">
                <a:latin typeface="Times New Roman"/>
                <a:cs typeface="Times New Roman"/>
              </a:rPr>
              <a:t>seperti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bencana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alam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kerusakan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pencemaran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lingkungan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karena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ulah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manusia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Hasil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Penelitian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dirty="0" err="1" smtClean="0">
                <a:latin typeface="Times New Roman"/>
                <a:cs typeface="Times New Roman"/>
              </a:rPr>
              <a:t>Pola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penanganan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pemerintah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daerah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masih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seperti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sekarang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kesadaran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masyarakat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masih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rendah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diperkirakan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tidak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ada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kemajuan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dalam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membangun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kesadaran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masyarakat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industri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terhadap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kelestarian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lingkungan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hidup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  <a:r>
              <a:rPr lang="en-US" dirty="0" err="1" smtClean="0">
                <a:latin typeface="Times New Roman"/>
                <a:cs typeface="Times New Roman"/>
              </a:rPr>
              <a:t>Diperlukan</a:t>
            </a:r>
            <a:r>
              <a:rPr lang="en-US" dirty="0" smtClean="0">
                <a:latin typeface="Times New Roman"/>
                <a:cs typeface="Times New Roman"/>
              </a:rPr>
              <a:t> political will </a:t>
            </a:r>
            <a:r>
              <a:rPr lang="en-US" dirty="0" err="1" smtClean="0">
                <a:latin typeface="Times New Roman"/>
                <a:cs typeface="Times New Roman"/>
              </a:rPr>
              <a:t>pemerintah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daerah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dalam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mengomunikasikan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kelestarian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lingkungan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hidup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melalui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strategi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komunikasi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lingkungan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hidup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dapat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membangun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kesadaran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kepedulian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masyarakat</a:t>
            </a:r>
            <a:r>
              <a:rPr lang="en-US" dirty="0" smtClean="0">
                <a:latin typeface="Times New Roman"/>
                <a:cs typeface="Times New Roman"/>
              </a:rPr>
              <a:t>/ </a:t>
            </a:r>
            <a:r>
              <a:rPr lang="en-US" dirty="0" err="1" smtClean="0">
                <a:latin typeface="Times New Roman"/>
                <a:cs typeface="Times New Roman"/>
              </a:rPr>
              <a:t>industri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terhadap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lingkungan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hidup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  <a:r>
              <a:rPr lang="en-US" dirty="0" err="1" smtClean="0">
                <a:latin typeface="Times New Roman"/>
                <a:cs typeface="Times New Roman"/>
              </a:rPr>
              <a:t>Terakhir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upaya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membangun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melestarikan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lingkungan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hidup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harus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dilakukan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secara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integratif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antara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pemerintah</a:t>
            </a:r>
            <a:r>
              <a:rPr lang="en-US" dirty="0" smtClean="0">
                <a:latin typeface="Times New Roman"/>
                <a:cs typeface="Times New Roman"/>
              </a:rPr>
              <a:t>, NGO, media </a:t>
            </a:r>
            <a:r>
              <a:rPr lang="en-US" dirty="0" err="1" smtClean="0">
                <a:latin typeface="Times New Roman"/>
                <a:cs typeface="Times New Roman"/>
              </a:rPr>
              <a:t>massa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perusahaan/industri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masyarakat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  <a:r>
              <a:rPr lang="en-US" dirty="0" err="1" smtClean="0">
                <a:latin typeface="Times New Roman"/>
                <a:cs typeface="Times New Roman"/>
              </a:rPr>
              <a:t>Melestarikan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menjaga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lingkungan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hidup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bukan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hanya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tugas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pemerintah</a:t>
            </a:r>
            <a:r>
              <a:rPr lang="en-US" dirty="0" smtClean="0">
                <a:latin typeface="Times New Roman"/>
                <a:cs typeface="Times New Roman"/>
              </a:rPr>
              <a:t> (</a:t>
            </a:r>
            <a:r>
              <a:rPr lang="en-US" dirty="0" err="1" smtClean="0">
                <a:latin typeface="Times New Roman"/>
                <a:cs typeface="Times New Roman"/>
              </a:rPr>
              <a:t>daerah</a:t>
            </a:r>
            <a:r>
              <a:rPr lang="en-US" dirty="0" smtClean="0">
                <a:latin typeface="Times New Roman"/>
                <a:cs typeface="Times New Roman"/>
              </a:rPr>
              <a:t>) </a:t>
            </a:r>
            <a:r>
              <a:rPr lang="en-US" dirty="0" err="1" smtClean="0">
                <a:latin typeface="Times New Roman"/>
                <a:cs typeface="Times New Roman"/>
              </a:rPr>
              <a:t>saja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melainkan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tugas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tanggung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jawab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segenap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lapisan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masyarakat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1840" y="6440361"/>
            <a:ext cx="6832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Times New Roman"/>
                <a:cs typeface="Times New Roman"/>
              </a:rPr>
              <a:t>Sumber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dirty="0" smtClean="0">
                <a:latin typeface="Times New Roman"/>
                <a:cs typeface="Times New Roman"/>
                <a:hlinkClick r:id="rId2"/>
              </a:rPr>
              <a:t>https://ojs.unikom.ac.id/index.php/common/article/view/</a:t>
            </a:r>
            <a:r>
              <a:rPr lang="en-US" dirty="0" smtClean="0">
                <a:latin typeface="Times New Roman"/>
                <a:cs typeface="Times New Roman"/>
                <a:hlinkClick r:id="rId2"/>
              </a:rPr>
              <a:t>576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793" y="272128"/>
            <a:ext cx="7250372" cy="2040955"/>
          </a:xfrm>
        </p:spPr>
        <p:txBody>
          <a:bodyPr>
            <a:noAutofit/>
          </a:bodyPr>
          <a:lstStyle/>
          <a:p>
            <a:r>
              <a:rPr lang="en-US" sz="3100" dirty="0" err="1" smtClean="0">
                <a:latin typeface="Impact"/>
                <a:cs typeface="Impact"/>
              </a:rPr>
              <a:t>Komunikasi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Lingkungan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dalam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Menjaga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Kearifan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Lokal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Mencokou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Ikan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Lubuk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Larangan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di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Desa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Tanjung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Belit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Kecamatan</a:t>
            </a:r>
            <a:r>
              <a:rPr lang="en-US" sz="3100" dirty="0" smtClean="0">
                <a:latin typeface="Impact"/>
                <a:cs typeface="Impact"/>
              </a:rPr>
              <a:t> Kampar </a:t>
            </a:r>
            <a:r>
              <a:rPr lang="en-US" sz="3100" dirty="0" err="1" smtClean="0">
                <a:latin typeface="Impact"/>
                <a:cs typeface="Impact"/>
              </a:rPr>
              <a:t>Kiri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Hulu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Kabupaten</a:t>
            </a:r>
            <a:r>
              <a:rPr lang="en-US" sz="3100" dirty="0" smtClean="0">
                <a:latin typeface="Impact"/>
                <a:cs typeface="Impact"/>
              </a:rPr>
              <a:t> Kampar</a:t>
            </a:r>
            <a:r>
              <a:rPr lang="en-US" sz="2700" dirty="0" smtClean="0">
                <a:latin typeface="Impact"/>
                <a:cs typeface="Impact"/>
              </a:rPr>
              <a:t/>
            </a:r>
            <a:br>
              <a:rPr lang="en-US" sz="2700" dirty="0" smtClean="0">
                <a:latin typeface="Impact"/>
                <a:cs typeface="Impact"/>
              </a:rPr>
            </a:br>
            <a:r>
              <a:rPr lang="en-US" sz="2700" dirty="0" smtClean="0">
                <a:latin typeface="Impact"/>
                <a:cs typeface="Impact"/>
              </a:rPr>
              <a:t>-</a:t>
            </a:r>
            <a:r>
              <a:rPr lang="en-US" sz="2700" dirty="0" err="1" smtClean="0">
                <a:latin typeface="Impact"/>
                <a:cs typeface="Impact"/>
              </a:rPr>
              <a:t>Silmi</a:t>
            </a:r>
            <a:r>
              <a:rPr lang="en-US" sz="2700" dirty="0" smtClean="0">
                <a:latin typeface="Impact"/>
                <a:cs typeface="Impact"/>
              </a:rPr>
              <a:t> </a:t>
            </a:r>
            <a:r>
              <a:rPr lang="en-US" sz="2700" dirty="0" err="1" smtClean="0">
                <a:latin typeface="Impact"/>
                <a:cs typeface="Impact"/>
              </a:rPr>
              <a:t>Kaffah</a:t>
            </a:r>
            <a:r>
              <a:rPr lang="en-US" sz="2700" dirty="0" smtClean="0">
                <a:latin typeface="Impact"/>
                <a:cs typeface="Impact"/>
              </a:rPr>
              <a:t>, 2021</a:t>
            </a:r>
            <a:endParaRPr lang="en-US" sz="2700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45684"/>
            <a:ext cx="8229600" cy="3930737"/>
          </a:xfrm>
          <a:solidFill>
            <a:srgbClr val="FFFFFF">
              <a:alpha val="85000"/>
            </a:srgbClr>
          </a:solidFill>
        </p:spPr>
        <p:txBody>
          <a:bodyPr>
            <a:normAutofit fontScale="62500" lnSpcReduction="20000"/>
          </a:bodyPr>
          <a:lstStyle/>
          <a:p>
            <a:r>
              <a:rPr lang="en-US" dirty="0" err="1" smtClean="0">
                <a:latin typeface="Times New Roman"/>
                <a:cs typeface="Times New Roman"/>
              </a:rPr>
              <a:t>Permasalahan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dirty="0" err="1" smtClean="0">
                <a:latin typeface="Times New Roman"/>
                <a:cs typeface="Times New Roman"/>
              </a:rPr>
              <a:t>Kearifan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lokal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dari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suatu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daerah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harus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dilestarikan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untuk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itu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dibutuhkan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upaya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melestarikan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kearifan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lokal</a:t>
            </a:r>
            <a:r>
              <a:rPr lang="en-US" dirty="0" smtClean="0">
                <a:latin typeface="Times New Roman"/>
                <a:cs typeface="Times New Roman"/>
              </a:rPr>
              <a:t> agar </a:t>
            </a:r>
            <a:r>
              <a:rPr lang="en-US" dirty="0" err="1" smtClean="0">
                <a:latin typeface="Times New Roman"/>
                <a:cs typeface="Times New Roman"/>
              </a:rPr>
              <a:t>tidak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tergerus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perkembangan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zaman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Metode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dirty="0" err="1" smtClean="0">
                <a:latin typeface="Times New Roman"/>
                <a:cs typeface="Times New Roman"/>
              </a:rPr>
              <a:t>Kualitatif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dengan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pendekatan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etnoekologi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komunikasi</a:t>
            </a:r>
            <a:r>
              <a:rPr lang="en-US" dirty="0" smtClean="0">
                <a:latin typeface="Times New Roman"/>
                <a:cs typeface="Times New Roman"/>
              </a:rPr>
              <a:t> (</a:t>
            </a:r>
            <a:r>
              <a:rPr lang="en-US" dirty="0" err="1" smtClean="0">
                <a:latin typeface="Times New Roman"/>
                <a:cs typeface="Times New Roman"/>
              </a:rPr>
              <a:t>mewawancarai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bbrp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orang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terkait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r>
              <a:rPr lang="en-US" dirty="0" err="1" smtClean="0">
                <a:latin typeface="Times New Roman"/>
                <a:cs typeface="Times New Roman"/>
              </a:rPr>
              <a:t>Hasil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Penelitian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dirty="0" err="1" smtClean="0">
                <a:latin typeface="Times New Roman"/>
                <a:cs typeface="Times New Roman"/>
              </a:rPr>
              <a:t>Menunjukkan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bahwa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mencokou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lubuk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larangan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pada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masyarakat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desa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Tanjung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Belit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merupakan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suatu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kearifan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lokal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budaya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setempat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sudah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menjadi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tradisi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tahunan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icon </a:t>
            </a:r>
            <a:r>
              <a:rPr lang="en-US" dirty="0" err="1" smtClean="0">
                <a:latin typeface="Times New Roman"/>
                <a:cs typeface="Times New Roman"/>
              </a:rPr>
              <a:t>bagi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masyarakat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desa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Tanjung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Belit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  <a:r>
              <a:rPr lang="en-US" dirty="0" err="1" smtClean="0">
                <a:latin typeface="Times New Roman"/>
                <a:cs typeface="Times New Roman"/>
              </a:rPr>
              <a:t>Komunikasi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lingkungan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dilakukan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masyarakat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desa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Tanjung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Belit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dalam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menjaga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kearifan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lokal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yaitu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Komunikasi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Melalui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Pemerintah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desa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Ninik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Mamak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Komunikasi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Melalui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Tradisi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Komunikasi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Melalui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Hukum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adat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  <a:r>
              <a:rPr lang="en-US" dirty="0" err="1" smtClean="0">
                <a:latin typeface="Times New Roman"/>
                <a:cs typeface="Times New Roman"/>
              </a:rPr>
              <a:t>Makna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tradisi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mencokou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lubuk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larangan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adalah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untuk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menjaga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kelestarian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sungai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hutan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makna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ekonomi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sosial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serta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menjalin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silaturahmi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dengan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masyarakat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luar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1840" y="6485713"/>
            <a:ext cx="803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Times New Roman"/>
                <a:cs typeface="Times New Roman"/>
              </a:rPr>
              <a:t>Sumber</a:t>
            </a:r>
            <a:r>
              <a:rPr lang="en-US" dirty="0" smtClean="0">
                <a:latin typeface="Times New Roman"/>
                <a:cs typeface="Times New Roman"/>
              </a:rPr>
              <a:t> : </a:t>
            </a:r>
            <a:r>
              <a:rPr lang="en-US" dirty="0" smtClean="0">
                <a:latin typeface="Times New Roman"/>
                <a:cs typeface="Times New Roman"/>
                <a:hlinkClick r:id="rId2"/>
              </a:rPr>
              <a:t>https://jom.unri.ac.id/index.php/JOMFSIP/article/download/30146/</a:t>
            </a:r>
            <a:r>
              <a:rPr lang="en-US" dirty="0" smtClean="0">
                <a:latin typeface="Times New Roman"/>
                <a:cs typeface="Times New Roman"/>
                <a:hlinkClick r:id="rId2"/>
              </a:rPr>
              <a:t>29044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4605" y="75596"/>
            <a:ext cx="6630439" cy="1980483"/>
          </a:xfrm>
        </p:spPr>
        <p:txBody>
          <a:bodyPr>
            <a:noAutofit/>
          </a:bodyPr>
          <a:lstStyle/>
          <a:p>
            <a:r>
              <a:rPr lang="en-US" sz="3100" dirty="0" err="1" smtClean="0">
                <a:latin typeface="Impact"/>
                <a:cs typeface="Impact"/>
              </a:rPr>
              <a:t>Strategi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Kampanye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Komunikasi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Lingkungan</a:t>
            </a:r>
            <a:r>
              <a:rPr lang="en-US" sz="3100" dirty="0" smtClean="0">
                <a:latin typeface="Impact"/>
                <a:cs typeface="Impact"/>
              </a:rPr>
              <a:t> #</a:t>
            </a:r>
            <a:r>
              <a:rPr lang="en-US" sz="3100" dirty="0" err="1" smtClean="0">
                <a:latin typeface="Impact"/>
                <a:cs typeface="Impact"/>
              </a:rPr>
              <a:t>nostrawmovement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dalam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Rangka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Mengurangi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Sampah</a:t>
            </a:r>
            <a:r>
              <a:rPr lang="en-US" sz="3100" dirty="0" smtClean="0">
                <a:latin typeface="Impact"/>
                <a:cs typeface="Impact"/>
              </a:rPr>
              <a:t> </a:t>
            </a:r>
            <a:r>
              <a:rPr lang="en-US" sz="3100" dirty="0" err="1" smtClean="0">
                <a:latin typeface="Impact"/>
                <a:cs typeface="Impact"/>
              </a:rPr>
              <a:t>Plastik</a:t>
            </a:r>
            <a:r>
              <a:rPr lang="en-US" sz="2700" dirty="0" smtClean="0">
                <a:latin typeface="Impact"/>
                <a:cs typeface="Impact"/>
              </a:rPr>
              <a:t/>
            </a:r>
            <a:br>
              <a:rPr lang="en-US" sz="2700" dirty="0" smtClean="0">
                <a:latin typeface="Impact"/>
                <a:cs typeface="Impact"/>
              </a:rPr>
            </a:br>
            <a:r>
              <a:rPr lang="en-US" sz="2700" dirty="0" smtClean="0">
                <a:latin typeface="Impact"/>
                <a:cs typeface="Impact"/>
              </a:rPr>
              <a:t>-</a:t>
            </a:r>
            <a:r>
              <a:rPr lang="en-US" sz="2700" dirty="0" err="1" smtClean="0">
                <a:latin typeface="Impact"/>
                <a:cs typeface="Impact"/>
              </a:rPr>
              <a:t>Sherly</a:t>
            </a:r>
            <a:r>
              <a:rPr lang="en-US" sz="2700" dirty="0" smtClean="0">
                <a:latin typeface="Impact"/>
                <a:cs typeface="Impact"/>
              </a:rPr>
              <a:t> </a:t>
            </a:r>
            <a:r>
              <a:rPr lang="en-US" sz="2700" dirty="0" err="1" smtClean="0">
                <a:latin typeface="Impact"/>
                <a:cs typeface="Impact"/>
              </a:rPr>
              <a:t>Mellynda</a:t>
            </a:r>
            <a:r>
              <a:rPr lang="en-US" sz="2700" dirty="0" smtClean="0">
                <a:latin typeface="Impact"/>
                <a:cs typeface="Impact"/>
              </a:rPr>
              <a:t> &amp; </a:t>
            </a:r>
            <a:r>
              <a:rPr lang="en-US" sz="2700" dirty="0" err="1" smtClean="0">
                <a:latin typeface="Impact"/>
                <a:cs typeface="Impact"/>
              </a:rPr>
              <a:t>Nurrahmawati</a:t>
            </a:r>
            <a:r>
              <a:rPr lang="en-US" sz="2700" dirty="0" smtClean="0">
                <a:latin typeface="Impact"/>
                <a:cs typeface="Impact"/>
              </a:rPr>
              <a:t> , 2020</a:t>
            </a:r>
            <a:endParaRPr lang="en-US" sz="2700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7023"/>
            <a:ext cx="8229600" cy="4384285"/>
          </a:xfrm>
          <a:solidFill>
            <a:srgbClr val="FFFFFF">
              <a:alpha val="85000"/>
            </a:srgbClr>
          </a:solidFill>
        </p:spPr>
        <p:txBody>
          <a:bodyPr>
            <a:normAutofit fontScale="55000" lnSpcReduction="20000"/>
          </a:bodyPr>
          <a:lstStyle/>
          <a:p>
            <a:r>
              <a:rPr lang="en-US" dirty="0" err="1" smtClean="0">
                <a:latin typeface="Times New Roman"/>
                <a:cs typeface="Times New Roman"/>
              </a:rPr>
              <a:t>Permasalahan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dirty="0" err="1" smtClean="0">
                <a:latin typeface="Times New Roman"/>
                <a:cs typeface="Times New Roman"/>
              </a:rPr>
              <a:t>J</a:t>
            </a:r>
            <a:r>
              <a:rPr lang="en-US" dirty="0" err="1" smtClean="0">
                <a:latin typeface="Times New Roman"/>
                <a:cs typeface="Times New Roman"/>
              </a:rPr>
              <a:t>umlah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sampah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plastik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makin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meningkat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kurangnya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kesadaran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masyarakat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untuk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menjaga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lingkungan</a:t>
            </a:r>
            <a:r>
              <a:rPr lang="en-US" dirty="0" smtClean="0">
                <a:latin typeface="Times New Roman"/>
                <a:cs typeface="Times New Roman"/>
              </a:rPr>
              <a:t>. Kentucky Fried Chicken (KFC)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Divers Clean Action </a:t>
            </a:r>
            <a:r>
              <a:rPr lang="en-US" dirty="0" err="1" smtClean="0">
                <a:latin typeface="Times New Roman"/>
                <a:cs typeface="Times New Roman"/>
              </a:rPr>
              <a:t>bekerja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sama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melakukan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aksi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sosial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berupa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kampanye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komunikasi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lingkungan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bernama</a:t>
            </a:r>
            <a:r>
              <a:rPr lang="en-US" dirty="0" smtClean="0">
                <a:latin typeface="Times New Roman"/>
                <a:cs typeface="Times New Roman"/>
              </a:rPr>
              <a:t> #</a:t>
            </a:r>
            <a:r>
              <a:rPr lang="en-US" dirty="0" err="1" smtClean="0">
                <a:latin typeface="Times New Roman"/>
                <a:cs typeface="Times New Roman"/>
              </a:rPr>
              <a:t>nostrawmovement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Metode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dirty="0" err="1" smtClean="0">
                <a:latin typeface="Times New Roman"/>
                <a:cs typeface="Times New Roman"/>
              </a:rPr>
              <a:t>Kualitatif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studi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kasus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Hasil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Penelitian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</a:p>
          <a:p>
            <a:pPr lvl="1"/>
            <a:r>
              <a:rPr lang="en-US" dirty="0" err="1" smtClean="0">
                <a:latin typeface="Times New Roman"/>
                <a:cs typeface="Times New Roman"/>
              </a:rPr>
              <a:t>Gambaran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informasi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tentang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perencanaan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kampanye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pelaksanaan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kampanye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hambatan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kampanye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media yang </a:t>
            </a:r>
            <a:r>
              <a:rPr lang="en-US" dirty="0" err="1" smtClean="0">
                <a:latin typeface="Times New Roman"/>
                <a:cs typeface="Times New Roman"/>
              </a:rPr>
              <a:t>digunakan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untuk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kampanye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  <a:r>
              <a:rPr lang="en-US" dirty="0" err="1" smtClean="0">
                <a:latin typeface="Times New Roman"/>
                <a:cs typeface="Times New Roman"/>
              </a:rPr>
              <a:t>Dalam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perencanaan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dilakukan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Rapat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Kerja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Rapat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Pra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Acara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membahas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tentang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perencanaan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secara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matang</a:t>
            </a:r>
            <a:endParaRPr lang="en-US" dirty="0" smtClean="0">
              <a:latin typeface="Times New Roman"/>
              <a:cs typeface="Times New Roman"/>
            </a:endParaRPr>
          </a:p>
          <a:p>
            <a:pPr lvl="1"/>
            <a:r>
              <a:rPr lang="en-US" dirty="0" err="1" smtClean="0">
                <a:latin typeface="Times New Roman"/>
                <a:cs typeface="Times New Roman"/>
              </a:rPr>
              <a:t>Dalam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pelaksanaan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kampanye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komunikasi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lingkungan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#</a:t>
            </a:r>
            <a:r>
              <a:rPr lang="en-US" dirty="0" err="1" smtClean="0">
                <a:latin typeface="Times New Roman"/>
                <a:cs typeface="Times New Roman"/>
              </a:rPr>
              <a:t>nostrawmovement</a:t>
            </a:r>
            <a:r>
              <a:rPr lang="en-US" dirty="0" smtClean="0">
                <a:latin typeface="Times New Roman"/>
                <a:cs typeface="Times New Roman"/>
              </a:rPr>
              <a:t> KFC Indonesia </a:t>
            </a:r>
            <a:r>
              <a:rPr lang="en-US" dirty="0" err="1" smtClean="0">
                <a:latin typeface="Times New Roman"/>
                <a:cs typeface="Times New Roman"/>
              </a:rPr>
              <a:t>ini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melaksanakan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beberapa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rangkaian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kegiatan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kampanye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yang </a:t>
            </a:r>
            <a:r>
              <a:rPr lang="en-US" dirty="0" err="1" smtClean="0">
                <a:latin typeface="Times New Roman"/>
                <a:cs typeface="Times New Roman"/>
              </a:rPr>
              <a:t>dimulai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sejak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tahun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2017 </a:t>
            </a:r>
            <a:r>
              <a:rPr lang="en-US" dirty="0" err="1" smtClean="0">
                <a:latin typeface="Times New Roman"/>
                <a:cs typeface="Times New Roman"/>
              </a:rPr>
              <a:t>diantaranya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Aksi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Membersihkan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Pesisir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Pulau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Pramuka</a:t>
            </a:r>
            <a:r>
              <a:rPr lang="en-US" dirty="0" smtClean="0">
                <a:latin typeface="Times New Roman"/>
                <a:cs typeface="Times New Roman"/>
              </a:rPr>
              <a:t>, KFC </a:t>
            </a:r>
            <a:r>
              <a:rPr lang="en-US" dirty="0" err="1" smtClean="0">
                <a:latin typeface="Times New Roman"/>
                <a:cs typeface="Times New Roman"/>
              </a:rPr>
              <a:t>Untuk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Laut</a:t>
            </a:r>
            <a:r>
              <a:rPr lang="en-US" dirty="0" smtClean="0">
                <a:latin typeface="Times New Roman"/>
                <a:cs typeface="Times New Roman"/>
              </a:rPr>
              <a:t> Indonesia </a:t>
            </a:r>
            <a:r>
              <a:rPr lang="en-US" dirty="0" err="1" smtClean="0">
                <a:latin typeface="Times New Roman"/>
                <a:cs typeface="Times New Roman"/>
              </a:rPr>
              <a:t>Ajak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Masyarakat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Peduli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Lingkungan</a:t>
            </a:r>
            <a:r>
              <a:rPr lang="en-US" dirty="0" smtClean="0">
                <a:latin typeface="Times New Roman"/>
                <a:cs typeface="Times New Roman"/>
              </a:rPr>
              <a:t>, KFC </a:t>
            </a:r>
            <a:r>
              <a:rPr lang="en-US" dirty="0" smtClean="0">
                <a:latin typeface="Times New Roman"/>
                <a:cs typeface="Times New Roman"/>
              </a:rPr>
              <a:t>Indonesia </a:t>
            </a:r>
            <a:r>
              <a:rPr lang="en-US" dirty="0" err="1" smtClean="0">
                <a:latin typeface="Times New Roman"/>
                <a:cs typeface="Times New Roman"/>
              </a:rPr>
              <a:t>Bersama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Puluhan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Anak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Muda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Rayakan</a:t>
            </a:r>
            <a:r>
              <a:rPr lang="en-US" dirty="0" smtClean="0">
                <a:latin typeface="Times New Roman"/>
                <a:cs typeface="Times New Roman"/>
              </a:rPr>
              <a:t> HUT </a:t>
            </a:r>
            <a:r>
              <a:rPr lang="en-US" dirty="0" smtClean="0">
                <a:latin typeface="Times New Roman"/>
                <a:cs typeface="Times New Roman"/>
              </a:rPr>
              <a:t>RI </a:t>
            </a:r>
            <a:r>
              <a:rPr lang="en-US" dirty="0" err="1" smtClean="0">
                <a:latin typeface="Times New Roman"/>
                <a:cs typeface="Times New Roman"/>
              </a:rPr>
              <a:t>Dengan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Aksi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Peduli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Pendidikan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Lingkungan</a:t>
            </a:r>
            <a:r>
              <a:rPr lang="en-US" dirty="0" smtClean="0">
                <a:latin typeface="Times New Roman"/>
                <a:cs typeface="Times New Roman"/>
              </a:rPr>
              <a:t> Indonesia </a:t>
            </a:r>
            <a:r>
              <a:rPr lang="en-US" dirty="0" err="1" smtClean="0">
                <a:latin typeface="Times New Roman"/>
                <a:cs typeface="Times New Roman"/>
              </a:rPr>
              <a:t>di</a:t>
            </a:r>
            <a:r>
              <a:rPr lang="en-US" dirty="0" smtClean="0">
                <a:latin typeface="Times New Roman"/>
                <a:cs typeface="Times New Roman"/>
              </a:rPr>
              <a:t> Lombok Utara, KFC </a:t>
            </a:r>
            <a:r>
              <a:rPr lang="en-US" dirty="0" smtClean="0">
                <a:latin typeface="Times New Roman"/>
                <a:cs typeface="Times New Roman"/>
              </a:rPr>
              <a:t>Indonesia </a:t>
            </a:r>
            <a:r>
              <a:rPr lang="en-US" dirty="0" err="1" smtClean="0">
                <a:latin typeface="Times New Roman"/>
                <a:cs typeface="Times New Roman"/>
              </a:rPr>
              <a:t>Hadirkan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Sedotan</a:t>
            </a:r>
            <a:r>
              <a:rPr lang="en-US" dirty="0" smtClean="0">
                <a:latin typeface="Times New Roman"/>
                <a:cs typeface="Times New Roman"/>
              </a:rPr>
              <a:t> Stainless </a:t>
            </a:r>
            <a:r>
              <a:rPr lang="en-US" dirty="0" err="1" smtClean="0">
                <a:latin typeface="Times New Roman"/>
                <a:cs typeface="Times New Roman"/>
              </a:rPr>
              <a:t>Edisi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Khusus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Terbatas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untuk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Penuhi</a:t>
            </a:r>
            <a:r>
              <a:rPr lang="en-US" dirty="0" smtClean="0">
                <a:latin typeface="Times New Roman"/>
                <a:cs typeface="Times New Roman"/>
              </a:rPr>
              <a:t> Gaya </a:t>
            </a:r>
            <a:r>
              <a:rPr lang="en-US" dirty="0" err="1" smtClean="0">
                <a:latin typeface="Times New Roman"/>
                <a:cs typeface="Times New Roman"/>
              </a:rPr>
              <a:t>Hidup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Ramah </a:t>
            </a:r>
            <a:r>
              <a:rPr lang="en-US" dirty="0" err="1" smtClean="0">
                <a:latin typeface="Times New Roman"/>
                <a:cs typeface="Times New Roman"/>
              </a:rPr>
              <a:t>Lingkungan</a:t>
            </a:r>
            <a:endParaRPr lang="en-US" dirty="0" smtClean="0">
              <a:latin typeface="Times New Roman"/>
              <a:cs typeface="Times New Roman"/>
            </a:endParaRPr>
          </a:p>
          <a:p>
            <a:pPr lvl="1"/>
            <a:r>
              <a:rPr lang="en-US" dirty="0" err="1" smtClean="0">
                <a:latin typeface="Times New Roman"/>
                <a:cs typeface="Times New Roman"/>
              </a:rPr>
              <a:t>Hambatan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terjadi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dalam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pelaksanaan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kampanye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baik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dari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faktor</a:t>
            </a:r>
            <a:r>
              <a:rPr lang="en-US" dirty="0" smtClean="0">
                <a:latin typeface="Times New Roman"/>
                <a:cs typeface="Times New Roman"/>
              </a:rPr>
              <a:t> internal </a:t>
            </a:r>
            <a:r>
              <a:rPr lang="en-US" dirty="0" err="1" smtClean="0">
                <a:latin typeface="Times New Roman"/>
                <a:cs typeface="Times New Roman"/>
              </a:rPr>
              <a:t>maupun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eksternal</a:t>
            </a:r>
            <a:endParaRPr lang="en-US" dirty="0" smtClean="0">
              <a:latin typeface="Times New Roman"/>
              <a:cs typeface="Times New Roman"/>
            </a:endParaRP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Media yang </a:t>
            </a:r>
            <a:r>
              <a:rPr lang="en-US" dirty="0" err="1" smtClean="0">
                <a:latin typeface="Times New Roman"/>
                <a:cs typeface="Times New Roman"/>
              </a:rPr>
              <a:t>digunakan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yaitu</a:t>
            </a:r>
            <a:r>
              <a:rPr lang="en-US" dirty="0" smtClean="0">
                <a:latin typeface="Times New Roman"/>
                <a:cs typeface="Times New Roman"/>
              </a:rPr>
              <a:t> media offline (poster, </a:t>
            </a:r>
            <a:r>
              <a:rPr lang="en-US" dirty="0" err="1" smtClean="0">
                <a:latin typeface="Times New Roman"/>
                <a:cs typeface="Times New Roman"/>
              </a:rPr>
              <a:t>brosur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pamflet</a:t>
            </a:r>
            <a:r>
              <a:rPr lang="en-US" dirty="0" smtClean="0">
                <a:latin typeface="Times New Roman"/>
                <a:cs typeface="Times New Roman"/>
              </a:rPr>
              <a:t>)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online (website, media </a:t>
            </a:r>
            <a:r>
              <a:rPr lang="en-US" dirty="0" err="1" smtClean="0">
                <a:latin typeface="Times New Roman"/>
                <a:cs typeface="Times New Roman"/>
              </a:rPr>
              <a:t>massa</a:t>
            </a:r>
            <a:r>
              <a:rPr lang="en-US" dirty="0" smtClean="0">
                <a:latin typeface="Times New Roman"/>
                <a:cs typeface="Times New Roman"/>
              </a:rPr>
              <a:t> online, media </a:t>
            </a:r>
            <a:r>
              <a:rPr lang="en-US" dirty="0" err="1" smtClean="0">
                <a:latin typeface="Times New Roman"/>
                <a:cs typeface="Times New Roman"/>
              </a:rPr>
              <a:t>sosial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8014" y="6485718"/>
            <a:ext cx="7961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/>
                <a:cs typeface="Times New Roman"/>
              </a:rPr>
              <a:t>Sumber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dirty="0" smtClean="0">
                <a:latin typeface="Times New Roman"/>
                <a:cs typeface="Times New Roman"/>
                <a:hlinkClick r:id="rId2"/>
              </a:rPr>
              <a:t>http://karyailmiah.unisba.ac.id/index.php/humas/article/view/22797/</a:t>
            </a:r>
            <a:r>
              <a:rPr lang="en-US" dirty="0" smtClean="0">
                <a:latin typeface="Times New Roman"/>
                <a:cs typeface="Times New Roman"/>
                <a:hlinkClick r:id="rId2"/>
              </a:rPr>
              <a:t>pdf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6533" y="75596"/>
            <a:ext cx="6191951" cy="1980483"/>
          </a:xfrm>
        </p:spPr>
        <p:txBody>
          <a:bodyPr>
            <a:noAutofit/>
          </a:bodyPr>
          <a:lstStyle/>
          <a:p>
            <a:r>
              <a:rPr lang="en-US" sz="3100" dirty="0" err="1" smtClean="0">
                <a:latin typeface="Impact"/>
                <a:cs typeface="Impact"/>
              </a:rPr>
              <a:t>Greenwashing</a:t>
            </a:r>
            <a:r>
              <a:rPr lang="en-US" sz="3100" dirty="0" smtClean="0">
                <a:latin typeface="Impact"/>
                <a:cs typeface="Impact"/>
              </a:rPr>
              <a:t> Effect, Attitudes, and Beliefs in Green Consumption</a:t>
            </a:r>
            <a:r>
              <a:rPr lang="en-US" sz="2700" dirty="0" smtClean="0">
                <a:latin typeface="Impact"/>
                <a:cs typeface="Impact"/>
              </a:rPr>
              <a:t/>
            </a:r>
            <a:br>
              <a:rPr lang="en-US" sz="2700" dirty="0" smtClean="0">
                <a:latin typeface="Impact"/>
                <a:cs typeface="Impact"/>
              </a:rPr>
            </a:br>
            <a:r>
              <a:rPr lang="en-US" sz="2300" dirty="0" smtClean="0">
                <a:latin typeface="Impact"/>
                <a:cs typeface="Impact"/>
              </a:rPr>
              <a:t>-Sergio B. Junior, Marta P. </a:t>
            </a:r>
            <a:r>
              <a:rPr lang="en-US" sz="2300" dirty="0" smtClean="0">
                <a:latin typeface="Impact"/>
                <a:cs typeface="Impact"/>
              </a:rPr>
              <a:t>Martinez, Caroline M. Correa, </a:t>
            </a:r>
            <a:r>
              <a:rPr lang="en-US" sz="2300" dirty="0" err="1" smtClean="0">
                <a:latin typeface="Impact"/>
                <a:cs typeface="Impact"/>
              </a:rPr>
              <a:t>Rosamaria</a:t>
            </a:r>
            <a:r>
              <a:rPr lang="en-US" sz="2300" dirty="0" smtClean="0">
                <a:latin typeface="Impact"/>
                <a:cs typeface="Impact"/>
              </a:rPr>
              <a:t>, </a:t>
            </a:r>
            <a:r>
              <a:rPr lang="en-US" sz="2300" dirty="0" err="1" smtClean="0">
                <a:latin typeface="Impact"/>
                <a:cs typeface="Impact"/>
              </a:rPr>
              <a:t>Dirceau</a:t>
            </a:r>
            <a:r>
              <a:rPr lang="en-US" sz="2300" dirty="0" smtClean="0">
                <a:latin typeface="Impact"/>
                <a:cs typeface="Impact"/>
              </a:rPr>
              <a:t> </a:t>
            </a:r>
            <a:r>
              <a:rPr lang="en-US" sz="2300" dirty="0" err="1" smtClean="0">
                <a:latin typeface="Impact"/>
                <a:cs typeface="Impact"/>
              </a:rPr>
              <a:t>Da</a:t>
            </a:r>
            <a:r>
              <a:rPr lang="en-US" sz="2300" dirty="0" smtClean="0">
                <a:latin typeface="Impact"/>
                <a:cs typeface="Impact"/>
              </a:rPr>
              <a:t> Silva, 2019</a:t>
            </a:r>
            <a:endParaRPr lang="en-US" sz="2300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2614"/>
            <a:ext cx="8229600" cy="3960972"/>
          </a:xfrm>
          <a:solidFill>
            <a:srgbClr val="FFFFFF">
              <a:alpha val="85000"/>
            </a:srgbClr>
          </a:solidFill>
        </p:spPr>
        <p:txBody>
          <a:bodyPr>
            <a:normAutofit fontScale="62500" lnSpcReduction="20000"/>
          </a:bodyPr>
          <a:lstStyle/>
          <a:p>
            <a:r>
              <a:rPr lang="en-US" dirty="0" err="1" smtClean="0">
                <a:latin typeface="Times New Roman"/>
                <a:cs typeface="Times New Roman"/>
              </a:rPr>
              <a:t>Permasalahan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dirty="0" err="1" smtClean="0">
                <a:latin typeface="Times New Roman"/>
                <a:cs typeface="Times New Roman"/>
              </a:rPr>
              <a:t>Terkadang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sulit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untuk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membedakan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apakah</a:t>
            </a:r>
            <a:r>
              <a:rPr lang="en-US" dirty="0" smtClean="0">
                <a:latin typeface="Times New Roman"/>
                <a:cs typeface="Times New Roman"/>
              </a:rPr>
              <a:t> claim </a:t>
            </a:r>
            <a:r>
              <a:rPr lang="en-US" dirty="0" err="1" smtClean="0">
                <a:latin typeface="Times New Roman"/>
                <a:cs typeface="Times New Roman"/>
              </a:rPr>
              <a:t>bahwa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suatu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produk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dari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sebuah</a:t>
            </a:r>
            <a:r>
              <a:rPr lang="en-US" dirty="0" smtClean="0">
                <a:latin typeface="Times New Roman"/>
                <a:cs typeface="Times New Roman"/>
              </a:rPr>
              <a:t> company </a:t>
            </a:r>
            <a:r>
              <a:rPr lang="en-US" dirty="0" err="1" smtClean="0">
                <a:latin typeface="Times New Roman"/>
                <a:cs typeface="Times New Roman"/>
              </a:rPr>
              <a:t>benar-benar</a:t>
            </a:r>
            <a:r>
              <a:rPr lang="en-US" dirty="0" smtClean="0">
                <a:latin typeface="Times New Roman"/>
                <a:cs typeface="Times New Roman"/>
              </a:rPr>
              <a:t> ‘green’ and environmentally friendly </a:t>
            </a:r>
            <a:r>
              <a:rPr lang="en-US" dirty="0" err="1" smtClean="0">
                <a:latin typeface="Times New Roman"/>
                <a:cs typeface="Times New Roman"/>
              </a:rPr>
              <a:t>atau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hanya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sebuah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praktik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greenwashing</a:t>
            </a:r>
            <a:r>
              <a:rPr lang="en-US" dirty="0" smtClean="0">
                <a:latin typeface="Times New Roman"/>
                <a:cs typeface="Times New Roman"/>
              </a:rPr>
              <a:t>. Hal </a:t>
            </a:r>
            <a:r>
              <a:rPr lang="en-US" dirty="0" err="1" smtClean="0">
                <a:latin typeface="Times New Roman"/>
                <a:cs typeface="Times New Roman"/>
              </a:rPr>
              <a:t>ini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menimbulkan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adanya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diskusi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  <a:r>
              <a:rPr lang="en-US" dirty="0" err="1" smtClean="0">
                <a:latin typeface="Times New Roman"/>
                <a:cs typeface="Times New Roman"/>
              </a:rPr>
              <a:t>Untuk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itu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dilakukan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riset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kepada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konsumen</a:t>
            </a:r>
            <a:r>
              <a:rPr lang="en-US" dirty="0" smtClean="0">
                <a:latin typeface="Times New Roman"/>
                <a:cs typeface="Times New Roman"/>
              </a:rPr>
              <a:t> retail </a:t>
            </a:r>
            <a:r>
              <a:rPr lang="en-US" dirty="0" err="1" smtClean="0">
                <a:latin typeface="Times New Roman"/>
                <a:cs typeface="Times New Roman"/>
              </a:rPr>
              <a:t>terkait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persepsi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pengaruh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greenwashing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sikap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kepercayaan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dalam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memutuskan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pembelian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Metode</a:t>
            </a:r>
            <a:r>
              <a:rPr lang="en-US" dirty="0" smtClean="0">
                <a:latin typeface="Times New Roman"/>
                <a:cs typeface="Times New Roman"/>
              </a:rPr>
              <a:t>: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Riset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Kuantitatif</a:t>
            </a:r>
            <a:r>
              <a:rPr lang="en-US" dirty="0" smtClean="0">
                <a:latin typeface="Times New Roman"/>
                <a:cs typeface="Times New Roman"/>
              </a:rPr>
              <a:t> (Survey </a:t>
            </a:r>
            <a:r>
              <a:rPr lang="en-US" dirty="0" err="1" smtClean="0">
                <a:latin typeface="Times New Roman"/>
                <a:cs typeface="Times New Roman"/>
              </a:rPr>
              <a:t>kepada</a:t>
            </a:r>
            <a:r>
              <a:rPr lang="en-US" dirty="0" smtClean="0">
                <a:latin typeface="Times New Roman"/>
                <a:cs typeface="Times New Roman"/>
              </a:rPr>
              <a:t> 880 </a:t>
            </a:r>
            <a:r>
              <a:rPr lang="en-US" dirty="0" err="1" smtClean="0">
                <a:latin typeface="Times New Roman"/>
                <a:cs typeface="Times New Roman"/>
              </a:rPr>
              <a:t>konsumen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di</a:t>
            </a:r>
            <a:r>
              <a:rPr lang="en-US" dirty="0" smtClean="0">
                <a:latin typeface="Times New Roman"/>
                <a:cs typeface="Times New Roman"/>
              </a:rPr>
              <a:t> Sao Paulo City - Brazil yang </a:t>
            </a:r>
            <a:r>
              <a:rPr lang="en-US" dirty="0" err="1" smtClean="0">
                <a:latin typeface="Times New Roman"/>
                <a:cs typeface="Times New Roman"/>
              </a:rPr>
              <a:t>berbelanja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di</a:t>
            </a:r>
            <a:r>
              <a:rPr lang="en-US" dirty="0" smtClean="0">
                <a:latin typeface="Times New Roman"/>
                <a:cs typeface="Times New Roman"/>
              </a:rPr>
              <a:t> supermarket </a:t>
            </a:r>
            <a:r>
              <a:rPr lang="en-US" dirty="0" err="1" smtClean="0">
                <a:latin typeface="Times New Roman"/>
                <a:cs typeface="Times New Roman"/>
              </a:rPr>
              <a:t>setiap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minggu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atau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dua</a:t>
            </a:r>
            <a:r>
              <a:rPr lang="en-US" dirty="0" smtClean="0">
                <a:latin typeface="Times New Roman"/>
                <a:cs typeface="Times New Roman"/>
              </a:rPr>
              <a:t> kali </a:t>
            </a:r>
            <a:r>
              <a:rPr lang="en-US" dirty="0" err="1" smtClean="0">
                <a:latin typeface="Times New Roman"/>
                <a:cs typeface="Times New Roman"/>
              </a:rPr>
              <a:t>seminggu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Hasil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Penelitian</a:t>
            </a:r>
            <a:r>
              <a:rPr lang="en-US" dirty="0" smtClean="0">
                <a:latin typeface="Times New Roman"/>
                <a:cs typeface="Times New Roman"/>
              </a:rPr>
              <a:t>: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Dapat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disimpulkan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bahwa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ketika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praktik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greenwashing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teridentifikasi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dalam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suatu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produk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maka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produk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tersebut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kehilangan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aspek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loyalitas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kepuasan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manfaat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bisa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menimbulkan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kebingungan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  <a:r>
              <a:rPr lang="en-US" dirty="0" err="1" smtClean="0">
                <a:latin typeface="Times New Roman"/>
                <a:cs typeface="Times New Roman"/>
              </a:rPr>
              <a:t>Sedangkan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sikap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keyakinan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konsumen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menunjukkan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bahwa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mereka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dipandu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oleh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aspek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loyalitas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dirasakan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kepuasan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manfaat</a:t>
            </a:r>
            <a:r>
              <a:rPr lang="en-US" dirty="0" smtClean="0">
                <a:latin typeface="Times New Roman"/>
                <a:cs typeface="Times New Roman"/>
              </a:rPr>
              <a:t> 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aspek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risiko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dirasakan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seringkali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diabaikan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733" y="6440364"/>
            <a:ext cx="9011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/>
                <a:cs typeface="Times New Roman"/>
              </a:rPr>
              <a:t>Sumber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dirty="0" smtClean="0">
                <a:latin typeface="Times New Roman"/>
                <a:cs typeface="Times New Roman"/>
                <a:hlinkClick r:id="rId2"/>
              </a:rPr>
              <a:t>https://www.emerald.com/insight/content/doi/10.1108/RAUSP-08-2018-0070/full/</a:t>
            </a:r>
            <a:r>
              <a:rPr lang="en-US" dirty="0" smtClean="0">
                <a:latin typeface="Times New Roman"/>
                <a:cs typeface="Times New Roman"/>
                <a:hlinkClick r:id="rId2"/>
              </a:rPr>
              <a:t>html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8" y="30242"/>
            <a:ext cx="6652936" cy="198048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Impact"/>
                <a:cs typeface="Impact"/>
              </a:rPr>
              <a:t>Sustainable Life Style </a:t>
            </a:r>
            <a:r>
              <a:rPr lang="en-US" sz="2800" dirty="0" err="1" smtClean="0">
                <a:latin typeface="Impact"/>
                <a:cs typeface="Impact"/>
              </a:rPr>
              <a:t>Masyarakat</a:t>
            </a:r>
            <a:r>
              <a:rPr lang="en-US" sz="2800" dirty="0" smtClean="0">
                <a:latin typeface="Impact"/>
                <a:cs typeface="Impact"/>
              </a:rPr>
              <a:t> </a:t>
            </a:r>
            <a:r>
              <a:rPr lang="en-US" sz="2800" dirty="0" err="1" smtClean="0">
                <a:latin typeface="Impact"/>
                <a:cs typeface="Impact"/>
              </a:rPr>
              <a:t>Perkotaan</a:t>
            </a:r>
            <a:r>
              <a:rPr lang="en-US" sz="2800" dirty="0" smtClean="0">
                <a:latin typeface="Impact"/>
                <a:cs typeface="Impact"/>
              </a:rPr>
              <a:t> (</a:t>
            </a:r>
            <a:r>
              <a:rPr lang="en-US" sz="2800" dirty="0" err="1" smtClean="0">
                <a:latin typeface="Impact"/>
                <a:cs typeface="Impact"/>
              </a:rPr>
              <a:t>Studi</a:t>
            </a:r>
            <a:r>
              <a:rPr lang="en-US" sz="2800" dirty="0" smtClean="0">
                <a:latin typeface="Impact"/>
                <a:cs typeface="Impact"/>
              </a:rPr>
              <a:t> </a:t>
            </a:r>
            <a:r>
              <a:rPr lang="en-US" sz="2800" dirty="0" err="1" smtClean="0">
                <a:latin typeface="Impact"/>
                <a:cs typeface="Impact"/>
              </a:rPr>
              <a:t>tentang</a:t>
            </a:r>
            <a:r>
              <a:rPr lang="en-US" sz="2800" dirty="0" smtClean="0">
                <a:latin typeface="Impact"/>
                <a:cs typeface="Impact"/>
              </a:rPr>
              <a:t> Gaya </a:t>
            </a:r>
            <a:r>
              <a:rPr lang="en-US" sz="2800" dirty="0" err="1" smtClean="0">
                <a:latin typeface="Impact"/>
                <a:cs typeface="Impact"/>
              </a:rPr>
              <a:t>Hidup</a:t>
            </a:r>
            <a:r>
              <a:rPr lang="en-US" sz="2800" dirty="0" smtClean="0">
                <a:latin typeface="Impact"/>
                <a:cs typeface="Impact"/>
              </a:rPr>
              <a:t> </a:t>
            </a:r>
            <a:r>
              <a:rPr lang="en-US" sz="2800" dirty="0" err="1" smtClean="0">
                <a:latin typeface="Impact"/>
                <a:cs typeface="Impact"/>
              </a:rPr>
              <a:t>Berkelanjutan</a:t>
            </a:r>
            <a:r>
              <a:rPr lang="en-US" sz="2800" dirty="0" smtClean="0">
                <a:latin typeface="Impact"/>
                <a:cs typeface="Impact"/>
              </a:rPr>
              <a:t> </a:t>
            </a:r>
            <a:r>
              <a:rPr lang="en-US" sz="2800" dirty="0" err="1" smtClean="0">
                <a:latin typeface="Impact"/>
                <a:cs typeface="Impact"/>
              </a:rPr>
              <a:t>Masyarakat</a:t>
            </a:r>
            <a:r>
              <a:rPr lang="en-US" sz="2800" dirty="0" smtClean="0">
                <a:latin typeface="Impact"/>
                <a:cs typeface="Impact"/>
              </a:rPr>
              <a:t> </a:t>
            </a:r>
            <a:r>
              <a:rPr lang="en-US" sz="2800" dirty="0" err="1" smtClean="0">
                <a:latin typeface="Impact"/>
                <a:cs typeface="Impact"/>
              </a:rPr>
              <a:t>Perkotaan</a:t>
            </a:r>
            <a:r>
              <a:rPr lang="en-US" sz="2800" dirty="0" smtClean="0">
                <a:latin typeface="Impact"/>
                <a:cs typeface="Impact"/>
              </a:rPr>
              <a:t> </a:t>
            </a:r>
            <a:r>
              <a:rPr lang="en-US" sz="2800" dirty="0" err="1" smtClean="0">
                <a:latin typeface="Impact"/>
                <a:cs typeface="Impact"/>
              </a:rPr>
              <a:t>di</a:t>
            </a:r>
            <a:r>
              <a:rPr lang="en-US" sz="2800" dirty="0" smtClean="0">
                <a:latin typeface="Impact"/>
                <a:cs typeface="Impact"/>
              </a:rPr>
              <a:t> Riau)</a:t>
            </a:r>
            <a:r>
              <a:rPr lang="en-US" sz="2700" dirty="0" smtClean="0">
                <a:latin typeface="Impact"/>
                <a:cs typeface="Impact"/>
              </a:rPr>
              <a:t/>
            </a:r>
            <a:br>
              <a:rPr lang="en-US" sz="2700" dirty="0" smtClean="0">
                <a:latin typeface="Impact"/>
                <a:cs typeface="Impact"/>
              </a:rPr>
            </a:br>
            <a:r>
              <a:rPr lang="en-US" sz="2300" dirty="0" smtClean="0">
                <a:latin typeface="Impact"/>
                <a:cs typeface="Impact"/>
              </a:rPr>
              <a:t>-</a:t>
            </a:r>
            <a:r>
              <a:rPr lang="en-US" sz="2300" dirty="0" err="1" smtClean="0">
                <a:latin typeface="Impact"/>
                <a:cs typeface="Impact"/>
              </a:rPr>
              <a:t>Nurhayati</a:t>
            </a:r>
            <a:r>
              <a:rPr lang="en-US" sz="2300" dirty="0" smtClean="0">
                <a:latin typeface="Impact"/>
                <a:cs typeface="Impact"/>
              </a:rPr>
              <a:t>, </a:t>
            </a:r>
            <a:r>
              <a:rPr lang="en-US" sz="2300" dirty="0" err="1" smtClean="0">
                <a:latin typeface="Impact"/>
                <a:cs typeface="Impact"/>
              </a:rPr>
              <a:t>Sukma</a:t>
            </a:r>
            <a:r>
              <a:rPr lang="en-US" sz="2300" dirty="0" smtClean="0">
                <a:latin typeface="Impact"/>
                <a:cs typeface="Impact"/>
              </a:rPr>
              <a:t> </a:t>
            </a:r>
            <a:r>
              <a:rPr lang="en-US" sz="2300" dirty="0" err="1" smtClean="0">
                <a:latin typeface="Impact"/>
                <a:cs typeface="Impact"/>
              </a:rPr>
              <a:t>Erni</a:t>
            </a:r>
            <a:r>
              <a:rPr lang="en-US" sz="2300" dirty="0" smtClean="0">
                <a:latin typeface="Impact"/>
                <a:cs typeface="Impact"/>
              </a:rPr>
              <a:t>, </a:t>
            </a:r>
            <a:r>
              <a:rPr lang="en-US" sz="2300" dirty="0" err="1" smtClean="0">
                <a:latin typeface="Impact"/>
                <a:cs typeface="Impact"/>
              </a:rPr>
              <a:t>Suriani</a:t>
            </a:r>
            <a:r>
              <a:rPr lang="en-US" sz="2300" dirty="0" smtClean="0">
                <a:latin typeface="Impact"/>
                <a:cs typeface="Impact"/>
              </a:rPr>
              <a:t>, </a:t>
            </a:r>
            <a:r>
              <a:rPr lang="en-US" sz="2300" dirty="0" smtClean="0">
                <a:latin typeface="Impact"/>
                <a:cs typeface="Impact"/>
              </a:rPr>
              <a:t>2016</a:t>
            </a:r>
            <a:endParaRPr lang="en-US" sz="2300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0490"/>
            <a:ext cx="8229600" cy="3960972"/>
          </a:xfrm>
          <a:solidFill>
            <a:srgbClr val="FFFFFF">
              <a:alpha val="85000"/>
            </a:srgbClr>
          </a:solidFill>
        </p:spPr>
        <p:txBody>
          <a:bodyPr>
            <a:normAutofit fontScale="62500" lnSpcReduction="20000"/>
          </a:bodyPr>
          <a:lstStyle/>
          <a:p>
            <a:r>
              <a:rPr lang="en-US" dirty="0" err="1" smtClean="0">
                <a:latin typeface="Times New Roman"/>
                <a:cs typeface="Times New Roman"/>
              </a:rPr>
              <a:t>Permasalahan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dirty="0" err="1" smtClean="0">
                <a:latin typeface="Times New Roman"/>
                <a:cs typeface="Times New Roman"/>
              </a:rPr>
              <a:t>Kerusakan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lingkungan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terjadi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secara</a:t>
            </a:r>
            <a:r>
              <a:rPr lang="en-US" dirty="0" smtClean="0">
                <a:latin typeface="Times New Roman"/>
                <a:cs typeface="Times New Roman"/>
              </a:rPr>
              <a:t> global </a:t>
            </a:r>
            <a:r>
              <a:rPr lang="en-US" dirty="0" err="1" smtClean="0">
                <a:latin typeface="Times New Roman"/>
                <a:cs typeface="Times New Roman"/>
              </a:rPr>
              <a:t>tidak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bisa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dilepaskan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dari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perilaku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gaya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hidup</a:t>
            </a:r>
            <a:r>
              <a:rPr lang="en-US" dirty="0" smtClean="0">
                <a:latin typeface="Times New Roman"/>
                <a:cs typeface="Times New Roman"/>
              </a:rPr>
              <a:t> (life style) </a:t>
            </a:r>
            <a:r>
              <a:rPr lang="en-US" dirty="0" err="1" smtClean="0">
                <a:latin typeface="Times New Roman"/>
                <a:cs typeface="Times New Roman"/>
              </a:rPr>
              <a:t>individu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kelompok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masyarakatnya</a:t>
            </a:r>
            <a:r>
              <a:rPr lang="en-US" dirty="0" smtClean="0">
                <a:latin typeface="Times New Roman"/>
                <a:cs typeface="Times New Roman"/>
              </a:rPr>
              <a:t>. Gaya </a:t>
            </a:r>
            <a:r>
              <a:rPr lang="en-US" dirty="0" err="1" smtClean="0">
                <a:latin typeface="Times New Roman"/>
                <a:cs typeface="Times New Roman"/>
              </a:rPr>
              <a:t>hidup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perilaku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sosial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individu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dibangun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berdasarkan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pengetahuan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sikap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sosial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selama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ini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berada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dalam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lingkungannya</a:t>
            </a:r>
            <a:r>
              <a:rPr lang="en-US" dirty="0" smtClean="0">
                <a:latin typeface="Times New Roman"/>
                <a:cs typeface="Times New Roman"/>
              </a:rPr>
              <a:t>. Riau </a:t>
            </a:r>
            <a:r>
              <a:rPr lang="en-US" dirty="0" err="1" smtClean="0">
                <a:latin typeface="Times New Roman"/>
                <a:cs typeface="Times New Roman"/>
              </a:rPr>
              <a:t>sebagai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salah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satu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kota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besar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menjadi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tempat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hidup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masyarakat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terdapat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berbagai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cara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hidup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diterapkan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oleh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masyarakat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Metode</a:t>
            </a:r>
            <a:r>
              <a:rPr lang="en-US" dirty="0" smtClean="0">
                <a:latin typeface="Times New Roman"/>
                <a:cs typeface="Times New Roman"/>
              </a:rPr>
              <a:t>: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Kualitatif</a:t>
            </a:r>
            <a:r>
              <a:rPr lang="en-US" dirty="0" smtClean="0">
                <a:latin typeface="Times New Roman"/>
                <a:cs typeface="Times New Roman"/>
              </a:rPr>
              <a:t> (</a:t>
            </a:r>
            <a:r>
              <a:rPr lang="en-US" dirty="0" err="1" smtClean="0">
                <a:latin typeface="Times New Roman"/>
                <a:cs typeface="Times New Roman"/>
              </a:rPr>
              <a:t>wawancara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r>
              <a:rPr lang="en-US" dirty="0" err="1" smtClean="0">
                <a:latin typeface="Times New Roman"/>
                <a:cs typeface="Times New Roman"/>
              </a:rPr>
              <a:t>Hasil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Penelitian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dirty="0" err="1" smtClean="0">
                <a:latin typeface="Times New Roman"/>
                <a:cs typeface="Times New Roman"/>
              </a:rPr>
              <a:t>menunjukkan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bahwa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terdapat</a:t>
            </a:r>
            <a:r>
              <a:rPr lang="en-US" dirty="0" smtClean="0">
                <a:latin typeface="Times New Roman"/>
                <a:cs typeface="Times New Roman"/>
              </a:rPr>
              <a:t> 3 </a:t>
            </a:r>
            <a:r>
              <a:rPr lang="en-US" dirty="0" err="1" smtClean="0">
                <a:latin typeface="Times New Roman"/>
                <a:cs typeface="Times New Roman"/>
              </a:rPr>
              <a:t>bentuk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gaya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hidup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berkelanjutan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masyarakat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perkotaan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di</a:t>
            </a:r>
            <a:r>
              <a:rPr lang="en-US" dirty="0" smtClean="0">
                <a:latin typeface="Times New Roman"/>
                <a:cs typeface="Times New Roman"/>
              </a:rPr>
              <a:t> Riau </a:t>
            </a:r>
            <a:r>
              <a:rPr lang="en-US" dirty="0" err="1" smtClean="0">
                <a:latin typeface="Times New Roman"/>
                <a:cs typeface="Times New Roman"/>
              </a:rPr>
              <a:t>yaitu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dirty="0" err="1" smtClean="0">
                <a:latin typeface="Times New Roman"/>
                <a:cs typeface="Times New Roman"/>
              </a:rPr>
              <a:t>gaya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hidup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berkelanjutan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yang </a:t>
            </a:r>
            <a:r>
              <a:rPr lang="en-US" dirty="0" err="1" smtClean="0">
                <a:latin typeface="Times New Roman"/>
                <a:cs typeface="Times New Roman"/>
              </a:rPr>
              <a:t>sudah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ada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secara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turun-temurun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gaya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hidup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berubah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seiring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dengan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anjuran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pemerintah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gaya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hidup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merupakan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hasil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perubahan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personal yang </a:t>
            </a:r>
            <a:r>
              <a:rPr lang="en-US" dirty="0" err="1" smtClean="0">
                <a:latin typeface="Times New Roman"/>
                <a:cs typeface="Times New Roman"/>
              </a:rPr>
              <a:t>berupa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dorongan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diri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sendiri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akibat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menyimak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fenomena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lingkungan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terjadi</a:t>
            </a:r>
            <a:r>
              <a:rPr lang="en-US" dirty="0" smtClean="0">
                <a:latin typeface="Times New Roman"/>
                <a:cs typeface="Times New Roman"/>
              </a:rPr>
              <a:t>. Gaya </a:t>
            </a:r>
            <a:r>
              <a:rPr lang="en-US" dirty="0" err="1" smtClean="0">
                <a:latin typeface="Times New Roman"/>
                <a:cs typeface="Times New Roman"/>
              </a:rPr>
              <a:t>hidup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demikian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pada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dasarnya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merupakan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sintesis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dari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pemahaman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budaya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keterpaan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informasi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6806" y="5934670"/>
            <a:ext cx="9143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/>
                <a:cs typeface="Times New Roman"/>
              </a:rPr>
              <a:t>Sumber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dirty="0" smtClean="0">
                <a:latin typeface="Times New Roman"/>
                <a:cs typeface="Times New Roman"/>
                <a:hlinkClick r:id="rId2"/>
              </a:rPr>
              <a:t>http://media.neliti.com/media/publications/235065-sustainable-life-style-masyarakat-perkot-</a:t>
            </a:r>
            <a:r>
              <a:rPr lang="en-US" dirty="0" smtClean="0">
                <a:latin typeface="Times New Roman"/>
                <a:cs typeface="Times New Roman"/>
                <a:hlinkClick r:id="rId2"/>
              </a:rPr>
              <a:t>7edd531a.pdf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1297</Words>
  <Application>Microsoft Macintosh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KOMUNIKASI LINGKUNGAN  Pertemuan 14: Riset Komunikasi Lingkungan</vt:lpstr>
      <vt:lpstr>Riset dalam Area Komunikasi Lingkungan</vt:lpstr>
      <vt:lpstr>Komunikasi Lingkungan Sebagai Upaya Pencegahan Kerusakan Lingkungan Kawasan Wisata (Studi Deskriptif pada Pemerintah Kabupaten Pesisis Selatan di Kawasan Wisata Mandeh) - Aulia M .Tan, Sarmiati, Elfitra, 2019</vt:lpstr>
      <vt:lpstr>Komunikasi Lingkungan Pengelolaan Sampah pada Bank Sampah di Tangerang Selatan -Mirza Shahreza, Sarwititi Sarwoprasodjo, Hadi Susilo, Dwi Retno Hapsari, 2020</vt:lpstr>
      <vt:lpstr>Strategi Komunikasi Lingkungan dalam membangun Kepedulian Masyarakat terhadap Lingkungan -Uud Wahyudin, 2017</vt:lpstr>
      <vt:lpstr>Komunikasi Lingkungan dalam Menjaga Kearifan Lokal Mencokou Ikan Lubuk Larangan di Desa Tanjung Belit Kecamatan Kampar Kiri Hulu Kabupaten Kampar -Silmi Kaffah, 2021</vt:lpstr>
      <vt:lpstr>Strategi Kampanye Komunikasi Lingkungan #nostrawmovement dalam Rangka Mengurangi Sampah Plastik -Sherly Mellynda &amp; Nurrahmawati , 2020</vt:lpstr>
      <vt:lpstr>Greenwashing Effect, Attitudes, and Beliefs in Green Consumption -Sergio B. Junior, Marta P. Martinez, Caroline M. Correa, Rosamaria, Dirceau Da Silva, 2019</vt:lpstr>
      <vt:lpstr>Sustainable Life Style Masyarakat Perkotaan (Studi tentang Gaya Hidup Berkelanjutan Masyarakat Perkotaan di Riau) -Nurhayati, Sukma Erni, Suriani, 2016</vt:lpstr>
      <vt:lpstr>THANK YOU</vt:lpstr>
    </vt:vector>
  </TitlesOfParts>
  <Company>London School of Public Relation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LINGKUNGAN  Pertemuan 9: Perencanaan Komunikasi Strategis</dc:title>
  <dc:creator>Reny Dyanasari</dc:creator>
  <cp:lastModifiedBy>Reny Dyanasari</cp:lastModifiedBy>
  <cp:revision>24</cp:revision>
  <dcterms:created xsi:type="dcterms:W3CDTF">2021-11-30T05:05:10Z</dcterms:created>
  <dcterms:modified xsi:type="dcterms:W3CDTF">2021-11-30T08:16:38Z</dcterms:modified>
</cp:coreProperties>
</file>