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9.xml" ContentType="application/vnd.openxmlformats-officedocument.presentationml.slide+xml"/>
  <Override PartName="/ppt/diagrams/data2.xml" ContentType="application/vnd.openxmlformats-officedocument.drawingml.diagramData+xml"/>
  <Override PartName="/ppt/diagrams/colors5.xml" ContentType="application/vnd.openxmlformats-officedocument.drawingml.diagramColor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diagrams/colors1.xml" ContentType="application/vnd.openxmlformats-officedocument.drawingml.diagramColors+xml"/>
  <Default Extension="rels" ContentType="application/vnd.openxmlformats-package.relationships+xml"/>
  <Default Extension="jpeg" ContentType="image/jpeg"/>
  <Override PartName="/ppt/diagrams/layout4.xml" ContentType="application/vnd.openxmlformats-officedocument.drawingml.diagramLayout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diagrams/quickStyle4.xml" ContentType="application/vnd.openxmlformats-officedocument.drawingml.diagramStyle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Default Extension="xml" ContentType="application/xml"/>
  <Override PartName="/ppt/diagrams/drawing3.xml" ContentType="application/vnd.ms-office.drawingml.diagramDrawing+xml"/>
  <Override PartName="/ppt/tableStyles.xml" ContentType="application/vnd.openxmlformats-officedocument.presentationml.tableStyles+xml"/>
  <Override PartName="/ppt/diagrams/data3.xml" ContentType="application/vnd.openxmlformats-officedocument.drawingml.diagramData+xml"/>
  <Override PartName="/ppt/slides/slide6.xml" ContentType="application/vnd.openxmlformats-officedocument.presentationml.slide+xml"/>
  <Override PartName="/ppt/diagrams/colors2.xml" ContentType="application/vnd.openxmlformats-officedocument.drawingml.diagramColors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layout5.xml" ContentType="application/vnd.openxmlformats-officedocument.drawingml.diagramLayout+xml"/>
  <Override PartName="/ppt/slides/slide2.xml" ContentType="application/vnd.openxmlformats-officedocument.presentationml.slide+xml"/>
  <Override PartName="/ppt/diagrams/quickStyle5.xml" ContentType="application/vnd.openxmlformats-officedocument.drawingml.diagramStyle+xml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diagrams/layout1.xml" ContentType="application/vnd.openxmlformats-officedocument.drawingml.diagramLayout+xml"/>
  <Override PartName="/ppt/diagrams/drawing4.xml" ContentType="application/vnd.ms-office.drawingml.diagramDrawing+xml"/>
  <Override PartName="/ppt/diagrams/data4.xml" ContentType="application/vnd.openxmlformats-officedocument.drawingml.diagramData+xml"/>
  <Override PartName="/ppt/slides/slide7.xml" ContentType="application/vnd.openxmlformats-officedocument.presentationml.slide+xml"/>
  <Override PartName="/ppt/diagrams/colors3.xml" ContentType="application/vnd.openxmlformats-officedocument.drawingml.diagramColors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slideLayouts/slideLayout3.xml" ContentType="application/vnd.openxmlformats-officedocument.presentationml.slideLayout+xml"/>
  <Override PartName="/ppt/diagrams/drawing5.xml" ContentType="application/vnd.ms-office.drawingml.diagramDrawing+xml"/>
  <Override PartName="/ppt/diagrams/data5.xml" ContentType="application/vnd.openxmlformats-officedocument.drawingml.diagramData+xml"/>
  <Override PartName="/ppt/diagrams/drawing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4.xml" ContentType="application/vnd.openxmlformats-officedocument.drawingml.diagramColors+xml"/>
  <Override PartName="/ppt/presProps.xml" ContentType="application/vnd.openxmlformats-officedocument.presentationml.presProps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diagrams/quickStyle3.xml" ContentType="application/vnd.openxmlformats-officedocument.drawingml.diagramStyle+xml"/>
  <Override PartName="/ppt/slideLayouts/slideLayout4.xml" ContentType="application/vnd.openxmlformats-officedocument.presentationml.slideLayout+xml"/>
  <Override PartName="/ppt/diagrams/layout3.xml" ContentType="application/vnd.openxmlformats-officedocument.drawingml.diagram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93" r:id="rId11"/>
    <p:sldId id="292" r:id="rId12"/>
    <p:sldId id="27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4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F7F256-009C-D04B-AAD1-1607914E6054}" type="doc">
      <dgm:prSet loTypeId="urn:microsoft.com/office/officeart/2005/8/layout/default" loCatId="list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93051B31-C170-A345-AD22-342EBCF187E1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Public</a:t>
          </a:r>
          <a:endParaRPr lang="en-US" dirty="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310768B8-8106-9547-B118-A1F7BD9FD082}" type="parTrans" cxnId="{90723ABF-57C3-BA4D-AD38-7FBBD66F5F12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A1BF831B-3143-324B-AB16-2A4B84E69BB1}" type="sibTrans" cxnId="{90723ABF-57C3-BA4D-AD38-7FBBD66F5F12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677029E2-2D7C-3C47-9F07-32C0BB76687F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Market</a:t>
          </a:r>
          <a:endParaRPr lang="en-US" dirty="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C440EDE6-1BB2-654F-83FC-BDAA82F8E119}" type="parTrans" cxnId="{DE1BA2F3-29C6-5C47-AD1E-F0AF22E39782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3DE5990E-0A2D-9D4E-9CC4-8E07879E7B4C}" type="sibTrans" cxnId="{DE1BA2F3-29C6-5C47-AD1E-F0AF22E39782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200732AE-7208-484E-A18B-EF9509772243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Audiences</a:t>
          </a:r>
          <a:endParaRPr lang="en-US" dirty="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89E207F2-7377-8949-9F2C-970F518C08D4}" type="parTrans" cxnId="{C126389A-61E7-5C49-908D-B768C71D5381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9A555DBA-B115-E649-834D-40FDB03DD542}" type="sibTrans" cxnId="{C126389A-61E7-5C49-908D-B768C71D5381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5743AFB8-9D21-A74D-BFE3-409D11AF34FC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Stakeholder</a:t>
          </a:r>
          <a:endParaRPr lang="en-US" dirty="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36432067-2A3F-5C47-B864-1B688585AC3B}" type="parTrans" cxnId="{692C33DC-8BF5-DF45-850B-2E4CE269885A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84A26CAD-E243-5B40-9A67-101804E486F2}" type="sibTrans" cxnId="{692C33DC-8BF5-DF45-850B-2E4CE269885A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52D6C99A-DF12-BA43-94A3-7B861545932B}" type="pres">
      <dgm:prSet presAssocID="{57F7F256-009C-D04B-AAD1-1607914E605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A05632-00B5-3142-A89E-9887057BB2AF}" type="pres">
      <dgm:prSet presAssocID="{93051B31-C170-A345-AD22-342EBCF187E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FCAB70-1157-6A44-B700-EE66B94B5CCD}" type="pres">
      <dgm:prSet presAssocID="{A1BF831B-3143-324B-AB16-2A4B84E69BB1}" presName="sibTrans" presStyleCnt="0"/>
      <dgm:spPr/>
      <dgm:t>
        <a:bodyPr/>
        <a:lstStyle/>
        <a:p>
          <a:endParaRPr lang="en-US"/>
        </a:p>
      </dgm:t>
    </dgm:pt>
    <dgm:pt modelId="{8DC188CD-6B27-1342-AA41-BB2C200E7772}" type="pres">
      <dgm:prSet presAssocID="{677029E2-2D7C-3C47-9F07-32C0BB76687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2F8477-F050-F64A-B177-ED6004957CEC}" type="pres">
      <dgm:prSet presAssocID="{3DE5990E-0A2D-9D4E-9CC4-8E07879E7B4C}" presName="sibTrans" presStyleCnt="0"/>
      <dgm:spPr/>
      <dgm:t>
        <a:bodyPr/>
        <a:lstStyle/>
        <a:p>
          <a:endParaRPr lang="en-US"/>
        </a:p>
      </dgm:t>
    </dgm:pt>
    <dgm:pt modelId="{FD5C0620-B51C-5448-A974-4B5F28EDD50B}" type="pres">
      <dgm:prSet presAssocID="{200732AE-7208-484E-A18B-EF950977224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BE6240-B16D-434D-8F23-16CC8C08FFF9}" type="pres">
      <dgm:prSet presAssocID="{9A555DBA-B115-E649-834D-40FDB03DD542}" presName="sibTrans" presStyleCnt="0"/>
      <dgm:spPr/>
      <dgm:t>
        <a:bodyPr/>
        <a:lstStyle/>
        <a:p>
          <a:endParaRPr lang="en-US"/>
        </a:p>
      </dgm:t>
    </dgm:pt>
    <dgm:pt modelId="{89E24BF4-2BF3-A04C-9B90-17BB9D1BF426}" type="pres">
      <dgm:prSet presAssocID="{5743AFB8-9D21-A74D-BFE3-409D11AF34F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5859FA0-75D9-EC44-B200-25CAF173DD81}" type="presOf" srcId="{677029E2-2D7C-3C47-9F07-32C0BB76687F}" destId="{8DC188CD-6B27-1342-AA41-BB2C200E7772}" srcOrd="0" destOrd="0" presId="urn:microsoft.com/office/officeart/2005/8/layout/default"/>
    <dgm:cxn modelId="{FA307B73-8011-004C-9B08-24867714A8B1}" type="presOf" srcId="{57F7F256-009C-D04B-AAD1-1607914E6054}" destId="{52D6C99A-DF12-BA43-94A3-7B861545932B}" srcOrd="0" destOrd="0" presId="urn:microsoft.com/office/officeart/2005/8/layout/default"/>
    <dgm:cxn modelId="{C126389A-61E7-5C49-908D-B768C71D5381}" srcId="{57F7F256-009C-D04B-AAD1-1607914E6054}" destId="{200732AE-7208-484E-A18B-EF9509772243}" srcOrd="2" destOrd="0" parTransId="{89E207F2-7377-8949-9F2C-970F518C08D4}" sibTransId="{9A555DBA-B115-E649-834D-40FDB03DD542}"/>
    <dgm:cxn modelId="{90723ABF-57C3-BA4D-AD38-7FBBD66F5F12}" srcId="{57F7F256-009C-D04B-AAD1-1607914E6054}" destId="{93051B31-C170-A345-AD22-342EBCF187E1}" srcOrd="0" destOrd="0" parTransId="{310768B8-8106-9547-B118-A1F7BD9FD082}" sibTransId="{A1BF831B-3143-324B-AB16-2A4B84E69BB1}"/>
    <dgm:cxn modelId="{88062DC8-49BB-1A47-B7AC-B9D3867EECD4}" type="presOf" srcId="{5743AFB8-9D21-A74D-BFE3-409D11AF34FC}" destId="{89E24BF4-2BF3-A04C-9B90-17BB9D1BF426}" srcOrd="0" destOrd="0" presId="urn:microsoft.com/office/officeart/2005/8/layout/default"/>
    <dgm:cxn modelId="{07AF9551-3DDF-0741-8F6C-FA64A60E7739}" type="presOf" srcId="{200732AE-7208-484E-A18B-EF9509772243}" destId="{FD5C0620-B51C-5448-A974-4B5F28EDD50B}" srcOrd="0" destOrd="0" presId="urn:microsoft.com/office/officeart/2005/8/layout/default"/>
    <dgm:cxn modelId="{692C33DC-8BF5-DF45-850B-2E4CE269885A}" srcId="{57F7F256-009C-D04B-AAD1-1607914E6054}" destId="{5743AFB8-9D21-A74D-BFE3-409D11AF34FC}" srcOrd="3" destOrd="0" parTransId="{36432067-2A3F-5C47-B864-1B688585AC3B}" sibTransId="{84A26CAD-E243-5B40-9A67-101804E486F2}"/>
    <dgm:cxn modelId="{DE1BA2F3-29C6-5C47-AD1E-F0AF22E39782}" srcId="{57F7F256-009C-D04B-AAD1-1607914E6054}" destId="{677029E2-2D7C-3C47-9F07-32C0BB76687F}" srcOrd="1" destOrd="0" parTransId="{C440EDE6-1BB2-654F-83FC-BDAA82F8E119}" sibTransId="{3DE5990E-0A2D-9D4E-9CC4-8E07879E7B4C}"/>
    <dgm:cxn modelId="{9D0FEC88-453A-3B45-8C42-5016D70E74A0}" type="presOf" srcId="{93051B31-C170-A345-AD22-342EBCF187E1}" destId="{9FA05632-00B5-3142-A89E-9887057BB2AF}" srcOrd="0" destOrd="0" presId="urn:microsoft.com/office/officeart/2005/8/layout/default"/>
    <dgm:cxn modelId="{7DA4B775-3713-CB43-AE13-4BCAD4C29EE3}" type="presParOf" srcId="{52D6C99A-DF12-BA43-94A3-7B861545932B}" destId="{9FA05632-00B5-3142-A89E-9887057BB2AF}" srcOrd="0" destOrd="0" presId="urn:microsoft.com/office/officeart/2005/8/layout/default"/>
    <dgm:cxn modelId="{EC9B6534-9211-1144-BCE2-E315FEE2BEC1}" type="presParOf" srcId="{52D6C99A-DF12-BA43-94A3-7B861545932B}" destId="{D1FCAB70-1157-6A44-B700-EE66B94B5CCD}" srcOrd="1" destOrd="0" presId="urn:microsoft.com/office/officeart/2005/8/layout/default"/>
    <dgm:cxn modelId="{F3B817C5-E2E8-DF41-916E-C7AB3045211F}" type="presParOf" srcId="{52D6C99A-DF12-BA43-94A3-7B861545932B}" destId="{8DC188CD-6B27-1342-AA41-BB2C200E7772}" srcOrd="2" destOrd="0" presId="urn:microsoft.com/office/officeart/2005/8/layout/default"/>
    <dgm:cxn modelId="{53DB2589-35D2-364E-A358-2F7F6F50E900}" type="presParOf" srcId="{52D6C99A-DF12-BA43-94A3-7B861545932B}" destId="{F62F8477-F050-F64A-B177-ED6004957CEC}" srcOrd="3" destOrd="0" presId="urn:microsoft.com/office/officeart/2005/8/layout/default"/>
    <dgm:cxn modelId="{66C31046-622C-584E-BE81-9986EB67D2FE}" type="presParOf" srcId="{52D6C99A-DF12-BA43-94A3-7B861545932B}" destId="{FD5C0620-B51C-5448-A974-4B5F28EDD50B}" srcOrd="4" destOrd="0" presId="urn:microsoft.com/office/officeart/2005/8/layout/default"/>
    <dgm:cxn modelId="{88CA08E9-18AC-A045-89F3-EC9CB1F59A6E}" type="presParOf" srcId="{52D6C99A-DF12-BA43-94A3-7B861545932B}" destId="{46BE6240-B16D-434D-8F23-16CC8C08FFF9}" srcOrd="5" destOrd="0" presId="urn:microsoft.com/office/officeart/2005/8/layout/default"/>
    <dgm:cxn modelId="{515D4EB9-3EB8-4945-B438-AC5517D8E3E7}" type="presParOf" srcId="{52D6C99A-DF12-BA43-94A3-7B861545932B}" destId="{89E24BF4-2BF3-A04C-9B90-17BB9D1BF42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494A05-42B3-7343-BADE-21A7B03BF17E}" type="doc">
      <dgm:prSet loTypeId="urn:microsoft.com/office/officeart/2005/8/layout/vList2" loCatId="list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84557158-D9DA-BE4F-95B6-4302AB8281FA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A public is distinguishable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DCAF5499-03F1-0D44-821B-D37E1316D5F9}" type="parTrans" cxnId="{D2D0FEB2-C40F-6349-B4BB-61DCC4FB7A6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D98CC74-E40F-4C43-8CAA-8E42836CAB66}" type="sibTrans" cxnId="{D2D0FEB2-C40F-6349-B4BB-61DCC4FB7A6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009DE5A5-431D-4947-A25C-ECA295972C5B}">
      <dgm:prSet phldrT="[Text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Pengelompokan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individu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dapat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dikenali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oleh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meskipun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endParaRPr lang="en-US" dirty="0" smtClean="0">
            <a:solidFill>
              <a:srgbClr val="000000"/>
            </a:solidFill>
            <a:latin typeface="Times New Roman"/>
            <a:cs typeface="Times New Roman"/>
          </a:endParaRPr>
        </a:p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terbentuk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dalam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kelompok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formal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13C7913-6FC0-9644-90EB-4AC1CDD04AB8}" type="parTrans" cxnId="{92F6F167-2338-7040-BF97-B319480DF440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DF0FC849-5D31-904F-9913-E58E6D2C07B1}" type="sibTrans" cxnId="{92F6F167-2338-7040-BF97-B319480DF440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02432FBC-FCD3-A943-86B4-B235AF282EB1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A public is homogenous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25C006C-77B1-C544-AA82-2022E2F4BA38}" type="parTrans" cxnId="{A7DE3643-6E8C-154A-A415-87E3BC364B4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18E8712-3FED-C945-8EF0-7F2CBD638323}" type="sibTrans" cxnId="{A7DE3643-6E8C-154A-A415-87E3BC364B4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F085156-BA19-7C4F-9578-8A20E2C4ECC4}">
      <dgm:prSet phldrT="[Text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memiliki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ciri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minat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sama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terhadap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suatu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hal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berkaitan</a:t>
          </a:r>
          <a:endParaRPr lang="en-US" dirty="0" smtClean="0">
            <a:solidFill>
              <a:srgbClr val="000000"/>
            </a:solidFill>
            <a:latin typeface="Times New Roman"/>
            <a:cs typeface="Times New Roman"/>
          </a:endParaRPr>
        </a:p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.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Meskipun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saling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mengenal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mereka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menerima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pesan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sama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DEB3310E-08BB-5747-8BA2-4C8AA8C2BDC9}" type="parTrans" cxnId="{26E7858A-4887-9D45-BF20-DE65B3EE6D95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A7FD9B4-5C38-5D42-9022-EB9D641730E3}" type="sibTrans" cxnId="{26E7858A-4887-9D45-BF20-DE65B3EE6D95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C58831E-2229-104A-95DE-869B0E80B095}">
      <dgm:prSet phldrT="[Text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Contoh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: Perusahaan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perhiasan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mengidentifikasi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masyarakat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memiliki</a:t>
          </a:r>
          <a:endParaRPr lang="en-US" dirty="0" smtClean="0">
            <a:solidFill>
              <a:srgbClr val="000000"/>
            </a:solidFill>
            <a:latin typeface="Times New Roman"/>
            <a:cs typeface="Times New Roman"/>
          </a:endParaRPr>
        </a:p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pendapatan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atas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Rp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10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juta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/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bulannya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sebagai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EDBC3D9-313B-1941-B532-1AE1ECDB751A}" type="parTrans" cxnId="{7FE5866D-4CE5-7149-8E75-67E9141DD12D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05A9F44-4626-DB41-A057-695D313877E1}" type="sibTrans" cxnId="{7FE5866D-4CE5-7149-8E75-67E9141DD12D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AC79A6A-F7E4-1D49-98B7-5C59DE3A5EA1}">
      <dgm:prSet phldrT="[Text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Contoh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: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Dalam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kegiatan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seminar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para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peserta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mengenal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satu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sama</a:t>
          </a:r>
          <a:endParaRPr lang="en-US" dirty="0" smtClean="0">
            <a:solidFill>
              <a:srgbClr val="000000"/>
            </a:solidFill>
            <a:latin typeface="Times New Roman"/>
            <a:cs typeface="Times New Roman"/>
          </a:endParaRPr>
        </a:p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lain,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namun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menerima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pesan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sama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dari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pembicara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.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Dalam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proses</a:t>
          </a:r>
          <a:endParaRPr lang="en-US" dirty="0" smtClean="0">
            <a:solidFill>
              <a:srgbClr val="000000"/>
            </a:solidFill>
            <a:latin typeface="Times New Roman"/>
            <a:cs typeface="Times New Roman"/>
          </a:endParaRPr>
        </a:p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penerimaan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pesan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terdapat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pro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kontra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artinya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semua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orang</a:t>
          </a:r>
          <a:endParaRPr lang="en-US" dirty="0" smtClean="0">
            <a:solidFill>
              <a:srgbClr val="000000"/>
            </a:solidFill>
            <a:latin typeface="Times New Roman"/>
            <a:cs typeface="Times New Roman"/>
          </a:endParaRPr>
        </a:p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sepakat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materi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disampaikan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namun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tetap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dinamakan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E5952CB-6A86-C54B-8BF9-5EDCE2D4849F}" type="parTrans" cxnId="{1F6DBB25-E856-6A48-A396-292050297091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EE4133C-63E5-C34F-8AFC-9F735E41C59B}" type="sibTrans" cxnId="{1F6DBB25-E856-6A48-A396-292050297091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3264CEE-E517-7141-81F7-82DF3D485139}" type="pres">
      <dgm:prSet presAssocID="{88494A05-42B3-7343-BADE-21A7B03BF17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78E280-12F7-E347-9AAF-B6DA1E87E275}" type="pres">
      <dgm:prSet presAssocID="{84557158-D9DA-BE4F-95B6-4302AB8281F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0305CE-96B8-484D-A8C6-840B9C52F244}" type="pres">
      <dgm:prSet presAssocID="{84557158-D9DA-BE4F-95B6-4302AB8281F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5C79B2-AF6C-5041-BB47-4607DF979D3F}" type="pres">
      <dgm:prSet presAssocID="{02432FBC-FCD3-A943-86B4-B235AF282EB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215DB7-E657-C847-935C-E055B6EE7826}" type="pres">
      <dgm:prSet presAssocID="{02432FBC-FCD3-A943-86B4-B235AF282EB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DDE532-DD32-3B47-B1D7-1A6F833A9EC0}" type="presOf" srcId="{88494A05-42B3-7343-BADE-21A7B03BF17E}" destId="{63264CEE-E517-7141-81F7-82DF3D485139}" srcOrd="0" destOrd="0" presId="urn:microsoft.com/office/officeart/2005/8/layout/vList2"/>
    <dgm:cxn modelId="{1F6DBB25-E856-6A48-A396-292050297091}" srcId="{02432FBC-FCD3-A943-86B4-B235AF282EB1}" destId="{4AC79A6A-F7E4-1D49-98B7-5C59DE3A5EA1}" srcOrd="1" destOrd="0" parTransId="{8E5952CB-6A86-C54B-8BF9-5EDCE2D4849F}" sibTransId="{2EE4133C-63E5-C34F-8AFC-9F735E41C59B}"/>
    <dgm:cxn modelId="{28763A22-4411-DB4D-B6F6-04E41326930F}" type="presOf" srcId="{3F085156-BA19-7C4F-9578-8A20E2C4ECC4}" destId="{BD215DB7-E657-C847-935C-E055B6EE7826}" srcOrd="0" destOrd="0" presId="urn:microsoft.com/office/officeart/2005/8/layout/vList2"/>
    <dgm:cxn modelId="{A9E0D5AA-7CFF-FA44-94DC-02B89D5010A9}" type="presOf" srcId="{02432FBC-FCD3-A943-86B4-B235AF282EB1}" destId="{3E5C79B2-AF6C-5041-BB47-4607DF979D3F}" srcOrd="0" destOrd="0" presId="urn:microsoft.com/office/officeart/2005/8/layout/vList2"/>
    <dgm:cxn modelId="{26E7858A-4887-9D45-BF20-DE65B3EE6D95}" srcId="{02432FBC-FCD3-A943-86B4-B235AF282EB1}" destId="{3F085156-BA19-7C4F-9578-8A20E2C4ECC4}" srcOrd="0" destOrd="0" parTransId="{DEB3310E-08BB-5747-8BA2-4C8AA8C2BDC9}" sibTransId="{1A7FD9B4-5C38-5D42-9022-EB9D641730E3}"/>
    <dgm:cxn modelId="{99E3A05E-303B-2D4B-976D-34126C5CEDB2}" type="presOf" srcId="{009DE5A5-431D-4947-A25C-ECA295972C5B}" destId="{110305CE-96B8-484D-A8C6-840B9C52F244}" srcOrd="0" destOrd="0" presId="urn:microsoft.com/office/officeart/2005/8/layout/vList2"/>
    <dgm:cxn modelId="{92F6F167-2338-7040-BF97-B319480DF440}" srcId="{84557158-D9DA-BE4F-95B6-4302AB8281FA}" destId="{009DE5A5-431D-4947-A25C-ECA295972C5B}" srcOrd="0" destOrd="0" parTransId="{613C7913-6FC0-9644-90EB-4AC1CDD04AB8}" sibTransId="{DF0FC849-5D31-904F-9913-E58E6D2C07B1}"/>
    <dgm:cxn modelId="{D2D0FEB2-C40F-6349-B4BB-61DCC4FB7A6C}" srcId="{88494A05-42B3-7343-BADE-21A7B03BF17E}" destId="{84557158-D9DA-BE4F-95B6-4302AB8281FA}" srcOrd="0" destOrd="0" parTransId="{DCAF5499-03F1-0D44-821B-D37E1316D5F9}" sibTransId="{1D98CC74-E40F-4C43-8CAA-8E42836CAB66}"/>
    <dgm:cxn modelId="{2179BAAB-ADCF-484A-B4C8-6799664F8FFC}" type="presOf" srcId="{1C58831E-2229-104A-95DE-869B0E80B095}" destId="{110305CE-96B8-484D-A8C6-840B9C52F244}" srcOrd="0" destOrd="1" presId="urn:microsoft.com/office/officeart/2005/8/layout/vList2"/>
    <dgm:cxn modelId="{A7DE3643-6E8C-154A-A415-87E3BC364B4C}" srcId="{88494A05-42B3-7343-BADE-21A7B03BF17E}" destId="{02432FBC-FCD3-A943-86B4-B235AF282EB1}" srcOrd="1" destOrd="0" parTransId="{825C006C-77B1-C544-AA82-2022E2F4BA38}" sibTransId="{418E8712-3FED-C945-8EF0-7F2CBD638323}"/>
    <dgm:cxn modelId="{1ABCB86E-6F44-4249-BC67-29A50C4B2F08}" type="presOf" srcId="{4AC79A6A-F7E4-1D49-98B7-5C59DE3A5EA1}" destId="{BD215DB7-E657-C847-935C-E055B6EE7826}" srcOrd="0" destOrd="1" presId="urn:microsoft.com/office/officeart/2005/8/layout/vList2"/>
    <dgm:cxn modelId="{7FE5866D-4CE5-7149-8E75-67E9141DD12D}" srcId="{84557158-D9DA-BE4F-95B6-4302AB8281FA}" destId="{1C58831E-2229-104A-95DE-869B0E80B095}" srcOrd="1" destOrd="0" parTransId="{1EDBC3D9-313B-1941-B532-1AE1ECDB751A}" sibTransId="{105A9F44-4626-DB41-A057-695D313877E1}"/>
    <dgm:cxn modelId="{C2752148-C987-1B4A-914F-0C1D67C88E70}" type="presOf" srcId="{84557158-D9DA-BE4F-95B6-4302AB8281FA}" destId="{0878E280-12F7-E347-9AAF-B6DA1E87E275}" srcOrd="0" destOrd="0" presId="urn:microsoft.com/office/officeart/2005/8/layout/vList2"/>
    <dgm:cxn modelId="{A584231F-D1B6-E341-964D-BD5E7305A389}" type="presParOf" srcId="{63264CEE-E517-7141-81F7-82DF3D485139}" destId="{0878E280-12F7-E347-9AAF-B6DA1E87E275}" srcOrd="0" destOrd="0" presId="urn:microsoft.com/office/officeart/2005/8/layout/vList2"/>
    <dgm:cxn modelId="{D130C531-C26D-B94E-B02E-406E0E2A6A87}" type="presParOf" srcId="{63264CEE-E517-7141-81F7-82DF3D485139}" destId="{110305CE-96B8-484D-A8C6-840B9C52F244}" srcOrd="1" destOrd="0" presId="urn:microsoft.com/office/officeart/2005/8/layout/vList2"/>
    <dgm:cxn modelId="{3AEBC1EF-3F93-4546-9200-F1000C4A767C}" type="presParOf" srcId="{63264CEE-E517-7141-81F7-82DF3D485139}" destId="{3E5C79B2-AF6C-5041-BB47-4607DF979D3F}" srcOrd="2" destOrd="0" presId="urn:microsoft.com/office/officeart/2005/8/layout/vList2"/>
    <dgm:cxn modelId="{727B879A-CA28-C64B-A397-045D6D39BF85}" type="presParOf" srcId="{63264CEE-E517-7141-81F7-82DF3D485139}" destId="{BD215DB7-E657-C847-935C-E055B6EE7826}" srcOrd="3" destOrd="0" presId="urn:microsoft.com/office/officeart/2005/8/layout/vList2"/>
  </dgm:cxnLst>
  <dgm:bg>
    <a:solidFill>
      <a:schemeClr val="bg1">
        <a:alpha val="85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22ECFA-D1FB-814B-86E1-C3BA7AE92236}" type="doc">
      <dgm:prSet loTypeId="urn:microsoft.com/office/officeart/2005/8/layout/vList2" loCatId="list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AA78FA4E-E7F1-CA41-86CF-4E55B11452CE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A public is important to your organization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E345C6E-F537-9F44-A4BB-AF43B8D316D5}" type="parTrans" cxnId="{F9ABB3E7-8E6A-5F4B-A391-9B00A17BE23B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EE787DD-AA26-CB49-905A-7D4EFE0B05C5}" type="sibTrans" cxnId="{F9ABB3E7-8E6A-5F4B-A391-9B00A17BE23B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09D8E5F-EF81-C141-9A67-41C298E08F19}">
      <dgm:prSet phldrT="[Text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dapat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memberikan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dampak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bagi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dalam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pencapaian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tujuan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DDA2F67-CC49-B841-AC71-5CEB53B733C4}" type="parTrans" cxnId="{9CD53C04-0E9D-3C47-A75A-153B86372674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AA6B948-60CE-2745-AF4E-DD702EE17C3B}" type="sibTrans" cxnId="{9CD53C04-0E9D-3C47-A75A-153B86372674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08417EF4-BED6-E749-843F-59080C48B892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A public is larger enough to matter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E5921BA8-E016-214E-A2ED-D131C1433746}" type="parTrans" cxnId="{A0658B89-F685-F244-B357-CF55F558241A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D4B1E668-E228-A441-8D82-AB719FD9FC57}" type="sibTrans" cxnId="{A0658B89-F685-F244-B357-CF55F558241A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9B9A979-D663-2C40-8837-238CE34ABE2A}">
      <dgm:prSet phldrT="[Text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biasanya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dapat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diidentifikasi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karena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memiliki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jangkauan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yang</a:t>
          </a:r>
        </a:p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luas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.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Karena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semakin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luas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range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, media yang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digunakan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akan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semakin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beragam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dampak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ditimbulkan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dari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pesan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pun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akan</a:t>
          </a:r>
          <a:endParaRPr lang="en-US" dirty="0" smtClean="0">
            <a:solidFill>
              <a:srgbClr val="000000"/>
            </a:solidFill>
            <a:latin typeface="Times New Roman"/>
            <a:cs typeface="Times New Roman"/>
          </a:endParaRPr>
        </a:p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semakin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luas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6456531-C2F8-CF49-A4EC-E5D7F51E3D88}" type="parTrans" cxnId="{8BEF4282-FC72-544C-A7EF-FBCE2B9141E2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9E615C3-7EC2-234A-8A71-095B8D6B18DA}" type="sibTrans" cxnId="{8BEF4282-FC72-544C-A7EF-FBCE2B9141E2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EBCE422-C99C-3441-BBA2-9A03D59120B3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A public is reachable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82D82ED-5976-DF42-9C93-5D940C71C08A}" type="parTrans" cxnId="{5BC5FB2B-5C04-A24E-A5D6-6468CD2D9A5A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EF2E8426-027A-F24E-B941-759204C4E58E}" type="sibTrans" cxnId="{5BC5FB2B-5C04-A24E-A5D6-6468CD2D9A5A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BACBE73-D710-A943-BD7F-BDE440BF9171}">
      <dgm:prSet phldrT="[Text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Dapat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diakses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oleh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52A10FE9-6323-E44D-8196-F519237E68BC}" type="parTrans" cxnId="{52B455EE-242C-4647-BA6C-103A813C9661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88334EB-AB0D-404D-ADDA-410F28291632}" type="sibTrans" cxnId="{52B455EE-242C-4647-BA6C-103A813C9661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008EA823-AFB1-E540-8F5C-F8F2BA543C3D}">
      <dgm:prSet phldrT="[Text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Contoh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: UPJ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akan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lebih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mudah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membangun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hubungan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calon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mahasiswa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sekitar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wilayah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Jabodetabek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mengingat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keterjangkauan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wilayah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BB62908-42DB-E343-BF45-4F0AA4646C9F}" type="parTrans" cxnId="{3B5C5BCB-9ED5-FD4D-934D-4A049B3C530D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DEBE4CDD-17DD-6B4C-AF42-B0FF5D3B4623}" type="sibTrans" cxnId="{3B5C5BCB-9ED5-FD4D-934D-4A049B3C530D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F761A8A2-7C35-2745-A878-3353D2EA247C}" type="pres">
      <dgm:prSet presAssocID="{F222ECFA-D1FB-814B-86E1-C3BA7AE9223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543740-011F-5E44-BF0E-965E9530F555}" type="pres">
      <dgm:prSet presAssocID="{AA78FA4E-E7F1-CA41-86CF-4E55B11452C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65D10C-BC6A-6A48-ADD3-83959C1A0214}" type="pres">
      <dgm:prSet presAssocID="{AA78FA4E-E7F1-CA41-86CF-4E55B11452CE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FB7ECE-CC7E-DC46-A6F7-E57770031DFC}" type="pres">
      <dgm:prSet presAssocID="{08417EF4-BED6-E749-843F-59080C48B89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C2405D-7943-0D49-954D-82F4829B0E94}" type="pres">
      <dgm:prSet presAssocID="{08417EF4-BED6-E749-843F-59080C48B892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E90039-5ABF-2F42-B2B4-24A9B92434BB}" type="pres">
      <dgm:prSet presAssocID="{9EBCE422-C99C-3441-BBA2-9A03D59120B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AD7B16-17F7-0642-9D5D-AA817DBFE6F7}" type="pres">
      <dgm:prSet presAssocID="{9EBCE422-C99C-3441-BBA2-9A03D59120B3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B455EE-242C-4647-BA6C-103A813C9661}" srcId="{9EBCE422-C99C-3441-BBA2-9A03D59120B3}" destId="{9BACBE73-D710-A943-BD7F-BDE440BF9171}" srcOrd="0" destOrd="0" parTransId="{52A10FE9-6323-E44D-8196-F519237E68BC}" sibTransId="{388334EB-AB0D-404D-ADDA-410F28291632}"/>
    <dgm:cxn modelId="{C19ABEF4-FB5A-9942-8F37-88A3B9636FBD}" type="presOf" srcId="{008EA823-AFB1-E540-8F5C-F8F2BA543C3D}" destId="{25AD7B16-17F7-0642-9D5D-AA817DBFE6F7}" srcOrd="0" destOrd="1" presId="urn:microsoft.com/office/officeart/2005/8/layout/vList2"/>
    <dgm:cxn modelId="{A4B5CE5E-C108-AB4A-AAFE-415BE94F9C97}" type="presOf" srcId="{AA78FA4E-E7F1-CA41-86CF-4E55B11452CE}" destId="{03543740-011F-5E44-BF0E-965E9530F555}" srcOrd="0" destOrd="0" presId="urn:microsoft.com/office/officeart/2005/8/layout/vList2"/>
    <dgm:cxn modelId="{0A2DE041-0D72-3543-874C-5ECAE4C78766}" type="presOf" srcId="{F222ECFA-D1FB-814B-86E1-C3BA7AE92236}" destId="{F761A8A2-7C35-2745-A878-3353D2EA247C}" srcOrd="0" destOrd="0" presId="urn:microsoft.com/office/officeart/2005/8/layout/vList2"/>
    <dgm:cxn modelId="{2128C3DC-C2DC-4448-BB5A-9C4E323ABD0E}" type="presOf" srcId="{9EBCE422-C99C-3441-BBA2-9A03D59120B3}" destId="{B7E90039-5ABF-2F42-B2B4-24A9B92434BB}" srcOrd="0" destOrd="0" presId="urn:microsoft.com/office/officeart/2005/8/layout/vList2"/>
    <dgm:cxn modelId="{A0658B89-F685-F244-B357-CF55F558241A}" srcId="{F222ECFA-D1FB-814B-86E1-C3BA7AE92236}" destId="{08417EF4-BED6-E749-843F-59080C48B892}" srcOrd="1" destOrd="0" parTransId="{E5921BA8-E016-214E-A2ED-D131C1433746}" sibTransId="{D4B1E668-E228-A441-8D82-AB719FD9FC57}"/>
    <dgm:cxn modelId="{9CD53C04-0E9D-3C47-A75A-153B86372674}" srcId="{AA78FA4E-E7F1-CA41-86CF-4E55B11452CE}" destId="{809D8E5F-EF81-C141-9A67-41C298E08F19}" srcOrd="0" destOrd="0" parTransId="{8DDA2F67-CC49-B841-AC71-5CEB53B733C4}" sibTransId="{1AA6B948-60CE-2745-AF4E-DD702EE17C3B}"/>
    <dgm:cxn modelId="{B4CA15D8-6EAB-8C4A-9F25-090816BC1371}" type="presOf" srcId="{9BACBE73-D710-A943-BD7F-BDE440BF9171}" destId="{25AD7B16-17F7-0642-9D5D-AA817DBFE6F7}" srcOrd="0" destOrd="0" presId="urn:microsoft.com/office/officeart/2005/8/layout/vList2"/>
    <dgm:cxn modelId="{5BC5FB2B-5C04-A24E-A5D6-6468CD2D9A5A}" srcId="{F222ECFA-D1FB-814B-86E1-C3BA7AE92236}" destId="{9EBCE422-C99C-3441-BBA2-9A03D59120B3}" srcOrd="2" destOrd="0" parTransId="{882D82ED-5976-DF42-9C93-5D940C71C08A}" sibTransId="{EF2E8426-027A-F24E-B941-759204C4E58E}"/>
    <dgm:cxn modelId="{F9ABB3E7-8E6A-5F4B-A391-9B00A17BE23B}" srcId="{F222ECFA-D1FB-814B-86E1-C3BA7AE92236}" destId="{AA78FA4E-E7F1-CA41-86CF-4E55B11452CE}" srcOrd="0" destOrd="0" parTransId="{4E345C6E-F537-9F44-A4BB-AF43B8D316D5}" sibTransId="{6EE787DD-AA26-CB49-905A-7D4EFE0B05C5}"/>
    <dgm:cxn modelId="{D3E302E5-210E-594B-88B6-1921B3A64FE3}" type="presOf" srcId="{08417EF4-BED6-E749-843F-59080C48B892}" destId="{BFFB7ECE-CC7E-DC46-A6F7-E57770031DFC}" srcOrd="0" destOrd="0" presId="urn:microsoft.com/office/officeart/2005/8/layout/vList2"/>
    <dgm:cxn modelId="{5D9C6EED-C946-4442-92F7-65DF393E6F24}" type="presOf" srcId="{79B9A979-D663-2C40-8837-238CE34ABE2A}" destId="{C3C2405D-7943-0D49-954D-82F4829B0E94}" srcOrd="0" destOrd="0" presId="urn:microsoft.com/office/officeart/2005/8/layout/vList2"/>
    <dgm:cxn modelId="{8BEF4282-FC72-544C-A7EF-FBCE2B9141E2}" srcId="{08417EF4-BED6-E749-843F-59080C48B892}" destId="{79B9A979-D663-2C40-8837-238CE34ABE2A}" srcOrd="0" destOrd="0" parTransId="{76456531-C2F8-CF49-A4EC-E5D7F51E3D88}" sibTransId="{99E615C3-7EC2-234A-8A71-095B8D6B18DA}"/>
    <dgm:cxn modelId="{23BC530B-59F0-8A46-8345-BBD70979F8E5}" type="presOf" srcId="{809D8E5F-EF81-C141-9A67-41C298E08F19}" destId="{5365D10C-BC6A-6A48-ADD3-83959C1A0214}" srcOrd="0" destOrd="0" presId="urn:microsoft.com/office/officeart/2005/8/layout/vList2"/>
    <dgm:cxn modelId="{3B5C5BCB-9ED5-FD4D-934D-4A049B3C530D}" srcId="{9EBCE422-C99C-3441-BBA2-9A03D59120B3}" destId="{008EA823-AFB1-E540-8F5C-F8F2BA543C3D}" srcOrd="1" destOrd="0" parTransId="{3BB62908-42DB-E343-BF45-4F0AA4646C9F}" sibTransId="{DEBE4CDD-17DD-6B4C-AF42-B0FF5D3B4623}"/>
    <dgm:cxn modelId="{E32653D3-D259-114F-8E81-28BA649FB3D1}" type="presParOf" srcId="{F761A8A2-7C35-2745-A878-3353D2EA247C}" destId="{03543740-011F-5E44-BF0E-965E9530F555}" srcOrd="0" destOrd="0" presId="urn:microsoft.com/office/officeart/2005/8/layout/vList2"/>
    <dgm:cxn modelId="{18B1F1DA-8ADF-204C-8282-3162E7757549}" type="presParOf" srcId="{F761A8A2-7C35-2745-A878-3353D2EA247C}" destId="{5365D10C-BC6A-6A48-ADD3-83959C1A0214}" srcOrd="1" destOrd="0" presId="urn:microsoft.com/office/officeart/2005/8/layout/vList2"/>
    <dgm:cxn modelId="{4E91DD51-FA6C-994B-B160-D26A5946E8C3}" type="presParOf" srcId="{F761A8A2-7C35-2745-A878-3353D2EA247C}" destId="{BFFB7ECE-CC7E-DC46-A6F7-E57770031DFC}" srcOrd="2" destOrd="0" presId="urn:microsoft.com/office/officeart/2005/8/layout/vList2"/>
    <dgm:cxn modelId="{31386323-B29C-C54A-8414-24AC7BA485FE}" type="presParOf" srcId="{F761A8A2-7C35-2745-A878-3353D2EA247C}" destId="{C3C2405D-7943-0D49-954D-82F4829B0E94}" srcOrd="3" destOrd="0" presId="urn:microsoft.com/office/officeart/2005/8/layout/vList2"/>
    <dgm:cxn modelId="{F5D9A1CC-1B08-374B-919C-A9C626E611E8}" type="presParOf" srcId="{F761A8A2-7C35-2745-A878-3353D2EA247C}" destId="{B7E90039-5ABF-2F42-B2B4-24A9B92434BB}" srcOrd="4" destOrd="0" presId="urn:microsoft.com/office/officeart/2005/8/layout/vList2"/>
    <dgm:cxn modelId="{583A6C3D-2F2A-1046-9F02-357A04CA0D94}" type="presParOf" srcId="{F761A8A2-7C35-2745-A878-3353D2EA247C}" destId="{25AD7B16-17F7-0642-9D5D-AA817DBFE6F7}" srcOrd="5" destOrd="0" presId="urn:microsoft.com/office/officeart/2005/8/layout/vList2"/>
  </dgm:cxnLst>
  <dgm:bg>
    <a:solidFill>
      <a:srgbClr val="FFFFFF">
        <a:alpha val="85000"/>
      </a:srgb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3947E1-979F-534D-ACFA-CEABD1D43830}" type="doc">
      <dgm:prSet loTypeId="urn:microsoft.com/office/officeart/2005/8/layout/chevron2" loCatId="process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581B1F87-0339-5148-9E37-D6AB41C48AC2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Customers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1BF3855-5056-9A45-9A9F-11DAF87048A9}" type="parTrans" cxnId="{30FD1C84-69F3-2843-B539-DAFFC69AFBD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2A909FC-BD5D-AD47-9BD0-CB107391193C}" type="sibTrans" cxnId="{30FD1C84-69F3-2843-B539-DAFFC69AFBD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7697F65-ECE3-224F-814B-377D7D0F3E2C}">
      <dgm:prSet phldrT="[Text]" custT="1"/>
      <dgm:spPr/>
      <dgm:t>
        <a:bodyPr/>
        <a:lstStyle/>
        <a:p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menerima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produk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jasa</a:t>
          </a:r>
          <a:endParaRPr lang="en-US" sz="1700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B7B6155-CA2A-F546-A6E1-06FD7C715D66}" type="parTrans" cxnId="{6C351740-7273-CE40-9F25-87944E287AE1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4B53C87-8160-C245-8626-F874D35E01D5}" type="sibTrans" cxnId="{6C351740-7273-CE40-9F25-87944E287AE1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F2076962-4715-A54C-B245-377D25FE075C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Producers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C411B987-BF8B-B849-A178-5195F60D50C1}" type="parTrans" cxnId="{51F59B39-3A5F-5142-8023-4E568B6D502E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7D76F7F-D515-C247-BD59-A4F50078DBE8}" type="sibTrans" cxnId="{51F59B39-3A5F-5142-8023-4E568B6D502E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1444647-2198-4747-9ABD-0CE234D76A67}">
      <dgm:prSet phldrT="[Text]" custT="1"/>
      <dgm:spPr/>
      <dgm:t>
        <a:bodyPr/>
        <a:lstStyle/>
        <a:p>
          <a:r>
            <a:rPr lang="en-US" sz="1700" cap="none" dirty="0" err="1" smtClean="0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sz="1700" cap="none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cap="none" dirty="0" err="1" smtClean="0">
              <a:solidFill>
                <a:srgbClr val="000000"/>
              </a:solidFill>
              <a:latin typeface="Times New Roman"/>
              <a:cs typeface="Times New Roman"/>
            </a:rPr>
            <a:t>memberikan</a:t>
          </a:r>
          <a:r>
            <a:rPr lang="en-US" sz="1700" cap="none" dirty="0" smtClean="0">
              <a:solidFill>
                <a:srgbClr val="000000"/>
              </a:solidFill>
              <a:latin typeface="Times New Roman"/>
              <a:cs typeface="Times New Roman"/>
            </a:rPr>
            <a:t> input </a:t>
          </a:r>
          <a:r>
            <a:rPr lang="en-US" sz="1700" cap="none" dirty="0" err="1" smtClean="0">
              <a:solidFill>
                <a:srgbClr val="000000"/>
              </a:solidFill>
              <a:latin typeface="Times New Roman"/>
              <a:cs typeface="Times New Roman"/>
            </a:rPr>
            <a:t>pada</a:t>
          </a:r>
          <a:r>
            <a:rPr lang="en-US" sz="1700" cap="none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cap="none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cap="none" dirty="0" smtClean="0">
              <a:solidFill>
                <a:srgbClr val="000000"/>
              </a:solidFill>
              <a:latin typeface="Times New Roman"/>
              <a:cs typeface="Times New Roman"/>
            </a:rPr>
            <a:t> (</a:t>
          </a:r>
          <a:r>
            <a:rPr lang="en-US" sz="1700" cap="none" dirty="0" err="1" smtClean="0">
              <a:solidFill>
                <a:srgbClr val="000000"/>
              </a:solidFill>
              <a:latin typeface="Times New Roman"/>
              <a:cs typeface="Times New Roman"/>
            </a:rPr>
            <a:t>karyawan</a:t>
          </a:r>
          <a:r>
            <a:rPr lang="en-US" sz="1700" cap="none" dirty="0" smtClean="0">
              <a:solidFill>
                <a:srgbClr val="000000"/>
              </a:solidFill>
              <a:latin typeface="Times New Roman"/>
              <a:cs typeface="Times New Roman"/>
            </a:rPr>
            <a:t>, investor, stockholders, </a:t>
          </a:r>
          <a:r>
            <a:rPr lang="en-US" sz="1700" cap="none" dirty="0" err="1" smtClean="0">
              <a:solidFill>
                <a:srgbClr val="000000"/>
              </a:solidFill>
              <a:latin typeface="Times New Roman"/>
              <a:cs typeface="Times New Roman"/>
            </a:rPr>
            <a:t>sukarelawan</a:t>
          </a:r>
          <a:r>
            <a:rPr lang="en-US" sz="1700" cap="none" dirty="0" smtClean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700" cap="none" dirty="0" err="1" smtClean="0">
              <a:solidFill>
                <a:srgbClr val="000000"/>
              </a:solidFill>
              <a:latin typeface="Times New Roman"/>
              <a:cs typeface="Times New Roman"/>
            </a:rPr>
            <a:t>donatur</a:t>
          </a:r>
          <a:r>
            <a:rPr lang="en-US" sz="1700" cap="none" dirty="0" smtClean="0">
              <a:solidFill>
                <a:srgbClr val="000000"/>
              </a:solidFill>
              <a:latin typeface="Times New Roman"/>
              <a:cs typeface="Times New Roman"/>
            </a:rPr>
            <a:t>, vendor, supplier)</a:t>
          </a:r>
          <a:endParaRPr lang="en-US" sz="1700" cap="none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68071D6-E699-1748-BD68-548BA4C51F44}" type="parTrans" cxnId="{6A63EB4C-912B-8B41-908A-56CD3211B53B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B28AAB0-3D04-E148-B2BE-62C7ACD4162B}" type="sibTrans" cxnId="{6A63EB4C-912B-8B41-908A-56CD3211B53B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17A5C75-5AD9-9F45-B33E-5AC9D1484EBA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Enablers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D148DE93-9D15-674D-A082-0250D7DB9AE2}" type="parTrans" cxnId="{6D6E8FB3-55CB-6646-AB71-1FBC31DCFAAB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412BADD-BA07-4B45-BFCB-BFFE4A9EBAF0}" type="sibTrans" cxnId="{6D6E8FB3-55CB-6646-AB71-1FBC31DCFAAB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54776833-506B-A145-8114-A5259B595A8C}">
      <dgm:prSet phldrT="[Text]" custT="1"/>
      <dgm:spPr/>
      <dgm:t>
        <a:bodyPr/>
        <a:lstStyle/>
        <a:p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menentukan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regulasi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seperti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standar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norma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berlaku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(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pemerintah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asosiasi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profesi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1700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C4D3938B-09E0-F948-B02A-972FF103831A}" type="parTrans" cxnId="{3D8344A8-053A-2448-8306-BA35526E626A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5AB6289-8BBC-3C45-B71F-9801E3177695}" type="sibTrans" cxnId="{3D8344A8-053A-2448-8306-BA35526E626A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7A60A46-4C97-F741-BBFC-F9F864B69CF4}">
      <dgm:prSet phldrT="[Text]" custT="1"/>
      <dgm:spPr/>
      <dgm:t>
        <a:bodyPr/>
        <a:lstStyle/>
        <a:p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Opinion leader yang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bisa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mempengaruhi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keputusan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customer (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pialang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saham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analis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bisnis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1700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E0AD92B6-536A-F241-9EB7-2D06006CD120}" type="parTrans" cxnId="{CE321105-C82D-DA47-99D9-A5D61814AE27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656DAEA-AFDD-CF42-8BE2-76781BAA23A5}" type="sibTrans" cxnId="{CE321105-C82D-DA47-99D9-A5D61814AE27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55D201C-3588-6C40-86BE-7DBCDDE91E74}">
      <dgm:prSet phldrT="[Text]" custT="1"/>
      <dgm:spPr/>
      <dgm:t>
        <a:bodyPr/>
        <a:lstStyle/>
        <a:p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Kelompok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dapat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membantu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terwujudnya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tujuan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(media)</a:t>
          </a:r>
          <a:endParaRPr lang="en-US" sz="1700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F99A23C0-2269-CB41-B023-D392AD18D2F5}" type="parTrans" cxnId="{AF3153C7-96EC-5948-BBAD-AC56B502BFAF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ABDDA47-6B68-1E4E-A393-FA0D054D4F47}" type="sibTrans" cxnId="{AF3153C7-96EC-5948-BBAD-AC56B502BFAF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52B3747-2922-CD4A-B441-96C98DC8CEB2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Limiters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60A8287-01E0-DE4F-83B5-B3E7BA601277}" type="parTrans" cxnId="{2ADEEFC1-7995-AF4C-B98F-335B85644934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907099F-6AF7-1C43-AAC9-DDA547AE26DB}" type="sibTrans" cxnId="{2ADEEFC1-7995-AF4C-B98F-335B85644934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F5004B5-0F5B-FC49-9E27-D3BC054CB948}">
      <dgm:prSet phldrT="[Text]" custT="1"/>
      <dgm:spPr/>
      <dgm:t>
        <a:bodyPr/>
        <a:lstStyle/>
        <a:p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menghambat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keberhasilan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(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menentang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kegiatan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media yang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objektif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dalam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memberitakan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) (</a:t>
          </a:r>
          <a:r>
            <a:rPr lang="en-US" sz="1700" dirty="0" err="1" smtClean="0">
              <a:solidFill>
                <a:srgbClr val="000000"/>
              </a:solidFill>
              <a:latin typeface="Times New Roman"/>
              <a:cs typeface="Times New Roman"/>
            </a:rPr>
            <a:t>kompetitor</a:t>
          </a:r>
          <a:r>
            <a:rPr lang="en-US" sz="1700" dirty="0" smtClean="0">
              <a:solidFill>
                <a:srgbClr val="000000"/>
              </a:solidFill>
              <a:latin typeface="Times New Roman"/>
              <a:cs typeface="Times New Roman"/>
            </a:rPr>
            <a:t>, opponents)</a:t>
          </a:r>
          <a:endParaRPr lang="en-US" sz="1700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5B9A81A-ACCB-054B-B2FC-DA2F614AA8C8}" type="parTrans" cxnId="{DDEAC747-E791-9648-98F5-A596A9C9998B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8502ECC-B3D3-BB4F-B900-443331139DA8}" type="sibTrans" cxnId="{DDEAC747-E791-9648-98F5-A596A9C9998B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A4C45D4-A105-954D-AC2E-742B14E1AAD3}" type="pres">
      <dgm:prSet presAssocID="{D43947E1-979F-534D-ACFA-CEABD1D4383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2EAB89-653E-164C-8AB4-1774B4661803}" type="pres">
      <dgm:prSet presAssocID="{581B1F87-0339-5148-9E37-D6AB41C48AC2}" presName="composite" presStyleCnt="0"/>
      <dgm:spPr/>
      <dgm:t>
        <a:bodyPr/>
        <a:lstStyle/>
        <a:p>
          <a:endParaRPr lang="en-US"/>
        </a:p>
      </dgm:t>
    </dgm:pt>
    <dgm:pt modelId="{7FB61335-9B43-BA46-ACAD-F64B38DC4FE3}" type="pres">
      <dgm:prSet presAssocID="{581B1F87-0339-5148-9E37-D6AB41C48AC2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5B8C50-66FB-384C-A254-B1DE09B45B0D}" type="pres">
      <dgm:prSet presAssocID="{581B1F87-0339-5148-9E37-D6AB41C48AC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9A39DF-3A0A-5142-BE70-62E0533FFAD6}" type="pres">
      <dgm:prSet presAssocID="{72A909FC-BD5D-AD47-9BD0-CB107391193C}" presName="sp" presStyleCnt="0"/>
      <dgm:spPr/>
      <dgm:t>
        <a:bodyPr/>
        <a:lstStyle/>
        <a:p>
          <a:endParaRPr lang="en-US"/>
        </a:p>
      </dgm:t>
    </dgm:pt>
    <dgm:pt modelId="{B75FD83E-BFC5-E640-87A5-394B021377B3}" type="pres">
      <dgm:prSet presAssocID="{F2076962-4715-A54C-B245-377D25FE075C}" presName="composite" presStyleCnt="0"/>
      <dgm:spPr/>
      <dgm:t>
        <a:bodyPr/>
        <a:lstStyle/>
        <a:p>
          <a:endParaRPr lang="en-US"/>
        </a:p>
      </dgm:t>
    </dgm:pt>
    <dgm:pt modelId="{39D1DCF5-D515-1A44-8DC8-010CD7FBDB9D}" type="pres">
      <dgm:prSet presAssocID="{F2076962-4715-A54C-B245-377D25FE075C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EFEA4B-ED33-4343-9037-088CB1D81EE8}" type="pres">
      <dgm:prSet presAssocID="{F2076962-4715-A54C-B245-377D25FE075C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C9FC3A-D394-6641-9F2C-4EC7AECD9470}" type="pres">
      <dgm:prSet presAssocID="{27D76F7F-D515-C247-BD59-A4F50078DBE8}" presName="sp" presStyleCnt="0"/>
      <dgm:spPr/>
      <dgm:t>
        <a:bodyPr/>
        <a:lstStyle/>
        <a:p>
          <a:endParaRPr lang="en-US"/>
        </a:p>
      </dgm:t>
    </dgm:pt>
    <dgm:pt modelId="{CD6364D4-220B-F942-AB6F-5EFE4A1A2108}" type="pres">
      <dgm:prSet presAssocID="{217A5C75-5AD9-9F45-B33E-5AC9D1484EBA}" presName="composite" presStyleCnt="0"/>
      <dgm:spPr/>
      <dgm:t>
        <a:bodyPr/>
        <a:lstStyle/>
        <a:p>
          <a:endParaRPr lang="en-US"/>
        </a:p>
      </dgm:t>
    </dgm:pt>
    <dgm:pt modelId="{D885BF5C-52CD-9F49-9721-8BC584C0C7CE}" type="pres">
      <dgm:prSet presAssocID="{217A5C75-5AD9-9F45-B33E-5AC9D1484EBA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870C2D-6D19-494B-B7A4-06E850292C9C}" type="pres">
      <dgm:prSet presAssocID="{217A5C75-5AD9-9F45-B33E-5AC9D1484EBA}" presName="descendantText" presStyleLbl="alignAcc1" presStyleIdx="2" presStyleCnt="4" custScaleY="144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640B64-A004-9F4F-81F0-DAA1E6781C40}" type="pres">
      <dgm:prSet presAssocID="{A412BADD-BA07-4B45-BFCB-BFFE4A9EBAF0}" presName="sp" presStyleCnt="0"/>
      <dgm:spPr/>
      <dgm:t>
        <a:bodyPr/>
        <a:lstStyle/>
        <a:p>
          <a:endParaRPr lang="en-US"/>
        </a:p>
      </dgm:t>
    </dgm:pt>
    <dgm:pt modelId="{1460B395-AD15-D54A-A9AC-7DF9135EA0F3}" type="pres">
      <dgm:prSet presAssocID="{A52B3747-2922-CD4A-B441-96C98DC8CEB2}" presName="composite" presStyleCnt="0"/>
      <dgm:spPr/>
      <dgm:t>
        <a:bodyPr/>
        <a:lstStyle/>
        <a:p>
          <a:endParaRPr lang="en-US"/>
        </a:p>
      </dgm:t>
    </dgm:pt>
    <dgm:pt modelId="{4E2F82C9-D20E-274C-9B15-6F10E5DCE834}" type="pres">
      <dgm:prSet presAssocID="{A52B3747-2922-CD4A-B441-96C98DC8CEB2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D75135-AA59-2244-9471-6CCBBD2C4F62}" type="pres">
      <dgm:prSet presAssocID="{A52B3747-2922-CD4A-B441-96C98DC8CEB2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8344A8-053A-2448-8306-BA35526E626A}" srcId="{217A5C75-5AD9-9F45-B33E-5AC9D1484EBA}" destId="{54776833-506B-A145-8114-A5259B595A8C}" srcOrd="0" destOrd="0" parTransId="{C4D3938B-09E0-F948-B02A-972FF103831A}" sibTransId="{15AB6289-8BBC-3C45-B71F-9801E3177695}"/>
    <dgm:cxn modelId="{6A63EB4C-912B-8B41-908A-56CD3211B53B}" srcId="{F2076962-4715-A54C-B245-377D25FE075C}" destId="{71444647-2198-4747-9ABD-0CE234D76A67}" srcOrd="0" destOrd="0" parTransId="{B68071D6-E699-1748-BD68-548BA4C51F44}" sibTransId="{2B28AAB0-3D04-E148-B2BE-62C7ACD4162B}"/>
    <dgm:cxn modelId="{4D636763-C564-4A42-A37D-B3499C479227}" type="presOf" srcId="{D43947E1-979F-534D-ACFA-CEABD1D43830}" destId="{4A4C45D4-A105-954D-AC2E-742B14E1AAD3}" srcOrd="0" destOrd="0" presId="urn:microsoft.com/office/officeart/2005/8/layout/chevron2"/>
    <dgm:cxn modelId="{6D6E8FB3-55CB-6646-AB71-1FBC31DCFAAB}" srcId="{D43947E1-979F-534D-ACFA-CEABD1D43830}" destId="{217A5C75-5AD9-9F45-B33E-5AC9D1484EBA}" srcOrd="2" destOrd="0" parTransId="{D148DE93-9D15-674D-A082-0250D7DB9AE2}" sibTransId="{A412BADD-BA07-4B45-BFCB-BFFE4A9EBAF0}"/>
    <dgm:cxn modelId="{4D9B8E8A-3767-1345-A673-7AD3F2E13E34}" type="presOf" srcId="{581B1F87-0339-5148-9E37-D6AB41C48AC2}" destId="{7FB61335-9B43-BA46-ACAD-F64B38DC4FE3}" srcOrd="0" destOrd="0" presId="urn:microsoft.com/office/officeart/2005/8/layout/chevron2"/>
    <dgm:cxn modelId="{61B97D6C-A06B-0F49-9DE1-0C50EA54DCA3}" type="presOf" srcId="{54776833-506B-A145-8114-A5259B595A8C}" destId="{C0870C2D-6D19-494B-B7A4-06E850292C9C}" srcOrd="0" destOrd="0" presId="urn:microsoft.com/office/officeart/2005/8/layout/chevron2"/>
    <dgm:cxn modelId="{DDEAC747-E791-9648-98F5-A596A9C9998B}" srcId="{A52B3747-2922-CD4A-B441-96C98DC8CEB2}" destId="{AF5004B5-0F5B-FC49-9E27-D3BC054CB948}" srcOrd="0" destOrd="0" parTransId="{25B9A81A-ACCB-054B-B2FC-DA2F614AA8C8}" sibTransId="{A8502ECC-B3D3-BB4F-B900-443331139DA8}"/>
    <dgm:cxn modelId="{D2E0EB6D-CB48-A54D-8481-9B5D0179E2B4}" type="presOf" srcId="{217A5C75-5AD9-9F45-B33E-5AC9D1484EBA}" destId="{D885BF5C-52CD-9F49-9721-8BC584C0C7CE}" srcOrd="0" destOrd="0" presId="urn:microsoft.com/office/officeart/2005/8/layout/chevron2"/>
    <dgm:cxn modelId="{3D3F4B69-3C1A-CF40-B708-6462C09CE5C7}" type="presOf" srcId="{A52B3747-2922-CD4A-B441-96C98DC8CEB2}" destId="{4E2F82C9-D20E-274C-9B15-6F10E5DCE834}" srcOrd="0" destOrd="0" presId="urn:microsoft.com/office/officeart/2005/8/layout/chevron2"/>
    <dgm:cxn modelId="{0786B826-EAF2-BC49-BC71-26EEC19099DC}" type="presOf" srcId="{17697F65-ECE3-224F-814B-377D7D0F3E2C}" destId="{1F5B8C50-66FB-384C-A254-B1DE09B45B0D}" srcOrd="0" destOrd="0" presId="urn:microsoft.com/office/officeart/2005/8/layout/chevron2"/>
    <dgm:cxn modelId="{51F59B39-3A5F-5142-8023-4E568B6D502E}" srcId="{D43947E1-979F-534D-ACFA-CEABD1D43830}" destId="{F2076962-4715-A54C-B245-377D25FE075C}" srcOrd="1" destOrd="0" parTransId="{C411B987-BF8B-B849-A178-5195F60D50C1}" sibTransId="{27D76F7F-D515-C247-BD59-A4F50078DBE8}"/>
    <dgm:cxn modelId="{991047DA-DB61-E54F-B582-BA085F683CB4}" type="presOf" srcId="{F2076962-4715-A54C-B245-377D25FE075C}" destId="{39D1DCF5-D515-1A44-8DC8-010CD7FBDB9D}" srcOrd="0" destOrd="0" presId="urn:microsoft.com/office/officeart/2005/8/layout/chevron2"/>
    <dgm:cxn modelId="{936E5E23-96DD-4E4F-8AC1-95492E97FE98}" type="presOf" srcId="{355D201C-3588-6C40-86BE-7DBCDDE91E74}" destId="{C0870C2D-6D19-494B-B7A4-06E850292C9C}" srcOrd="0" destOrd="2" presId="urn:microsoft.com/office/officeart/2005/8/layout/chevron2"/>
    <dgm:cxn modelId="{6D365A87-DD8C-D54D-B7B8-4008AF29BD12}" type="presOf" srcId="{71444647-2198-4747-9ABD-0CE234D76A67}" destId="{E1EFEA4B-ED33-4343-9037-088CB1D81EE8}" srcOrd="0" destOrd="0" presId="urn:microsoft.com/office/officeart/2005/8/layout/chevron2"/>
    <dgm:cxn modelId="{6C351740-7273-CE40-9F25-87944E287AE1}" srcId="{581B1F87-0339-5148-9E37-D6AB41C48AC2}" destId="{17697F65-ECE3-224F-814B-377D7D0F3E2C}" srcOrd="0" destOrd="0" parTransId="{3B7B6155-CA2A-F546-A6E1-06FD7C715D66}" sibTransId="{74B53C87-8160-C245-8626-F874D35E01D5}"/>
    <dgm:cxn modelId="{23D57FDF-C034-2F42-95CA-320EA1480BA7}" type="presOf" srcId="{17A60A46-4C97-F741-BBFC-F9F864B69CF4}" destId="{C0870C2D-6D19-494B-B7A4-06E850292C9C}" srcOrd="0" destOrd="1" presId="urn:microsoft.com/office/officeart/2005/8/layout/chevron2"/>
    <dgm:cxn modelId="{CE321105-C82D-DA47-99D9-A5D61814AE27}" srcId="{217A5C75-5AD9-9F45-B33E-5AC9D1484EBA}" destId="{17A60A46-4C97-F741-BBFC-F9F864B69CF4}" srcOrd="1" destOrd="0" parTransId="{E0AD92B6-536A-F241-9EB7-2D06006CD120}" sibTransId="{8656DAEA-AFDD-CF42-8BE2-76781BAA23A5}"/>
    <dgm:cxn modelId="{76E135A6-2B91-B54B-8CCD-652592D048C4}" type="presOf" srcId="{AF5004B5-0F5B-FC49-9E27-D3BC054CB948}" destId="{D2D75135-AA59-2244-9471-6CCBBD2C4F62}" srcOrd="0" destOrd="0" presId="urn:microsoft.com/office/officeart/2005/8/layout/chevron2"/>
    <dgm:cxn modelId="{30FD1C84-69F3-2843-B539-DAFFC69AFBDC}" srcId="{D43947E1-979F-534D-ACFA-CEABD1D43830}" destId="{581B1F87-0339-5148-9E37-D6AB41C48AC2}" srcOrd="0" destOrd="0" parTransId="{21BF3855-5056-9A45-9A9F-11DAF87048A9}" sibTransId="{72A909FC-BD5D-AD47-9BD0-CB107391193C}"/>
    <dgm:cxn modelId="{2ADEEFC1-7995-AF4C-B98F-335B85644934}" srcId="{D43947E1-979F-534D-ACFA-CEABD1D43830}" destId="{A52B3747-2922-CD4A-B441-96C98DC8CEB2}" srcOrd="3" destOrd="0" parTransId="{660A8287-01E0-DE4F-83B5-B3E7BA601277}" sibTransId="{2907099F-6AF7-1C43-AAC9-DDA547AE26DB}"/>
    <dgm:cxn modelId="{AF3153C7-96EC-5948-BBAD-AC56B502BFAF}" srcId="{217A5C75-5AD9-9F45-B33E-5AC9D1484EBA}" destId="{355D201C-3588-6C40-86BE-7DBCDDE91E74}" srcOrd="2" destOrd="0" parTransId="{F99A23C0-2269-CB41-B023-D392AD18D2F5}" sibTransId="{6ABDDA47-6B68-1E4E-A393-FA0D054D4F47}"/>
    <dgm:cxn modelId="{2173371F-ABCB-5145-B96F-FC12B50AC073}" type="presParOf" srcId="{4A4C45D4-A105-954D-AC2E-742B14E1AAD3}" destId="{722EAB89-653E-164C-8AB4-1774B4661803}" srcOrd="0" destOrd="0" presId="urn:microsoft.com/office/officeart/2005/8/layout/chevron2"/>
    <dgm:cxn modelId="{93685F9A-CEC8-C74B-8EEC-3E3536C1C179}" type="presParOf" srcId="{722EAB89-653E-164C-8AB4-1774B4661803}" destId="{7FB61335-9B43-BA46-ACAD-F64B38DC4FE3}" srcOrd="0" destOrd="0" presId="urn:microsoft.com/office/officeart/2005/8/layout/chevron2"/>
    <dgm:cxn modelId="{F0398A51-BFDB-8043-94C1-D1AAE2330DE1}" type="presParOf" srcId="{722EAB89-653E-164C-8AB4-1774B4661803}" destId="{1F5B8C50-66FB-384C-A254-B1DE09B45B0D}" srcOrd="1" destOrd="0" presId="urn:microsoft.com/office/officeart/2005/8/layout/chevron2"/>
    <dgm:cxn modelId="{672D4F22-8B7C-0C4A-A66E-426415FFEBE9}" type="presParOf" srcId="{4A4C45D4-A105-954D-AC2E-742B14E1AAD3}" destId="{299A39DF-3A0A-5142-BE70-62E0533FFAD6}" srcOrd="1" destOrd="0" presId="urn:microsoft.com/office/officeart/2005/8/layout/chevron2"/>
    <dgm:cxn modelId="{358E7DE3-B079-E749-96B6-9AFF6C5DD48F}" type="presParOf" srcId="{4A4C45D4-A105-954D-AC2E-742B14E1AAD3}" destId="{B75FD83E-BFC5-E640-87A5-394B021377B3}" srcOrd="2" destOrd="0" presId="urn:microsoft.com/office/officeart/2005/8/layout/chevron2"/>
    <dgm:cxn modelId="{BE468A66-73F5-7749-B904-8AB64117D798}" type="presParOf" srcId="{B75FD83E-BFC5-E640-87A5-394B021377B3}" destId="{39D1DCF5-D515-1A44-8DC8-010CD7FBDB9D}" srcOrd="0" destOrd="0" presId="urn:microsoft.com/office/officeart/2005/8/layout/chevron2"/>
    <dgm:cxn modelId="{F8A70299-AFBA-C24F-A7EA-245777F7EDBC}" type="presParOf" srcId="{B75FD83E-BFC5-E640-87A5-394B021377B3}" destId="{E1EFEA4B-ED33-4343-9037-088CB1D81EE8}" srcOrd="1" destOrd="0" presId="urn:microsoft.com/office/officeart/2005/8/layout/chevron2"/>
    <dgm:cxn modelId="{7410E455-14F9-5B44-8DD6-8C8D79605476}" type="presParOf" srcId="{4A4C45D4-A105-954D-AC2E-742B14E1AAD3}" destId="{A6C9FC3A-D394-6641-9F2C-4EC7AECD9470}" srcOrd="3" destOrd="0" presId="urn:microsoft.com/office/officeart/2005/8/layout/chevron2"/>
    <dgm:cxn modelId="{2D9F68A2-457E-3C4E-B07D-043F823C06D2}" type="presParOf" srcId="{4A4C45D4-A105-954D-AC2E-742B14E1AAD3}" destId="{CD6364D4-220B-F942-AB6F-5EFE4A1A2108}" srcOrd="4" destOrd="0" presId="urn:microsoft.com/office/officeart/2005/8/layout/chevron2"/>
    <dgm:cxn modelId="{EFDE1472-FDAB-EA4D-BAA0-548409E47A58}" type="presParOf" srcId="{CD6364D4-220B-F942-AB6F-5EFE4A1A2108}" destId="{D885BF5C-52CD-9F49-9721-8BC584C0C7CE}" srcOrd="0" destOrd="0" presId="urn:microsoft.com/office/officeart/2005/8/layout/chevron2"/>
    <dgm:cxn modelId="{7ABD8056-37AB-3541-B53C-D6C8AE5A712A}" type="presParOf" srcId="{CD6364D4-220B-F942-AB6F-5EFE4A1A2108}" destId="{C0870C2D-6D19-494B-B7A4-06E850292C9C}" srcOrd="1" destOrd="0" presId="urn:microsoft.com/office/officeart/2005/8/layout/chevron2"/>
    <dgm:cxn modelId="{D940A178-C5C2-AA42-9650-1CE5CB87F8AE}" type="presParOf" srcId="{4A4C45D4-A105-954D-AC2E-742B14E1AAD3}" destId="{DF640B64-A004-9F4F-81F0-DAA1E6781C40}" srcOrd="5" destOrd="0" presId="urn:microsoft.com/office/officeart/2005/8/layout/chevron2"/>
    <dgm:cxn modelId="{AA9690EB-6C73-9A44-BB94-976D9F6A5BE4}" type="presParOf" srcId="{4A4C45D4-A105-954D-AC2E-742B14E1AAD3}" destId="{1460B395-AD15-D54A-A9AC-7DF9135EA0F3}" srcOrd="6" destOrd="0" presId="urn:microsoft.com/office/officeart/2005/8/layout/chevron2"/>
    <dgm:cxn modelId="{B721C945-276A-1747-8E3A-DD796A52E098}" type="presParOf" srcId="{1460B395-AD15-D54A-A9AC-7DF9135EA0F3}" destId="{4E2F82C9-D20E-274C-9B15-6F10E5DCE834}" srcOrd="0" destOrd="0" presId="urn:microsoft.com/office/officeart/2005/8/layout/chevron2"/>
    <dgm:cxn modelId="{25BA5366-DC1D-7A44-801E-821D292E77EA}" type="presParOf" srcId="{1460B395-AD15-D54A-A9AC-7DF9135EA0F3}" destId="{D2D75135-AA59-2244-9471-6CCBBD2C4F6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3DF262-AF01-E14C-8FB4-928215DCE531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AF5138-B45C-DF48-854F-41270ED822AF}">
      <dgm:prSet phldrT="[Text]"/>
      <dgm:spPr/>
      <dgm:t>
        <a:bodyPr/>
        <a:lstStyle/>
        <a:p>
          <a:r>
            <a:rPr lang="en-US" dirty="0" err="1" smtClean="0">
              <a:latin typeface="Times New Roman"/>
              <a:cs typeface="Times New Roman"/>
            </a:rPr>
            <a:t>Demografis</a:t>
          </a:r>
          <a:endParaRPr lang="en-US" dirty="0">
            <a:latin typeface="Times New Roman"/>
            <a:cs typeface="Times New Roman"/>
          </a:endParaRPr>
        </a:p>
      </dgm:t>
    </dgm:pt>
    <dgm:pt modelId="{C7F611C0-629B-2748-9604-ED6ED7AE04AD}" type="parTrans" cxnId="{F3593185-E8B5-2A42-976D-AE2C1A64B850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3F25F4BC-ACBB-D04C-820A-BE670ED530C4}" type="sibTrans" cxnId="{F3593185-E8B5-2A42-976D-AE2C1A64B850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198B316A-3715-5C4C-921B-B80F918544AA}">
      <dgm:prSet phldrT="[Text]"/>
      <dgm:spPr/>
      <dgm:t>
        <a:bodyPr/>
        <a:lstStyle/>
        <a:p>
          <a:r>
            <a:rPr lang="en-US" dirty="0" err="1" smtClean="0">
              <a:latin typeface="Times New Roman"/>
              <a:cs typeface="Times New Roman"/>
            </a:rPr>
            <a:t>Psikografis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dan</a:t>
          </a:r>
          <a:r>
            <a:rPr lang="en-US" dirty="0" smtClean="0">
              <a:latin typeface="Times New Roman"/>
              <a:cs typeface="Times New Roman"/>
            </a:rPr>
            <a:t> Gaya </a:t>
          </a:r>
          <a:r>
            <a:rPr lang="en-US" dirty="0" err="1" smtClean="0">
              <a:latin typeface="Times New Roman"/>
              <a:cs typeface="Times New Roman"/>
            </a:rPr>
            <a:t>Hidup</a:t>
          </a:r>
          <a:endParaRPr lang="en-US" dirty="0">
            <a:latin typeface="Times New Roman"/>
            <a:cs typeface="Times New Roman"/>
          </a:endParaRPr>
        </a:p>
      </dgm:t>
    </dgm:pt>
    <dgm:pt modelId="{899FA064-B5B1-6C4B-AEEB-8211DED5F54C}" type="parTrans" cxnId="{5A29F383-F3C6-AF4A-B9DC-0024C4F1A12F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D08A2565-ABE3-8743-A9B4-A0387248B3FB}" type="sibTrans" cxnId="{5A29F383-F3C6-AF4A-B9DC-0024C4F1A12F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9E55DDF6-55A5-D94C-8AE0-40695B3F2296}">
      <dgm:prSet phldrT="[Text]"/>
      <dgm:spPr/>
      <dgm:t>
        <a:bodyPr/>
        <a:lstStyle/>
        <a:p>
          <a:r>
            <a:rPr lang="en-US" dirty="0" smtClean="0">
              <a:latin typeface="Times New Roman"/>
              <a:cs typeface="Times New Roman"/>
            </a:rPr>
            <a:t>Gaya </a:t>
          </a:r>
          <a:r>
            <a:rPr lang="en-US" dirty="0" err="1" smtClean="0">
              <a:latin typeface="Times New Roman"/>
              <a:cs typeface="Times New Roman"/>
            </a:rPr>
            <a:t>hidup</a:t>
          </a:r>
          <a:r>
            <a:rPr lang="en-US" dirty="0" smtClean="0">
              <a:latin typeface="Times New Roman"/>
              <a:cs typeface="Times New Roman"/>
            </a:rPr>
            <a:t>, </a:t>
          </a:r>
          <a:r>
            <a:rPr lang="en-US" dirty="0" err="1" smtClean="0">
              <a:latin typeface="Times New Roman"/>
              <a:cs typeface="Times New Roman"/>
            </a:rPr>
            <a:t>minat</a:t>
          </a:r>
          <a:r>
            <a:rPr lang="en-US" dirty="0" smtClean="0">
              <a:latin typeface="Times New Roman"/>
              <a:cs typeface="Times New Roman"/>
            </a:rPr>
            <a:t>, </a:t>
          </a:r>
          <a:r>
            <a:rPr lang="en-US" dirty="0" err="1" smtClean="0">
              <a:latin typeface="Times New Roman"/>
              <a:cs typeface="Times New Roman"/>
            </a:rPr>
            <a:t>sikap</a:t>
          </a:r>
          <a:r>
            <a:rPr lang="en-US" dirty="0" smtClean="0">
              <a:latin typeface="Times New Roman"/>
              <a:cs typeface="Times New Roman"/>
            </a:rPr>
            <a:t>, </a:t>
          </a:r>
          <a:r>
            <a:rPr lang="en-US" dirty="0" err="1" smtClean="0">
              <a:latin typeface="Times New Roman"/>
              <a:cs typeface="Times New Roman"/>
            </a:rPr>
            <a:t>kebiasaan</a:t>
          </a:r>
          <a:endParaRPr lang="en-US" dirty="0">
            <a:latin typeface="Times New Roman"/>
            <a:cs typeface="Times New Roman"/>
          </a:endParaRPr>
        </a:p>
      </dgm:t>
    </dgm:pt>
    <dgm:pt modelId="{C823FC78-49FF-AA4E-922B-474B9CCD13D3}" type="parTrans" cxnId="{CA9C0772-D49D-E747-8095-54615BABFE63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4BE07698-9703-B841-9C9F-C0B27604C859}" type="sibTrans" cxnId="{CA9C0772-D49D-E747-8095-54615BABFE63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3C9DF6ED-0254-BB48-921B-0DE1D4BE5BEC}">
      <dgm:prSet phldrT="[Text]"/>
      <dgm:spPr/>
      <dgm:t>
        <a:bodyPr/>
        <a:lstStyle/>
        <a:p>
          <a:r>
            <a:rPr lang="en-US" dirty="0" err="1" smtClean="0">
              <a:latin typeface="Times New Roman"/>
              <a:cs typeface="Times New Roman"/>
            </a:rPr>
            <a:t>Usia</a:t>
          </a:r>
          <a:r>
            <a:rPr lang="en-US" dirty="0" smtClean="0">
              <a:latin typeface="Times New Roman"/>
              <a:cs typeface="Times New Roman"/>
            </a:rPr>
            <a:t>, </a:t>
          </a:r>
          <a:r>
            <a:rPr lang="en-US" dirty="0" err="1" smtClean="0">
              <a:latin typeface="Times New Roman"/>
              <a:cs typeface="Times New Roman"/>
            </a:rPr>
            <a:t>jenis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kelamin</a:t>
          </a:r>
          <a:r>
            <a:rPr lang="en-US" dirty="0" smtClean="0">
              <a:latin typeface="Times New Roman"/>
              <a:cs typeface="Times New Roman"/>
            </a:rPr>
            <a:t>, </a:t>
          </a:r>
          <a:r>
            <a:rPr lang="en-US" dirty="0" err="1" smtClean="0">
              <a:latin typeface="Times New Roman"/>
              <a:cs typeface="Times New Roman"/>
            </a:rPr>
            <a:t>pekerjaan</a:t>
          </a:r>
          <a:r>
            <a:rPr lang="en-US" dirty="0" smtClean="0">
              <a:latin typeface="Times New Roman"/>
              <a:cs typeface="Times New Roman"/>
            </a:rPr>
            <a:t>, status </a:t>
          </a:r>
          <a:r>
            <a:rPr lang="en-US" dirty="0" err="1" smtClean="0">
              <a:latin typeface="Times New Roman"/>
              <a:cs typeface="Times New Roman"/>
            </a:rPr>
            <a:t>pernikahan</a:t>
          </a:r>
          <a:r>
            <a:rPr lang="en-US" dirty="0" smtClean="0">
              <a:latin typeface="Times New Roman"/>
              <a:cs typeface="Times New Roman"/>
            </a:rPr>
            <a:t>, </a:t>
          </a:r>
          <a:r>
            <a:rPr lang="en-US" dirty="0" err="1" smtClean="0">
              <a:latin typeface="Times New Roman"/>
              <a:cs typeface="Times New Roman"/>
            </a:rPr>
            <a:t>pendidikan</a:t>
          </a:r>
          <a:r>
            <a:rPr lang="en-US" dirty="0" smtClean="0">
              <a:latin typeface="Times New Roman"/>
              <a:cs typeface="Times New Roman"/>
            </a:rPr>
            <a:t>, </a:t>
          </a:r>
          <a:r>
            <a:rPr lang="en-US" dirty="0" err="1" smtClean="0">
              <a:latin typeface="Times New Roman"/>
              <a:cs typeface="Times New Roman"/>
            </a:rPr>
            <a:t>pendapatan</a:t>
          </a:r>
          <a:r>
            <a:rPr lang="en-US" dirty="0" smtClean="0">
              <a:latin typeface="Times New Roman"/>
              <a:cs typeface="Times New Roman"/>
            </a:rPr>
            <a:t>, SES, </a:t>
          </a:r>
          <a:r>
            <a:rPr lang="en-US" dirty="0" err="1" smtClean="0">
              <a:latin typeface="Times New Roman"/>
              <a:cs typeface="Times New Roman"/>
            </a:rPr>
            <a:t>ras</a:t>
          </a:r>
          <a:r>
            <a:rPr lang="en-US" dirty="0" smtClean="0">
              <a:latin typeface="Times New Roman"/>
              <a:cs typeface="Times New Roman"/>
            </a:rPr>
            <a:t>, </a:t>
          </a:r>
          <a:r>
            <a:rPr lang="en-US" dirty="0" err="1" smtClean="0">
              <a:latin typeface="Times New Roman"/>
              <a:cs typeface="Times New Roman"/>
            </a:rPr>
            <a:t>lokasi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geografis</a:t>
          </a:r>
          <a:r>
            <a:rPr lang="en-US" dirty="0" smtClean="0">
              <a:latin typeface="Times New Roman"/>
              <a:cs typeface="Times New Roman"/>
            </a:rPr>
            <a:t> </a:t>
          </a:r>
          <a:endParaRPr lang="en-US" dirty="0">
            <a:latin typeface="Times New Roman"/>
            <a:cs typeface="Times New Roman"/>
          </a:endParaRPr>
        </a:p>
      </dgm:t>
    </dgm:pt>
    <dgm:pt modelId="{64B9E140-BCC2-D048-807B-3149BE1F612A}" type="sibTrans" cxnId="{4DBB32DE-9661-274E-B50D-3A6AB9B6F764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D3A9550A-58E8-0944-A195-1A93042E544B}" type="parTrans" cxnId="{4DBB32DE-9661-274E-B50D-3A6AB9B6F764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C06422A2-60D2-774E-868D-D077F129E2FB}" type="pres">
      <dgm:prSet presAssocID="{683DF262-AF01-E14C-8FB4-928215DCE531}" presName="linear" presStyleCnt="0">
        <dgm:presLayoutVars>
          <dgm:animLvl val="lvl"/>
          <dgm:resizeHandles val="exact"/>
        </dgm:presLayoutVars>
      </dgm:prSet>
      <dgm:spPr/>
    </dgm:pt>
    <dgm:pt modelId="{B715C265-F3DA-FE44-9ED1-01DD6B8F8A21}" type="pres">
      <dgm:prSet presAssocID="{B5AF5138-B45C-DF48-854F-41270ED822A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2EF751-D63A-4944-B1EA-B436F86CD38C}" type="pres">
      <dgm:prSet presAssocID="{B5AF5138-B45C-DF48-854F-41270ED822A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3B5F3D-00AA-E740-A46F-A87D12C9AF3E}" type="pres">
      <dgm:prSet presAssocID="{198B316A-3715-5C4C-921B-B80F918544A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01933C8-3C56-9149-8710-503E3D9500D3}" type="pres">
      <dgm:prSet presAssocID="{198B316A-3715-5C4C-921B-B80F918544A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9C0772-D49D-E747-8095-54615BABFE63}" srcId="{198B316A-3715-5C4C-921B-B80F918544AA}" destId="{9E55DDF6-55A5-D94C-8AE0-40695B3F2296}" srcOrd="0" destOrd="0" parTransId="{C823FC78-49FF-AA4E-922B-474B9CCD13D3}" sibTransId="{4BE07698-9703-B841-9C9F-C0B27604C859}"/>
    <dgm:cxn modelId="{5A29F383-F3C6-AF4A-B9DC-0024C4F1A12F}" srcId="{683DF262-AF01-E14C-8FB4-928215DCE531}" destId="{198B316A-3715-5C4C-921B-B80F918544AA}" srcOrd="1" destOrd="0" parTransId="{899FA064-B5B1-6C4B-AEEB-8211DED5F54C}" sibTransId="{D08A2565-ABE3-8743-A9B4-A0387248B3FB}"/>
    <dgm:cxn modelId="{0F37E0E1-B319-EA4E-B1A3-1054F8E08C32}" type="presOf" srcId="{3C9DF6ED-0254-BB48-921B-0DE1D4BE5BEC}" destId="{952EF751-D63A-4944-B1EA-B436F86CD38C}" srcOrd="0" destOrd="0" presId="urn:microsoft.com/office/officeart/2005/8/layout/vList2"/>
    <dgm:cxn modelId="{F3593185-E8B5-2A42-976D-AE2C1A64B850}" srcId="{683DF262-AF01-E14C-8FB4-928215DCE531}" destId="{B5AF5138-B45C-DF48-854F-41270ED822AF}" srcOrd="0" destOrd="0" parTransId="{C7F611C0-629B-2748-9604-ED6ED7AE04AD}" sibTransId="{3F25F4BC-ACBB-D04C-820A-BE670ED530C4}"/>
    <dgm:cxn modelId="{DB0A460A-F74B-9D47-9CA0-76BFFE2729CB}" type="presOf" srcId="{B5AF5138-B45C-DF48-854F-41270ED822AF}" destId="{B715C265-F3DA-FE44-9ED1-01DD6B8F8A21}" srcOrd="0" destOrd="0" presId="urn:microsoft.com/office/officeart/2005/8/layout/vList2"/>
    <dgm:cxn modelId="{51ACFBDC-A2CA-3249-A701-052683029D61}" type="presOf" srcId="{9E55DDF6-55A5-D94C-8AE0-40695B3F2296}" destId="{801933C8-3C56-9149-8710-503E3D9500D3}" srcOrd="0" destOrd="0" presId="urn:microsoft.com/office/officeart/2005/8/layout/vList2"/>
    <dgm:cxn modelId="{4DBB32DE-9661-274E-B50D-3A6AB9B6F764}" srcId="{B5AF5138-B45C-DF48-854F-41270ED822AF}" destId="{3C9DF6ED-0254-BB48-921B-0DE1D4BE5BEC}" srcOrd="0" destOrd="0" parTransId="{D3A9550A-58E8-0944-A195-1A93042E544B}" sibTransId="{64B9E140-BCC2-D048-807B-3149BE1F612A}"/>
    <dgm:cxn modelId="{77D8A297-7762-E746-8036-0B293951048F}" type="presOf" srcId="{683DF262-AF01-E14C-8FB4-928215DCE531}" destId="{C06422A2-60D2-774E-868D-D077F129E2FB}" srcOrd="0" destOrd="0" presId="urn:microsoft.com/office/officeart/2005/8/layout/vList2"/>
    <dgm:cxn modelId="{9B60295D-BB4D-E44F-9987-2110C8AAB78D}" type="presOf" srcId="{198B316A-3715-5C4C-921B-B80F918544AA}" destId="{3F3B5F3D-00AA-E740-A46F-A87D12C9AF3E}" srcOrd="0" destOrd="0" presId="urn:microsoft.com/office/officeart/2005/8/layout/vList2"/>
    <dgm:cxn modelId="{77ACA7BF-3D64-3043-94FB-0859A35FEF85}" type="presParOf" srcId="{C06422A2-60D2-774E-868D-D077F129E2FB}" destId="{B715C265-F3DA-FE44-9ED1-01DD6B8F8A21}" srcOrd="0" destOrd="0" presId="urn:microsoft.com/office/officeart/2005/8/layout/vList2"/>
    <dgm:cxn modelId="{7457C472-DE15-DD48-9035-E981A4E8EA90}" type="presParOf" srcId="{C06422A2-60D2-774E-868D-D077F129E2FB}" destId="{952EF751-D63A-4944-B1EA-B436F86CD38C}" srcOrd="1" destOrd="0" presId="urn:microsoft.com/office/officeart/2005/8/layout/vList2"/>
    <dgm:cxn modelId="{809E9A70-F147-9E49-97AB-4ECF55A5DB24}" type="presParOf" srcId="{C06422A2-60D2-774E-868D-D077F129E2FB}" destId="{3F3B5F3D-00AA-E740-A46F-A87D12C9AF3E}" srcOrd="2" destOrd="0" presId="urn:microsoft.com/office/officeart/2005/8/layout/vList2"/>
    <dgm:cxn modelId="{FFFD6A14-ABA2-A748-B3BF-8C6511682168}" type="presParOf" srcId="{C06422A2-60D2-774E-868D-D077F129E2FB}" destId="{801933C8-3C56-9149-8710-503E3D9500D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FA05632-00B5-3142-A89E-9887057BB2AF}">
      <dsp:nvSpPr>
        <dsp:cNvPr id="0" name=""/>
        <dsp:cNvSpPr/>
      </dsp:nvSpPr>
      <dsp:spPr>
        <a:xfrm>
          <a:off x="400017" y="547"/>
          <a:ext cx="2194880" cy="1316928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tx1"/>
              </a:solidFill>
              <a:latin typeface="Times New Roman"/>
              <a:cs typeface="Times New Roman"/>
            </a:rPr>
            <a:t>Public</a:t>
          </a:r>
          <a:endParaRPr lang="en-US" sz="3200" kern="1200" dirty="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400017" y="547"/>
        <a:ext cx="2194880" cy="1316928"/>
      </dsp:txXfrm>
    </dsp:sp>
    <dsp:sp modelId="{8DC188CD-6B27-1342-AA41-BB2C200E7772}">
      <dsp:nvSpPr>
        <dsp:cNvPr id="0" name=""/>
        <dsp:cNvSpPr/>
      </dsp:nvSpPr>
      <dsp:spPr>
        <a:xfrm>
          <a:off x="2814386" y="547"/>
          <a:ext cx="2194880" cy="1316928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180718"/>
                <a:satOff val="-3780"/>
                <a:lumOff val="21031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180718"/>
                <a:satOff val="-3780"/>
                <a:lumOff val="21031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tx1"/>
              </a:solidFill>
              <a:latin typeface="Times New Roman"/>
              <a:cs typeface="Times New Roman"/>
            </a:rPr>
            <a:t>Market</a:t>
          </a:r>
          <a:endParaRPr lang="en-US" sz="3200" kern="1200" dirty="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2814386" y="547"/>
        <a:ext cx="2194880" cy="1316928"/>
      </dsp:txXfrm>
    </dsp:sp>
    <dsp:sp modelId="{FD5C0620-B51C-5448-A974-4B5F28EDD50B}">
      <dsp:nvSpPr>
        <dsp:cNvPr id="0" name=""/>
        <dsp:cNvSpPr/>
      </dsp:nvSpPr>
      <dsp:spPr>
        <a:xfrm>
          <a:off x="400017" y="1536964"/>
          <a:ext cx="2194880" cy="1316928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361436"/>
                <a:satOff val="-7560"/>
                <a:lumOff val="4206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361436"/>
                <a:satOff val="-7560"/>
                <a:lumOff val="4206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tx1"/>
              </a:solidFill>
              <a:latin typeface="Times New Roman"/>
              <a:cs typeface="Times New Roman"/>
            </a:rPr>
            <a:t>Audiences</a:t>
          </a:r>
          <a:endParaRPr lang="en-US" sz="3200" kern="1200" dirty="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400017" y="1536964"/>
        <a:ext cx="2194880" cy="1316928"/>
      </dsp:txXfrm>
    </dsp:sp>
    <dsp:sp modelId="{89E24BF4-2BF3-A04C-9B90-17BB9D1BF426}">
      <dsp:nvSpPr>
        <dsp:cNvPr id="0" name=""/>
        <dsp:cNvSpPr/>
      </dsp:nvSpPr>
      <dsp:spPr>
        <a:xfrm>
          <a:off x="2814386" y="1536964"/>
          <a:ext cx="2194880" cy="1316928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180718"/>
                <a:satOff val="-3780"/>
                <a:lumOff val="21031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180718"/>
                <a:satOff val="-3780"/>
                <a:lumOff val="21031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tx1"/>
              </a:solidFill>
              <a:latin typeface="Times New Roman"/>
              <a:cs typeface="Times New Roman"/>
            </a:rPr>
            <a:t>Stakeholder</a:t>
          </a:r>
          <a:endParaRPr lang="en-US" sz="3200" kern="1200" dirty="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2814386" y="1536964"/>
        <a:ext cx="2194880" cy="131692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78E280-12F7-E347-9AAF-B6DA1E87E275}">
      <dsp:nvSpPr>
        <dsp:cNvPr id="0" name=""/>
        <dsp:cNvSpPr/>
      </dsp:nvSpPr>
      <dsp:spPr>
        <a:xfrm>
          <a:off x="0" y="79856"/>
          <a:ext cx="8229600" cy="57563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000000"/>
              </a:solidFill>
              <a:latin typeface="Times New Roman"/>
              <a:cs typeface="Times New Roman"/>
            </a:rPr>
            <a:t>A public is distinguishable</a:t>
          </a:r>
          <a:endParaRPr lang="en-US" sz="24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79856"/>
        <a:ext cx="8229600" cy="575639"/>
      </dsp:txXfrm>
    </dsp:sp>
    <dsp:sp modelId="{110305CE-96B8-484D-A8C6-840B9C52F244}">
      <dsp:nvSpPr>
        <dsp:cNvPr id="0" name=""/>
        <dsp:cNvSpPr/>
      </dsp:nvSpPr>
      <dsp:spPr>
        <a:xfrm>
          <a:off x="0" y="655496"/>
          <a:ext cx="8229600" cy="1291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Pengelompokan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individu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dapat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dikenali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oleh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meskipun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endParaRPr lang="en-US" sz="1900" kern="1200" dirty="0" smtClean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terbentuk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dalam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kelompok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formal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Contoh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: Perusahaan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perhiasan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mengidentifikasi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masyarakat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memiliki</a:t>
          </a:r>
          <a:endParaRPr lang="en-US" sz="1900" kern="1200" dirty="0" smtClean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pendapatan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atas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Rp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10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juta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/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bulannya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sebagai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655496"/>
        <a:ext cx="8229600" cy="1291680"/>
      </dsp:txXfrm>
    </dsp:sp>
    <dsp:sp modelId="{3E5C79B2-AF6C-5041-BB47-4607DF979D3F}">
      <dsp:nvSpPr>
        <dsp:cNvPr id="0" name=""/>
        <dsp:cNvSpPr/>
      </dsp:nvSpPr>
      <dsp:spPr>
        <a:xfrm>
          <a:off x="0" y="1947176"/>
          <a:ext cx="8229600" cy="57563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361436"/>
                <a:satOff val="-7560"/>
                <a:lumOff val="4206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361436"/>
                <a:satOff val="-7560"/>
                <a:lumOff val="4206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000000"/>
              </a:solidFill>
              <a:latin typeface="Times New Roman"/>
              <a:cs typeface="Times New Roman"/>
            </a:rPr>
            <a:t>A public is homogenous</a:t>
          </a:r>
          <a:endParaRPr lang="en-US" sz="24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1947176"/>
        <a:ext cx="8229600" cy="575639"/>
      </dsp:txXfrm>
    </dsp:sp>
    <dsp:sp modelId="{BD215DB7-E657-C847-935C-E055B6EE7826}">
      <dsp:nvSpPr>
        <dsp:cNvPr id="0" name=""/>
        <dsp:cNvSpPr/>
      </dsp:nvSpPr>
      <dsp:spPr>
        <a:xfrm>
          <a:off x="0" y="2522816"/>
          <a:ext cx="8229600" cy="2185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memiliki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ciri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minat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sama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terhadap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suatu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hal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berkaitan</a:t>
          </a:r>
          <a:endParaRPr lang="en-US" sz="1900" kern="1200" dirty="0" smtClean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.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Meskipun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saling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mengenal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mereka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menerima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pesan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sama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Contoh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: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Dalam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kegiatan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seminar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para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peserta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mengenal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satu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sama</a:t>
          </a:r>
          <a:endParaRPr lang="en-US" sz="1900" kern="1200" dirty="0" smtClean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lain,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namun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menerima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pesan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sama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dari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pembicara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.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Dalam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proses</a:t>
          </a:r>
          <a:endParaRPr lang="en-US" sz="1900" kern="1200" dirty="0" smtClean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penerimaan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pesan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terdapat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pro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kontra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artinya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semua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orang</a:t>
          </a:r>
          <a:endParaRPr lang="en-US" sz="1900" kern="1200" dirty="0" smtClean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sepakat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materi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disampaikan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namun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tetap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dinamakan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2522816"/>
        <a:ext cx="8229600" cy="21859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543740-011F-5E44-BF0E-965E9530F555}">
      <dsp:nvSpPr>
        <dsp:cNvPr id="0" name=""/>
        <dsp:cNvSpPr/>
      </dsp:nvSpPr>
      <dsp:spPr>
        <a:xfrm>
          <a:off x="0" y="75411"/>
          <a:ext cx="8229600" cy="57563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000000"/>
              </a:solidFill>
              <a:latin typeface="Times New Roman"/>
              <a:cs typeface="Times New Roman"/>
            </a:rPr>
            <a:t>A public is important to your organization</a:t>
          </a:r>
          <a:endParaRPr lang="en-US" sz="24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75411"/>
        <a:ext cx="8229600" cy="575639"/>
      </dsp:txXfrm>
    </dsp:sp>
    <dsp:sp modelId="{5365D10C-BC6A-6A48-ADD3-83959C1A0214}">
      <dsp:nvSpPr>
        <dsp:cNvPr id="0" name=""/>
        <dsp:cNvSpPr/>
      </dsp:nvSpPr>
      <dsp:spPr>
        <a:xfrm>
          <a:off x="0" y="651051"/>
          <a:ext cx="8229600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dapat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memberikan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dampak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bagi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dalam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pencapaian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tujuan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651051"/>
        <a:ext cx="8229600" cy="596160"/>
      </dsp:txXfrm>
    </dsp:sp>
    <dsp:sp modelId="{BFFB7ECE-CC7E-DC46-A6F7-E57770031DFC}">
      <dsp:nvSpPr>
        <dsp:cNvPr id="0" name=""/>
        <dsp:cNvSpPr/>
      </dsp:nvSpPr>
      <dsp:spPr>
        <a:xfrm>
          <a:off x="0" y="1247211"/>
          <a:ext cx="8229600" cy="57563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000000"/>
              </a:solidFill>
              <a:latin typeface="Times New Roman"/>
              <a:cs typeface="Times New Roman"/>
            </a:rPr>
            <a:t>A public is larger enough to matter</a:t>
          </a:r>
          <a:endParaRPr lang="en-US" sz="24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1247211"/>
        <a:ext cx="8229600" cy="575639"/>
      </dsp:txXfrm>
    </dsp:sp>
    <dsp:sp modelId="{C3C2405D-7943-0D49-954D-82F4829B0E94}">
      <dsp:nvSpPr>
        <dsp:cNvPr id="0" name=""/>
        <dsp:cNvSpPr/>
      </dsp:nvSpPr>
      <dsp:spPr>
        <a:xfrm>
          <a:off x="0" y="1822851"/>
          <a:ext cx="8229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biasanya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dapat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diidentifikasi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karena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memiliki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jangkauan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yang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luas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.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Karena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semakin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luas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range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, media yang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digunakan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akan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semakin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beragam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dampak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ditimbulkan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dari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pesan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pun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akan</a:t>
          </a:r>
          <a:endParaRPr lang="en-US" sz="1900" kern="1200" dirty="0" smtClean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semakin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luas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1822851"/>
        <a:ext cx="8229600" cy="1242000"/>
      </dsp:txXfrm>
    </dsp:sp>
    <dsp:sp modelId="{B7E90039-5ABF-2F42-B2B4-24A9B92434BB}">
      <dsp:nvSpPr>
        <dsp:cNvPr id="0" name=""/>
        <dsp:cNvSpPr/>
      </dsp:nvSpPr>
      <dsp:spPr>
        <a:xfrm>
          <a:off x="0" y="3064851"/>
          <a:ext cx="8229600" cy="57563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000000"/>
              </a:solidFill>
              <a:latin typeface="Times New Roman"/>
              <a:cs typeface="Times New Roman"/>
            </a:rPr>
            <a:t>A public is reachable</a:t>
          </a:r>
          <a:endParaRPr lang="en-US" sz="24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3064851"/>
        <a:ext cx="8229600" cy="575639"/>
      </dsp:txXfrm>
    </dsp:sp>
    <dsp:sp modelId="{25AD7B16-17F7-0642-9D5D-AA817DBFE6F7}">
      <dsp:nvSpPr>
        <dsp:cNvPr id="0" name=""/>
        <dsp:cNvSpPr/>
      </dsp:nvSpPr>
      <dsp:spPr>
        <a:xfrm>
          <a:off x="0" y="3640491"/>
          <a:ext cx="8229600" cy="1167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Dapat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diakses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oleh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Contoh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: UPJ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akan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lebih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mudah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membangun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hubungan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calon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mahasiswa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sekitar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wilayah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Jabodetabek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mengingat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keterjangkauan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wilayah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3640491"/>
        <a:ext cx="8229600" cy="11674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B61335-9B43-BA46-ACAD-F64B38DC4FE3}">
      <dsp:nvSpPr>
        <dsp:cNvPr id="0" name=""/>
        <dsp:cNvSpPr/>
      </dsp:nvSpPr>
      <dsp:spPr>
        <a:xfrm rot="5400000">
          <a:off x="-204669" y="214514"/>
          <a:ext cx="1364461" cy="955123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Customers</a:t>
          </a:r>
          <a:endParaRPr lang="en-US" sz="17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5400000">
        <a:off x="-204669" y="214514"/>
        <a:ext cx="1364461" cy="955123"/>
      </dsp:txXfrm>
    </dsp:sp>
    <dsp:sp modelId="{1F5B8C50-66FB-384C-A254-B1DE09B45B0D}">
      <dsp:nvSpPr>
        <dsp:cNvPr id="0" name=""/>
        <dsp:cNvSpPr/>
      </dsp:nvSpPr>
      <dsp:spPr>
        <a:xfrm rot="5400000">
          <a:off x="4148911" y="-3183943"/>
          <a:ext cx="886900" cy="72744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menerima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produk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jasa</a:t>
          </a:r>
          <a:endParaRPr lang="en-US" sz="17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5400000">
        <a:off x="4148911" y="-3183943"/>
        <a:ext cx="886900" cy="7274476"/>
      </dsp:txXfrm>
    </dsp:sp>
    <dsp:sp modelId="{39D1DCF5-D515-1A44-8DC8-010CD7FBDB9D}">
      <dsp:nvSpPr>
        <dsp:cNvPr id="0" name=""/>
        <dsp:cNvSpPr/>
      </dsp:nvSpPr>
      <dsp:spPr>
        <a:xfrm rot="5400000">
          <a:off x="-204669" y="1439960"/>
          <a:ext cx="1364461" cy="955123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180718"/>
                <a:satOff val="-3780"/>
                <a:lumOff val="21031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180718"/>
                <a:satOff val="-3780"/>
                <a:lumOff val="21031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180718"/>
              <a:satOff val="-3780"/>
              <a:lumOff val="2103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Producers</a:t>
          </a:r>
          <a:endParaRPr lang="en-US" sz="17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5400000">
        <a:off x="-204669" y="1439960"/>
        <a:ext cx="1364461" cy="955123"/>
      </dsp:txXfrm>
    </dsp:sp>
    <dsp:sp modelId="{E1EFEA4B-ED33-4343-9037-088CB1D81EE8}">
      <dsp:nvSpPr>
        <dsp:cNvPr id="0" name=""/>
        <dsp:cNvSpPr/>
      </dsp:nvSpPr>
      <dsp:spPr>
        <a:xfrm rot="5400000">
          <a:off x="4148911" y="-1958496"/>
          <a:ext cx="886900" cy="72744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180718"/>
              <a:satOff val="-3780"/>
              <a:lumOff val="2103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cap="none" dirty="0" err="1" smtClean="0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sz="1700" kern="1200" cap="none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kern="1200" cap="none" dirty="0" err="1" smtClean="0">
              <a:solidFill>
                <a:srgbClr val="000000"/>
              </a:solidFill>
              <a:latin typeface="Times New Roman"/>
              <a:cs typeface="Times New Roman"/>
            </a:rPr>
            <a:t>memberikan</a:t>
          </a:r>
          <a:r>
            <a:rPr lang="en-US" sz="1700" kern="1200" cap="none" dirty="0" smtClean="0">
              <a:solidFill>
                <a:srgbClr val="000000"/>
              </a:solidFill>
              <a:latin typeface="Times New Roman"/>
              <a:cs typeface="Times New Roman"/>
            </a:rPr>
            <a:t> input </a:t>
          </a:r>
          <a:r>
            <a:rPr lang="en-US" sz="1700" kern="1200" cap="none" dirty="0" err="1" smtClean="0">
              <a:solidFill>
                <a:srgbClr val="000000"/>
              </a:solidFill>
              <a:latin typeface="Times New Roman"/>
              <a:cs typeface="Times New Roman"/>
            </a:rPr>
            <a:t>pada</a:t>
          </a:r>
          <a:r>
            <a:rPr lang="en-US" sz="1700" kern="1200" cap="none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cap="none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kern="1200" cap="none" dirty="0" smtClean="0">
              <a:solidFill>
                <a:srgbClr val="000000"/>
              </a:solidFill>
              <a:latin typeface="Times New Roman"/>
              <a:cs typeface="Times New Roman"/>
            </a:rPr>
            <a:t> (</a:t>
          </a:r>
          <a:r>
            <a:rPr lang="en-US" sz="1700" kern="1200" cap="none" dirty="0" err="1" smtClean="0">
              <a:solidFill>
                <a:srgbClr val="000000"/>
              </a:solidFill>
              <a:latin typeface="Times New Roman"/>
              <a:cs typeface="Times New Roman"/>
            </a:rPr>
            <a:t>karyawan</a:t>
          </a:r>
          <a:r>
            <a:rPr lang="en-US" sz="1700" kern="1200" cap="none" dirty="0" smtClean="0">
              <a:solidFill>
                <a:srgbClr val="000000"/>
              </a:solidFill>
              <a:latin typeface="Times New Roman"/>
              <a:cs typeface="Times New Roman"/>
            </a:rPr>
            <a:t>, investor, stockholders, </a:t>
          </a:r>
          <a:r>
            <a:rPr lang="en-US" sz="1700" kern="1200" cap="none" dirty="0" err="1" smtClean="0">
              <a:solidFill>
                <a:srgbClr val="000000"/>
              </a:solidFill>
              <a:latin typeface="Times New Roman"/>
              <a:cs typeface="Times New Roman"/>
            </a:rPr>
            <a:t>sukarelawan</a:t>
          </a:r>
          <a:r>
            <a:rPr lang="en-US" sz="1700" kern="1200" cap="none" dirty="0" smtClean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700" kern="1200" cap="none" dirty="0" err="1" smtClean="0">
              <a:solidFill>
                <a:srgbClr val="000000"/>
              </a:solidFill>
              <a:latin typeface="Times New Roman"/>
              <a:cs typeface="Times New Roman"/>
            </a:rPr>
            <a:t>donatur</a:t>
          </a:r>
          <a:r>
            <a:rPr lang="en-US" sz="1700" kern="1200" cap="none" dirty="0" smtClean="0">
              <a:solidFill>
                <a:srgbClr val="000000"/>
              </a:solidFill>
              <a:latin typeface="Times New Roman"/>
              <a:cs typeface="Times New Roman"/>
            </a:rPr>
            <a:t>, vendor, supplier)</a:t>
          </a:r>
          <a:endParaRPr lang="en-US" sz="1700" kern="1200" cap="none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5400000">
        <a:off x="4148911" y="-1958496"/>
        <a:ext cx="886900" cy="7274476"/>
      </dsp:txXfrm>
    </dsp:sp>
    <dsp:sp modelId="{D885BF5C-52CD-9F49-9721-8BC584C0C7CE}">
      <dsp:nvSpPr>
        <dsp:cNvPr id="0" name=""/>
        <dsp:cNvSpPr/>
      </dsp:nvSpPr>
      <dsp:spPr>
        <a:xfrm rot="5400000">
          <a:off x="-204669" y="2862715"/>
          <a:ext cx="1364461" cy="955123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361436"/>
                <a:satOff val="-7560"/>
                <a:lumOff val="4206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361436"/>
                <a:satOff val="-7560"/>
                <a:lumOff val="4206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361436"/>
              <a:satOff val="-7560"/>
              <a:lumOff val="4206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Enablers</a:t>
          </a:r>
          <a:endParaRPr lang="en-US" sz="17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5400000">
        <a:off x="-204669" y="2862715"/>
        <a:ext cx="1364461" cy="955123"/>
      </dsp:txXfrm>
    </dsp:sp>
    <dsp:sp modelId="{C0870C2D-6D19-494B-B7A4-06E850292C9C}">
      <dsp:nvSpPr>
        <dsp:cNvPr id="0" name=""/>
        <dsp:cNvSpPr/>
      </dsp:nvSpPr>
      <dsp:spPr>
        <a:xfrm rot="5400000">
          <a:off x="3951602" y="-535741"/>
          <a:ext cx="1281517" cy="72744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361436"/>
              <a:satOff val="-7560"/>
              <a:lumOff val="4206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menentukan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regulasi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seperti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standar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norma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berlaku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(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pemerintah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asosiasi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profesi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17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Opinion leader yang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bisa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mempengaruhi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keputusan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customer (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pialang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saham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analis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bisnis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17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Kelompok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dapat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membantu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terwujudnya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tujuan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(media)</a:t>
          </a:r>
          <a:endParaRPr lang="en-US" sz="17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5400000">
        <a:off x="3951602" y="-535741"/>
        <a:ext cx="1281517" cy="7274476"/>
      </dsp:txXfrm>
    </dsp:sp>
    <dsp:sp modelId="{4E2F82C9-D20E-274C-9B15-6F10E5DCE834}">
      <dsp:nvSpPr>
        <dsp:cNvPr id="0" name=""/>
        <dsp:cNvSpPr/>
      </dsp:nvSpPr>
      <dsp:spPr>
        <a:xfrm rot="5400000">
          <a:off x="-204669" y="4088162"/>
          <a:ext cx="1364461" cy="955123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180718"/>
                <a:satOff val="-3780"/>
                <a:lumOff val="21031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180718"/>
                <a:satOff val="-3780"/>
                <a:lumOff val="21031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180718"/>
              <a:satOff val="-3780"/>
              <a:lumOff val="2103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Limiters</a:t>
          </a:r>
          <a:endParaRPr lang="en-US" sz="17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5400000">
        <a:off x="-204669" y="4088162"/>
        <a:ext cx="1364461" cy="955123"/>
      </dsp:txXfrm>
    </dsp:sp>
    <dsp:sp modelId="{D2D75135-AA59-2244-9471-6CCBBD2C4F62}">
      <dsp:nvSpPr>
        <dsp:cNvPr id="0" name=""/>
        <dsp:cNvSpPr/>
      </dsp:nvSpPr>
      <dsp:spPr>
        <a:xfrm rot="5400000">
          <a:off x="4148911" y="689705"/>
          <a:ext cx="886900" cy="72744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180718"/>
              <a:satOff val="-3780"/>
              <a:lumOff val="2103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menghambat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keberhasilan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(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menentang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kegiatan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media yang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objektif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dalam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memberitakan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) (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kompetitor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, opponents)</a:t>
          </a:r>
          <a:endParaRPr lang="en-US" sz="17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5400000">
        <a:off x="4148911" y="689705"/>
        <a:ext cx="886900" cy="727447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15C265-F3DA-FE44-9ED1-01DD6B8F8A21}">
      <dsp:nvSpPr>
        <dsp:cNvPr id="0" name=""/>
        <dsp:cNvSpPr/>
      </dsp:nvSpPr>
      <dsp:spPr>
        <a:xfrm>
          <a:off x="0" y="193683"/>
          <a:ext cx="7639351" cy="7915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>
              <a:latin typeface="Times New Roman"/>
              <a:cs typeface="Times New Roman"/>
            </a:rPr>
            <a:t>Demografis</a:t>
          </a:r>
          <a:endParaRPr lang="en-US" sz="3300" kern="1200" dirty="0">
            <a:latin typeface="Times New Roman"/>
            <a:cs typeface="Times New Roman"/>
          </a:endParaRPr>
        </a:p>
      </dsp:txBody>
      <dsp:txXfrm>
        <a:off x="0" y="193683"/>
        <a:ext cx="7639351" cy="791505"/>
      </dsp:txXfrm>
    </dsp:sp>
    <dsp:sp modelId="{952EF751-D63A-4944-B1EA-B436F86CD38C}">
      <dsp:nvSpPr>
        <dsp:cNvPr id="0" name=""/>
        <dsp:cNvSpPr/>
      </dsp:nvSpPr>
      <dsp:spPr>
        <a:xfrm>
          <a:off x="0" y="985188"/>
          <a:ext cx="7639351" cy="8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2549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600" kern="1200" dirty="0" err="1" smtClean="0">
              <a:latin typeface="Times New Roman"/>
              <a:cs typeface="Times New Roman"/>
            </a:rPr>
            <a:t>Usia</a:t>
          </a:r>
          <a:r>
            <a:rPr lang="en-US" sz="2600" kern="1200" dirty="0" smtClean="0">
              <a:latin typeface="Times New Roman"/>
              <a:cs typeface="Times New Roman"/>
            </a:rPr>
            <a:t>, </a:t>
          </a:r>
          <a:r>
            <a:rPr lang="en-US" sz="2600" kern="1200" dirty="0" err="1" smtClean="0">
              <a:latin typeface="Times New Roman"/>
              <a:cs typeface="Times New Roman"/>
            </a:rPr>
            <a:t>jenis</a:t>
          </a:r>
          <a:r>
            <a:rPr lang="en-US" sz="2600" kern="1200" dirty="0" smtClean="0">
              <a:latin typeface="Times New Roman"/>
              <a:cs typeface="Times New Roman"/>
            </a:rPr>
            <a:t> </a:t>
          </a:r>
          <a:r>
            <a:rPr lang="en-US" sz="2600" kern="1200" dirty="0" err="1" smtClean="0">
              <a:latin typeface="Times New Roman"/>
              <a:cs typeface="Times New Roman"/>
            </a:rPr>
            <a:t>kelamin</a:t>
          </a:r>
          <a:r>
            <a:rPr lang="en-US" sz="2600" kern="1200" dirty="0" smtClean="0">
              <a:latin typeface="Times New Roman"/>
              <a:cs typeface="Times New Roman"/>
            </a:rPr>
            <a:t>, </a:t>
          </a:r>
          <a:r>
            <a:rPr lang="en-US" sz="2600" kern="1200" dirty="0" err="1" smtClean="0">
              <a:latin typeface="Times New Roman"/>
              <a:cs typeface="Times New Roman"/>
            </a:rPr>
            <a:t>pekerjaan</a:t>
          </a:r>
          <a:r>
            <a:rPr lang="en-US" sz="2600" kern="1200" dirty="0" smtClean="0">
              <a:latin typeface="Times New Roman"/>
              <a:cs typeface="Times New Roman"/>
            </a:rPr>
            <a:t>, status </a:t>
          </a:r>
          <a:r>
            <a:rPr lang="en-US" sz="2600" kern="1200" dirty="0" err="1" smtClean="0">
              <a:latin typeface="Times New Roman"/>
              <a:cs typeface="Times New Roman"/>
            </a:rPr>
            <a:t>pernikahan</a:t>
          </a:r>
          <a:r>
            <a:rPr lang="en-US" sz="2600" kern="1200" dirty="0" smtClean="0">
              <a:latin typeface="Times New Roman"/>
              <a:cs typeface="Times New Roman"/>
            </a:rPr>
            <a:t>, </a:t>
          </a:r>
          <a:r>
            <a:rPr lang="en-US" sz="2600" kern="1200" dirty="0" err="1" smtClean="0">
              <a:latin typeface="Times New Roman"/>
              <a:cs typeface="Times New Roman"/>
            </a:rPr>
            <a:t>pendidikan</a:t>
          </a:r>
          <a:r>
            <a:rPr lang="en-US" sz="2600" kern="1200" dirty="0" smtClean="0">
              <a:latin typeface="Times New Roman"/>
              <a:cs typeface="Times New Roman"/>
            </a:rPr>
            <a:t>, </a:t>
          </a:r>
          <a:r>
            <a:rPr lang="en-US" sz="2600" kern="1200" dirty="0" err="1" smtClean="0">
              <a:latin typeface="Times New Roman"/>
              <a:cs typeface="Times New Roman"/>
            </a:rPr>
            <a:t>pendapatan</a:t>
          </a:r>
          <a:r>
            <a:rPr lang="en-US" sz="2600" kern="1200" dirty="0" smtClean="0">
              <a:latin typeface="Times New Roman"/>
              <a:cs typeface="Times New Roman"/>
            </a:rPr>
            <a:t>, SES, </a:t>
          </a:r>
          <a:r>
            <a:rPr lang="en-US" sz="2600" kern="1200" dirty="0" err="1" smtClean="0">
              <a:latin typeface="Times New Roman"/>
              <a:cs typeface="Times New Roman"/>
            </a:rPr>
            <a:t>ras</a:t>
          </a:r>
          <a:r>
            <a:rPr lang="en-US" sz="2600" kern="1200" dirty="0" smtClean="0">
              <a:latin typeface="Times New Roman"/>
              <a:cs typeface="Times New Roman"/>
            </a:rPr>
            <a:t>, </a:t>
          </a:r>
          <a:r>
            <a:rPr lang="en-US" sz="2600" kern="1200" dirty="0" err="1" smtClean="0">
              <a:latin typeface="Times New Roman"/>
              <a:cs typeface="Times New Roman"/>
            </a:rPr>
            <a:t>lokasi</a:t>
          </a:r>
          <a:r>
            <a:rPr lang="en-US" sz="2600" kern="1200" dirty="0" smtClean="0">
              <a:latin typeface="Times New Roman"/>
              <a:cs typeface="Times New Roman"/>
            </a:rPr>
            <a:t> </a:t>
          </a:r>
          <a:r>
            <a:rPr lang="en-US" sz="2600" kern="1200" dirty="0" err="1" smtClean="0">
              <a:latin typeface="Times New Roman"/>
              <a:cs typeface="Times New Roman"/>
            </a:rPr>
            <a:t>geografis</a:t>
          </a:r>
          <a:r>
            <a:rPr lang="en-US" sz="2600" kern="1200" dirty="0" smtClean="0">
              <a:latin typeface="Times New Roman"/>
              <a:cs typeface="Times New Roman"/>
            </a:rPr>
            <a:t> </a:t>
          </a:r>
          <a:endParaRPr lang="en-US" sz="2600" kern="1200" dirty="0">
            <a:latin typeface="Times New Roman"/>
            <a:cs typeface="Times New Roman"/>
          </a:endParaRPr>
        </a:p>
      </dsp:txBody>
      <dsp:txXfrm>
        <a:off x="0" y="985188"/>
        <a:ext cx="7639351" cy="819720"/>
      </dsp:txXfrm>
    </dsp:sp>
    <dsp:sp modelId="{3F3B5F3D-00AA-E740-A46F-A87D12C9AF3E}">
      <dsp:nvSpPr>
        <dsp:cNvPr id="0" name=""/>
        <dsp:cNvSpPr/>
      </dsp:nvSpPr>
      <dsp:spPr>
        <a:xfrm>
          <a:off x="0" y="1804909"/>
          <a:ext cx="7639351" cy="7915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>
              <a:latin typeface="Times New Roman"/>
              <a:cs typeface="Times New Roman"/>
            </a:rPr>
            <a:t>Psikografis</a:t>
          </a:r>
          <a:r>
            <a:rPr lang="en-US" sz="3300" kern="1200" dirty="0" smtClean="0">
              <a:latin typeface="Times New Roman"/>
              <a:cs typeface="Times New Roman"/>
            </a:rPr>
            <a:t> </a:t>
          </a:r>
          <a:r>
            <a:rPr lang="en-US" sz="3300" kern="1200" dirty="0" err="1" smtClean="0">
              <a:latin typeface="Times New Roman"/>
              <a:cs typeface="Times New Roman"/>
            </a:rPr>
            <a:t>dan</a:t>
          </a:r>
          <a:r>
            <a:rPr lang="en-US" sz="3300" kern="1200" dirty="0" smtClean="0">
              <a:latin typeface="Times New Roman"/>
              <a:cs typeface="Times New Roman"/>
            </a:rPr>
            <a:t> Gaya </a:t>
          </a:r>
          <a:r>
            <a:rPr lang="en-US" sz="3300" kern="1200" dirty="0" err="1" smtClean="0">
              <a:latin typeface="Times New Roman"/>
              <a:cs typeface="Times New Roman"/>
            </a:rPr>
            <a:t>Hidup</a:t>
          </a:r>
          <a:endParaRPr lang="en-US" sz="3300" kern="1200" dirty="0">
            <a:latin typeface="Times New Roman"/>
            <a:cs typeface="Times New Roman"/>
          </a:endParaRPr>
        </a:p>
      </dsp:txBody>
      <dsp:txXfrm>
        <a:off x="0" y="1804909"/>
        <a:ext cx="7639351" cy="791505"/>
      </dsp:txXfrm>
    </dsp:sp>
    <dsp:sp modelId="{801933C8-3C56-9149-8710-503E3D9500D3}">
      <dsp:nvSpPr>
        <dsp:cNvPr id="0" name=""/>
        <dsp:cNvSpPr/>
      </dsp:nvSpPr>
      <dsp:spPr>
        <a:xfrm>
          <a:off x="0" y="2596414"/>
          <a:ext cx="7639351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2549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600" kern="1200" dirty="0" smtClean="0">
              <a:latin typeface="Times New Roman"/>
              <a:cs typeface="Times New Roman"/>
            </a:rPr>
            <a:t>Gaya </a:t>
          </a:r>
          <a:r>
            <a:rPr lang="en-US" sz="2600" kern="1200" dirty="0" err="1" smtClean="0">
              <a:latin typeface="Times New Roman"/>
              <a:cs typeface="Times New Roman"/>
            </a:rPr>
            <a:t>hidup</a:t>
          </a:r>
          <a:r>
            <a:rPr lang="en-US" sz="2600" kern="1200" dirty="0" smtClean="0">
              <a:latin typeface="Times New Roman"/>
              <a:cs typeface="Times New Roman"/>
            </a:rPr>
            <a:t>, </a:t>
          </a:r>
          <a:r>
            <a:rPr lang="en-US" sz="2600" kern="1200" dirty="0" err="1" smtClean="0">
              <a:latin typeface="Times New Roman"/>
              <a:cs typeface="Times New Roman"/>
            </a:rPr>
            <a:t>minat</a:t>
          </a:r>
          <a:r>
            <a:rPr lang="en-US" sz="2600" kern="1200" dirty="0" smtClean="0">
              <a:latin typeface="Times New Roman"/>
              <a:cs typeface="Times New Roman"/>
            </a:rPr>
            <a:t>, </a:t>
          </a:r>
          <a:r>
            <a:rPr lang="en-US" sz="2600" kern="1200" dirty="0" err="1" smtClean="0">
              <a:latin typeface="Times New Roman"/>
              <a:cs typeface="Times New Roman"/>
            </a:rPr>
            <a:t>sikap</a:t>
          </a:r>
          <a:r>
            <a:rPr lang="en-US" sz="2600" kern="1200" dirty="0" smtClean="0">
              <a:latin typeface="Times New Roman"/>
              <a:cs typeface="Times New Roman"/>
            </a:rPr>
            <a:t>, </a:t>
          </a:r>
          <a:r>
            <a:rPr lang="en-US" sz="2600" kern="1200" dirty="0" err="1" smtClean="0">
              <a:latin typeface="Times New Roman"/>
              <a:cs typeface="Times New Roman"/>
            </a:rPr>
            <a:t>kebiasaan</a:t>
          </a:r>
          <a:endParaRPr lang="en-US" sz="2600" kern="1200" dirty="0">
            <a:latin typeface="Times New Roman"/>
            <a:cs typeface="Times New Roman"/>
          </a:endParaRPr>
        </a:p>
      </dsp:txBody>
      <dsp:txXfrm>
        <a:off x="0" y="2596414"/>
        <a:ext cx="7639351" cy="546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alphaModFix amt="9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05B2A-5586-3C49-9A6F-22633551916E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95"/>
            <a:ext cx="7772400" cy="2752330"/>
          </a:xfrm>
        </p:spPr>
        <p:txBody>
          <a:bodyPr>
            <a:normAutofit/>
          </a:bodyPr>
          <a:lstStyle/>
          <a:p>
            <a:r>
              <a:rPr lang="en-US" sz="4900" dirty="0" smtClean="0">
                <a:latin typeface="Impact"/>
                <a:cs typeface="Impact"/>
              </a:rPr>
              <a:t>KOMUNIKASI LINGKUNGAN</a:t>
            </a:r>
            <a:r>
              <a:rPr lang="en-US" dirty="0" smtClean="0">
                <a:latin typeface="Impact"/>
                <a:cs typeface="Impact"/>
              </a:rPr>
              <a:t/>
            </a:r>
            <a:br>
              <a:rPr lang="en-US" dirty="0" smtClean="0">
                <a:latin typeface="Impact"/>
                <a:cs typeface="Impact"/>
              </a:rPr>
            </a:br>
            <a:r>
              <a:rPr lang="en-US" dirty="0" smtClean="0">
                <a:latin typeface="Impact"/>
                <a:cs typeface="Impact"/>
              </a:rPr>
              <a:t/>
            </a:r>
            <a:br>
              <a:rPr lang="en-US" dirty="0" smtClean="0">
                <a:latin typeface="Impact"/>
                <a:cs typeface="Impact"/>
              </a:rPr>
            </a:br>
            <a:r>
              <a:rPr lang="en-US" sz="3000" dirty="0" err="1" smtClean="0">
                <a:latin typeface="Impact"/>
                <a:cs typeface="Impact"/>
              </a:rPr>
              <a:t>Pertemuan</a:t>
            </a:r>
            <a:r>
              <a:rPr lang="en-US" sz="3000" dirty="0" smtClean="0">
                <a:latin typeface="Impact"/>
                <a:cs typeface="Impact"/>
              </a:rPr>
              <a:t> 12: </a:t>
            </a:r>
            <a:r>
              <a:rPr lang="en-US" sz="3000" dirty="0" err="1" smtClean="0">
                <a:latin typeface="Impact"/>
                <a:cs typeface="Impact"/>
              </a:rPr>
              <a:t>Perencanaan</a:t>
            </a:r>
            <a:r>
              <a:rPr lang="en-US" sz="3000" dirty="0" smtClean="0">
                <a:latin typeface="Impact"/>
                <a:cs typeface="Impact"/>
              </a:rPr>
              <a:t> </a:t>
            </a:r>
            <a:r>
              <a:rPr lang="en-US" sz="3000" dirty="0" err="1" smtClean="0">
                <a:latin typeface="Impact"/>
                <a:cs typeface="Impact"/>
              </a:rPr>
              <a:t>Kampanye</a:t>
            </a:r>
            <a:r>
              <a:rPr lang="en-US" sz="3000" dirty="0" smtClean="0">
                <a:latin typeface="Impact"/>
                <a:cs typeface="Impact"/>
              </a:rPr>
              <a:t> (</a:t>
            </a:r>
            <a:r>
              <a:rPr lang="en-US" sz="3000" dirty="0" err="1" smtClean="0">
                <a:latin typeface="Impact"/>
                <a:cs typeface="Impact"/>
              </a:rPr>
              <a:t>Analisis</a:t>
            </a:r>
            <a:r>
              <a:rPr lang="en-US" sz="3000" dirty="0" smtClean="0">
                <a:latin typeface="Impact"/>
                <a:cs typeface="Impact"/>
              </a:rPr>
              <a:t> </a:t>
            </a:r>
            <a:r>
              <a:rPr lang="en-US" sz="3000" dirty="0" err="1" smtClean="0">
                <a:latin typeface="Impact"/>
                <a:cs typeface="Impact"/>
              </a:rPr>
              <a:t>Publik</a:t>
            </a:r>
            <a:r>
              <a:rPr lang="en-US" sz="3000" dirty="0" smtClean="0">
                <a:latin typeface="Impact"/>
                <a:cs typeface="Impact"/>
              </a:rPr>
              <a:t> </a:t>
            </a:r>
            <a:r>
              <a:rPr lang="en-US" sz="3000" dirty="0" err="1" smtClean="0">
                <a:latin typeface="Impact"/>
                <a:cs typeface="Impact"/>
              </a:rPr>
              <a:t>Prioritas</a:t>
            </a:r>
            <a:r>
              <a:rPr lang="en-US" sz="3000" dirty="0" smtClean="0">
                <a:latin typeface="Impact"/>
                <a:cs typeface="Impact"/>
              </a:rPr>
              <a:t>)</a:t>
            </a:r>
            <a:endParaRPr lang="en-US" sz="3000" dirty="0">
              <a:latin typeface="Impact"/>
              <a:cs typeface="Impac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2975" y="4763056"/>
            <a:ext cx="4691634" cy="906274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Fasya</a:t>
            </a:r>
            <a:r>
              <a:rPr lang="en-US" dirty="0" smtClean="0"/>
              <a:t> </a:t>
            </a:r>
            <a:r>
              <a:rPr lang="en-US" dirty="0" err="1" smtClean="0"/>
              <a:t>Syifa</a:t>
            </a:r>
            <a:r>
              <a:rPr lang="en-US" dirty="0" smtClean="0"/>
              <a:t> </a:t>
            </a:r>
            <a:r>
              <a:rPr lang="en-US" dirty="0" err="1" smtClean="0"/>
              <a:t>Mutma</a:t>
            </a:r>
            <a:endParaRPr lang="en-US" dirty="0" smtClean="0"/>
          </a:p>
          <a:p>
            <a:r>
              <a:rPr lang="en-US" dirty="0" smtClean="0"/>
              <a:t>2021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6996" y="104016"/>
            <a:ext cx="6355187" cy="1143000"/>
          </a:xfrm>
        </p:spPr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ANALISIS PUBLIC PRIORITAS</a:t>
            </a:r>
            <a:endParaRPr lang="en-US" dirty="0">
              <a:latin typeface="Impact"/>
              <a:cs typeface="Impac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0776" y="2692017"/>
          <a:ext cx="7639351" cy="3336578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15953" y="1303890"/>
            <a:ext cx="606598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/>
                <a:cs typeface="Times New Roman"/>
              </a:rPr>
              <a:t>Mengidentifikasi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karakter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publik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guna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membangun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komunikasi</a:t>
            </a:r>
            <a:r>
              <a:rPr lang="en-US" sz="2400" dirty="0" smtClean="0">
                <a:latin typeface="Times New Roman"/>
                <a:cs typeface="Times New Roman"/>
              </a:rPr>
              <a:t> yang personal </a:t>
            </a:r>
            <a:r>
              <a:rPr lang="en-US" sz="2400" dirty="0" err="1" smtClean="0">
                <a:latin typeface="Times New Roman"/>
                <a:cs typeface="Times New Roman"/>
              </a:rPr>
              <a:t>dan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berkesan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312961"/>
            <a:ext cx="3561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Newsom, D. &amp; Haynes, J, 2011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44314"/>
            <a:ext cx="2479209" cy="1325562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Impact"/>
                <a:cs typeface="Impact"/>
              </a:rPr>
              <a:t>OPINION LEADERS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28370"/>
            <a:ext cx="8229600" cy="2857342"/>
          </a:xfrm>
          <a:solidFill>
            <a:srgbClr val="FFFFFF">
              <a:alpha val="85000"/>
            </a:srgbClr>
          </a:solidFill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>
                <a:latin typeface="Times New Roman"/>
                <a:cs typeface="Times New Roman"/>
              </a:rPr>
              <a:t>Opinion Leaders </a:t>
            </a:r>
            <a:r>
              <a:rPr lang="en-US" dirty="0" err="1">
                <a:latin typeface="Times New Roman"/>
                <a:cs typeface="Times New Roman"/>
              </a:rPr>
              <a:t>memiliki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pengaruh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besar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dalam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membentuk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opini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membentuk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sikap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publik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organisasi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berfungsi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sebagai</a:t>
            </a:r>
            <a:r>
              <a:rPr lang="en-US" dirty="0" smtClean="0">
                <a:latin typeface="Times New Roman"/>
                <a:cs typeface="Times New Roman"/>
              </a:rPr>
              <a:t> word</a:t>
            </a:r>
            <a:r>
              <a:rPr lang="en-US" dirty="0">
                <a:latin typeface="Times New Roman"/>
                <a:cs typeface="Times New Roman"/>
              </a:rPr>
              <a:t>-of-mouth support (</a:t>
            </a:r>
            <a:r>
              <a:rPr lang="en-US" dirty="0" err="1">
                <a:latin typeface="Times New Roman"/>
                <a:cs typeface="Times New Roman"/>
              </a:rPr>
              <a:t>penghubung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penyampaian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informasi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dari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organisasi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pada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publik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endParaRPr lang="en-US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dirty="0" err="1" smtClean="0">
                <a:latin typeface="Times New Roman"/>
                <a:cs typeface="Times New Roman"/>
              </a:rPr>
              <a:t>Terbagi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menjadi</a:t>
            </a:r>
            <a:r>
              <a:rPr lang="en-US" dirty="0">
                <a:latin typeface="Times New Roman"/>
                <a:cs typeface="Times New Roman"/>
              </a:rPr>
              <a:t>: Formal </a:t>
            </a:r>
            <a:r>
              <a:rPr lang="en-US" dirty="0" err="1">
                <a:latin typeface="Times New Roman"/>
                <a:cs typeface="Times New Roman"/>
              </a:rPr>
              <a:t>dan</a:t>
            </a:r>
            <a:r>
              <a:rPr lang="en-US" dirty="0">
                <a:latin typeface="Times New Roman"/>
                <a:cs typeface="Times New Roman"/>
              </a:rPr>
              <a:t> Informal Opinion </a:t>
            </a:r>
            <a:r>
              <a:rPr lang="en-US" dirty="0" smtClean="0">
                <a:latin typeface="Times New Roman"/>
                <a:cs typeface="Times New Roman"/>
              </a:rPr>
              <a:t>Leaders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Formal </a:t>
            </a:r>
            <a:r>
              <a:rPr lang="en-US" dirty="0">
                <a:latin typeface="Times New Roman"/>
                <a:cs typeface="Times New Roman"/>
              </a:rPr>
              <a:t>: </a:t>
            </a:r>
            <a:r>
              <a:rPr lang="en-US" dirty="0" err="1">
                <a:latin typeface="Times New Roman"/>
                <a:cs typeface="Times New Roman"/>
              </a:rPr>
              <a:t>Terstruktur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memiliki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otoritas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diakui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en-US" dirty="0" err="1" smtClean="0">
                <a:latin typeface="Times New Roman"/>
                <a:cs typeface="Times New Roman"/>
              </a:rPr>
              <a:t>Contoh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err="1" smtClean="0">
                <a:latin typeface="Times New Roman"/>
                <a:cs typeface="Times New Roman"/>
              </a:rPr>
              <a:t>Presiden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Gubernur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Rektor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dll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Informal</a:t>
            </a:r>
            <a:r>
              <a:rPr lang="en-US" dirty="0">
                <a:latin typeface="Times New Roman"/>
                <a:cs typeface="Times New Roman"/>
              </a:rPr>
              <a:t>: </a:t>
            </a:r>
            <a:r>
              <a:rPr lang="en-US" dirty="0" err="1">
                <a:latin typeface="Times New Roman"/>
                <a:cs typeface="Times New Roman"/>
              </a:rPr>
              <a:t>Publik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menganggap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seseorang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memiliki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kemampuan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dalam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mengkaji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suatu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topik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en-US" dirty="0" err="1">
                <a:latin typeface="Times New Roman"/>
                <a:cs typeface="Times New Roman"/>
              </a:rPr>
              <a:t>Contoh</a:t>
            </a:r>
            <a:r>
              <a:rPr lang="en-US" dirty="0">
                <a:latin typeface="Times New Roman"/>
                <a:cs typeface="Times New Roman"/>
              </a:rPr>
              <a:t>: </a:t>
            </a:r>
            <a:r>
              <a:rPr lang="en-US" dirty="0" err="1">
                <a:latin typeface="Times New Roman"/>
                <a:cs typeface="Times New Roman"/>
              </a:rPr>
              <a:t>Seorang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pakar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dalam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bidang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tertentu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jurnalis</a:t>
            </a:r>
            <a:r>
              <a:rPr lang="en-US" dirty="0">
                <a:latin typeface="Times New Roman"/>
                <a:cs typeface="Times New Roman"/>
              </a:rPr>
              <a:t> senior, </a:t>
            </a:r>
            <a:r>
              <a:rPr lang="en-US" dirty="0" err="1">
                <a:latin typeface="Times New Roman"/>
                <a:cs typeface="Times New Roman"/>
              </a:rPr>
              <a:t>dll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4" name="Picture 3" descr="ko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8734" y="105826"/>
            <a:ext cx="6619425" cy="31967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2386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THANK YOU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5116" y="2472260"/>
            <a:ext cx="7871683" cy="198283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Times New Roman"/>
                <a:cs typeface="Times New Roman"/>
              </a:rPr>
              <a:t>REFERENCES</a:t>
            </a:r>
          </a:p>
          <a:p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Newsom, D., &amp; Haynes, J. (2011). Public </a:t>
            </a:r>
            <a:r>
              <a:rPr lang="en-US" dirty="0" smtClean="0">
                <a:latin typeface="Times New Roman"/>
                <a:cs typeface="Times New Roman"/>
              </a:rPr>
              <a:t>Relations Writing : Form &amp; Style. Boston: Wadsworth.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Smith</a:t>
            </a:r>
            <a:r>
              <a:rPr lang="en-US" dirty="0" smtClean="0">
                <a:latin typeface="Times New Roman"/>
                <a:cs typeface="Times New Roman"/>
              </a:rPr>
              <a:t>, R. D. (2017). Strategic Planning for Public Relations (5th edition). New York: </a:t>
            </a:r>
            <a:r>
              <a:rPr lang="en-US" dirty="0" err="1" smtClean="0">
                <a:latin typeface="Times New Roman"/>
                <a:cs typeface="Times New Roman"/>
              </a:rPr>
              <a:t>Routledge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262" y="692655"/>
            <a:ext cx="2445897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Impact"/>
                <a:cs typeface="Impact"/>
              </a:rPr>
              <a:t>STRATEGIC GROUPING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352" y="2107722"/>
            <a:ext cx="3024059" cy="113619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 smtClean="0">
                <a:latin typeface="Times New Roman"/>
                <a:cs typeface="Times New Roman"/>
              </a:rPr>
              <a:t>Pengelompokan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orang-orang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terkait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dengan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organisasi</a:t>
            </a:r>
            <a:endParaRPr lang="en-US" dirty="0">
              <a:latin typeface="Times New Roman"/>
              <a:cs typeface="Times New Roman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3734714" y="332603"/>
          <a:ext cx="5409285" cy="2854441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large-crowd-of-people-small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54240" y="3444052"/>
            <a:ext cx="5974880" cy="32778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2191" y="937329"/>
            <a:ext cx="3031809" cy="1143000"/>
          </a:xfrm>
        </p:spPr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PUBLIC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98134"/>
            <a:ext cx="8229600" cy="3099234"/>
          </a:xfrm>
          <a:solidFill>
            <a:srgbClr val="FFFFFF">
              <a:alpha val="85000"/>
            </a:srgbClr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>
                <a:latin typeface="Times New Roman"/>
                <a:cs typeface="Times New Roman"/>
              </a:rPr>
              <a:t>Adalah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sekelompok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orang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memiliki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ketertarikan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sama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bersifat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homogen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Menyadari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situasi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sama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seperti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dihadapi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oleh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organisasi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Tercipta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karena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adanya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interaksi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ketergantungan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dengan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organisasi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Sehingga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isu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organisasi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juga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menjadi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isu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publik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Publik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seperti</a:t>
            </a:r>
            <a:r>
              <a:rPr lang="en-US" dirty="0" smtClean="0">
                <a:latin typeface="Times New Roman"/>
                <a:cs typeface="Times New Roman"/>
              </a:rPr>
              <a:t> ‘</a:t>
            </a:r>
            <a:r>
              <a:rPr lang="en-US" dirty="0" err="1" smtClean="0">
                <a:latin typeface="Times New Roman"/>
                <a:cs typeface="Times New Roman"/>
              </a:rPr>
              <a:t>keluarga</a:t>
            </a:r>
            <a:r>
              <a:rPr lang="en-US" dirty="0" smtClean="0">
                <a:latin typeface="Times New Roman"/>
                <a:cs typeface="Times New Roman"/>
              </a:rPr>
              <a:t>’, </a:t>
            </a:r>
            <a:r>
              <a:rPr lang="en-US" dirty="0" err="1" smtClean="0">
                <a:latin typeface="Times New Roman"/>
                <a:cs typeface="Times New Roman"/>
              </a:rPr>
              <a:t>kita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tidak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memilih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tapi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mereka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ada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untuk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itu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perusahaan/organisasi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harus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bisa</a:t>
            </a:r>
            <a:r>
              <a:rPr lang="en-US" dirty="0" smtClean="0">
                <a:latin typeface="Times New Roman"/>
                <a:cs typeface="Times New Roman"/>
              </a:rPr>
              <a:t> deal with them</a:t>
            </a:r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4" name="Picture 3" descr="large-crowd-of-people-smal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200" y="120944"/>
            <a:ext cx="5974880" cy="32778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MARKET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2625"/>
            <a:ext cx="8229600" cy="2010104"/>
          </a:xfrm>
          <a:solidFill>
            <a:srgbClr val="FFFFFF">
              <a:alpha val="85000"/>
            </a:srgbClr>
          </a:solidFill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Organisasi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memilih</a:t>
            </a:r>
            <a:r>
              <a:rPr lang="en-US" dirty="0">
                <a:latin typeface="Times New Roman"/>
                <a:cs typeface="Times New Roman"/>
              </a:rPr>
              <a:t> market </a:t>
            </a:r>
            <a:r>
              <a:rPr lang="en-US" dirty="0" err="1">
                <a:latin typeface="Times New Roman"/>
                <a:cs typeface="Times New Roman"/>
              </a:rPr>
              <a:t>untuk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mendukung</a:t>
            </a:r>
            <a:r>
              <a:rPr lang="en-US" dirty="0">
                <a:latin typeface="Times New Roman"/>
                <a:cs typeface="Times New Roman"/>
              </a:rPr>
              <a:t> program </a:t>
            </a:r>
            <a:r>
              <a:rPr lang="en-US" dirty="0" err="1">
                <a:latin typeface="Times New Roman"/>
                <a:cs typeface="Times New Roman"/>
              </a:rPr>
              <a:t>organisasi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utamanya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dalam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hal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pemasaran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Segmentasinya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dibuat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berdasarkan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usia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pendapatan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dan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gaya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hidup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yang </a:t>
            </a:r>
            <a:r>
              <a:rPr lang="en-US" dirty="0" err="1" smtClean="0">
                <a:latin typeface="Times New Roman"/>
                <a:cs typeface="Times New Roman"/>
              </a:rPr>
              <a:t>sekiranya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dapat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membantu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tercapainya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tujuan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organisasi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Market </a:t>
            </a:r>
            <a:r>
              <a:rPr lang="en-US" dirty="0" err="1" smtClean="0">
                <a:latin typeface="Times New Roman"/>
                <a:cs typeface="Times New Roman"/>
              </a:rPr>
              <a:t>seperti</a:t>
            </a:r>
            <a:r>
              <a:rPr lang="en-US" dirty="0" smtClean="0">
                <a:latin typeface="Times New Roman"/>
                <a:cs typeface="Times New Roman"/>
              </a:rPr>
              <a:t> ‘</a:t>
            </a:r>
            <a:r>
              <a:rPr lang="en-US" dirty="0" err="1" smtClean="0">
                <a:latin typeface="Times New Roman"/>
                <a:cs typeface="Times New Roman"/>
              </a:rPr>
              <a:t>teman</a:t>
            </a:r>
            <a:r>
              <a:rPr lang="en-US" dirty="0" smtClean="0">
                <a:latin typeface="Times New Roman"/>
                <a:cs typeface="Times New Roman"/>
              </a:rPr>
              <a:t>’, </a:t>
            </a:r>
            <a:r>
              <a:rPr lang="en-US" dirty="0" err="1" smtClean="0">
                <a:latin typeface="Times New Roman"/>
                <a:cs typeface="Times New Roman"/>
              </a:rPr>
              <a:t>kita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memilih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siapa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akan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menjadi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teman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kita</a:t>
            </a:r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4" name="Picture 3" descr="market trg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726" y="3153104"/>
            <a:ext cx="6446794" cy="36293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0938" y="0"/>
            <a:ext cx="3080950" cy="1143000"/>
          </a:xfrm>
        </p:spPr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AUDIENCE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58849"/>
            <a:ext cx="8229600" cy="2853797"/>
          </a:xfrm>
          <a:solidFill>
            <a:srgbClr val="FFFFFF">
              <a:alpha val="85000"/>
            </a:srgbClr>
          </a:solidFill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Kumpulan </a:t>
            </a:r>
            <a:r>
              <a:rPr lang="en-US" dirty="0" err="1">
                <a:latin typeface="Times New Roman"/>
                <a:cs typeface="Times New Roman"/>
              </a:rPr>
              <a:t>orang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menaruh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perhatian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pada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media </a:t>
            </a:r>
            <a:r>
              <a:rPr lang="en-US" dirty="0" err="1">
                <a:latin typeface="Times New Roman"/>
                <a:cs typeface="Times New Roman"/>
              </a:rPr>
              <a:t>komunikasi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menerima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pesan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melalui</a:t>
            </a:r>
            <a:r>
              <a:rPr lang="en-US" dirty="0" smtClean="0">
                <a:latin typeface="Times New Roman"/>
                <a:cs typeface="Times New Roman"/>
              </a:rPr>
              <a:t> media </a:t>
            </a:r>
            <a:r>
              <a:rPr lang="en-US" dirty="0" err="1" smtClean="0">
                <a:latin typeface="Times New Roman"/>
                <a:cs typeface="Times New Roman"/>
              </a:rPr>
              <a:t>tersebut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Dapat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dikategorikan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berdasar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pada</a:t>
            </a:r>
            <a:r>
              <a:rPr lang="en-US" dirty="0" smtClean="0">
                <a:latin typeface="Times New Roman"/>
                <a:cs typeface="Times New Roman"/>
              </a:rPr>
              <a:t> Demographic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yaitu</a:t>
            </a:r>
            <a:r>
              <a:rPr lang="en-US" dirty="0">
                <a:latin typeface="Times New Roman"/>
                <a:cs typeface="Times New Roman"/>
              </a:rPr>
              <a:t>: </a:t>
            </a:r>
            <a:r>
              <a:rPr lang="en-US" dirty="0" err="1">
                <a:latin typeface="Times New Roman"/>
                <a:cs typeface="Times New Roman"/>
              </a:rPr>
              <a:t>umur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pendapatan</a:t>
            </a:r>
            <a:r>
              <a:rPr lang="en-US" dirty="0">
                <a:latin typeface="Times New Roman"/>
                <a:cs typeface="Times New Roman"/>
              </a:rPr>
              <a:t>. Serta </a:t>
            </a:r>
            <a:r>
              <a:rPr lang="en-US" dirty="0" err="1" smtClean="0">
                <a:latin typeface="Times New Roman"/>
                <a:cs typeface="Times New Roman"/>
              </a:rPr>
              <a:t>berdasarkan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Psycographic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yaitu</a:t>
            </a:r>
            <a:r>
              <a:rPr lang="en-US" dirty="0">
                <a:latin typeface="Times New Roman"/>
                <a:cs typeface="Times New Roman"/>
              </a:rPr>
              <a:t>: </a:t>
            </a:r>
            <a:r>
              <a:rPr lang="en-US" dirty="0" err="1">
                <a:latin typeface="Times New Roman"/>
                <a:cs typeface="Times New Roman"/>
              </a:rPr>
              <a:t>gaya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hidup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nilai</a:t>
            </a:r>
            <a:r>
              <a:rPr lang="en-US" dirty="0" smtClean="0">
                <a:latin typeface="Times New Roman"/>
                <a:cs typeface="Times New Roman"/>
              </a:rPr>
              <a:t> (</a:t>
            </a:r>
            <a:r>
              <a:rPr lang="en-US" dirty="0">
                <a:latin typeface="Times New Roman"/>
                <a:cs typeface="Times New Roman"/>
              </a:rPr>
              <a:t>value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r>
              <a:rPr lang="en-US" dirty="0" err="1" smtClean="0">
                <a:latin typeface="Times New Roman"/>
                <a:cs typeface="Times New Roman"/>
              </a:rPr>
              <a:t>Contohnya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dalam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kampanye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politik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orang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mendengarkan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pesan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kampanye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dari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berbagai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media </a:t>
            </a:r>
            <a:r>
              <a:rPr lang="en-US" dirty="0" err="1">
                <a:latin typeface="Times New Roman"/>
                <a:cs typeface="Times New Roman"/>
              </a:rPr>
              <a:t>adalah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audiens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yang </a:t>
            </a:r>
            <a:r>
              <a:rPr lang="en-US" dirty="0" err="1" smtClean="0">
                <a:latin typeface="Times New Roman"/>
                <a:cs typeface="Times New Roman"/>
              </a:rPr>
              <a:t>berasal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dari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berbagai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latar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belakang</a:t>
            </a:r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4" name="Picture 3" descr="target-audience.j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0639" y="1012921"/>
            <a:ext cx="6543361" cy="2945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8939" y="0"/>
            <a:ext cx="3670641" cy="1143000"/>
          </a:xfrm>
        </p:spPr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STAKEHOLDER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72469"/>
            <a:ext cx="8229600" cy="2455136"/>
          </a:xfrm>
          <a:solidFill>
            <a:srgbClr val="FFFFFF">
              <a:alpha val="85000"/>
            </a:srgbClr>
          </a:solidFill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Stakeholder </a:t>
            </a:r>
            <a:r>
              <a:rPr lang="en-US" dirty="0">
                <a:latin typeface="Times New Roman"/>
                <a:cs typeface="Times New Roman"/>
              </a:rPr>
              <a:t>/ </a:t>
            </a:r>
            <a:r>
              <a:rPr lang="en-US" dirty="0" err="1">
                <a:latin typeface="Times New Roman"/>
                <a:cs typeface="Times New Roman"/>
              </a:rPr>
              <a:t>pemangku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kepentingan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memiliki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keterkaitan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dengan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visi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misi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organisasi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Sedangkan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publik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berhubungan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dengan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organisasi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melalui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pesan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Stakeholder </a:t>
            </a:r>
            <a:r>
              <a:rPr lang="en-US" dirty="0" err="1">
                <a:latin typeface="Times New Roman"/>
                <a:cs typeface="Times New Roman"/>
              </a:rPr>
              <a:t>lebih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menyadari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keterkaitan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dengan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organisasi</a:t>
            </a:r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4" name="Picture 3" descr="org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3654" y="1037174"/>
            <a:ext cx="6223621" cy="30236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2218" y="274638"/>
            <a:ext cx="6336230" cy="11430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Impact"/>
                <a:cs typeface="Impact"/>
              </a:rPr>
              <a:t>THE CHARACTERISTICS OF PUBLIC</a:t>
            </a:r>
            <a:endParaRPr lang="en-US" dirty="0">
              <a:latin typeface="Impact"/>
              <a:cs typeface="Impac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8859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3868" y="236722"/>
            <a:ext cx="6127712" cy="11430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Impact"/>
                <a:cs typeface="Impact"/>
              </a:rPr>
              <a:t>THE CHARACTERISTIC OF PUBLIC</a:t>
            </a:r>
            <a:endParaRPr lang="en-US" dirty="0">
              <a:latin typeface="Impact"/>
              <a:cs typeface="Impac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8338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086" y="141932"/>
            <a:ext cx="6279362" cy="1143000"/>
          </a:xfrm>
        </p:spPr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CATEGORIES OF PUBLIC</a:t>
            </a:r>
            <a:endParaRPr lang="en-US" dirty="0">
              <a:latin typeface="Impact"/>
              <a:cs typeface="Impac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17638"/>
          <a:ext cx="8229600" cy="52578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729</Words>
  <Application>Microsoft Macintosh PowerPoint</Application>
  <PresentationFormat>On-screen Show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KOMUNIKASI LINGKUNGAN  Pertemuan 12: Perencanaan Kampanye (Analisis Publik Prioritas)</vt:lpstr>
      <vt:lpstr>STRATEGIC GROUPING</vt:lpstr>
      <vt:lpstr>PUBLIC</vt:lpstr>
      <vt:lpstr>MARKET</vt:lpstr>
      <vt:lpstr>AUDIENCE</vt:lpstr>
      <vt:lpstr>STAKEHOLDER</vt:lpstr>
      <vt:lpstr>THE CHARACTERISTICS OF PUBLIC</vt:lpstr>
      <vt:lpstr>THE CHARACTERISTIC OF PUBLIC</vt:lpstr>
      <vt:lpstr>CATEGORIES OF PUBLIC</vt:lpstr>
      <vt:lpstr>ANALISIS PUBLIC PRIORITAS</vt:lpstr>
      <vt:lpstr>OPINION LEADERS</vt:lpstr>
      <vt:lpstr>THANK YOU</vt:lpstr>
    </vt:vector>
  </TitlesOfParts>
  <Company>London School of Public Relation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LINGKUNGAN  Pertemuan 9: Perencanaan Komunikasi Strategis</dc:title>
  <dc:creator>Reny Dyanasari</dc:creator>
  <cp:lastModifiedBy>Reny Dyanasari</cp:lastModifiedBy>
  <cp:revision>8</cp:revision>
  <dcterms:created xsi:type="dcterms:W3CDTF">2021-11-15T14:24:16Z</dcterms:created>
  <dcterms:modified xsi:type="dcterms:W3CDTF">2021-11-15T16:00:27Z</dcterms:modified>
</cp:coreProperties>
</file>