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91" r:id="rId3"/>
    <p:sldId id="280" r:id="rId4"/>
    <p:sldId id="294" r:id="rId5"/>
    <p:sldId id="287" r:id="rId6"/>
    <p:sldId id="292" r:id="rId7"/>
    <p:sldId id="281" r:id="rId8"/>
    <p:sldId id="282" r:id="rId9"/>
    <p:sldId id="283" r:id="rId10"/>
    <p:sldId id="285" r:id="rId11"/>
    <p:sldId id="293" r:id="rId12"/>
    <p:sldId id="258" r:id="rId13"/>
    <p:sldId id="259" r:id="rId14"/>
    <p:sldId id="260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105F6-1093-4D1D-8CD8-50066DC19169}" v="2" dt="2021-11-03T00:46:00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737"/>
  </p:normalViewPr>
  <p:slideViewPr>
    <p:cSldViewPr snapToGrid="0" snapToObjects="1"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aliudin" userId="ac50bcb3f64ac75e" providerId="LiveId" clId="{8B3105F6-1093-4D1D-8CD8-50066DC19169}"/>
    <pc:docChg chg="undo custSel addSld delSld modSld">
      <pc:chgData name="emma aliudin" userId="ac50bcb3f64ac75e" providerId="LiveId" clId="{8B3105F6-1093-4D1D-8CD8-50066DC19169}" dt="2021-11-03T00:57:31.470" v="991" actId="26606"/>
      <pc:docMkLst>
        <pc:docMk/>
      </pc:docMkLst>
      <pc:sldChg chg="modSp mod">
        <pc:chgData name="emma aliudin" userId="ac50bcb3f64ac75e" providerId="LiveId" clId="{8B3105F6-1093-4D1D-8CD8-50066DC19169}" dt="2021-11-03T00:48:45.054" v="310" actId="1076"/>
        <pc:sldMkLst>
          <pc:docMk/>
          <pc:sldMk cId="0" sldId="258"/>
        </pc:sldMkLst>
        <pc:spChg chg="mod">
          <ac:chgData name="emma aliudin" userId="ac50bcb3f64ac75e" providerId="LiveId" clId="{8B3105F6-1093-4D1D-8CD8-50066DC19169}" dt="2021-11-03T00:48:45.054" v="310" actId="1076"/>
          <ac:spMkLst>
            <pc:docMk/>
            <pc:sldMk cId="0" sldId="258"/>
            <ac:spMk id="110" creationId="{00000000-0000-0000-0000-000000000000}"/>
          </ac:spMkLst>
        </pc:spChg>
      </pc:sldChg>
      <pc:sldChg chg="modSp mod">
        <pc:chgData name="emma aliudin" userId="ac50bcb3f64ac75e" providerId="LiveId" clId="{8B3105F6-1093-4D1D-8CD8-50066DC19169}" dt="2021-11-03T00:44:21.481" v="0" actId="27636"/>
        <pc:sldMkLst>
          <pc:docMk/>
          <pc:sldMk cId="0" sldId="259"/>
        </pc:sldMkLst>
        <pc:spChg chg="mod">
          <ac:chgData name="emma aliudin" userId="ac50bcb3f64ac75e" providerId="LiveId" clId="{8B3105F6-1093-4D1D-8CD8-50066DC19169}" dt="2021-11-03T00:44:21.481" v="0" actId="27636"/>
          <ac:spMkLst>
            <pc:docMk/>
            <pc:sldMk cId="0" sldId="259"/>
            <ac:spMk id="116" creationId="{00000000-0000-0000-0000-000000000000}"/>
          </ac:spMkLst>
        </pc:spChg>
      </pc:sldChg>
      <pc:sldChg chg="modSp del mod">
        <pc:chgData name="emma aliudin" userId="ac50bcb3f64ac75e" providerId="LiveId" clId="{8B3105F6-1093-4D1D-8CD8-50066DC19169}" dt="2021-11-03T00:50:03.108" v="311" actId="47"/>
        <pc:sldMkLst>
          <pc:docMk/>
          <pc:sldMk cId="0" sldId="261"/>
        </pc:sldMkLst>
        <pc:spChg chg="mod">
          <ac:chgData name="emma aliudin" userId="ac50bcb3f64ac75e" providerId="LiveId" clId="{8B3105F6-1093-4D1D-8CD8-50066DC19169}" dt="2021-11-03T00:44:21.501" v="1" actId="27636"/>
          <ac:spMkLst>
            <pc:docMk/>
            <pc:sldMk cId="0" sldId="261"/>
            <ac:spMk id="144" creationId="{00000000-0000-0000-0000-000000000000}"/>
          </ac:spMkLst>
        </pc:spChg>
      </pc:sldChg>
      <pc:sldChg chg="addSp modSp mod">
        <pc:chgData name="emma aliudin" userId="ac50bcb3f64ac75e" providerId="LiveId" clId="{8B3105F6-1093-4D1D-8CD8-50066DC19169}" dt="2021-11-03T00:48:21.709" v="309" actId="13822"/>
        <pc:sldMkLst>
          <pc:docMk/>
          <pc:sldMk cId="1116139839" sldId="293"/>
        </pc:sldMkLst>
        <pc:spChg chg="mod">
          <ac:chgData name="emma aliudin" userId="ac50bcb3f64ac75e" providerId="LiveId" clId="{8B3105F6-1093-4D1D-8CD8-50066DC19169}" dt="2021-11-03T00:45:44.663" v="31" actId="14100"/>
          <ac:spMkLst>
            <pc:docMk/>
            <pc:sldMk cId="1116139839" sldId="293"/>
            <ac:spMk id="3" creationId="{6DD95F9E-CE43-FC4E-903B-6E5D01E16B36}"/>
          </ac:spMkLst>
        </pc:spChg>
        <pc:spChg chg="add mod">
          <ac:chgData name="emma aliudin" userId="ac50bcb3f64ac75e" providerId="LiveId" clId="{8B3105F6-1093-4D1D-8CD8-50066DC19169}" dt="2021-11-03T00:48:21.709" v="309" actId="13822"/>
          <ac:spMkLst>
            <pc:docMk/>
            <pc:sldMk cId="1116139839" sldId="293"/>
            <ac:spMk id="4" creationId="{23E32319-D118-4332-8764-72275DCE75B4}"/>
          </ac:spMkLst>
        </pc:spChg>
        <pc:spChg chg="add mod">
          <ac:chgData name="emma aliudin" userId="ac50bcb3f64ac75e" providerId="LiveId" clId="{8B3105F6-1093-4D1D-8CD8-50066DC19169}" dt="2021-11-03T00:48:02.843" v="308" actId="1076"/>
          <ac:spMkLst>
            <pc:docMk/>
            <pc:sldMk cId="1116139839" sldId="293"/>
            <ac:spMk id="6" creationId="{9C2A6696-0D2C-4681-A110-39B64FCCF6E6}"/>
          </ac:spMkLst>
        </pc:spChg>
      </pc:sldChg>
      <pc:sldChg chg="addSp delSp modSp new mod setBg">
        <pc:chgData name="emma aliudin" userId="ac50bcb3f64ac75e" providerId="LiveId" clId="{8B3105F6-1093-4D1D-8CD8-50066DC19169}" dt="2021-11-03T00:57:31.470" v="991" actId="26606"/>
        <pc:sldMkLst>
          <pc:docMk/>
          <pc:sldMk cId="2361317426" sldId="295"/>
        </pc:sldMkLst>
        <pc:spChg chg="mod">
          <ac:chgData name="emma aliudin" userId="ac50bcb3f64ac75e" providerId="LiveId" clId="{8B3105F6-1093-4D1D-8CD8-50066DC19169}" dt="2021-11-03T00:57:31.470" v="991" actId="26606"/>
          <ac:spMkLst>
            <pc:docMk/>
            <pc:sldMk cId="2361317426" sldId="295"/>
            <ac:spMk id="2" creationId="{CF5F50AA-731E-4136-9AC7-5C59B690BEE8}"/>
          </ac:spMkLst>
        </pc:spChg>
        <pc:spChg chg="mod">
          <ac:chgData name="emma aliudin" userId="ac50bcb3f64ac75e" providerId="LiveId" clId="{8B3105F6-1093-4D1D-8CD8-50066DC19169}" dt="2021-11-03T00:57:31.470" v="991" actId="26606"/>
          <ac:spMkLst>
            <pc:docMk/>
            <pc:sldMk cId="2361317426" sldId="295"/>
            <ac:spMk id="3" creationId="{DB4F4FBC-7951-4ECF-B7AA-10D25AFE31A9}"/>
          </ac:spMkLst>
        </pc:spChg>
        <pc:spChg chg="add del">
          <ac:chgData name="emma aliudin" userId="ac50bcb3f64ac75e" providerId="LiveId" clId="{8B3105F6-1093-4D1D-8CD8-50066DC19169}" dt="2021-11-03T00:57:31.447" v="990" actId="26606"/>
          <ac:spMkLst>
            <pc:docMk/>
            <pc:sldMk cId="2361317426" sldId="295"/>
            <ac:spMk id="8" creationId="{C9A36457-A5F4-4103-A443-02581C09185B}"/>
          </ac:spMkLst>
        </pc:spChg>
        <pc:spChg chg="add del">
          <ac:chgData name="emma aliudin" userId="ac50bcb3f64ac75e" providerId="LiveId" clId="{8B3105F6-1093-4D1D-8CD8-50066DC19169}" dt="2021-11-03T00:57:31.447" v="990" actId="26606"/>
          <ac:spMkLst>
            <pc:docMk/>
            <pc:sldMk cId="2361317426" sldId="295"/>
            <ac:spMk id="10" creationId="{DC5FB7E8-B636-40FA-BE8D-48145C0F5C57}"/>
          </ac:spMkLst>
        </pc:spChg>
        <pc:spChg chg="add del">
          <ac:chgData name="emma aliudin" userId="ac50bcb3f64ac75e" providerId="LiveId" clId="{8B3105F6-1093-4D1D-8CD8-50066DC19169}" dt="2021-11-03T00:57:31.447" v="990" actId="26606"/>
          <ac:spMkLst>
            <pc:docMk/>
            <pc:sldMk cId="2361317426" sldId="295"/>
            <ac:spMk id="12" creationId="{142DCE2C-2863-46FA-9BE7-24365A24D9BA}"/>
          </ac:spMkLst>
        </pc:spChg>
        <pc:spChg chg="add">
          <ac:chgData name="emma aliudin" userId="ac50bcb3f64ac75e" providerId="LiveId" clId="{8B3105F6-1093-4D1D-8CD8-50066DC19169}" dt="2021-11-03T00:57:31.470" v="991" actId="26606"/>
          <ac:spMkLst>
            <pc:docMk/>
            <pc:sldMk cId="2361317426" sldId="295"/>
            <ac:spMk id="14" creationId="{5D7F64A8-D625-4F61-A290-B499BB62ACFF}"/>
          </ac:spMkLst>
        </pc:spChg>
        <pc:picChg chg="add">
          <ac:chgData name="emma aliudin" userId="ac50bcb3f64ac75e" providerId="LiveId" clId="{8B3105F6-1093-4D1D-8CD8-50066DC19169}" dt="2021-11-03T00:57:31.470" v="991" actId="26606"/>
          <ac:picMkLst>
            <pc:docMk/>
            <pc:sldMk cId="2361317426" sldId="295"/>
            <ac:picMk id="7" creationId="{629C4176-B41A-4771-A22F-C23A27B0F044}"/>
          </ac:picMkLst>
        </pc:picChg>
        <pc:picChg chg="add">
          <ac:chgData name="emma aliudin" userId="ac50bcb3f64ac75e" providerId="LiveId" clId="{8B3105F6-1093-4D1D-8CD8-50066DC19169}" dt="2021-11-03T00:57:31.470" v="991" actId="26606"/>
          <ac:picMkLst>
            <pc:docMk/>
            <pc:sldMk cId="2361317426" sldId="295"/>
            <ac:picMk id="9" creationId="{E3AF1068-2B77-4A4D-A373-7B11673A778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49D5-2FD7-264C-905E-EABE51DFB34B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DD0BA-47D9-1B4C-AEAE-E32122D70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D0BA-47D9-1B4C-AEAE-E32122D70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11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df258e727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2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sp>
        <p:nvSpPr>
          <p:cNvPr id="106" name="Google Shape;106;gdf258e727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f5445a416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gdf5445a416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df258e727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gdf258e727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0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3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76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800">
                <a:solidFill>
                  <a:srgbClr val="888888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83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18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37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80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7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80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67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38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Content">
  <p:cSld name="Title &amp; Conten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f258e727d_1_128"/>
          <p:cNvSpPr txBox="1">
            <a:spLocks noGrp="1"/>
          </p:cNvSpPr>
          <p:nvPr>
            <p:ph type="dt" idx="10"/>
          </p:nvPr>
        </p:nvSpPr>
        <p:spPr>
          <a:xfrm>
            <a:off x="6123898" y="6491415"/>
            <a:ext cx="198675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gdf258e727d_1_128"/>
          <p:cNvSpPr txBox="1">
            <a:spLocks noGrp="1"/>
          </p:cNvSpPr>
          <p:nvPr>
            <p:ph type="ftr" idx="11"/>
          </p:nvPr>
        </p:nvSpPr>
        <p:spPr>
          <a:xfrm>
            <a:off x="899409" y="6491416"/>
            <a:ext cx="308610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gdf258e727d_1_128"/>
          <p:cNvSpPr txBox="1">
            <a:spLocks noGrp="1"/>
          </p:cNvSpPr>
          <p:nvPr>
            <p:ph type="sldNum" idx="12"/>
          </p:nvPr>
        </p:nvSpPr>
        <p:spPr>
          <a:xfrm>
            <a:off x="8186351" y="6491417"/>
            <a:ext cx="32895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4" name="Google Shape;84;gdf258e727d_1_128"/>
          <p:cNvSpPr txBox="1">
            <a:spLocks noGrp="1"/>
          </p:cNvSpPr>
          <p:nvPr>
            <p:ph type="title"/>
          </p:nvPr>
        </p:nvSpPr>
        <p:spPr>
          <a:xfrm>
            <a:off x="882263" y="1438945"/>
            <a:ext cx="761602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33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85" name="Google Shape;85;gdf258e727d_1_128"/>
          <p:cNvSpPr txBox="1">
            <a:spLocks noGrp="1"/>
          </p:cNvSpPr>
          <p:nvPr>
            <p:ph type="body" idx="1"/>
          </p:nvPr>
        </p:nvSpPr>
        <p:spPr>
          <a:xfrm>
            <a:off x="882264" y="3435590"/>
            <a:ext cx="7616025" cy="29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marR="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6237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content">
  <p:cSld name="Centered conten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f258e727d_1_134"/>
          <p:cNvSpPr txBox="1">
            <a:spLocks noGrp="1"/>
          </p:cNvSpPr>
          <p:nvPr>
            <p:ph type="dt" idx="10"/>
          </p:nvPr>
        </p:nvSpPr>
        <p:spPr>
          <a:xfrm>
            <a:off x="6123898" y="6491415"/>
            <a:ext cx="198675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gdf258e727d_1_134"/>
          <p:cNvSpPr txBox="1">
            <a:spLocks noGrp="1"/>
          </p:cNvSpPr>
          <p:nvPr>
            <p:ph type="ftr" idx="11"/>
          </p:nvPr>
        </p:nvSpPr>
        <p:spPr>
          <a:xfrm>
            <a:off x="899409" y="6491416"/>
            <a:ext cx="308610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5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gdf258e727d_1_134"/>
          <p:cNvSpPr txBox="1">
            <a:spLocks noGrp="1"/>
          </p:cNvSpPr>
          <p:nvPr>
            <p:ph type="sldNum" idx="12"/>
          </p:nvPr>
        </p:nvSpPr>
        <p:spPr>
          <a:xfrm>
            <a:off x="8186351" y="6491417"/>
            <a:ext cx="328950" cy="23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75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0" name="Google Shape;90;gdf258e727d_1_134"/>
          <p:cNvSpPr txBox="1">
            <a:spLocks noGrp="1"/>
          </p:cNvSpPr>
          <p:nvPr>
            <p:ph type="title"/>
          </p:nvPr>
        </p:nvSpPr>
        <p:spPr>
          <a:xfrm>
            <a:off x="899409" y="996778"/>
            <a:ext cx="7367175" cy="9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sz="3300" b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91" name="Google Shape;91;gdf258e727d_1_134"/>
          <p:cNvSpPr txBox="1">
            <a:spLocks noGrp="1"/>
          </p:cNvSpPr>
          <p:nvPr>
            <p:ph type="body" idx="1"/>
          </p:nvPr>
        </p:nvSpPr>
        <p:spPr>
          <a:xfrm>
            <a:off x="899409" y="2314832"/>
            <a:ext cx="7367175" cy="38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marR="0" lvl="0" indent="-17145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6670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5717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5717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5717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425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1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4B61-A128-C04E-B0F2-006F408623F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889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fao.org/platform-food-loss-waste/en/?utm_content=bufferf8ef3&amp;utm_medium=social&amp;utm_source=twitter.com&amp;utm_campaign=buffer" TargetMode="Externa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doi.org/10.1016/j.jclepro.2014.04.020" TargetMode="Externa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72A009-C40E-E94E-9CE9-1D9DF4640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1991979"/>
          </a:xfrm>
        </p:spPr>
        <p:txBody>
          <a:bodyPr anchor="b">
            <a:normAutofit/>
          </a:bodyPr>
          <a:lstStyle/>
          <a:p>
            <a:r>
              <a:rPr lang="en-US" sz="5700" dirty="0" err="1">
                <a:solidFill>
                  <a:srgbClr val="FFFFFF"/>
                </a:solidFill>
              </a:rPr>
              <a:t>Mengenali</a:t>
            </a:r>
            <a:r>
              <a:rPr lang="en-US" sz="5700" dirty="0">
                <a:solidFill>
                  <a:srgbClr val="FFFFFF"/>
                </a:solidFill>
              </a:rPr>
              <a:t> </a:t>
            </a:r>
            <a:r>
              <a:rPr lang="en-US" sz="5700" dirty="0" err="1">
                <a:solidFill>
                  <a:srgbClr val="FFFFFF"/>
                </a:solidFill>
              </a:rPr>
              <a:t>Isu-Isu</a:t>
            </a:r>
            <a:r>
              <a:rPr lang="en-US" sz="5700" dirty="0">
                <a:solidFill>
                  <a:srgbClr val="FFFFFF"/>
                </a:solidFill>
              </a:rPr>
              <a:t> </a:t>
            </a:r>
            <a:r>
              <a:rPr lang="en-US" sz="5700" dirty="0" err="1">
                <a:solidFill>
                  <a:srgbClr val="FFFFFF"/>
                </a:solidFill>
              </a:rPr>
              <a:t>Lingkungan</a:t>
            </a:r>
            <a:endParaRPr lang="en-US" sz="5700" dirty="0">
              <a:solidFill>
                <a:srgbClr val="FFFFFF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844F537-F6DD-6B4E-BA92-F180B2266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681" y="3806169"/>
            <a:ext cx="7101908" cy="126177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Komunikasi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Lingkungan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FF"/>
                </a:solidFill>
              </a:rPr>
              <a:t>by Emma </a:t>
            </a:r>
            <a:r>
              <a:rPr lang="en-US" sz="2400" dirty="0" err="1">
                <a:solidFill>
                  <a:srgbClr val="FFFFFF"/>
                </a:solidFill>
              </a:rPr>
              <a:t>Aliudin</a:t>
            </a: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Pertemuan</a:t>
            </a:r>
            <a:r>
              <a:rPr lang="en-US" sz="2400" dirty="0">
                <a:solidFill>
                  <a:srgbClr val="FFFFFF"/>
                </a:solidFill>
              </a:rPr>
              <a:t> 10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6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0323" y="0"/>
            <a:ext cx="470367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43A65F-C9C9-FC41-AC76-3283354F8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48" y="798445"/>
            <a:ext cx="3602727" cy="13116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ISU LINGKUNGAN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95F9E-CE43-FC4E-903B-6E5D01E16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48" y="2272143"/>
            <a:ext cx="1875502" cy="1156857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700" dirty="0">
                <a:solidFill>
                  <a:srgbClr val="000000"/>
                </a:solidFill>
              </a:rPr>
              <a:t>LOKAL</a:t>
            </a:r>
          </a:p>
          <a:p>
            <a:pPr>
              <a:buFont typeface="Wingdings" pitchFamily="2" charset="2"/>
              <a:buChar char="q"/>
            </a:pPr>
            <a:r>
              <a:rPr lang="en-US" sz="1700" dirty="0">
                <a:solidFill>
                  <a:srgbClr val="000000"/>
                </a:solidFill>
              </a:rPr>
              <a:t>GLOBAL</a:t>
            </a:r>
          </a:p>
        </p:txBody>
      </p:sp>
      <p:sp>
        <p:nvSpPr>
          <p:cNvPr id="18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35436" y="590635"/>
            <a:ext cx="4108564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A6D46E-4557-4063-A117-F8376F9895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194" r="26926" b="1"/>
          <a:stretch/>
        </p:blipFill>
        <p:spPr>
          <a:xfrm>
            <a:off x="5169988" y="770037"/>
            <a:ext cx="3974012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3E32319-D118-4332-8764-72275DCE75B4}"/>
              </a:ext>
            </a:extLst>
          </p:cNvPr>
          <p:cNvSpPr txBox="1"/>
          <p:nvPr/>
        </p:nvSpPr>
        <p:spPr>
          <a:xfrm>
            <a:off x="716437" y="4223208"/>
            <a:ext cx="3602727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PADA SLIDE-SLIDE BERIKUT ADALAH PENJELASAN MENGENAI SALAH SATU ISU LINGKUNGAN YANG BANYAK MENJADI PERHATIAN DUNIA SAAT INI YAITU “FOOD WASTE”.  </a:t>
            </a:r>
            <a:endParaRPr lang="id-ID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C2A6696-0D2C-4681-A110-39B64FCCF6E6}"/>
              </a:ext>
            </a:extLst>
          </p:cNvPr>
          <p:cNvSpPr/>
          <p:nvPr/>
        </p:nvSpPr>
        <p:spPr>
          <a:xfrm>
            <a:off x="1772239" y="5622558"/>
            <a:ext cx="1508289" cy="3597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613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gdf258e727d_0_16" descr="Diagram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9310" y="2014841"/>
            <a:ext cx="4779169" cy="265747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gdf258e727d_0_16"/>
          <p:cNvSpPr txBox="1"/>
          <p:nvPr/>
        </p:nvSpPr>
        <p:spPr>
          <a:xfrm>
            <a:off x="183656" y="2084775"/>
            <a:ext cx="3895650" cy="2550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defTabSz="685800">
              <a:buClr>
                <a:srgbClr val="000000"/>
              </a:buClr>
              <a:buSzPts val="2900"/>
            </a:pPr>
            <a:r>
              <a:rPr lang="en-US" sz="2175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Edible food is lost throughout the food production and supply chain.</a:t>
            </a:r>
            <a:endParaRPr sz="2400" kern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defTabSz="685800">
              <a:buClr>
                <a:srgbClr val="000000"/>
              </a:buClr>
              <a:buSzPts val="3200"/>
            </a:pPr>
            <a:r>
              <a:rPr lang="en-US" sz="2400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→ </a:t>
            </a:r>
            <a:endParaRPr sz="2400" kern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defTabSz="685800">
              <a:buClr>
                <a:srgbClr val="000000"/>
              </a:buClr>
              <a:buSzPts val="3200"/>
            </a:pPr>
            <a:r>
              <a:rPr lang="en-US" sz="2400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Food waste in IN2FOOD project = includes both food </a:t>
            </a:r>
            <a:r>
              <a:rPr lang="en-US" sz="2400" b="1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waste </a:t>
            </a:r>
            <a:r>
              <a:rPr lang="en-US" sz="2400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+ food </a:t>
            </a:r>
            <a:r>
              <a:rPr lang="en-US" sz="2400" b="1" kern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loss</a:t>
            </a:r>
            <a:endParaRPr sz="27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df258e727d_0_16"/>
          <p:cNvSpPr txBox="1"/>
          <p:nvPr/>
        </p:nvSpPr>
        <p:spPr>
          <a:xfrm>
            <a:off x="4261080" y="4814196"/>
            <a:ext cx="4779225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defTabSz="685800">
              <a:buClr>
                <a:srgbClr val="000000"/>
              </a:buClr>
              <a:buSzPts val="1600"/>
            </a:pPr>
            <a:r>
              <a:rPr lang="en-US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FAO </a:t>
            </a:r>
            <a:r>
              <a:rPr lang="en-US" sz="1200" u="sng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http://www.fao.org/platform-food-loss-waste/en/?utm_content=bufferf8ef3&amp;utm_medium=social&amp;utm_source=twitter.com&amp;utm_campaign=buffer</a:t>
            </a:r>
            <a:endParaRPr sz="12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685800">
              <a:buClr>
                <a:srgbClr val="000000"/>
              </a:buClr>
              <a:buSzPts val="1800"/>
            </a:pPr>
            <a:endParaRPr sz="135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df258e727d_0_16"/>
          <p:cNvSpPr txBox="1">
            <a:spLocks noGrp="1"/>
          </p:cNvSpPr>
          <p:nvPr>
            <p:ph type="title"/>
          </p:nvPr>
        </p:nvSpPr>
        <p:spPr>
          <a:xfrm>
            <a:off x="183656" y="976669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FOOD WASTE?</a:t>
            </a:r>
            <a:endParaRPr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f5445a416_0_9"/>
          <p:cNvSpPr txBox="1">
            <a:spLocks noGrp="1"/>
          </p:cNvSpPr>
          <p:nvPr>
            <p:ph type="title"/>
          </p:nvPr>
        </p:nvSpPr>
        <p:spPr>
          <a:xfrm>
            <a:off x="130894" y="1052719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 fontScale="90000"/>
          </a:bodyPr>
          <a:lstStyle/>
          <a:p>
            <a:pPr>
              <a:buSzPts val="4400"/>
            </a:pPr>
            <a:r>
              <a:rPr lang="en-US">
                <a:latin typeface="Poppins"/>
                <a:ea typeface="Poppins"/>
                <a:cs typeface="Poppins"/>
                <a:sym typeface="Poppins"/>
              </a:rPr>
              <a:t>REASONS FOR FW</a:t>
            </a:r>
            <a:br>
              <a:rPr lang="en-US" sz="2400">
                <a:latin typeface="Poppins"/>
                <a:ea typeface="Poppins"/>
                <a:cs typeface="Poppins"/>
                <a:sym typeface="Poppins"/>
              </a:rPr>
            </a:br>
            <a:r>
              <a:rPr lang="en-US" sz="2400">
                <a:latin typeface="Poppins"/>
                <a:ea typeface="Poppins"/>
                <a:cs typeface="Poppins"/>
                <a:sym typeface="Poppins"/>
              </a:rPr>
              <a:t>(see Block et al. 2016)</a:t>
            </a:r>
            <a:endParaRPr sz="2400"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7" name="Google Shape;117;gdf5445a416_0_9"/>
          <p:cNvGrpSpPr/>
          <p:nvPr/>
        </p:nvGrpSpPr>
        <p:grpSpPr>
          <a:xfrm>
            <a:off x="0" y="2047210"/>
            <a:ext cx="2214545" cy="3217556"/>
            <a:chOff x="0" y="1189989"/>
            <a:chExt cx="2214600" cy="3217636"/>
          </a:xfrm>
        </p:grpSpPr>
        <p:sp>
          <p:nvSpPr>
            <p:cNvPr id="118" name="Google Shape;118;gdf5445a416_0_9"/>
            <p:cNvSpPr/>
            <p:nvPr/>
          </p:nvSpPr>
          <p:spPr>
            <a:xfrm>
              <a:off x="0" y="1189989"/>
              <a:ext cx="2214600" cy="669000"/>
            </a:xfrm>
            <a:prstGeom prst="homePlate">
              <a:avLst>
                <a:gd name="adj" fmla="val 50000"/>
              </a:avLst>
            </a:prstGeom>
            <a:solidFill>
              <a:srgbClr val="80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defTabSz="685800">
                <a:buClr>
                  <a:srgbClr val="000000"/>
                </a:buClr>
                <a:buSzPts val="1900"/>
              </a:pP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Farmers </a:t>
              </a:r>
              <a:b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(agricultural production)</a:t>
              </a:r>
              <a:endParaRPr sz="1425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gdf5445a416_0_9"/>
            <p:cNvSpPr txBox="1"/>
            <p:nvPr/>
          </p:nvSpPr>
          <p:spPr>
            <a:xfrm>
              <a:off x="295050" y="2057125"/>
              <a:ext cx="1624500" cy="235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500"/>
              </a:pPr>
              <a:r>
                <a:rPr lang="en-US" sz="1125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</a:t>
              </a: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Weather conditions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Pests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Diminishing financial returns for harvesting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Overplanting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Quality standards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Poor organization of farmers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Government policies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0" name="Google Shape;120;gdf5445a416_0_9"/>
          <p:cNvGrpSpPr/>
          <p:nvPr/>
        </p:nvGrpSpPr>
        <p:grpSpPr>
          <a:xfrm>
            <a:off x="1838280" y="2046996"/>
            <a:ext cx="2063948" cy="3217769"/>
            <a:chOff x="1838325" y="1189775"/>
            <a:chExt cx="2064000" cy="3217850"/>
          </a:xfrm>
        </p:grpSpPr>
        <p:sp>
          <p:nvSpPr>
            <p:cNvPr id="121" name="Google Shape;121;gdf5445a416_0_9"/>
            <p:cNvSpPr/>
            <p:nvPr/>
          </p:nvSpPr>
          <p:spPr>
            <a:xfrm>
              <a:off x="1838325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A72A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defTabSz="685800">
                <a:buClr>
                  <a:srgbClr val="000000"/>
                </a:buClr>
                <a:buSzPts val="1900"/>
              </a:pP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Warehouses and transportation</a:t>
              </a:r>
              <a:endParaRPr sz="1425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2" name="Google Shape;122;gdf5445a416_0_9"/>
            <p:cNvSpPr txBox="1"/>
            <p:nvPr/>
          </p:nvSpPr>
          <p:spPr>
            <a:xfrm>
              <a:off x="2017250" y="2057125"/>
              <a:ext cx="1624500" cy="235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Aging or spoilage (e.g. slowness, temperature conditions)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Damage in transport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Inefficient transports and warehouses (e.g. boats, trucks)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3" name="Google Shape;123;gdf5445a416_0_9"/>
          <p:cNvGrpSpPr/>
          <p:nvPr/>
        </p:nvGrpSpPr>
        <p:grpSpPr>
          <a:xfrm>
            <a:off x="3516662" y="2046995"/>
            <a:ext cx="2063948" cy="3217778"/>
            <a:chOff x="3516750" y="1189775"/>
            <a:chExt cx="2064000" cy="3217858"/>
          </a:xfrm>
        </p:grpSpPr>
        <p:sp>
          <p:nvSpPr>
            <p:cNvPr id="124" name="Google Shape;124;gdf5445a416_0_9"/>
            <p:cNvSpPr/>
            <p:nvPr/>
          </p:nvSpPr>
          <p:spPr>
            <a:xfrm>
              <a:off x="3516750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B02C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defTabSz="685800">
                <a:buClr>
                  <a:srgbClr val="000000"/>
                </a:buClr>
                <a:buSzPts val="1900"/>
              </a:pP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Food processors/</a:t>
              </a:r>
              <a:b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</a:b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manufacturers</a:t>
              </a:r>
              <a:endParaRPr sz="1425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" name="Google Shape;125;gdf5445a416_0_9"/>
            <p:cNvSpPr txBox="1"/>
            <p:nvPr/>
          </p:nvSpPr>
          <p:spPr>
            <a:xfrm>
              <a:off x="3739443" y="2057133"/>
              <a:ext cx="1734600" cy="235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Contamination or defects in production (e.g. faulty cold storage)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Grading standards (e.g. too small produce)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Contract terms and rejected shipments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Food safety  standards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By-products not utilised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Packaging decisions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6" name="Google Shape;126;gdf5445a416_0_9"/>
          <p:cNvGrpSpPr/>
          <p:nvPr/>
        </p:nvGrpSpPr>
        <p:grpSpPr>
          <a:xfrm>
            <a:off x="6873853" y="2046996"/>
            <a:ext cx="2063948" cy="3217769"/>
            <a:chOff x="6874025" y="1189775"/>
            <a:chExt cx="2064000" cy="3217850"/>
          </a:xfrm>
        </p:grpSpPr>
        <p:sp>
          <p:nvSpPr>
            <p:cNvPr id="127" name="Google Shape;127;gdf5445a416_0_9"/>
            <p:cNvSpPr/>
            <p:nvPr/>
          </p:nvSpPr>
          <p:spPr>
            <a:xfrm>
              <a:off x="6874025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D83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defTabSz="685800">
                <a:buClr>
                  <a:srgbClr val="000000"/>
                </a:buClr>
                <a:buSzPts val="1900"/>
              </a:pP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Consumers</a:t>
              </a:r>
              <a:endParaRPr sz="1425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8" name="Google Shape;128;gdf5445a416_0_9"/>
            <p:cNvSpPr txBox="1"/>
            <p:nvPr/>
          </p:nvSpPr>
          <p:spPr>
            <a:xfrm>
              <a:off x="7183850" y="2057125"/>
              <a:ext cx="1624500" cy="235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Preferences and habits (e.g. variety seeking)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Norms, culture and religion (e.g. freshness/health; hospitality)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Price sensitivity or impulse purchases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Limited knowledge, skills and materials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Overcooking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Time scarcity &amp; family rhythms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29" name="Google Shape;129;gdf5445a416_0_9"/>
          <p:cNvGrpSpPr/>
          <p:nvPr/>
        </p:nvGrpSpPr>
        <p:grpSpPr>
          <a:xfrm>
            <a:off x="5195221" y="2046996"/>
            <a:ext cx="2063948" cy="3781463"/>
            <a:chOff x="5195350" y="1189775"/>
            <a:chExt cx="2064000" cy="3781558"/>
          </a:xfrm>
        </p:grpSpPr>
        <p:sp>
          <p:nvSpPr>
            <p:cNvPr id="130" name="Google Shape;130;gdf5445a416_0_9"/>
            <p:cNvSpPr/>
            <p:nvPr/>
          </p:nvSpPr>
          <p:spPr>
            <a:xfrm>
              <a:off x="5195350" y="1189775"/>
              <a:ext cx="2064000" cy="669000"/>
            </a:xfrm>
            <a:prstGeom prst="chevron">
              <a:avLst>
                <a:gd name="adj" fmla="val 50000"/>
              </a:avLst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 defTabSz="685800">
                <a:buClr>
                  <a:srgbClr val="000000"/>
                </a:buClr>
                <a:buSzPts val="1900"/>
              </a:pPr>
              <a:r>
                <a:rPr lang="en-US" sz="1425" kern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Retailing and restaurants</a:t>
              </a:r>
              <a:endParaRPr sz="1425" kern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" name="Google Shape;131;gdf5445a416_0_9"/>
            <p:cNvSpPr txBox="1"/>
            <p:nvPr/>
          </p:nvSpPr>
          <p:spPr>
            <a:xfrm>
              <a:off x="5461655" y="2057133"/>
              <a:ext cx="1624500" cy="291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Demands for appearance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Poor handling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Poor forecasting of demand 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Poor utilisation of expiry dates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Price promotions (e.g. two-for-one pricing)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Food safety regulations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Oversized packaging or portions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defTabSz="685800">
                <a:lnSpc>
                  <a:spcPct val="115000"/>
                </a:lnSpc>
                <a:buClr>
                  <a:srgbClr val="000000"/>
                </a:buClr>
                <a:buSzPts val="1400"/>
              </a:pPr>
              <a:r>
                <a:rPr lang="en-US" sz="1050" kern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- Food displays</a:t>
              </a:r>
              <a:endParaRPr sz="105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gdf258e727d_0_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629900"/>
            <a:ext cx="5761293" cy="437085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gdf258e727d_0_24"/>
          <p:cNvSpPr txBox="1"/>
          <p:nvPr/>
        </p:nvSpPr>
        <p:spPr>
          <a:xfrm>
            <a:off x="5761294" y="3230194"/>
            <a:ext cx="3204450" cy="14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defTabSz="685800">
              <a:buClr>
                <a:srgbClr val="000000"/>
              </a:buClr>
              <a:buSzPts val="1600"/>
            </a:pPr>
            <a:r>
              <a:rPr lang="en-US" sz="12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See also: </a:t>
            </a:r>
            <a:br>
              <a:rPr lang="en-US" sz="12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Papargyropoulou, E., Lozano, R., K. Steinberger, J., Wright, N., &amp; Ujang, Z. Bin. (2014). The food waste hierarchy as a framework for the management of food surplus and food waste. </a:t>
            </a:r>
            <a:r>
              <a:rPr lang="en-US" sz="1200" i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Journal of Cleaner Production, 76</a:t>
            </a:r>
            <a:r>
              <a:rPr lang="en-US" sz="12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106–115. </a:t>
            </a:r>
            <a:r>
              <a:rPr lang="en-US" sz="1200" u="sng" kern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https://doi.org/10.1016/j.jclepro.2014.04.020</a:t>
            </a:r>
            <a:endParaRPr sz="12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df258e727d_0_24"/>
          <p:cNvSpPr txBox="1">
            <a:spLocks noGrp="1"/>
          </p:cNvSpPr>
          <p:nvPr>
            <p:ph type="title"/>
          </p:nvPr>
        </p:nvSpPr>
        <p:spPr>
          <a:xfrm>
            <a:off x="92400" y="857250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>
              <a:buSzPts val="4400"/>
            </a:pPr>
            <a:r>
              <a:rPr lang="en-US" sz="1650">
                <a:latin typeface="Poppins"/>
                <a:ea typeface="Poppins"/>
                <a:cs typeface="Poppins"/>
                <a:sym typeface="Poppins"/>
              </a:rPr>
              <a:t>FW hierarchy as a basis for FW management</a:t>
            </a:r>
            <a:endParaRPr sz="1650"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1">
            <a:extLst>
              <a:ext uri="{FF2B5EF4-FFF2-40B4-BE49-F238E27FC236}">
                <a16:creationId xmlns:a16="http://schemas.microsoft.com/office/drawing/2014/main" id="{5D7F64A8-D625-4F61-A290-B499BB62A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5F50AA-731E-4136-9AC7-5C59B690B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522" y="1671569"/>
            <a:ext cx="4351438" cy="2228760"/>
          </a:xfrm>
        </p:spPr>
        <p:txBody>
          <a:bodyPr anchor="b">
            <a:normAutofit/>
          </a:bodyPr>
          <a:lstStyle/>
          <a:p>
            <a:r>
              <a:rPr lang="en-US" sz="3500"/>
              <a:t>CHALLENGE!</a:t>
            </a:r>
            <a:endParaRPr lang="id-ID" sz="3500"/>
          </a:p>
        </p:txBody>
      </p:sp>
      <p:pic>
        <p:nvPicPr>
          <p:cNvPr id="7" name="Graphic 6" descr="Recycle Sign">
            <a:extLst>
              <a:ext uri="{FF2B5EF4-FFF2-40B4-BE49-F238E27FC236}">
                <a16:creationId xmlns:a16="http://schemas.microsoft.com/office/drawing/2014/main" id="{629C4176-B41A-4771-A22F-C23A27B0F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2711" y="2843834"/>
            <a:ext cx="898899" cy="898899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F4FBC-7951-4ECF-B7AA-10D25AFE3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0523" y="4072044"/>
            <a:ext cx="4351437" cy="2057045"/>
          </a:xfrm>
        </p:spPr>
        <p:txBody>
          <a:bodyPr>
            <a:normAutofit/>
          </a:bodyPr>
          <a:lstStyle/>
          <a:p>
            <a:r>
              <a:rPr lang="en-US" sz="1100" dirty="0"/>
              <a:t>BAGAIMANA ANDA MELIHAT ISU FOOD WASTE DI INDONESIA? </a:t>
            </a:r>
          </a:p>
          <a:p>
            <a:r>
              <a:rPr lang="en-US" sz="1100" dirty="0"/>
              <a:t>HAL MENARIK APA YANG BISA DIANGKAT SEBAGAI KAMPANYE ANDA? </a:t>
            </a:r>
          </a:p>
          <a:p>
            <a:r>
              <a:rPr lang="en-US" sz="1100" dirty="0"/>
              <a:t>MULAI SAAT INI, COBALAH MENGIKUTI PERKEMBANGAN ISU FOOD WASTE DI INDONESIA DI BERBAGAI MEDIA KONVENSIONAL ATAU MEDIA SOSIAL. CONTOH: GARDA PANGAN, FOODBANK OF INDONESIA. </a:t>
            </a:r>
          </a:p>
          <a:p>
            <a:r>
              <a:rPr lang="en-US" sz="1100" dirty="0"/>
              <a:t>PERDALAM KNOWLEDGE ANDA TENTANG FOOD WASTE DAN PASTIKAN ANDA MENGIKUTI PERTEMUAN BERIKUTNYA. </a:t>
            </a:r>
            <a:endParaRPr lang="id-ID" sz="1100" dirty="0"/>
          </a:p>
        </p:txBody>
      </p:sp>
      <p:pic>
        <p:nvPicPr>
          <p:cNvPr id="9" name="Graphic 8" descr="Recycle Sign">
            <a:extLst>
              <a:ext uri="{FF2B5EF4-FFF2-40B4-BE49-F238E27FC236}">
                <a16:creationId xmlns:a16="http://schemas.microsoft.com/office/drawing/2014/main" id="{E3AF1068-2B77-4A4D-A373-7B11673A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1073" y="1469503"/>
            <a:ext cx="3918995" cy="391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1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380471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Dasar </a:t>
            </a:r>
            <a:r>
              <a:rPr lang="en-US" sz="3200" dirty="0" err="1">
                <a:solidFill>
                  <a:srgbClr val="FFFFFF"/>
                </a:solidFill>
              </a:rPr>
              <a:t>hukum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pengelolaan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lingkungan</a:t>
            </a:r>
            <a:r>
              <a:rPr lang="en-US" sz="3200" dirty="0">
                <a:solidFill>
                  <a:srgbClr val="FFFFFF"/>
                </a:solidFill>
              </a:rPr>
              <a:t> di Indonesia: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  <a:latin typeface="Impact"/>
                <a:cs typeface="Impact"/>
              </a:rPr>
              <a:t>UU RI NO 32 TAHUN 2009</a:t>
            </a:r>
            <a:br>
              <a:rPr lang="en-US" sz="3200" dirty="0">
                <a:solidFill>
                  <a:srgbClr val="FFFFFF"/>
                </a:solidFill>
                <a:latin typeface="Impact"/>
                <a:cs typeface="Impact"/>
              </a:rPr>
            </a:br>
            <a:endParaRPr lang="en-US" sz="3200" dirty="0">
              <a:solidFill>
                <a:srgbClr val="FFFFFF"/>
              </a:solidFill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MEMBAHAS TENTANG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PERLINDUNGAN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DAN PENGELOLAAN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LINGKUNGAN HIDUP</a:t>
            </a:r>
          </a:p>
        </p:txBody>
      </p:sp>
    </p:spTree>
    <p:extLst>
      <p:ext uri="{BB962C8B-B14F-4D97-AF65-F5344CB8AC3E}">
        <p14:creationId xmlns:p14="http://schemas.microsoft.com/office/powerpoint/2010/main" val="421192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2843" y="37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3CBE81-511D-C849-9C89-6C5F33C06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05" y="802955"/>
            <a:ext cx="3733482" cy="14540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DEFINISI LINGKUNGAN MENURUT UU No.32 TAHUN 2009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7F9E-A458-2C49-A61C-38E15FAE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56" y="2421682"/>
            <a:ext cx="3733184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 err="1">
                <a:solidFill>
                  <a:srgbClr val="000000"/>
                </a:solidFill>
              </a:rPr>
              <a:t>Adalah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kesatuan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ruang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dengan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semua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benda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daya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keadaan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makhluk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hidup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termasuk</a:t>
            </a:r>
            <a:r>
              <a:rPr lang="en-US" sz="1700" dirty="0">
                <a:solidFill>
                  <a:srgbClr val="000000"/>
                </a:solidFill>
              </a:rPr>
              <a:t> di </a:t>
            </a:r>
            <a:r>
              <a:rPr lang="en-US" sz="1700" dirty="0" err="1">
                <a:solidFill>
                  <a:srgbClr val="000000"/>
                </a:solidFill>
              </a:rPr>
              <a:t>dalamnya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manusia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perilakunya</a:t>
            </a:r>
            <a:r>
              <a:rPr lang="en-US" sz="1700" dirty="0">
                <a:solidFill>
                  <a:srgbClr val="000000"/>
                </a:solidFill>
              </a:rPr>
              <a:t>, yang </a:t>
            </a:r>
            <a:r>
              <a:rPr lang="en-US" sz="1700" dirty="0" err="1">
                <a:solidFill>
                  <a:srgbClr val="000000"/>
                </a:solidFill>
              </a:rPr>
              <a:t>memengaruhi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kelangsungan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perikehidupan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kesejahteraan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manusia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serta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makhluk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hidup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lainnya</a:t>
            </a:r>
            <a:r>
              <a:rPr lang="en-US" sz="17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93671" y="738619"/>
            <a:ext cx="3750329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494B515A-25FA-487C-91FE-BB5239179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5615" y="2065912"/>
            <a:ext cx="2746374" cy="27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4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445" y="1188637"/>
            <a:ext cx="4389533" cy="159722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/>
              <a:t>BIDANG PEMBAHASAN LINGKUNGAN MENURUT UU </a:t>
            </a:r>
          </a:p>
        </p:txBody>
      </p:sp>
      <p:pic>
        <p:nvPicPr>
          <p:cNvPr id="7" name="Graphic 6" descr="Tanabata Tree">
            <a:extLst>
              <a:ext uri="{FF2B5EF4-FFF2-40B4-BE49-F238E27FC236}">
                <a16:creationId xmlns:a16="http://schemas.microsoft.com/office/drawing/2014/main" id="{A04A05B5-2506-4295-91E7-36F4BC920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17" y="2142336"/>
            <a:ext cx="2650489" cy="26504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445" y="2998278"/>
            <a:ext cx="3321177" cy="272819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/>
              <a:t>PERLINDUNGAN DAN PENGELOLAAN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PEMBANGUNAN BERKELANJUTAN</a:t>
            </a:r>
          </a:p>
          <a:p>
            <a:pPr>
              <a:lnSpc>
                <a:spcPct val="90000"/>
              </a:lnSpc>
            </a:pPr>
            <a:r>
              <a:rPr lang="en-US" sz="1100"/>
              <a:t>RENCANA PERLINDUNGAN DAN PENGELOLAAN LINGKUNGAN HIDUP (RPPLH)</a:t>
            </a:r>
          </a:p>
          <a:p>
            <a:pPr>
              <a:lnSpc>
                <a:spcPct val="90000"/>
              </a:lnSpc>
            </a:pPr>
            <a:r>
              <a:rPr lang="en-US" sz="1100"/>
              <a:t>EKOSISTEM</a:t>
            </a:r>
          </a:p>
          <a:p>
            <a:pPr>
              <a:lnSpc>
                <a:spcPct val="90000"/>
              </a:lnSpc>
            </a:pPr>
            <a:r>
              <a:rPr lang="en-US" sz="1100"/>
              <a:t>SUMBER DAYA ALAM</a:t>
            </a:r>
          </a:p>
          <a:p>
            <a:pPr>
              <a:lnSpc>
                <a:spcPct val="90000"/>
              </a:lnSpc>
            </a:pPr>
            <a:r>
              <a:rPr lang="en-US" sz="1100"/>
              <a:t>AMDAL (ANALISIS MENGENAI DAMPAK LINGKUNGAN)</a:t>
            </a:r>
          </a:p>
          <a:p>
            <a:pPr>
              <a:lnSpc>
                <a:spcPct val="90000"/>
              </a:lnSpc>
            </a:pPr>
            <a:r>
              <a:rPr lang="en-US" sz="1100"/>
              <a:t>PENCEMARAN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KERUSAKAN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KONSERVASI SUMBER DAYA ALAM</a:t>
            </a:r>
          </a:p>
          <a:p>
            <a:pPr>
              <a:lnSpc>
                <a:spcPct val="90000"/>
              </a:lnSpc>
            </a:pPr>
            <a:r>
              <a:rPr lang="en-US" sz="1100"/>
              <a:t>PERUBAHAN IKLIM</a:t>
            </a:r>
          </a:p>
          <a:p>
            <a:pPr>
              <a:lnSpc>
                <a:spcPct val="90000"/>
              </a:lnSpc>
            </a:pPr>
            <a:r>
              <a:rPr lang="en-US" sz="1100"/>
              <a:t>LIMBAH </a:t>
            </a:r>
          </a:p>
        </p:txBody>
      </p:sp>
    </p:spTree>
    <p:extLst>
      <p:ext uri="{BB962C8B-B14F-4D97-AF65-F5344CB8AC3E}">
        <p14:creationId xmlns:p14="http://schemas.microsoft.com/office/powerpoint/2010/main" val="381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D75AAA-A4A9-E941-9CFF-52308C558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30" y="2653221"/>
            <a:ext cx="8013114" cy="19919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defTabSz="914400">
              <a:lnSpc>
                <a:spcPct val="90000"/>
              </a:lnSpc>
            </a:pPr>
            <a:br>
              <a:rPr lang="en-US" sz="5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HAK, KEWAJIBAN &amp; PERAN MASYARAKAT DALAM PENGELOLAAN LINGKUNGAN DIATUR OLEH UNDANG-UNDANG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E6DDDA-33FD-4040-A12D-3DD301014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5665603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</a:pP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HAK MASYARAKAT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pasal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65)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0637" y="0"/>
            <a:ext cx="40433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atas lingkungan hidup yang baik dan sehat sebagai bagian dari hak asasi manusia.</a:t>
            </a:r>
          </a:p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mendapatkan pendidikan lingkungan hidup, akses informasi, akses partisipasi dan akses keadilan dalam memenuhi hak atas lingkungan hidup yang baik dan sehat. </a:t>
            </a:r>
          </a:p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mengajukan usul dan/atau keberatan terhadap rencana usaha dan/atau kegiatan yang diperkirakan dapat menimbulkan dampak terhadap lingkungan hidup.</a:t>
            </a:r>
          </a:p>
        </p:txBody>
      </p:sp>
    </p:spTree>
    <p:extLst>
      <p:ext uri="{BB962C8B-B14F-4D97-AF65-F5344CB8AC3E}">
        <p14:creationId xmlns:p14="http://schemas.microsoft.com/office/powerpoint/2010/main" val="3769191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>
                <a:solidFill>
                  <a:srgbClr val="3F3F3F"/>
                </a:solidFill>
              </a:rPr>
              <a:t>KEWAJIBAN MASYARAKAT</a:t>
            </a:r>
            <a:br>
              <a:rPr lang="en-US" sz="3700" dirty="0">
                <a:solidFill>
                  <a:srgbClr val="3F3F3F"/>
                </a:solidFill>
              </a:rPr>
            </a:br>
            <a:r>
              <a:rPr lang="en-US" sz="3700" dirty="0">
                <a:solidFill>
                  <a:srgbClr val="3F3F3F"/>
                </a:solidFill>
              </a:rPr>
              <a:t>(</a:t>
            </a:r>
            <a:r>
              <a:rPr lang="en-US" sz="3700" dirty="0" err="1">
                <a:solidFill>
                  <a:srgbClr val="3F3F3F"/>
                </a:solidFill>
              </a:rPr>
              <a:t>pasal</a:t>
            </a:r>
            <a:r>
              <a:rPr lang="en-US" sz="3700" dirty="0">
                <a:solidFill>
                  <a:srgbClr val="3F3F3F"/>
                </a:solidFill>
              </a:rPr>
              <a:t> 67)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162" y="1032987"/>
            <a:ext cx="3934778" cy="4792027"/>
          </a:xfrm>
        </p:spPr>
        <p:txBody>
          <a:bodyPr anchor="ctr">
            <a:normAutofit/>
          </a:bodyPr>
          <a:lstStyle/>
          <a:p>
            <a:r>
              <a:rPr lang="en-US" sz="2100">
                <a:solidFill>
                  <a:srgbClr val="FFFFFF"/>
                </a:solidFill>
              </a:rPr>
              <a:t>Setiap orang berkewajiban memelihara kelestarian fungsi lingkungan hidup serta pengendalian pencemaran dan/atau kerusakan lingkungan hidup.  </a:t>
            </a:r>
          </a:p>
        </p:txBody>
      </p:sp>
    </p:spTree>
    <p:extLst>
      <p:ext uri="{BB962C8B-B14F-4D97-AF65-F5344CB8AC3E}">
        <p14:creationId xmlns:p14="http://schemas.microsoft.com/office/powerpoint/2010/main" val="557757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PERAN MASYARAKAT</a:t>
            </a:r>
            <a:br>
              <a:rPr lang="en-US" sz="3100" dirty="0">
                <a:solidFill>
                  <a:schemeClr val="tx2"/>
                </a:solidFill>
              </a:rPr>
            </a:br>
            <a:r>
              <a:rPr lang="en-US" sz="3100" dirty="0">
                <a:solidFill>
                  <a:schemeClr val="tx2"/>
                </a:solidFill>
              </a:rPr>
              <a:t>(</a:t>
            </a:r>
            <a:r>
              <a:rPr lang="en-US" sz="3100" dirty="0" err="1">
                <a:solidFill>
                  <a:schemeClr val="tx2"/>
                </a:solidFill>
              </a:rPr>
              <a:t>Pasal</a:t>
            </a:r>
            <a:r>
              <a:rPr lang="en-US" sz="3100" dirty="0">
                <a:solidFill>
                  <a:schemeClr val="tx2"/>
                </a:solidFill>
              </a:rPr>
              <a:t> 70)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500" dirty="0"/>
              <a:t>Masyarakat </a:t>
            </a:r>
            <a:r>
              <a:rPr lang="en-US" sz="1500" dirty="0" err="1"/>
              <a:t>memiliki</a:t>
            </a:r>
            <a:r>
              <a:rPr lang="en-US" sz="1500" dirty="0"/>
              <a:t> </a:t>
            </a:r>
            <a:r>
              <a:rPr lang="en-US" sz="1500" dirty="0" err="1"/>
              <a:t>hak</a:t>
            </a:r>
            <a:r>
              <a:rPr lang="en-US" sz="1500" dirty="0"/>
              <a:t> dan </a:t>
            </a:r>
            <a:r>
              <a:rPr lang="en-US" sz="1500" dirty="0" err="1"/>
              <a:t>kesempatan</a:t>
            </a:r>
            <a:r>
              <a:rPr lang="en-US" sz="1500" dirty="0"/>
              <a:t> yang </a:t>
            </a:r>
            <a:r>
              <a:rPr lang="en-US" sz="1500" dirty="0" err="1"/>
              <a:t>sama</a:t>
            </a:r>
            <a:r>
              <a:rPr lang="en-US" sz="1500" dirty="0"/>
              <a:t> dan </a:t>
            </a:r>
            <a:r>
              <a:rPr lang="en-US" sz="1500" dirty="0" err="1"/>
              <a:t>seluas-luasnya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berperan</a:t>
            </a:r>
            <a:r>
              <a:rPr lang="en-US" sz="1500" dirty="0"/>
              <a:t> </a:t>
            </a:r>
            <a:r>
              <a:rPr lang="en-US" sz="1500" dirty="0" err="1"/>
              <a:t>aktif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perlindungan</a:t>
            </a:r>
            <a:r>
              <a:rPr lang="en-US" sz="1500" dirty="0"/>
              <a:t> dan </a:t>
            </a:r>
            <a:r>
              <a:rPr lang="en-US" sz="1500" dirty="0" err="1"/>
              <a:t>pengelolaan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dirty="0"/>
              <a:t>Peran </a:t>
            </a:r>
            <a:r>
              <a:rPr lang="en-US" sz="1500" dirty="0" err="1"/>
              <a:t>masyarakat</a:t>
            </a:r>
            <a:r>
              <a:rPr lang="en-US" sz="1500" dirty="0"/>
              <a:t> </a:t>
            </a:r>
            <a:r>
              <a:rPr lang="en-US" sz="1500" dirty="0" err="1"/>
              <a:t>dapat</a:t>
            </a:r>
            <a:r>
              <a:rPr lang="en-US" sz="1500" dirty="0"/>
              <a:t> </a:t>
            </a:r>
            <a:r>
              <a:rPr lang="en-US" sz="1500" dirty="0" err="1"/>
              <a:t>berupa</a:t>
            </a:r>
            <a:r>
              <a:rPr lang="en-US" sz="1500" dirty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Pengawasan</a:t>
            </a:r>
            <a:r>
              <a:rPr lang="en-US" sz="1500" dirty="0"/>
              <a:t> </a:t>
            </a:r>
            <a:r>
              <a:rPr lang="en-US" sz="1500" dirty="0" err="1"/>
              <a:t>sosial</a:t>
            </a:r>
            <a:endParaRPr lang="en-US" sz="15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Pemberian</a:t>
            </a:r>
            <a:r>
              <a:rPr lang="en-US" sz="1500" dirty="0"/>
              <a:t> saran, </a:t>
            </a:r>
            <a:r>
              <a:rPr lang="en-US" sz="1500" dirty="0" err="1"/>
              <a:t>pendapat</a:t>
            </a:r>
            <a:r>
              <a:rPr lang="en-US" sz="1500" dirty="0"/>
              <a:t>, </a:t>
            </a:r>
            <a:r>
              <a:rPr lang="en-US" sz="1500" dirty="0" err="1"/>
              <a:t>usul</a:t>
            </a:r>
            <a:r>
              <a:rPr lang="en-US" sz="1500" dirty="0"/>
              <a:t>, </a:t>
            </a:r>
            <a:r>
              <a:rPr lang="en-US" sz="1500" dirty="0" err="1"/>
              <a:t>keberatan</a:t>
            </a:r>
            <a:r>
              <a:rPr lang="en-US" sz="1500" dirty="0"/>
              <a:t>, </a:t>
            </a:r>
            <a:r>
              <a:rPr lang="en-US" sz="1500" dirty="0" err="1"/>
              <a:t>pengaduan</a:t>
            </a:r>
            <a:r>
              <a:rPr lang="en-US" sz="1500" dirty="0"/>
              <a:t>; dan/</a:t>
            </a:r>
            <a:r>
              <a:rPr lang="en-US" sz="1500" dirty="0" err="1"/>
              <a:t>atau</a:t>
            </a:r>
            <a:endParaRPr lang="en-US" sz="15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Penyampaian</a:t>
            </a:r>
            <a:r>
              <a:rPr lang="en-US" sz="1500" dirty="0"/>
              <a:t> </a:t>
            </a:r>
            <a:r>
              <a:rPr lang="en-US" sz="1500" dirty="0" err="1"/>
              <a:t>informasi</a:t>
            </a:r>
            <a:r>
              <a:rPr lang="en-US" sz="1500" dirty="0"/>
              <a:t> dan/</a:t>
            </a:r>
            <a:r>
              <a:rPr lang="en-US" sz="1500" dirty="0" err="1"/>
              <a:t>atau</a:t>
            </a:r>
            <a:r>
              <a:rPr lang="en-US" sz="1500" dirty="0"/>
              <a:t> </a:t>
            </a:r>
            <a:r>
              <a:rPr lang="en-US" sz="1500" dirty="0" err="1"/>
              <a:t>laporan</a:t>
            </a:r>
            <a:endParaRPr lang="en-US" sz="1500" dirty="0"/>
          </a:p>
          <a:p>
            <a:pPr marL="571500" indent="-514350">
              <a:buFont typeface="+mj-lt"/>
              <a:buAutoNum type="arabicPeriod"/>
            </a:pPr>
            <a:r>
              <a:rPr lang="en-US" sz="1900" dirty="0"/>
              <a:t>Peran </a:t>
            </a:r>
            <a:r>
              <a:rPr lang="en-US" sz="1900" dirty="0" err="1"/>
              <a:t>masyarakat</a:t>
            </a:r>
            <a:r>
              <a:rPr lang="en-US" sz="1900" dirty="0"/>
              <a:t> </a:t>
            </a:r>
            <a:r>
              <a:rPr lang="en-US" sz="1900" dirty="0" err="1"/>
              <a:t>dilakukan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Meningkatkan</a:t>
            </a:r>
            <a:r>
              <a:rPr lang="en-US" sz="1500" dirty="0"/>
              <a:t> </a:t>
            </a:r>
            <a:r>
              <a:rPr lang="en-US" sz="1500" dirty="0" err="1"/>
              <a:t>kepedulian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perlindungan</a:t>
            </a:r>
            <a:r>
              <a:rPr lang="en-US" sz="1500" dirty="0"/>
              <a:t> dan </a:t>
            </a:r>
            <a:r>
              <a:rPr lang="en-US" sz="1500" dirty="0" err="1"/>
              <a:t>pengelolaan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Meningkatkan</a:t>
            </a:r>
            <a:r>
              <a:rPr lang="en-US" sz="1500" dirty="0"/>
              <a:t> </a:t>
            </a:r>
            <a:r>
              <a:rPr lang="en-US" sz="1500" dirty="0" err="1"/>
              <a:t>kemandirian</a:t>
            </a:r>
            <a:r>
              <a:rPr lang="en-US" sz="1500" dirty="0"/>
              <a:t>, </a:t>
            </a:r>
            <a:r>
              <a:rPr lang="en-US" sz="1500" dirty="0" err="1"/>
              <a:t>keberdayaan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, dan </a:t>
            </a:r>
            <a:r>
              <a:rPr lang="en-US" sz="1500" dirty="0" err="1"/>
              <a:t>kemitraan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Menumbuhkembangkan</a:t>
            </a:r>
            <a:r>
              <a:rPr lang="en-US" sz="1500" dirty="0"/>
              <a:t> </a:t>
            </a:r>
            <a:r>
              <a:rPr lang="en-US" sz="1500" dirty="0" err="1"/>
              <a:t>kemampuan</a:t>
            </a:r>
            <a:r>
              <a:rPr lang="en-US" sz="1500" dirty="0"/>
              <a:t> dan </a:t>
            </a:r>
            <a:r>
              <a:rPr lang="en-US" sz="1500" dirty="0" err="1"/>
              <a:t>kepeloporan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Menumbuhkembangkan</a:t>
            </a:r>
            <a:r>
              <a:rPr lang="en-US" sz="1500" dirty="0"/>
              <a:t> </a:t>
            </a:r>
            <a:r>
              <a:rPr lang="en-US" sz="1500" dirty="0" err="1"/>
              <a:t>ketanggapsegeraan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</a:t>
            </a:r>
            <a:r>
              <a:rPr lang="en-US" sz="1500" dirty="0" err="1"/>
              <a:t>pengawasan</a:t>
            </a:r>
            <a:r>
              <a:rPr lang="en-US" sz="1500" dirty="0"/>
              <a:t> </a:t>
            </a:r>
            <a:r>
              <a:rPr lang="en-US" sz="1500" dirty="0" err="1"/>
              <a:t>sosial</a:t>
            </a:r>
            <a:r>
              <a:rPr lang="en-US" sz="1500" dirty="0"/>
              <a:t>; dan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Mengembangkan</a:t>
            </a:r>
            <a:r>
              <a:rPr lang="en-US" sz="1500" dirty="0"/>
              <a:t> dan </a:t>
            </a:r>
            <a:r>
              <a:rPr lang="en-US" sz="1500" dirty="0" err="1"/>
              <a:t>menjaga</a:t>
            </a:r>
            <a:r>
              <a:rPr lang="en-US" sz="1500" dirty="0"/>
              <a:t> </a:t>
            </a:r>
            <a:r>
              <a:rPr lang="en-US" sz="1500" dirty="0" err="1"/>
              <a:t>budaya</a:t>
            </a:r>
            <a:r>
              <a:rPr lang="en-US" sz="1500" dirty="0"/>
              <a:t> dan </a:t>
            </a:r>
            <a:r>
              <a:rPr lang="en-US" sz="1500" b="1" i="1" u="sng" dirty="0" err="1"/>
              <a:t>kearifan</a:t>
            </a:r>
            <a:r>
              <a:rPr lang="en-US" sz="1500" b="1" i="1" u="sng" dirty="0"/>
              <a:t> </a:t>
            </a:r>
            <a:r>
              <a:rPr lang="en-US" sz="1500" b="1" i="1" u="sng" dirty="0" err="1"/>
              <a:t>lokal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rangka</a:t>
            </a:r>
            <a:r>
              <a:rPr lang="en-US" sz="1500" dirty="0"/>
              <a:t> </a:t>
            </a:r>
            <a:r>
              <a:rPr lang="en-US" sz="1500" dirty="0" err="1"/>
              <a:t>pelestarian</a:t>
            </a:r>
            <a:r>
              <a:rPr lang="en-US" sz="1500" dirty="0"/>
              <a:t> </a:t>
            </a:r>
            <a:r>
              <a:rPr lang="en-US" sz="1500" dirty="0" err="1"/>
              <a:t>fungsi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. 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8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9141714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1" y="1"/>
            <a:ext cx="9143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45" y="1401859"/>
            <a:ext cx="2633134" cy="405428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500" dirty="0" err="1">
                <a:solidFill>
                  <a:srgbClr val="FFFFFF"/>
                </a:solidFill>
              </a:rPr>
              <a:t>Kearifan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 err="1">
                <a:solidFill>
                  <a:srgbClr val="FFFFFF"/>
                </a:solidFill>
              </a:rPr>
              <a:t>Lokal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(</a:t>
            </a:r>
            <a:r>
              <a:rPr lang="en-US" sz="3500" dirty="0" err="1">
                <a:solidFill>
                  <a:srgbClr val="FFFFFF"/>
                </a:solidFill>
              </a:rPr>
              <a:t>Pasal</a:t>
            </a:r>
            <a:r>
              <a:rPr lang="en-US" sz="3500" dirty="0">
                <a:solidFill>
                  <a:srgbClr val="FFFFFF"/>
                </a:solidFill>
              </a:rPr>
              <a:t> 1 </a:t>
            </a:r>
            <a:r>
              <a:rPr lang="en-US" sz="3500" dirty="0" err="1">
                <a:solidFill>
                  <a:srgbClr val="FFFFFF"/>
                </a:solidFill>
              </a:rPr>
              <a:t>ayat</a:t>
            </a:r>
            <a:r>
              <a:rPr lang="en-US" sz="3500" dirty="0">
                <a:solidFill>
                  <a:srgbClr val="FFFFFF"/>
                </a:solidFill>
              </a:rPr>
              <a:t> 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3350" y="1553134"/>
            <a:ext cx="4596404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900">
                <a:solidFill>
                  <a:srgbClr val="FFFFFF"/>
                </a:solidFill>
              </a:rPr>
              <a:t>Adalah nilai-nilai luhur yang berlaku dalam tata kehidupan masyarakat untuk antara lain melindungi dan mengelola lingkungan hidup secara lestari.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9141714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5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827</Words>
  <Application>Microsoft Office PowerPoint</Application>
  <PresentationFormat>On-screen Show (4:3)</PresentationFormat>
  <Paragraphs>102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Impact</vt:lpstr>
      <vt:lpstr>Poppins</vt:lpstr>
      <vt:lpstr>Roboto</vt:lpstr>
      <vt:lpstr>Wingdings</vt:lpstr>
      <vt:lpstr>Office Theme</vt:lpstr>
      <vt:lpstr>1_Office Theme</vt:lpstr>
      <vt:lpstr>Mengenali Isu-Isu Lingkungan</vt:lpstr>
      <vt:lpstr>Dasar hukum pengelolaan lingkungan di Indonesia: UU RI NO 32 TAHUN 2009 </vt:lpstr>
      <vt:lpstr>DEFINISI LINGKUNGAN MENURUT UU No.32 TAHUN 2009</vt:lpstr>
      <vt:lpstr>BIDANG PEMBAHASAN LINGKUNGAN MENURUT UU </vt:lpstr>
      <vt:lpstr> HAK, KEWAJIBAN &amp; PERAN MASYARAKAT DALAM PENGELOLAAN LINGKUNGAN DIATUR OLEH UNDANG-UNDANG</vt:lpstr>
      <vt:lpstr> HAK MASYARAKAT  (pasal 65)  </vt:lpstr>
      <vt:lpstr>KEWAJIBAN MASYARAKAT (pasal 67)</vt:lpstr>
      <vt:lpstr>PERAN MASYARAKAT (Pasal 70)</vt:lpstr>
      <vt:lpstr>Kearifan Lokal (Pasal 1 ayat 30)</vt:lpstr>
      <vt:lpstr>ISU LINGKUNGAN</vt:lpstr>
      <vt:lpstr>FOOD WASTE?</vt:lpstr>
      <vt:lpstr>REASONS FOR FW (see Block et al. 2016)</vt:lpstr>
      <vt:lpstr>FW hierarchy as a basis for FW management</vt:lpstr>
      <vt:lpstr>CHALLENGE!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Mengenali Isu-Isu Lingkungan</dc:title>
  <dc:creator>Emma  Aliudin</dc:creator>
  <cp:lastModifiedBy>emma aliudin</cp:lastModifiedBy>
  <cp:revision>2</cp:revision>
  <dcterms:created xsi:type="dcterms:W3CDTF">2020-09-27T13:42:21Z</dcterms:created>
  <dcterms:modified xsi:type="dcterms:W3CDTF">2021-11-03T00:57:45Z</dcterms:modified>
</cp:coreProperties>
</file>