
<file path=[Content_Types].xml><?xml version="1.0" encoding="utf-8"?>
<Types xmlns="http://schemas.openxmlformats.org/package/2006/content-types">
  <Override PartName="/ppt/diagrams/drawing2.xml" ContentType="application/vnd.ms-office.drawingml.diagramDrawing+xml"/>
  <Override PartName="/ppt/slides/slide18.xml" ContentType="application/vnd.openxmlformats-officedocument.presentationml.slide+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diagrams/drawing3.xml" ContentType="application/vnd.ms-office.drawingml.diagramDrawing+xml"/>
  <Override PartName="/ppt/tableStyles.xml" ContentType="application/vnd.openxmlformats-officedocument.presentationml.tableStyles+xml"/>
  <Override PartName="/ppt/diagrams/data3.xml" ContentType="application/vnd.openxmlformats-officedocument.drawingml.diagramData+xml"/>
  <Override PartName="/ppt/slides/slide15.xml" ContentType="application/vnd.openxmlformats-officedocument.presentationml.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Default Extension="png" ContentType="image/png"/>
  <Override PartName="/ppt/slides/slide16.xml" ContentType="application/vnd.openxmlformats-officedocument.presentationml.slide+xml"/>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0.xml" ContentType="application/vnd.openxmlformats-officedocument.presentationml.slide+xml"/>
  <Override PartName="/ppt/diagrams/drawing1.xml" ContentType="application/vnd.ms-office.drawingml.diagramDrawing+xml"/>
  <Override PartName="/ppt/slides/slide1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76" r:id="rId3"/>
    <p:sldId id="275" r:id="rId4"/>
    <p:sldId id="265" r:id="rId5"/>
    <p:sldId id="266" r:id="rId6"/>
    <p:sldId id="273" r:id="rId7"/>
    <p:sldId id="287" r:id="rId8"/>
    <p:sldId id="274" r:id="rId9"/>
    <p:sldId id="271" r:id="rId10"/>
    <p:sldId id="288" r:id="rId11"/>
    <p:sldId id="286" r:id="rId12"/>
    <p:sldId id="277" r:id="rId13"/>
    <p:sldId id="278" r:id="rId14"/>
    <p:sldId id="282" r:id="rId15"/>
    <p:sldId id="279" r:id="rId16"/>
    <p:sldId id="268" r:id="rId17"/>
    <p:sldId id="269" r:id="rId18"/>
    <p:sldId id="283" r:id="rId19"/>
    <p:sldId id="285" r:id="rId20"/>
    <p:sldId id="270" r:id="rId21"/>
    <p:sldId id="26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4" d="100"/>
          <a:sy n="84" d="100"/>
        </p:scale>
        <p:origin x="-9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985F99-F612-B64F-9CF0-128135464AE8}"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n-US"/>
        </a:p>
      </dgm:t>
    </dgm:pt>
    <dgm:pt modelId="{C600A16D-2349-8743-BC78-82ED86188FFA}">
      <dgm:prSet phldrT="[Text]"/>
      <dgm:spPr/>
      <dgm:t>
        <a:bodyPr/>
        <a:lstStyle/>
        <a:p>
          <a:r>
            <a:rPr lang="en-US" smtClean="0">
              <a:latin typeface="Times New Roman"/>
              <a:cs typeface="Times New Roman"/>
            </a:rPr>
            <a:t>A Concept whereby companies integrate social and environmental and in their interaction with their stakeholders on a voluntary basis (European Commission, 2002)</a:t>
          </a:r>
          <a:endParaRPr lang="en-US" dirty="0">
            <a:latin typeface="Times New Roman"/>
            <a:cs typeface="Times New Roman"/>
          </a:endParaRPr>
        </a:p>
      </dgm:t>
    </dgm:pt>
    <dgm:pt modelId="{F15607A1-BA80-5140-85B2-D078361012B5}" type="parTrans" cxnId="{88F3710E-2D69-504C-A211-732CE334A4C2}">
      <dgm:prSet/>
      <dgm:spPr/>
      <dgm:t>
        <a:bodyPr/>
        <a:lstStyle/>
        <a:p>
          <a:endParaRPr lang="en-US">
            <a:solidFill>
              <a:schemeClr val="tx1"/>
            </a:solidFill>
            <a:latin typeface="Times New Roman"/>
            <a:cs typeface="Times New Roman"/>
          </a:endParaRPr>
        </a:p>
      </dgm:t>
    </dgm:pt>
    <dgm:pt modelId="{CD5879FA-4A1C-1141-BAA8-134AE48BCCC9}" type="sibTrans" cxnId="{88F3710E-2D69-504C-A211-732CE334A4C2}">
      <dgm:prSet/>
      <dgm:spPr/>
      <dgm:t>
        <a:bodyPr/>
        <a:lstStyle/>
        <a:p>
          <a:endParaRPr lang="en-US">
            <a:solidFill>
              <a:schemeClr val="tx1"/>
            </a:solidFill>
            <a:latin typeface="Times New Roman"/>
            <a:cs typeface="Times New Roman"/>
          </a:endParaRPr>
        </a:p>
      </dgm:t>
    </dgm:pt>
    <dgm:pt modelId="{FC7F98DE-8500-1940-94C5-C0EC87AB0980}">
      <dgm:prSet phldrT="[Text]"/>
      <dgm:spPr/>
      <dgm:t>
        <a:bodyPr/>
        <a:lstStyle/>
        <a:p>
          <a:r>
            <a:rPr lang="en-US" smtClean="0">
              <a:latin typeface="Times New Roman"/>
              <a:cs typeface="Times New Roman"/>
            </a:rPr>
            <a:t>The social responsibility of business encompasses the economic, legal, ethical, and discretionary (philanthropic) expectations that society has of organizations at a given point in time (Carrol &amp; Buchholtz, 2017)</a:t>
          </a:r>
          <a:endParaRPr lang="en-US" dirty="0">
            <a:latin typeface="Times New Roman"/>
            <a:cs typeface="Times New Roman"/>
          </a:endParaRPr>
        </a:p>
      </dgm:t>
    </dgm:pt>
    <dgm:pt modelId="{BF74B776-C36F-2D4B-ACD0-3189C68C7CC3}" type="parTrans" cxnId="{A74F8D26-C48D-E048-B69B-05273DA46176}">
      <dgm:prSet/>
      <dgm:spPr/>
      <dgm:t>
        <a:bodyPr/>
        <a:lstStyle/>
        <a:p>
          <a:endParaRPr lang="en-US">
            <a:solidFill>
              <a:schemeClr val="tx1"/>
            </a:solidFill>
            <a:latin typeface="Times New Roman"/>
            <a:cs typeface="Times New Roman"/>
          </a:endParaRPr>
        </a:p>
      </dgm:t>
    </dgm:pt>
    <dgm:pt modelId="{4751E3C9-D70B-8D4F-B582-70FAE8FD7BFF}" type="sibTrans" cxnId="{A74F8D26-C48D-E048-B69B-05273DA46176}">
      <dgm:prSet/>
      <dgm:spPr/>
      <dgm:t>
        <a:bodyPr/>
        <a:lstStyle/>
        <a:p>
          <a:endParaRPr lang="en-US">
            <a:solidFill>
              <a:schemeClr val="tx1"/>
            </a:solidFill>
            <a:latin typeface="Times New Roman"/>
            <a:cs typeface="Times New Roman"/>
          </a:endParaRPr>
        </a:p>
      </dgm:t>
    </dgm:pt>
    <dgm:pt modelId="{9091B36C-BA77-2A43-A2C8-DED33567E71F}">
      <dgm:prSet phldrT="[Text]"/>
      <dgm:spPr/>
      <dgm:t>
        <a:bodyPr/>
        <a:lstStyle/>
        <a:p>
          <a:r>
            <a:rPr lang="en-US" smtClean="0">
              <a:latin typeface="Times New Roman"/>
              <a:cs typeface="Times New Roman"/>
            </a:rPr>
            <a:t>CSR means that a corporation should act in a way that enhances society and its inhabitants and be held accountable for any of its actions that affect people, their communities, and their environment (Lawrence and Weber, 2017)</a:t>
          </a:r>
          <a:endParaRPr lang="en-US" dirty="0">
            <a:latin typeface="Times New Roman"/>
            <a:cs typeface="Times New Roman"/>
          </a:endParaRPr>
        </a:p>
      </dgm:t>
    </dgm:pt>
    <dgm:pt modelId="{6D944BBA-F656-6043-8EB9-B387F5F7E6B5}" type="parTrans" cxnId="{F5F525FB-4045-F34D-96DA-5E7F73ACB6EC}">
      <dgm:prSet/>
      <dgm:spPr/>
      <dgm:t>
        <a:bodyPr/>
        <a:lstStyle/>
        <a:p>
          <a:endParaRPr lang="en-US">
            <a:solidFill>
              <a:schemeClr val="tx1"/>
            </a:solidFill>
            <a:latin typeface="Times New Roman"/>
            <a:cs typeface="Times New Roman"/>
          </a:endParaRPr>
        </a:p>
      </dgm:t>
    </dgm:pt>
    <dgm:pt modelId="{7817F048-2AF1-7C40-9CDA-662B3159B519}" type="sibTrans" cxnId="{F5F525FB-4045-F34D-96DA-5E7F73ACB6EC}">
      <dgm:prSet/>
      <dgm:spPr/>
      <dgm:t>
        <a:bodyPr/>
        <a:lstStyle/>
        <a:p>
          <a:endParaRPr lang="en-US">
            <a:solidFill>
              <a:schemeClr val="tx1"/>
            </a:solidFill>
            <a:latin typeface="Times New Roman"/>
            <a:cs typeface="Times New Roman"/>
          </a:endParaRPr>
        </a:p>
      </dgm:t>
    </dgm:pt>
    <dgm:pt modelId="{42277925-CEBB-614C-BB4A-C82B9134D4A9}">
      <dgm:prSet phldrT="[Text]"/>
      <dgm:spPr/>
      <dgm:t>
        <a:bodyPr/>
        <a:lstStyle/>
        <a:p>
          <a:r>
            <a:rPr lang="en-US" smtClean="0">
              <a:latin typeface="Times New Roman"/>
              <a:cs typeface="Times New Roman"/>
            </a:rPr>
            <a:t>The responsibility of an organization for the impacts of its decisions and activities on society and the environment through transparent and ethical behavior (ISO 26000 Definition)</a:t>
          </a:r>
          <a:endParaRPr lang="en-US" dirty="0">
            <a:latin typeface="Times New Roman"/>
            <a:cs typeface="Times New Roman"/>
          </a:endParaRPr>
        </a:p>
      </dgm:t>
    </dgm:pt>
    <dgm:pt modelId="{20F8E92D-6729-9942-9B9E-2A2A08E74350}" type="parTrans" cxnId="{F2667A4F-94E8-5647-951C-A427DE7EE5B1}">
      <dgm:prSet/>
      <dgm:spPr/>
      <dgm:t>
        <a:bodyPr/>
        <a:lstStyle/>
        <a:p>
          <a:endParaRPr lang="en-US">
            <a:solidFill>
              <a:schemeClr val="tx1"/>
            </a:solidFill>
            <a:latin typeface="Times New Roman"/>
            <a:cs typeface="Times New Roman"/>
          </a:endParaRPr>
        </a:p>
      </dgm:t>
    </dgm:pt>
    <dgm:pt modelId="{CE1D12F2-48B0-B34E-B97C-84765BCB70D1}" type="sibTrans" cxnId="{F2667A4F-94E8-5647-951C-A427DE7EE5B1}">
      <dgm:prSet/>
      <dgm:spPr/>
      <dgm:t>
        <a:bodyPr/>
        <a:lstStyle/>
        <a:p>
          <a:endParaRPr lang="en-US">
            <a:solidFill>
              <a:schemeClr val="tx1"/>
            </a:solidFill>
            <a:latin typeface="Times New Roman"/>
            <a:cs typeface="Times New Roman"/>
          </a:endParaRPr>
        </a:p>
      </dgm:t>
    </dgm:pt>
    <dgm:pt modelId="{AE1E53ED-0918-3C4F-A5F2-E54F78663658}" type="pres">
      <dgm:prSet presAssocID="{D4985F99-F612-B64F-9CF0-128135464AE8}" presName="diagram" presStyleCnt="0">
        <dgm:presLayoutVars>
          <dgm:dir/>
          <dgm:resizeHandles val="exact"/>
        </dgm:presLayoutVars>
      </dgm:prSet>
      <dgm:spPr/>
      <dgm:t>
        <a:bodyPr/>
        <a:lstStyle/>
        <a:p>
          <a:endParaRPr lang="en-US"/>
        </a:p>
      </dgm:t>
    </dgm:pt>
    <dgm:pt modelId="{B1D1E7B5-0ABA-4E45-99B7-7ECBB6E7B2BA}" type="pres">
      <dgm:prSet presAssocID="{C600A16D-2349-8743-BC78-82ED86188FFA}" presName="node" presStyleLbl="node1" presStyleIdx="0" presStyleCnt="4">
        <dgm:presLayoutVars>
          <dgm:bulletEnabled val="1"/>
        </dgm:presLayoutVars>
      </dgm:prSet>
      <dgm:spPr/>
      <dgm:t>
        <a:bodyPr/>
        <a:lstStyle/>
        <a:p>
          <a:endParaRPr lang="en-US"/>
        </a:p>
      </dgm:t>
    </dgm:pt>
    <dgm:pt modelId="{86BA3664-F1AF-FE49-BF0B-90DC0A0374AC}" type="pres">
      <dgm:prSet presAssocID="{CD5879FA-4A1C-1141-BAA8-134AE48BCCC9}" presName="sibTrans" presStyleCnt="0"/>
      <dgm:spPr/>
      <dgm:t>
        <a:bodyPr/>
        <a:lstStyle/>
        <a:p>
          <a:endParaRPr lang="en-US"/>
        </a:p>
      </dgm:t>
    </dgm:pt>
    <dgm:pt modelId="{F04CA0AA-5CEC-494C-8B2D-83A511147865}" type="pres">
      <dgm:prSet presAssocID="{FC7F98DE-8500-1940-94C5-C0EC87AB0980}" presName="node" presStyleLbl="node1" presStyleIdx="1" presStyleCnt="4">
        <dgm:presLayoutVars>
          <dgm:bulletEnabled val="1"/>
        </dgm:presLayoutVars>
      </dgm:prSet>
      <dgm:spPr/>
      <dgm:t>
        <a:bodyPr/>
        <a:lstStyle/>
        <a:p>
          <a:endParaRPr lang="en-US"/>
        </a:p>
      </dgm:t>
    </dgm:pt>
    <dgm:pt modelId="{079AF3F4-628C-C847-BF6E-A0392407417E}" type="pres">
      <dgm:prSet presAssocID="{4751E3C9-D70B-8D4F-B582-70FAE8FD7BFF}" presName="sibTrans" presStyleCnt="0"/>
      <dgm:spPr/>
      <dgm:t>
        <a:bodyPr/>
        <a:lstStyle/>
        <a:p>
          <a:endParaRPr lang="en-US"/>
        </a:p>
      </dgm:t>
    </dgm:pt>
    <dgm:pt modelId="{ACAB8E4C-CFA1-1740-A462-26661860F886}" type="pres">
      <dgm:prSet presAssocID="{9091B36C-BA77-2A43-A2C8-DED33567E71F}" presName="node" presStyleLbl="node1" presStyleIdx="2" presStyleCnt="4">
        <dgm:presLayoutVars>
          <dgm:bulletEnabled val="1"/>
        </dgm:presLayoutVars>
      </dgm:prSet>
      <dgm:spPr/>
      <dgm:t>
        <a:bodyPr/>
        <a:lstStyle/>
        <a:p>
          <a:endParaRPr lang="en-US"/>
        </a:p>
      </dgm:t>
    </dgm:pt>
    <dgm:pt modelId="{47700B6B-EDEB-6A48-BE36-6A4EA2D4CEB7}" type="pres">
      <dgm:prSet presAssocID="{7817F048-2AF1-7C40-9CDA-662B3159B519}" presName="sibTrans" presStyleCnt="0"/>
      <dgm:spPr/>
      <dgm:t>
        <a:bodyPr/>
        <a:lstStyle/>
        <a:p>
          <a:endParaRPr lang="en-US"/>
        </a:p>
      </dgm:t>
    </dgm:pt>
    <dgm:pt modelId="{E499C926-891E-0546-9AC4-9FED0F3754DC}" type="pres">
      <dgm:prSet presAssocID="{42277925-CEBB-614C-BB4A-C82B9134D4A9}" presName="node" presStyleLbl="node1" presStyleIdx="3" presStyleCnt="4">
        <dgm:presLayoutVars>
          <dgm:bulletEnabled val="1"/>
        </dgm:presLayoutVars>
      </dgm:prSet>
      <dgm:spPr/>
      <dgm:t>
        <a:bodyPr/>
        <a:lstStyle/>
        <a:p>
          <a:endParaRPr lang="en-US"/>
        </a:p>
      </dgm:t>
    </dgm:pt>
  </dgm:ptLst>
  <dgm:cxnLst>
    <dgm:cxn modelId="{A74F8D26-C48D-E048-B69B-05273DA46176}" srcId="{D4985F99-F612-B64F-9CF0-128135464AE8}" destId="{FC7F98DE-8500-1940-94C5-C0EC87AB0980}" srcOrd="1" destOrd="0" parTransId="{BF74B776-C36F-2D4B-ACD0-3189C68C7CC3}" sibTransId="{4751E3C9-D70B-8D4F-B582-70FAE8FD7BFF}"/>
    <dgm:cxn modelId="{88F3710E-2D69-504C-A211-732CE334A4C2}" srcId="{D4985F99-F612-B64F-9CF0-128135464AE8}" destId="{C600A16D-2349-8743-BC78-82ED86188FFA}" srcOrd="0" destOrd="0" parTransId="{F15607A1-BA80-5140-85B2-D078361012B5}" sibTransId="{CD5879FA-4A1C-1141-BAA8-134AE48BCCC9}"/>
    <dgm:cxn modelId="{1AE15DDA-AAAE-1A4B-9F6E-844DFBD06572}" type="presOf" srcId="{C600A16D-2349-8743-BC78-82ED86188FFA}" destId="{B1D1E7B5-0ABA-4E45-99B7-7ECBB6E7B2BA}" srcOrd="0" destOrd="0" presId="urn:microsoft.com/office/officeart/2005/8/layout/default"/>
    <dgm:cxn modelId="{F5F525FB-4045-F34D-96DA-5E7F73ACB6EC}" srcId="{D4985F99-F612-B64F-9CF0-128135464AE8}" destId="{9091B36C-BA77-2A43-A2C8-DED33567E71F}" srcOrd="2" destOrd="0" parTransId="{6D944BBA-F656-6043-8EB9-B387F5F7E6B5}" sibTransId="{7817F048-2AF1-7C40-9CDA-662B3159B519}"/>
    <dgm:cxn modelId="{F2667A4F-94E8-5647-951C-A427DE7EE5B1}" srcId="{D4985F99-F612-B64F-9CF0-128135464AE8}" destId="{42277925-CEBB-614C-BB4A-C82B9134D4A9}" srcOrd="3" destOrd="0" parTransId="{20F8E92D-6729-9942-9B9E-2A2A08E74350}" sibTransId="{CE1D12F2-48B0-B34E-B97C-84765BCB70D1}"/>
    <dgm:cxn modelId="{9287DBF7-D811-E34B-A478-2611F49AC93C}" type="presOf" srcId="{FC7F98DE-8500-1940-94C5-C0EC87AB0980}" destId="{F04CA0AA-5CEC-494C-8B2D-83A511147865}" srcOrd="0" destOrd="0" presId="urn:microsoft.com/office/officeart/2005/8/layout/default"/>
    <dgm:cxn modelId="{2E4E83B8-0BEB-4D46-A66D-73ADA990B25A}" type="presOf" srcId="{D4985F99-F612-B64F-9CF0-128135464AE8}" destId="{AE1E53ED-0918-3C4F-A5F2-E54F78663658}" srcOrd="0" destOrd="0" presId="urn:microsoft.com/office/officeart/2005/8/layout/default"/>
    <dgm:cxn modelId="{8A51F79B-2052-D74E-A84A-737F1E9B2092}" type="presOf" srcId="{9091B36C-BA77-2A43-A2C8-DED33567E71F}" destId="{ACAB8E4C-CFA1-1740-A462-26661860F886}" srcOrd="0" destOrd="0" presId="urn:microsoft.com/office/officeart/2005/8/layout/default"/>
    <dgm:cxn modelId="{DDCF0E3C-1972-554A-8F90-158855BDE394}" type="presOf" srcId="{42277925-CEBB-614C-BB4A-C82B9134D4A9}" destId="{E499C926-891E-0546-9AC4-9FED0F3754DC}" srcOrd="0" destOrd="0" presId="urn:microsoft.com/office/officeart/2005/8/layout/default"/>
    <dgm:cxn modelId="{7DF030D4-0DA1-594F-9C5B-A8DEEFE8C6E2}" type="presParOf" srcId="{AE1E53ED-0918-3C4F-A5F2-E54F78663658}" destId="{B1D1E7B5-0ABA-4E45-99B7-7ECBB6E7B2BA}" srcOrd="0" destOrd="0" presId="urn:microsoft.com/office/officeart/2005/8/layout/default"/>
    <dgm:cxn modelId="{90C4759F-25AC-3F43-B7AA-13AFFBAEB745}" type="presParOf" srcId="{AE1E53ED-0918-3C4F-A5F2-E54F78663658}" destId="{86BA3664-F1AF-FE49-BF0B-90DC0A0374AC}" srcOrd="1" destOrd="0" presId="urn:microsoft.com/office/officeart/2005/8/layout/default"/>
    <dgm:cxn modelId="{DD19F9BA-12EE-5D46-B67B-5D46C449DF4D}" type="presParOf" srcId="{AE1E53ED-0918-3C4F-A5F2-E54F78663658}" destId="{F04CA0AA-5CEC-494C-8B2D-83A511147865}" srcOrd="2" destOrd="0" presId="urn:microsoft.com/office/officeart/2005/8/layout/default"/>
    <dgm:cxn modelId="{775DFE27-62E5-724A-8B99-64B3B9CEA527}" type="presParOf" srcId="{AE1E53ED-0918-3C4F-A5F2-E54F78663658}" destId="{079AF3F4-628C-C847-BF6E-A0392407417E}" srcOrd="3" destOrd="0" presId="urn:microsoft.com/office/officeart/2005/8/layout/default"/>
    <dgm:cxn modelId="{1D2E41E1-9C45-2C4D-A130-AAE238C9FC1D}" type="presParOf" srcId="{AE1E53ED-0918-3C4F-A5F2-E54F78663658}" destId="{ACAB8E4C-CFA1-1740-A462-26661860F886}" srcOrd="4" destOrd="0" presId="urn:microsoft.com/office/officeart/2005/8/layout/default"/>
    <dgm:cxn modelId="{C47C64A4-81BD-DC4E-8DA4-D111579BF2BC}" type="presParOf" srcId="{AE1E53ED-0918-3C4F-A5F2-E54F78663658}" destId="{47700B6B-EDEB-6A48-BE36-6A4EA2D4CEB7}" srcOrd="5" destOrd="0" presId="urn:microsoft.com/office/officeart/2005/8/layout/default"/>
    <dgm:cxn modelId="{57E6E1E0-0A15-7F4C-91DA-73C2F04F3038}" type="presParOf" srcId="{AE1E53ED-0918-3C4F-A5F2-E54F78663658}" destId="{E499C926-891E-0546-9AC4-9FED0F3754DC}"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635A3-F618-9E45-B797-37AAFE47D24E}" type="doc">
      <dgm:prSet loTypeId="urn:microsoft.com/office/officeart/2005/8/layout/pList2" loCatId="list" qsTypeId="urn:microsoft.com/office/officeart/2005/8/quickstyle/simple4" qsCatId="simple" csTypeId="urn:microsoft.com/office/officeart/2005/8/colors/accent0_1" csCatId="mainScheme" phldr="1"/>
      <dgm:spPr/>
    </dgm:pt>
    <dgm:pt modelId="{718E30D1-15AE-D341-976B-299E9A005B48}">
      <dgm:prSet phldrT="[Text]"/>
      <dgm:spPr/>
      <dgm:t>
        <a:bodyPr/>
        <a:lstStyle/>
        <a:p>
          <a:r>
            <a:rPr lang="en-US" dirty="0" err="1" smtClean="0">
              <a:latin typeface="Times New Roman"/>
              <a:cs typeface="Times New Roman"/>
            </a:rPr>
            <a:t>Memperkuat</a:t>
          </a:r>
          <a:r>
            <a:rPr lang="en-US" dirty="0" smtClean="0">
              <a:latin typeface="Times New Roman"/>
              <a:cs typeface="Times New Roman"/>
            </a:rPr>
            <a:t> Brand</a:t>
          </a:r>
          <a:endParaRPr lang="en-US" dirty="0">
            <a:latin typeface="Times New Roman"/>
            <a:cs typeface="Times New Roman"/>
          </a:endParaRPr>
        </a:p>
      </dgm:t>
    </dgm:pt>
    <dgm:pt modelId="{98083DFF-2E2D-E546-AD41-5823B8C2B760}" type="parTrans" cxnId="{4A9CAA58-2218-5E48-ADE6-E3EFDB9FE15F}">
      <dgm:prSet/>
      <dgm:spPr/>
      <dgm:t>
        <a:bodyPr/>
        <a:lstStyle/>
        <a:p>
          <a:endParaRPr lang="en-US">
            <a:latin typeface="Times New Roman"/>
            <a:cs typeface="Times New Roman"/>
          </a:endParaRPr>
        </a:p>
      </dgm:t>
    </dgm:pt>
    <dgm:pt modelId="{79D27C04-B493-E048-A266-2BFC68F9F57A}" type="sibTrans" cxnId="{4A9CAA58-2218-5E48-ADE6-E3EFDB9FE15F}">
      <dgm:prSet/>
      <dgm:spPr/>
      <dgm:t>
        <a:bodyPr/>
        <a:lstStyle/>
        <a:p>
          <a:endParaRPr lang="en-US">
            <a:latin typeface="Times New Roman"/>
            <a:cs typeface="Times New Roman"/>
          </a:endParaRPr>
        </a:p>
      </dgm:t>
    </dgm:pt>
    <dgm:pt modelId="{8C5C95D2-5156-DD48-BA2B-D26B042F048A}">
      <dgm:prSet phldrT="[Text]"/>
      <dgm:spPr/>
      <dgm:t>
        <a:bodyPr/>
        <a:lstStyle/>
        <a:p>
          <a:r>
            <a:rPr lang="en-US" dirty="0" err="1" smtClean="0">
              <a:latin typeface="Times New Roman"/>
              <a:cs typeface="Times New Roman"/>
            </a:rPr>
            <a:t>Meningkatkan</a:t>
          </a:r>
          <a:r>
            <a:rPr lang="en-US" dirty="0" smtClean="0">
              <a:latin typeface="Times New Roman"/>
              <a:cs typeface="Times New Roman"/>
            </a:rPr>
            <a:t> Citra Perusahaan</a:t>
          </a:r>
          <a:endParaRPr lang="en-US" dirty="0">
            <a:latin typeface="Times New Roman"/>
            <a:cs typeface="Times New Roman"/>
          </a:endParaRPr>
        </a:p>
      </dgm:t>
    </dgm:pt>
    <dgm:pt modelId="{73F877DF-B16A-AC44-B612-D365A673F5D5}" type="parTrans" cxnId="{B7218A25-BDAD-0F41-8B3F-94F69A1B6E54}">
      <dgm:prSet/>
      <dgm:spPr/>
      <dgm:t>
        <a:bodyPr/>
        <a:lstStyle/>
        <a:p>
          <a:endParaRPr lang="en-US">
            <a:latin typeface="Times New Roman"/>
            <a:cs typeface="Times New Roman"/>
          </a:endParaRPr>
        </a:p>
      </dgm:t>
    </dgm:pt>
    <dgm:pt modelId="{554C2A6E-E35A-394D-BAAA-AAD034CCC984}" type="sibTrans" cxnId="{B7218A25-BDAD-0F41-8B3F-94F69A1B6E54}">
      <dgm:prSet/>
      <dgm:spPr/>
      <dgm:t>
        <a:bodyPr/>
        <a:lstStyle/>
        <a:p>
          <a:endParaRPr lang="en-US">
            <a:latin typeface="Times New Roman"/>
            <a:cs typeface="Times New Roman"/>
          </a:endParaRPr>
        </a:p>
      </dgm:t>
    </dgm:pt>
    <dgm:pt modelId="{46859218-204B-0C42-B778-CBB6505348CD}">
      <dgm:prSet phldrT="[Text]"/>
      <dgm:spPr/>
      <dgm:t>
        <a:bodyPr/>
        <a:lstStyle/>
        <a:p>
          <a:r>
            <a:rPr lang="en-US" dirty="0" err="1" smtClean="0">
              <a:latin typeface="Times New Roman"/>
              <a:cs typeface="Times New Roman"/>
            </a:rPr>
            <a:t>Mendukung</a:t>
          </a:r>
          <a:r>
            <a:rPr lang="en-US" dirty="0" smtClean="0">
              <a:latin typeface="Times New Roman"/>
              <a:cs typeface="Times New Roman"/>
            </a:rPr>
            <a:t> </a:t>
          </a:r>
          <a:r>
            <a:rPr lang="en-US" dirty="0" err="1" smtClean="0">
              <a:latin typeface="Times New Roman"/>
              <a:cs typeface="Times New Roman"/>
            </a:rPr>
            <a:t>Keberlanjutan</a:t>
          </a:r>
          <a:r>
            <a:rPr lang="en-US" dirty="0" smtClean="0">
              <a:latin typeface="Times New Roman"/>
              <a:cs typeface="Times New Roman"/>
            </a:rPr>
            <a:t> </a:t>
          </a:r>
          <a:r>
            <a:rPr lang="en-US" dirty="0" err="1" smtClean="0">
              <a:latin typeface="Times New Roman"/>
              <a:cs typeface="Times New Roman"/>
            </a:rPr>
            <a:t>Bisnis</a:t>
          </a:r>
          <a:endParaRPr lang="en-US" dirty="0">
            <a:latin typeface="Times New Roman"/>
            <a:cs typeface="Times New Roman"/>
          </a:endParaRPr>
        </a:p>
      </dgm:t>
    </dgm:pt>
    <dgm:pt modelId="{696A623C-1E7F-D646-8755-5BB9A4D32607}" type="parTrans" cxnId="{47C4C61B-77FF-DD40-966B-527B919191AD}">
      <dgm:prSet/>
      <dgm:spPr/>
      <dgm:t>
        <a:bodyPr/>
        <a:lstStyle/>
        <a:p>
          <a:endParaRPr lang="en-US">
            <a:latin typeface="Times New Roman"/>
            <a:cs typeface="Times New Roman"/>
          </a:endParaRPr>
        </a:p>
      </dgm:t>
    </dgm:pt>
    <dgm:pt modelId="{A5E9772F-EAD1-2341-92F9-73032CC2E788}" type="sibTrans" cxnId="{47C4C61B-77FF-DD40-966B-527B919191AD}">
      <dgm:prSet/>
      <dgm:spPr/>
      <dgm:t>
        <a:bodyPr/>
        <a:lstStyle/>
        <a:p>
          <a:endParaRPr lang="en-US">
            <a:latin typeface="Times New Roman"/>
            <a:cs typeface="Times New Roman"/>
          </a:endParaRPr>
        </a:p>
      </dgm:t>
    </dgm:pt>
    <dgm:pt modelId="{FC89D42B-2D28-D841-A5B9-41E35B9D0D7C}" type="pres">
      <dgm:prSet presAssocID="{D10635A3-F618-9E45-B797-37AAFE47D24E}" presName="Name0" presStyleCnt="0">
        <dgm:presLayoutVars>
          <dgm:dir/>
          <dgm:resizeHandles val="exact"/>
        </dgm:presLayoutVars>
      </dgm:prSet>
      <dgm:spPr/>
    </dgm:pt>
    <dgm:pt modelId="{A1E4BFB1-23F4-7B4A-B765-C03FAF687311}" type="pres">
      <dgm:prSet presAssocID="{D10635A3-F618-9E45-B797-37AAFE47D24E}" presName="bkgdShp" presStyleLbl="alignAccFollowNode1" presStyleIdx="0" presStyleCnt="1"/>
      <dgm:spPr/>
    </dgm:pt>
    <dgm:pt modelId="{AE8C4C04-6E26-7A45-838F-959F793B5F88}" type="pres">
      <dgm:prSet presAssocID="{D10635A3-F618-9E45-B797-37AAFE47D24E}" presName="linComp" presStyleCnt="0"/>
      <dgm:spPr/>
    </dgm:pt>
    <dgm:pt modelId="{B063BCD3-4E4E-6244-8319-5BEF4A338F26}" type="pres">
      <dgm:prSet presAssocID="{718E30D1-15AE-D341-976B-299E9A005B48}" presName="compNode" presStyleCnt="0"/>
      <dgm:spPr/>
    </dgm:pt>
    <dgm:pt modelId="{DFE1FBA7-A091-3848-A38D-56A223D110F3}" type="pres">
      <dgm:prSet presAssocID="{718E30D1-15AE-D341-976B-299E9A005B48}" presName="node" presStyleLbl="node1" presStyleIdx="0" presStyleCnt="3">
        <dgm:presLayoutVars>
          <dgm:bulletEnabled val="1"/>
        </dgm:presLayoutVars>
      </dgm:prSet>
      <dgm:spPr/>
      <dgm:t>
        <a:bodyPr/>
        <a:lstStyle/>
        <a:p>
          <a:endParaRPr lang="en-US"/>
        </a:p>
      </dgm:t>
    </dgm:pt>
    <dgm:pt modelId="{23471720-313C-0D43-AC79-FF53D273B1E7}" type="pres">
      <dgm:prSet presAssocID="{718E30D1-15AE-D341-976B-299E9A005B48}" presName="invisiNode" presStyleLbl="node1" presStyleIdx="0" presStyleCnt="3"/>
      <dgm:spPr/>
    </dgm:pt>
    <dgm:pt modelId="{0E81F9BB-9757-1449-B9D3-3889E5430277}" type="pres">
      <dgm:prSet presAssocID="{718E30D1-15AE-D341-976B-299E9A005B48}" presName="imagNode" presStyleLbl="fgImgPlace1" presStyleIdx="0" presStyleCnt="3"/>
      <dgm:spPr>
        <a:blipFill rotWithShape="0">
          <a:blip xmlns:r="http://schemas.openxmlformats.org/officeDocument/2006/relationships" r:embed="rId1"/>
          <a:stretch>
            <a:fillRect/>
          </a:stretch>
        </a:blipFill>
      </dgm:spPr>
    </dgm:pt>
    <dgm:pt modelId="{10F26BDE-3EFE-4547-98DA-BCDDC6303EF9}" type="pres">
      <dgm:prSet presAssocID="{79D27C04-B493-E048-A266-2BFC68F9F57A}" presName="sibTrans" presStyleLbl="sibTrans2D1" presStyleIdx="0" presStyleCnt="0"/>
      <dgm:spPr/>
      <dgm:t>
        <a:bodyPr/>
        <a:lstStyle/>
        <a:p>
          <a:endParaRPr lang="en-US"/>
        </a:p>
      </dgm:t>
    </dgm:pt>
    <dgm:pt modelId="{223A4499-C80A-DC47-9692-1472976762F4}" type="pres">
      <dgm:prSet presAssocID="{8C5C95D2-5156-DD48-BA2B-D26B042F048A}" presName="compNode" presStyleCnt="0"/>
      <dgm:spPr/>
    </dgm:pt>
    <dgm:pt modelId="{6D9C4607-BB84-2947-AAAD-0FC4C9F5010E}" type="pres">
      <dgm:prSet presAssocID="{8C5C95D2-5156-DD48-BA2B-D26B042F048A}" presName="node" presStyleLbl="node1" presStyleIdx="1" presStyleCnt="3">
        <dgm:presLayoutVars>
          <dgm:bulletEnabled val="1"/>
        </dgm:presLayoutVars>
      </dgm:prSet>
      <dgm:spPr/>
      <dgm:t>
        <a:bodyPr/>
        <a:lstStyle/>
        <a:p>
          <a:endParaRPr lang="en-US"/>
        </a:p>
      </dgm:t>
    </dgm:pt>
    <dgm:pt modelId="{788CC1B5-812B-1D46-A804-30B87DAF86A2}" type="pres">
      <dgm:prSet presAssocID="{8C5C95D2-5156-DD48-BA2B-D26B042F048A}" presName="invisiNode" presStyleLbl="node1" presStyleIdx="1" presStyleCnt="3"/>
      <dgm:spPr/>
    </dgm:pt>
    <dgm:pt modelId="{4056DCDA-0550-F142-B3F0-7852DB2EAE23}" type="pres">
      <dgm:prSet presAssocID="{8C5C95D2-5156-DD48-BA2B-D26B042F048A}" presName="imagNode" presStyleLbl="fgImgPlace1" presStyleIdx="1" presStyleCnt="3"/>
      <dgm:spPr>
        <a:blipFill rotWithShape="0">
          <a:blip xmlns:r="http://schemas.openxmlformats.org/officeDocument/2006/relationships" r:embed="rId2"/>
          <a:stretch>
            <a:fillRect/>
          </a:stretch>
        </a:blipFill>
      </dgm:spPr>
    </dgm:pt>
    <dgm:pt modelId="{E5A04DDF-82B4-5A40-9FB2-8D77B8E89410}" type="pres">
      <dgm:prSet presAssocID="{554C2A6E-E35A-394D-BAAA-AAD034CCC984}" presName="sibTrans" presStyleLbl="sibTrans2D1" presStyleIdx="0" presStyleCnt="0"/>
      <dgm:spPr/>
      <dgm:t>
        <a:bodyPr/>
        <a:lstStyle/>
        <a:p>
          <a:endParaRPr lang="en-US"/>
        </a:p>
      </dgm:t>
    </dgm:pt>
    <dgm:pt modelId="{3110BFDA-BF38-854B-93A3-95066DAA95D6}" type="pres">
      <dgm:prSet presAssocID="{46859218-204B-0C42-B778-CBB6505348CD}" presName="compNode" presStyleCnt="0"/>
      <dgm:spPr/>
    </dgm:pt>
    <dgm:pt modelId="{5B37AE84-439F-4349-A9FD-B93E350F925F}" type="pres">
      <dgm:prSet presAssocID="{46859218-204B-0C42-B778-CBB6505348CD}" presName="node" presStyleLbl="node1" presStyleIdx="2" presStyleCnt="3">
        <dgm:presLayoutVars>
          <dgm:bulletEnabled val="1"/>
        </dgm:presLayoutVars>
      </dgm:prSet>
      <dgm:spPr/>
      <dgm:t>
        <a:bodyPr/>
        <a:lstStyle/>
        <a:p>
          <a:endParaRPr lang="en-US"/>
        </a:p>
      </dgm:t>
    </dgm:pt>
    <dgm:pt modelId="{23692019-7D0C-B041-B993-F072E58BFBEA}" type="pres">
      <dgm:prSet presAssocID="{46859218-204B-0C42-B778-CBB6505348CD}" presName="invisiNode" presStyleLbl="node1" presStyleIdx="2" presStyleCnt="3"/>
      <dgm:spPr/>
    </dgm:pt>
    <dgm:pt modelId="{73B4D3A8-A797-D548-9213-492B84C4BF88}" type="pres">
      <dgm:prSet presAssocID="{46859218-204B-0C42-B778-CBB6505348CD}" presName="imagNode" presStyleLbl="fgImgPlace1" presStyleIdx="2" presStyleCnt="3"/>
      <dgm:spPr>
        <a:blipFill rotWithShape="0">
          <a:blip xmlns:r="http://schemas.openxmlformats.org/officeDocument/2006/relationships" r:embed="rId3"/>
          <a:stretch>
            <a:fillRect/>
          </a:stretch>
        </a:blipFill>
      </dgm:spPr>
    </dgm:pt>
  </dgm:ptLst>
  <dgm:cxnLst>
    <dgm:cxn modelId="{47C4C61B-77FF-DD40-966B-527B919191AD}" srcId="{D10635A3-F618-9E45-B797-37AAFE47D24E}" destId="{46859218-204B-0C42-B778-CBB6505348CD}" srcOrd="2" destOrd="0" parTransId="{696A623C-1E7F-D646-8755-5BB9A4D32607}" sibTransId="{A5E9772F-EAD1-2341-92F9-73032CC2E788}"/>
    <dgm:cxn modelId="{A1F0392C-94C3-F843-97B1-5D325FCFC0EF}" type="presOf" srcId="{79D27C04-B493-E048-A266-2BFC68F9F57A}" destId="{10F26BDE-3EFE-4547-98DA-BCDDC6303EF9}" srcOrd="0" destOrd="0" presId="urn:microsoft.com/office/officeart/2005/8/layout/pList2"/>
    <dgm:cxn modelId="{61CCF3B5-6509-5B4F-9808-2681437B3FE8}" type="presOf" srcId="{718E30D1-15AE-D341-976B-299E9A005B48}" destId="{DFE1FBA7-A091-3848-A38D-56A223D110F3}" srcOrd="0" destOrd="0" presId="urn:microsoft.com/office/officeart/2005/8/layout/pList2"/>
    <dgm:cxn modelId="{B7218A25-BDAD-0F41-8B3F-94F69A1B6E54}" srcId="{D10635A3-F618-9E45-B797-37AAFE47D24E}" destId="{8C5C95D2-5156-DD48-BA2B-D26B042F048A}" srcOrd="1" destOrd="0" parTransId="{73F877DF-B16A-AC44-B612-D365A673F5D5}" sibTransId="{554C2A6E-E35A-394D-BAAA-AAD034CCC984}"/>
    <dgm:cxn modelId="{102CA964-0E3A-FA4A-871A-D063222FB737}" type="presOf" srcId="{8C5C95D2-5156-DD48-BA2B-D26B042F048A}" destId="{6D9C4607-BB84-2947-AAAD-0FC4C9F5010E}" srcOrd="0" destOrd="0" presId="urn:microsoft.com/office/officeart/2005/8/layout/pList2"/>
    <dgm:cxn modelId="{B5683D7D-490F-234C-866B-E74A38BF51AE}" type="presOf" srcId="{46859218-204B-0C42-B778-CBB6505348CD}" destId="{5B37AE84-439F-4349-A9FD-B93E350F925F}" srcOrd="0" destOrd="0" presId="urn:microsoft.com/office/officeart/2005/8/layout/pList2"/>
    <dgm:cxn modelId="{9F4AFCA9-8D5B-BF40-B97B-49A515ECDF4B}" type="presOf" srcId="{554C2A6E-E35A-394D-BAAA-AAD034CCC984}" destId="{E5A04DDF-82B4-5A40-9FB2-8D77B8E89410}" srcOrd="0" destOrd="0" presId="urn:microsoft.com/office/officeart/2005/8/layout/pList2"/>
    <dgm:cxn modelId="{D97FEE7C-B267-544E-BEC0-036B6F093D27}" type="presOf" srcId="{D10635A3-F618-9E45-B797-37AAFE47D24E}" destId="{FC89D42B-2D28-D841-A5B9-41E35B9D0D7C}" srcOrd="0" destOrd="0" presId="urn:microsoft.com/office/officeart/2005/8/layout/pList2"/>
    <dgm:cxn modelId="{4A9CAA58-2218-5E48-ADE6-E3EFDB9FE15F}" srcId="{D10635A3-F618-9E45-B797-37AAFE47D24E}" destId="{718E30D1-15AE-D341-976B-299E9A005B48}" srcOrd="0" destOrd="0" parTransId="{98083DFF-2E2D-E546-AD41-5823B8C2B760}" sibTransId="{79D27C04-B493-E048-A266-2BFC68F9F57A}"/>
    <dgm:cxn modelId="{FCF3F592-A63F-A343-948B-3BBB62B845AE}" type="presParOf" srcId="{FC89D42B-2D28-D841-A5B9-41E35B9D0D7C}" destId="{A1E4BFB1-23F4-7B4A-B765-C03FAF687311}" srcOrd="0" destOrd="0" presId="urn:microsoft.com/office/officeart/2005/8/layout/pList2"/>
    <dgm:cxn modelId="{B3A5159A-F8C9-CF4C-9450-5CE455B67F7C}" type="presParOf" srcId="{FC89D42B-2D28-D841-A5B9-41E35B9D0D7C}" destId="{AE8C4C04-6E26-7A45-838F-959F793B5F88}" srcOrd="1" destOrd="0" presId="urn:microsoft.com/office/officeart/2005/8/layout/pList2"/>
    <dgm:cxn modelId="{367480DE-80D8-5E48-B4E2-5BEE3574DF55}" type="presParOf" srcId="{AE8C4C04-6E26-7A45-838F-959F793B5F88}" destId="{B063BCD3-4E4E-6244-8319-5BEF4A338F26}" srcOrd="0" destOrd="0" presId="urn:microsoft.com/office/officeart/2005/8/layout/pList2"/>
    <dgm:cxn modelId="{998EDAD2-246D-5A46-A4F6-56BAAD16B0BD}" type="presParOf" srcId="{B063BCD3-4E4E-6244-8319-5BEF4A338F26}" destId="{DFE1FBA7-A091-3848-A38D-56A223D110F3}" srcOrd="0" destOrd="0" presId="urn:microsoft.com/office/officeart/2005/8/layout/pList2"/>
    <dgm:cxn modelId="{94A61F2F-68CE-5746-B996-585C00191ABE}" type="presParOf" srcId="{B063BCD3-4E4E-6244-8319-5BEF4A338F26}" destId="{23471720-313C-0D43-AC79-FF53D273B1E7}" srcOrd="1" destOrd="0" presId="urn:microsoft.com/office/officeart/2005/8/layout/pList2"/>
    <dgm:cxn modelId="{6FD77558-0877-4844-86D1-56774F572D03}" type="presParOf" srcId="{B063BCD3-4E4E-6244-8319-5BEF4A338F26}" destId="{0E81F9BB-9757-1449-B9D3-3889E5430277}" srcOrd="2" destOrd="0" presId="urn:microsoft.com/office/officeart/2005/8/layout/pList2"/>
    <dgm:cxn modelId="{BD457398-FFF4-664B-BDF9-285ABFB975C9}" type="presParOf" srcId="{AE8C4C04-6E26-7A45-838F-959F793B5F88}" destId="{10F26BDE-3EFE-4547-98DA-BCDDC6303EF9}" srcOrd="1" destOrd="0" presId="urn:microsoft.com/office/officeart/2005/8/layout/pList2"/>
    <dgm:cxn modelId="{62CA7E54-7325-1F4E-B8F9-C13EC5324D11}" type="presParOf" srcId="{AE8C4C04-6E26-7A45-838F-959F793B5F88}" destId="{223A4499-C80A-DC47-9692-1472976762F4}" srcOrd="2" destOrd="0" presId="urn:microsoft.com/office/officeart/2005/8/layout/pList2"/>
    <dgm:cxn modelId="{CE39F6D7-F72D-B74B-8C3A-27C16C04003D}" type="presParOf" srcId="{223A4499-C80A-DC47-9692-1472976762F4}" destId="{6D9C4607-BB84-2947-AAAD-0FC4C9F5010E}" srcOrd="0" destOrd="0" presId="urn:microsoft.com/office/officeart/2005/8/layout/pList2"/>
    <dgm:cxn modelId="{E9907547-25AD-2944-A346-89622A4B7F25}" type="presParOf" srcId="{223A4499-C80A-DC47-9692-1472976762F4}" destId="{788CC1B5-812B-1D46-A804-30B87DAF86A2}" srcOrd="1" destOrd="0" presId="urn:microsoft.com/office/officeart/2005/8/layout/pList2"/>
    <dgm:cxn modelId="{0AE22C91-9BAB-A947-BBF9-00A51FA7777F}" type="presParOf" srcId="{223A4499-C80A-DC47-9692-1472976762F4}" destId="{4056DCDA-0550-F142-B3F0-7852DB2EAE23}" srcOrd="2" destOrd="0" presId="urn:microsoft.com/office/officeart/2005/8/layout/pList2"/>
    <dgm:cxn modelId="{AE6D2CB6-5DBA-4F41-A47B-EAF690F2ACFD}" type="presParOf" srcId="{AE8C4C04-6E26-7A45-838F-959F793B5F88}" destId="{E5A04DDF-82B4-5A40-9FB2-8D77B8E89410}" srcOrd="3" destOrd="0" presId="urn:microsoft.com/office/officeart/2005/8/layout/pList2"/>
    <dgm:cxn modelId="{D8EAE754-4817-DB41-AC41-EEBF1B7B7AB5}" type="presParOf" srcId="{AE8C4C04-6E26-7A45-838F-959F793B5F88}" destId="{3110BFDA-BF38-854B-93A3-95066DAA95D6}" srcOrd="4" destOrd="0" presId="urn:microsoft.com/office/officeart/2005/8/layout/pList2"/>
    <dgm:cxn modelId="{BEDEAD3F-7E04-D94E-8E07-1DCEE8F20DDD}" type="presParOf" srcId="{3110BFDA-BF38-854B-93A3-95066DAA95D6}" destId="{5B37AE84-439F-4349-A9FD-B93E350F925F}" srcOrd="0" destOrd="0" presId="urn:microsoft.com/office/officeart/2005/8/layout/pList2"/>
    <dgm:cxn modelId="{D1BF1731-5C65-5043-B5EE-860D47C94710}" type="presParOf" srcId="{3110BFDA-BF38-854B-93A3-95066DAA95D6}" destId="{23692019-7D0C-B041-B993-F072E58BFBEA}" srcOrd="1" destOrd="0" presId="urn:microsoft.com/office/officeart/2005/8/layout/pList2"/>
    <dgm:cxn modelId="{7D3F3F87-EF4B-1F4C-93CD-3360FD7D5BBA}" type="presParOf" srcId="{3110BFDA-BF38-854B-93A3-95066DAA95D6}" destId="{73B4D3A8-A797-D548-9213-492B84C4BF88}"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EA5DC0-D0F5-3C49-A1C3-E4AE6833A83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8703556-0929-9945-8CBD-714989AB70C7}">
      <dgm:prSet phldrT="[Text]"/>
      <dgm:spPr/>
      <dgm:t>
        <a:bodyPr/>
        <a:lstStyle/>
        <a:p>
          <a:r>
            <a:rPr lang="en-US" dirty="0" smtClean="0">
              <a:solidFill>
                <a:schemeClr val="tx1"/>
              </a:solidFill>
              <a:latin typeface="Times New Roman"/>
              <a:cs typeface="Times New Roman"/>
            </a:rPr>
            <a:t>Economic Responsibility</a:t>
          </a:r>
          <a:endParaRPr lang="en-US" dirty="0">
            <a:solidFill>
              <a:schemeClr val="tx1"/>
            </a:solidFill>
            <a:latin typeface="Times New Roman"/>
            <a:cs typeface="Times New Roman"/>
          </a:endParaRPr>
        </a:p>
      </dgm:t>
    </dgm:pt>
    <dgm:pt modelId="{6FC9779A-6D68-EC4F-A2CE-6BD608DE576C}" type="parTrans" cxnId="{18313332-DC37-C94B-A8E3-141F13D81FE9}">
      <dgm:prSet/>
      <dgm:spPr/>
      <dgm:t>
        <a:bodyPr/>
        <a:lstStyle/>
        <a:p>
          <a:endParaRPr lang="en-US">
            <a:solidFill>
              <a:schemeClr val="tx1"/>
            </a:solidFill>
            <a:latin typeface="Times New Roman"/>
            <a:cs typeface="Times New Roman"/>
          </a:endParaRPr>
        </a:p>
      </dgm:t>
    </dgm:pt>
    <dgm:pt modelId="{514422A6-C9DB-4245-979B-C8371402853F}" type="sibTrans" cxnId="{18313332-DC37-C94B-A8E3-141F13D81FE9}">
      <dgm:prSet/>
      <dgm:spPr/>
      <dgm:t>
        <a:bodyPr/>
        <a:lstStyle/>
        <a:p>
          <a:endParaRPr lang="en-US">
            <a:solidFill>
              <a:schemeClr val="tx1"/>
            </a:solidFill>
            <a:latin typeface="Times New Roman"/>
            <a:cs typeface="Times New Roman"/>
          </a:endParaRPr>
        </a:p>
      </dgm:t>
    </dgm:pt>
    <dgm:pt modelId="{DF33BE53-AEFD-5941-8419-A4882D4EDCBE}">
      <dgm:prSet phldrT="[Text]"/>
      <dgm:spPr/>
      <dgm:t>
        <a:bodyPr/>
        <a:lstStyle/>
        <a:p>
          <a:r>
            <a:rPr lang="en-US" dirty="0" err="1" smtClean="0">
              <a:solidFill>
                <a:schemeClr val="tx1"/>
              </a:solidFill>
              <a:latin typeface="Times New Roman"/>
              <a:cs typeface="Times New Roman"/>
            </a:rPr>
            <a:t>Memaksimalkan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penjualan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meminimalisir</a:t>
          </a:r>
          <a:r>
            <a:rPr lang="en-US" dirty="0" smtClean="0">
              <a:solidFill>
                <a:schemeClr val="tx1"/>
              </a:solidFill>
              <a:latin typeface="Times New Roman"/>
              <a:cs typeface="Times New Roman"/>
            </a:rPr>
            <a:t> cost; </a:t>
          </a:r>
          <a:r>
            <a:rPr lang="en-US" dirty="0" err="1" smtClean="0">
              <a:solidFill>
                <a:schemeClr val="tx1"/>
              </a:solidFill>
              <a:latin typeface="Times New Roman"/>
              <a:cs typeface="Times New Roman"/>
            </a:rPr>
            <a:t>membuat</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keputusan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strategis</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berhati-hati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dalam</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menentukan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kebijakan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memberi</a:t>
          </a:r>
          <a:r>
            <a:rPr lang="en-US" dirty="0" smtClean="0">
              <a:solidFill>
                <a:schemeClr val="tx1"/>
              </a:solidFill>
              <a:latin typeface="Times New Roman"/>
              <a:cs typeface="Times New Roman"/>
            </a:rPr>
            <a:t> investor </a:t>
          </a:r>
          <a:r>
            <a:rPr lang="en-US" dirty="0" err="1" smtClean="0">
              <a:solidFill>
                <a:schemeClr val="tx1"/>
              </a:solidFill>
              <a:latin typeface="Times New Roman"/>
              <a:cs typeface="Times New Roman"/>
            </a:rPr>
            <a:t>pengembalian</a:t>
          </a:r>
          <a:r>
            <a:rPr lang="en-US" dirty="0" smtClean="0">
              <a:solidFill>
                <a:schemeClr val="tx1"/>
              </a:solidFill>
              <a:latin typeface="Times New Roman"/>
              <a:cs typeface="Times New Roman"/>
            </a:rPr>
            <a:t> yang </a:t>
          </a:r>
          <a:r>
            <a:rPr lang="en-US" dirty="0" err="1" smtClean="0">
              <a:solidFill>
                <a:schemeClr val="tx1"/>
              </a:solidFill>
              <a:latin typeface="Times New Roman"/>
              <a:cs typeface="Times New Roman"/>
            </a:rPr>
            <a:t>memadai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menarik</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atas</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investasi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mereka</a:t>
          </a:r>
          <a:r>
            <a:rPr lang="en-US" dirty="0" smtClean="0">
              <a:solidFill>
                <a:schemeClr val="tx1"/>
              </a:solidFill>
              <a:latin typeface="Times New Roman"/>
              <a:cs typeface="Times New Roman"/>
            </a:rPr>
            <a:t> </a:t>
          </a:r>
          <a:endParaRPr lang="en-US" dirty="0">
            <a:solidFill>
              <a:schemeClr val="tx1"/>
            </a:solidFill>
            <a:latin typeface="Times New Roman"/>
            <a:cs typeface="Times New Roman"/>
          </a:endParaRPr>
        </a:p>
      </dgm:t>
    </dgm:pt>
    <dgm:pt modelId="{B0EE4077-C27F-CE4E-A29C-4321814143E0}" type="parTrans" cxnId="{5CD60CE7-FEFB-DC4A-895B-AE548E8C8A0B}">
      <dgm:prSet/>
      <dgm:spPr/>
      <dgm:t>
        <a:bodyPr/>
        <a:lstStyle/>
        <a:p>
          <a:endParaRPr lang="en-US">
            <a:solidFill>
              <a:schemeClr val="tx1"/>
            </a:solidFill>
            <a:latin typeface="Times New Roman"/>
            <a:cs typeface="Times New Roman"/>
          </a:endParaRPr>
        </a:p>
      </dgm:t>
    </dgm:pt>
    <dgm:pt modelId="{45508394-CF61-9A4A-93C7-DBF72FC47399}" type="sibTrans" cxnId="{5CD60CE7-FEFB-DC4A-895B-AE548E8C8A0B}">
      <dgm:prSet/>
      <dgm:spPr/>
      <dgm:t>
        <a:bodyPr/>
        <a:lstStyle/>
        <a:p>
          <a:endParaRPr lang="en-US">
            <a:solidFill>
              <a:schemeClr val="tx1"/>
            </a:solidFill>
            <a:latin typeface="Times New Roman"/>
            <a:cs typeface="Times New Roman"/>
          </a:endParaRPr>
        </a:p>
      </dgm:t>
    </dgm:pt>
    <dgm:pt modelId="{E79F97F8-1168-A948-9BC9-092753866F09}">
      <dgm:prSet phldrT="[Text]"/>
      <dgm:spPr/>
      <dgm:t>
        <a:bodyPr/>
        <a:lstStyle/>
        <a:p>
          <a:r>
            <a:rPr lang="en-US" dirty="0" smtClean="0">
              <a:solidFill>
                <a:schemeClr val="tx1"/>
              </a:solidFill>
              <a:latin typeface="Times New Roman"/>
              <a:cs typeface="Times New Roman"/>
            </a:rPr>
            <a:t>Legal Responsibility</a:t>
          </a:r>
          <a:endParaRPr lang="en-US" dirty="0">
            <a:solidFill>
              <a:schemeClr val="tx1"/>
            </a:solidFill>
            <a:latin typeface="Times New Roman"/>
            <a:cs typeface="Times New Roman"/>
          </a:endParaRPr>
        </a:p>
      </dgm:t>
    </dgm:pt>
    <dgm:pt modelId="{D2C90F7C-C161-4043-9891-8A691DAACCFD}" type="parTrans" cxnId="{7772478B-5B1C-CC47-9A46-0006E154C9FC}">
      <dgm:prSet/>
      <dgm:spPr/>
      <dgm:t>
        <a:bodyPr/>
        <a:lstStyle/>
        <a:p>
          <a:endParaRPr lang="en-US">
            <a:solidFill>
              <a:schemeClr val="tx1"/>
            </a:solidFill>
            <a:latin typeface="Times New Roman"/>
            <a:cs typeface="Times New Roman"/>
          </a:endParaRPr>
        </a:p>
      </dgm:t>
    </dgm:pt>
    <dgm:pt modelId="{0137AA73-C574-CC4A-BAAA-C307C076EE3B}" type="sibTrans" cxnId="{7772478B-5B1C-CC47-9A46-0006E154C9FC}">
      <dgm:prSet/>
      <dgm:spPr/>
      <dgm:t>
        <a:bodyPr/>
        <a:lstStyle/>
        <a:p>
          <a:endParaRPr lang="en-US">
            <a:solidFill>
              <a:schemeClr val="tx1"/>
            </a:solidFill>
            <a:latin typeface="Times New Roman"/>
            <a:cs typeface="Times New Roman"/>
          </a:endParaRPr>
        </a:p>
      </dgm:t>
    </dgm:pt>
    <dgm:pt modelId="{A5C5BB0F-CF00-9C4B-B5C9-C2179762655A}">
      <dgm:prSet phldrT="[Text]"/>
      <dgm:spPr/>
      <dgm:t>
        <a:bodyPr/>
        <a:lstStyle/>
        <a:p>
          <a:r>
            <a:rPr lang="en-US" dirty="0" err="1" smtClean="0">
              <a:solidFill>
                <a:schemeClr val="tx1"/>
              </a:solidFill>
              <a:latin typeface="Times New Roman"/>
              <a:cs typeface="Times New Roman"/>
            </a:rPr>
            <a:t>Mematuhi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hukum</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seluruh</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aturan</a:t>
          </a:r>
          <a:r>
            <a:rPr lang="en-US" dirty="0" smtClean="0">
              <a:solidFill>
                <a:schemeClr val="tx1"/>
              </a:solidFill>
              <a:latin typeface="Times New Roman"/>
              <a:cs typeface="Times New Roman"/>
            </a:rPr>
            <a:t> yang </a:t>
          </a:r>
          <a:r>
            <a:rPr lang="en-US" dirty="0" err="1" smtClean="0">
              <a:solidFill>
                <a:schemeClr val="tx1"/>
              </a:solidFill>
              <a:latin typeface="Times New Roman"/>
              <a:cs typeface="Times New Roman"/>
            </a:rPr>
            <a:t>berlaku</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baik</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peraturan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lingkungan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konsumen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peraturan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kepegawaian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Memenuhi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kewajiban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sesuai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kontrak</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memberikan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jaminan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kepada</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pegawai</a:t>
          </a:r>
          <a:r>
            <a:rPr lang="en-US" dirty="0" smtClean="0">
              <a:solidFill>
                <a:schemeClr val="tx1"/>
              </a:solidFill>
              <a:latin typeface="Times New Roman"/>
              <a:cs typeface="Times New Roman"/>
            </a:rPr>
            <a:t> </a:t>
          </a:r>
          <a:endParaRPr lang="en-US" dirty="0">
            <a:solidFill>
              <a:schemeClr val="tx1"/>
            </a:solidFill>
            <a:latin typeface="Times New Roman"/>
            <a:cs typeface="Times New Roman"/>
          </a:endParaRPr>
        </a:p>
      </dgm:t>
    </dgm:pt>
    <dgm:pt modelId="{E0BA5891-74C1-4A4B-A860-388408A60D54}" type="parTrans" cxnId="{68D8A45C-89FD-BE46-AA59-E1B85ACF90D4}">
      <dgm:prSet/>
      <dgm:spPr/>
      <dgm:t>
        <a:bodyPr/>
        <a:lstStyle/>
        <a:p>
          <a:endParaRPr lang="en-US">
            <a:solidFill>
              <a:schemeClr val="tx1"/>
            </a:solidFill>
            <a:latin typeface="Times New Roman"/>
            <a:cs typeface="Times New Roman"/>
          </a:endParaRPr>
        </a:p>
      </dgm:t>
    </dgm:pt>
    <dgm:pt modelId="{D5430412-920B-484D-9E6D-9114AB522E69}" type="sibTrans" cxnId="{68D8A45C-89FD-BE46-AA59-E1B85ACF90D4}">
      <dgm:prSet/>
      <dgm:spPr/>
      <dgm:t>
        <a:bodyPr/>
        <a:lstStyle/>
        <a:p>
          <a:endParaRPr lang="en-US">
            <a:solidFill>
              <a:schemeClr val="tx1"/>
            </a:solidFill>
            <a:latin typeface="Times New Roman"/>
            <a:cs typeface="Times New Roman"/>
          </a:endParaRPr>
        </a:p>
      </dgm:t>
    </dgm:pt>
    <dgm:pt modelId="{02F0B174-F243-A240-A42C-B4DD865D6BF4}">
      <dgm:prSet phldrT="[Text]"/>
      <dgm:spPr/>
      <dgm:t>
        <a:bodyPr/>
        <a:lstStyle/>
        <a:p>
          <a:r>
            <a:rPr lang="en-US" dirty="0" smtClean="0">
              <a:solidFill>
                <a:schemeClr val="tx1"/>
              </a:solidFill>
              <a:latin typeface="Times New Roman"/>
              <a:cs typeface="Times New Roman"/>
            </a:rPr>
            <a:t>Ethical Responsibility</a:t>
          </a:r>
          <a:endParaRPr lang="en-US" dirty="0">
            <a:solidFill>
              <a:schemeClr val="tx1"/>
            </a:solidFill>
            <a:latin typeface="Times New Roman"/>
            <a:cs typeface="Times New Roman"/>
          </a:endParaRPr>
        </a:p>
      </dgm:t>
    </dgm:pt>
    <dgm:pt modelId="{7B919473-64DA-BF48-B95D-4B3B92D42D13}" type="parTrans" cxnId="{73C96A73-4B2B-E24C-9BB5-91FB33D75643}">
      <dgm:prSet/>
      <dgm:spPr/>
      <dgm:t>
        <a:bodyPr/>
        <a:lstStyle/>
        <a:p>
          <a:endParaRPr lang="en-US">
            <a:solidFill>
              <a:schemeClr val="tx1"/>
            </a:solidFill>
            <a:latin typeface="Times New Roman"/>
            <a:cs typeface="Times New Roman"/>
          </a:endParaRPr>
        </a:p>
      </dgm:t>
    </dgm:pt>
    <dgm:pt modelId="{62A7CA5A-0C7C-DC42-A1A5-D0757F1B5F86}" type="sibTrans" cxnId="{73C96A73-4B2B-E24C-9BB5-91FB33D75643}">
      <dgm:prSet/>
      <dgm:spPr/>
      <dgm:t>
        <a:bodyPr/>
        <a:lstStyle/>
        <a:p>
          <a:endParaRPr lang="en-US">
            <a:solidFill>
              <a:schemeClr val="tx1"/>
            </a:solidFill>
            <a:latin typeface="Times New Roman"/>
            <a:cs typeface="Times New Roman"/>
          </a:endParaRPr>
        </a:p>
      </dgm:t>
    </dgm:pt>
    <dgm:pt modelId="{4A7F31F5-52C0-034A-BB77-CE91A78E075C}">
      <dgm:prSet phldrT="[Text]"/>
      <dgm:spPr/>
      <dgm:t>
        <a:bodyPr/>
        <a:lstStyle/>
        <a:p>
          <a:r>
            <a:rPr lang="en-US" dirty="0" err="1" smtClean="0">
              <a:solidFill>
                <a:schemeClr val="tx1"/>
              </a:solidFill>
              <a:latin typeface="Times New Roman"/>
              <a:cs typeface="Times New Roman"/>
            </a:rPr>
            <a:t>Menghindari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praktik</a:t>
          </a:r>
          <a:r>
            <a:rPr lang="en-US" dirty="0" smtClean="0">
              <a:solidFill>
                <a:schemeClr val="tx1"/>
              </a:solidFill>
              <a:latin typeface="Times New Roman"/>
              <a:cs typeface="Times New Roman"/>
            </a:rPr>
            <a:t> yang </a:t>
          </a:r>
          <a:r>
            <a:rPr lang="en-US" dirty="0" err="1" smtClean="0">
              <a:solidFill>
                <a:schemeClr val="tx1"/>
              </a:solidFill>
              <a:latin typeface="Times New Roman"/>
              <a:cs typeface="Times New Roman"/>
            </a:rPr>
            <a:t>meragukan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tanggap</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terhadap</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surat</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hukum</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menganggap</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hukum</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adalah</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landasan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perilaku</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melakukan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apa</a:t>
          </a:r>
          <a:r>
            <a:rPr lang="en-US" dirty="0" smtClean="0">
              <a:solidFill>
                <a:schemeClr val="tx1"/>
              </a:solidFill>
              <a:latin typeface="Times New Roman"/>
              <a:cs typeface="Times New Roman"/>
            </a:rPr>
            <a:t> yang </a:t>
          </a:r>
          <a:r>
            <a:rPr lang="en-US" dirty="0" err="1" smtClean="0">
              <a:solidFill>
                <a:schemeClr val="tx1"/>
              </a:solidFill>
              <a:latin typeface="Times New Roman"/>
              <a:cs typeface="Times New Roman"/>
            </a:rPr>
            <a:t>benar</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adil</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menegaskan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kepemimpinan</a:t>
          </a:r>
          <a:r>
            <a:rPr lang="en-US" dirty="0" smtClean="0">
              <a:solidFill>
                <a:schemeClr val="tx1"/>
              </a:solidFill>
              <a:latin typeface="Times New Roman"/>
              <a:cs typeface="Times New Roman"/>
            </a:rPr>
            <a:t> yang </a:t>
          </a:r>
          <a:r>
            <a:rPr lang="en-US" dirty="0" err="1" smtClean="0">
              <a:solidFill>
                <a:schemeClr val="tx1"/>
              </a:solidFill>
              <a:latin typeface="Times New Roman"/>
              <a:cs typeface="Times New Roman"/>
            </a:rPr>
            <a:t>etis</a:t>
          </a:r>
          <a:endParaRPr lang="en-US" dirty="0">
            <a:solidFill>
              <a:schemeClr val="tx1"/>
            </a:solidFill>
            <a:latin typeface="Times New Roman"/>
            <a:cs typeface="Times New Roman"/>
          </a:endParaRPr>
        </a:p>
      </dgm:t>
    </dgm:pt>
    <dgm:pt modelId="{D35EBEF0-9D0A-BC46-8147-A6F5DDB5B377}" type="parTrans" cxnId="{F9BDEB16-D0B0-5442-A69F-982407914C6E}">
      <dgm:prSet/>
      <dgm:spPr/>
      <dgm:t>
        <a:bodyPr/>
        <a:lstStyle/>
        <a:p>
          <a:endParaRPr lang="en-US">
            <a:solidFill>
              <a:schemeClr val="tx1"/>
            </a:solidFill>
            <a:latin typeface="Times New Roman"/>
            <a:cs typeface="Times New Roman"/>
          </a:endParaRPr>
        </a:p>
      </dgm:t>
    </dgm:pt>
    <dgm:pt modelId="{BB85DB49-3BE6-EC41-954F-E8BA0A07442D}" type="sibTrans" cxnId="{F9BDEB16-D0B0-5442-A69F-982407914C6E}">
      <dgm:prSet/>
      <dgm:spPr/>
      <dgm:t>
        <a:bodyPr/>
        <a:lstStyle/>
        <a:p>
          <a:endParaRPr lang="en-US">
            <a:solidFill>
              <a:schemeClr val="tx1"/>
            </a:solidFill>
            <a:latin typeface="Times New Roman"/>
            <a:cs typeface="Times New Roman"/>
          </a:endParaRPr>
        </a:p>
      </dgm:t>
    </dgm:pt>
    <dgm:pt modelId="{0102B548-F8E5-E345-A39C-26A08AB7F7CC}">
      <dgm:prSet phldrT="[Text]"/>
      <dgm:spPr/>
      <dgm:t>
        <a:bodyPr/>
        <a:lstStyle/>
        <a:p>
          <a:r>
            <a:rPr lang="en-US" dirty="0" smtClean="0">
              <a:solidFill>
                <a:schemeClr val="tx1"/>
              </a:solidFill>
              <a:latin typeface="Times New Roman"/>
              <a:cs typeface="Times New Roman"/>
            </a:rPr>
            <a:t>Philanthropic Responsibility</a:t>
          </a:r>
          <a:endParaRPr lang="en-US" dirty="0">
            <a:solidFill>
              <a:schemeClr val="tx1"/>
            </a:solidFill>
            <a:latin typeface="Times New Roman"/>
            <a:cs typeface="Times New Roman"/>
          </a:endParaRPr>
        </a:p>
      </dgm:t>
    </dgm:pt>
    <dgm:pt modelId="{1B9CBC2B-CAEA-0942-B830-E303FB268B33}" type="parTrans" cxnId="{A42F367C-38F2-7544-A947-2EC35418D8D2}">
      <dgm:prSet/>
      <dgm:spPr/>
      <dgm:t>
        <a:bodyPr/>
        <a:lstStyle/>
        <a:p>
          <a:endParaRPr lang="en-US">
            <a:solidFill>
              <a:schemeClr val="tx1"/>
            </a:solidFill>
            <a:latin typeface="Times New Roman"/>
            <a:cs typeface="Times New Roman"/>
          </a:endParaRPr>
        </a:p>
      </dgm:t>
    </dgm:pt>
    <dgm:pt modelId="{D70AF0F5-B1CF-3B40-A891-BB11818EA245}" type="sibTrans" cxnId="{A42F367C-38F2-7544-A947-2EC35418D8D2}">
      <dgm:prSet/>
      <dgm:spPr/>
      <dgm:t>
        <a:bodyPr/>
        <a:lstStyle/>
        <a:p>
          <a:endParaRPr lang="en-US">
            <a:solidFill>
              <a:schemeClr val="tx1"/>
            </a:solidFill>
            <a:latin typeface="Times New Roman"/>
            <a:cs typeface="Times New Roman"/>
          </a:endParaRPr>
        </a:p>
      </dgm:t>
    </dgm:pt>
    <dgm:pt modelId="{C7D075AC-2584-F544-822F-C739100BF83A}">
      <dgm:prSet phldrT="[Text]"/>
      <dgm:spPr/>
      <dgm:t>
        <a:bodyPr/>
        <a:lstStyle/>
        <a:p>
          <a:r>
            <a:rPr lang="en-US" dirty="0" err="1" smtClean="0">
              <a:solidFill>
                <a:schemeClr val="tx1"/>
              </a:solidFill>
              <a:latin typeface="Times New Roman"/>
              <a:cs typeface="Times New Roman"/>
            </a:rPr>
            <a:t>Menjadi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warga</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perusahaan</a:t>
          </a:r>
          <a:r>
            <a:rPr lang="en-US" dirty="0" smtClean="0">
              <a:solidFill>
                <a:schemeClr val="tx1"/>
              </a:solidFill>
              <a:latin typeface="Times New Roman"/>
              <a:cs typeface="Times New Roman"/>
            </a:rPr>
            <a:t> yang </a:t>
          </a:r>
          <a:r>
            <a:rPr lang="en-US" dirty="0" err="1" smtClean="0">
              <a:solidFill>
                <a:schemeClr val="tx1"/>
              </a:solidFill>
              <a:latin typeface="Times New Roman"/>
              <a:cs typeface="Times New Roman"/>
            </a:rPr>
            <a:t>baik</a:t>
          </a:r>
          <a:r>
            <a:rPr lang="en-US" dirty="0" smtClean="0">
              <a:solidFill>
                <a:schemeClr val="tx1"/>
              </a:solidFill>
              <a:latin typeface="Times New Roman"/>
              <a:cs typeface="Times New Roman"/>
            </a:rPr>
            <a:t>; give back; </a:t>
          </a:r>
          <a:r>
            <a:rPr lang="en-US" dirty="0" err="1" smtClean="0">
              <a:solidFill>
                <a:schemeClr val="tx1"/>
              </a:solidFill>
              <a:latin typeface="Times New Roman"/>
              <a:cs typeface="Times New Roman"/>
            </a:rPr>
            <a:t>menyediakan</a:t>
          </a:r>
          <a:r>
            <a:rPr lang="en-US" dirty="0" smtClean="0">
              <a:solidFill>
                <a:schemeClr val="tx1"/>
              </a:solidFill>
              <a:latin typeface="Times New Roman"/>
              <a:cs typeface="Times New Roman"/>
            </a:rPr>
            <a:t> program yang </a:t>
          </a:r>
          <a:r>
            <a:rPr lang="en-US" dirty="0" err="1" smtClean="0">
              <a:solidFill>
                <a:schemeClr val="tx1"/>
              </a:solidFill>
              <a:latin typeface="Times New Roman"/>
              <a:cs typeface="Times New Roman"/>
            </a:rPr>
            <a:t>mendukung</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pendidikan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masyarakat</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layanan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kesehatan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kemanusiaan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budaya</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seni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kewarganegaraan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memberikan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perbaikan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masyarakat</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terlibat</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dalam</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kesukarelaan</a:t>
          </a:r>
          <a:endParaRPr lang="en-US" dirty="0">
            <a:solidFill>
              <a:schemeClr val="tx1"/>
            </a:solidFill>
            <a:latin typeface="Times New Roman"/>
            <a:cs typeface="Times New Roman"/>
          </a:endParaRPr>
        </a:p>
      </dgm:t>
    </dgm:pt>
    <dgm:pt modelId="{9811E692-160C-0D46-B8BC-E4186ADE9F91}" type="parTrans" cxnId="{BF10BA82-FF24-5F40-9FAF-D95CBF934FB5}">
      <dgm:prSet/>
      <dgm:spPr/>
      <dgm:t>
        <a:bodyPr/>
        <a:lstStyle/>
        <a:p>
          <a:endParaRPr lang="en-US">
            <a:solidFill>
              <a:schemeClr val="tx1"/>
            </a:solidFill>
            <a:latin typeface="Times New Roman"/>
            <a:cs typeface="Times New Roman"/>
          </a:endParaRPr>
        </a:p>
      </dgm:t>
    </dgm:pt>
    <dgm:pt modelId="{FACEB46B-7A8D-AD4C-8386-4FD0A6B31640}" type="sibTrans" cxnId="{BF10BA82-FF24-5F40-9FAF-D95CBF934FB5}">
      <dgm:prSet/>
      <dgm:spPr/>
      <dgm:t>
        <a:bodyPr/>
        <a:lstStyle/>
        <a:p>
          <a:endParaRPr lang="en-US">
            <a:solidFill>
              <a:schemeClr val="tx1"/>
            </a:solidFill>
            <a:latin typeface="Times New Roman"/>
            <a:cs typeface="Times New Roman"/>
          </a:endParaRPr>
        </a:p>
      </dgm:t>
    </dgm:pt>
    <dgm:pt modelId="{77835858-0767-2145-AEA0-104B18F63B7B}">
      <dgm:prSet phldrT="[Text]"/>
      <dgm:spPr/>
      <dgm:t>
        <a:bodyPr/>
        <a:lstStyle/>
        <a:p>
          <a:r>
            <a:rPr lang="en-US" dirty="0" err="1" smtClean="0">
              <a:solidFill>
                <a:schemeClr val="tx1"/>
              </a:solidFill>
              <a:latin typeface="Times New Roman"/>
              <a:cs typeface="Times New Roman"/>
            </a:rPr>
            <a:t>Berupaya</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memaksimalkan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tanggungjawab</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dalam</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sisi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ekonomi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keuntungan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perusahaan</a:t>
          </a:r>
          <a:endParaRPr lang="en-US" dirty="0">
            <a:solidFill>
              <a:schemeClr val="tx1"/>
            </a:solidFill>
            <a:latin typeface="Times New Roman"/>
            <a:cs typeface="Times New Roman"/>
          </a:endParaRPr>
        </a:p>
      </dgm:t>
    </dgm:pt>
    <dgm:pt modelId="{EBCE4165-20F8-2443-84F9-C858539B3D54}" type="parTrans" cxnId="{0A0849B9-B66F-044A-BCC0-4C8E1699274E}">
      <dgm:prSet/>
      <dgm:spPr/>
      <dgm:t>
        <a:bodyPr/>
        <a:lstStyle/>
        <a:p>
          <a:endParaRPr lang="en-US"/>
        </a:p>
      </dgm:t>
    </dgm:pt>
    <dgm:pt modelId="{BA22962E-9FE3-3E49-9364-975E63FECC32}" type="sibTrans" cxnId="{0A0849B9-B66F-044A-BCC0-4C8E1699274E}">
      <dgm:prSet/>
      <dgm:spPr/>
      <dgm:t>
        <a:bodyPr/>
        <a:lstStyle/>
        <a:p>
          <a:endParaRPr lang="en-US"/>
        </a:p>
      </dgm:t>
    </dgm:pt>
    <dgm:pt modelId="{0C8FCE91-FF0D-F446-A04D-486D6AC6382B}">
      <dgm:prSet phldrT="[Text]"/>
      <dgm:spPr/>
      <dgm:t>
        <a:bodyPr/>
        <a:lstStyle/>
        <a:p>
          <a:r>
            <a:rPr lang="en-US" dirty="0" err="1" smtClean="0">
              <a:solidFill>
                <a:schemeClr val="tx1"/>
              </a:solidFill>
              <a:latin typeface="Times New Roman"/>
              <a:cs typeface="Times New Roman"/>
            </a:rPr>
            <a:t>Berupaya</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memaksimalkan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tanggungjawab</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dalam</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mematuhi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aturan</a:t>
          </a:r>
          <a:endParaRPr lang="en-US" dirty="0">
            <a:solidFill>
              <a:schemeClr val="tx1"/>
            </a:solidFill>
            <a:latin typeface="Times New Roman"/>
            <a:cs typeface="Times New Roman"/>
          </a:endParaRPr>
        </a:p>
      </dgm:t>
    </dgm:pt>
    <dgm:pt modelId="{4D660632-2725-9C4C-BE78-146F3B0DAF08}" type="parTrans" cxnId="{A1E5BB9D-3CA6-B042-A47B-150762EA12EF}">
      <dgm:prSet/>
      <dgm:spPr/>
      <dgm:t>
        <a:bodyPr/>
        <a:lstStyle/>
        <a:p>
          <a:endParaRPr lang="en-US"/>
        </a:p>
      </dgm:t>
    </dgm:pt>
    <dgm:pt modelId="{1CA9BE81-4B24-3E44-B9CC-8571CCD54F1D}" type="sibTrans" cxnId="{A1E5BB9D-3CA6-B042-A47B-150762EA12EF}">
      <dgm:prSet/>
      <dgm:spPr/>
      <dgm:t>
        <a:bodyPr/>
        <a:lstStyle/>
        <a:p>
          <a:endParaRPr lang="en-US"/>
        </a:p>
      </dgm:t>
    </dgm:pt>
    <dgm:pt modelId="{42C5B3D2-D97E-DE48-9E2A-40434372C9A1}">
      <dgm:prSet phldrT="[Text]"/>
      <dgm:spPr/>
      <dgm:t>
        <a:bodyPr/>
        <a:lstStyle/>
        <a:p>
          <a:r>
            <a:rPr lang="en-US" dirty="0" err="1" smtClean="0">
              <a:solidFill>
                <a:schemeClr val="tx1"/>
              </a:solidFill>
              <a:latin typeface="Times New Roman"/>
              <a:cs typeface="Times New Roman"/>
            </a:rPr>
            <a:t>Berupaya</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memaksimalkan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tanggungjawab</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dalam</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berlaku</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etis</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dalam</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menjalankan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operasi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perusahaan</a:t>
          </a:r>
          <a:endParaRPr lang="en-US" dirty="0">
            <a:solidFill>
              <a:schemeClr val="tx1"/>
            </a:solidFill>
            <a:latin typeface="Times New Roman"/>
            <a:cs typeface="Times New Roman"/>
          </a:endParaRPr>
        </a:p>
      </dgm:t>
    </dgm:pt>
    <dgm:pt modelId="{4D572D45-FCA8-864E-B4C2-0DBE03ACE928}" type="parTrans" cxnId="{272A64FD-167D-384D-A61D-35FD6F8BA793}">
      <dgm:prSet/>
      <dgm:spPr/>
      <dgm:t>
        <a:bodyPr/>
        <a:lstStyle/>
        <a:p>
          <a:endParaRPr lang="en-US"/>
        </a:p>
      </dgm:t>
    </dgm:pt>
    <dgm:pt modelId="{DA14A121-9678-AD44-8E67-C1F29E724090}" type="sibTrans" cxnId="{272A64FD-167D-384D-A61D-35FD6F8BA793}">
      <dgm:prSet/>
      <dgm:spPr/>
      <dgm:t>
        <a:bodyPr/>
        <a:lstStyle/>
        <a:p>
          <a:endParaRPr lang="en-US"/>
        </a:p>
      </dgm:t>
    </dgm:pt>
    <dgm:pt modelId="{35BD0BE6-8611-E24A-84A3-D3111D120792}">
      <dgm:prSet phldrT="[Text]"/>
      <dgm:spPr/>
      <dgm:t>
        <a:bodyPr/>
        <a:lstStyle/>
        <a:p>
          <a:r>
            <a:rPr lang="en-US" dirty="0" err="1" smtClean="0">
              <a:solidFill>
                <a:schemeClr val="tx1"/>
              </a:solidFill>
              <a:latin typeface="Times New Roman"/>
              <a:cs typeface="Times New Roman"/>
            </a:rPr>
            <a:t>Berupaya</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memaksimalkan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tanggungjawab</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untuk</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berkontibusi</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pada</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komunitas</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sekitar</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meningkatkan</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kualitas</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hidup</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komunitas</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sekitar</a:t>
          </a:r>
          <a:endParaRPr lang="en-US" dirty="0">
            <a:solidFill>
              <a:schemeClr val="tx1"/>
            </a:solidFill>
            <a:latin typeface="Times New Roman"/>
            <a:cs typeface="Times New Roman"/>
          </a:endParaRPr>
        </a:p>
      </dgm:t>
    </dgm:pt>
    <dgm:pt modelId="{00148C08-7BDA-224B-814A-83BC135B18D3}" type="parTrans" cxnId="{FB0BB9CD-886C-4D4A-BDA7-CEAD0DE120B3}">
      <dgm:prSet/>
      <dgm:spPr/>
      <dgm:t>
        <a:bodyPr/>
        <a:lstStyle/>
        <a:p>
          <a:endParaRPr lang="en-US"/>
        </a:p>
      </dgm:t>
    </dgm:pt>
    <dgm:pt modelId="{09C63D75-1A06-8448-B1CE-DC530447C91F}" type="sibTrans" cxnId="{FB0BB9CD-886C-4D4A-BDA7-CEAD0DE120B3}">
      <dgm:prSet/>
      <dgm:spPr/>
      <dgm:t>
        <a:bodyPr/>
        <a:lstStyle/>
        <a:p>
          <a:endParaRPr lang="en-US"/>
        </a:p>
      </dgm:t>
    </dgm:pt>
    <dgm:pt modelId="{4AE4F048-F6A5-684A-A3B4-EDC05E79B40C}" type="pres">
      <dgm:prSet presAssocID="{28EA5DC0-D0F5-3C49-A1C3-E4AE6833A830}" presName="linear" presStyleCnt="0">
        <dgm:presLayoutVars>
          <dgm:animLvl val="lvl"/>
          <dgm:resizeHandles val="exact"/>
        </dgm:presLayoutVars>
      </dgm:prSet>
      <dgm:spPr/>
      <dgm:t>
        <a:bodyPr/>
        <a:lstStyle/>
        <a:p>
          <a:endParaRPr lang="en-US"/>
        </a:p>
      </dgm:t>
    </dgm:pt>
    <dgm:pt modelId="{1155FFD1-DB2A-8047-ACCB-C2B64950B02C}" type="pres">
      <dgm:prSet presAssocID="{08703556-0929-9945-8CBD-714989AB70C7}" presName="parentText" presStyleLbl="node1" presStyleIdx="0" presStyleCnt="4">
        <dgm:presLayoutVars>
          <dgm:chMax val="0"/>
          <dgm:bulletEnabled val="1"/>
        </dgm:presLayoutVars>
      </dgm:prSet>
      <dgm:spPr/>
      <dgm:t>
        <a:bodyPr/>
        <a:lstStyle/>
        <a:p>
          <a:endParaRPr lang="en-US"/>
        </a:p>
      </dgm:t>
    </dgm:pt>
    <dgm:pt modelId="{43935505-335C-EC46-A59A-78633401DC92}" type="pres">
      <dgm:prSet presAssocID="{08703556-0929-9945-8CBD-714989AB70C7}" presName="childText" presStyleLbl="revTx" presStyleIdx="0" presStyleCnt="4">
        <dgm:presLayoutVars>
          <dgm:bulletEnabled val="1"/>
        </dgm:presLayoutVars>
      </dgm:prSet>
      <dgm:spPr/>
      <dgm:t>
        <a:bodyPr/>
        <a:lstStyle/>
        <a:p>
          <a:endParaRPr lang="en-US"/>
        </a:p>
      </dgm:t>
    </dgm:pt>
    <dgm:pt modelId="{CD3DDE97-B13F-874B-ADA4-D3C935E4ACA7}" type="pres">
      <dgm:prSet presAssocID="{E79F97F8-1168-A948-9BC9-092753866F09}" presName="parentText" presStyleLbl="node1" presStyleIdx="1" presStyleCnt="4">
        <dgm:presLayoutVars>
          <dgm:chMax val="0"/>
          <dgm:bulletEnabled val="1"/>
        </dgm:presLayoutVars>
      </dgm:prSet>
      <dgm:spPr/>
      <dgm:t>
        <a:bodyPr/>
        <a:lstStyle/>
        <a:p>
          <a:endParaRPr lang="en-US"/>
        </a:p>
      </dgm:t>
    </dgm:pt>
    <dgm:pt modelId="{C37532EC-A002-814C-A766-5A16A83705A5}" type="pres">
      <dgm:prSet presAssocID="{E79F97F8-1168-A948-9BC9-092753866F09}" presName="childText" presStyleLbl="revTx" presStyleIdx="1" presStyleCnt="4">
        <dgm:presLayoutVars>
          <dgm:bulletEnabled val="1"/>
        </dgm:presLayoutVars>
      </dgm:prSet>
      <dgm:spPr/>
      <dgm:t>
        <a:bodyPr/>
        <a:lstStyle/>
        <a:p>
          <a:endParaRPr lang="en-US"/>
        </a:p>
      </dgm:t>
    </dgm:pt>
    <dgm:pt modelId="{20334CB8-7273-0041-8F96-72466D148F29}" type="pres">
      <dgm:prSet presAssocID="{02F0B174-F243-A240-A42C-B4DD865D6BF4}" presName="parentText" presStyleLbl="node1" presStyleIdx="2" presStyleCnt="4">
        <dgm:presLayoutVars>
          <dgm:chMax val="0"/>
          <dgm:bulletEnabled val="1"/>
        </dgm:presLayoutVars>
      </dgm:prSet>
      <dgm:spPr/>
      <dgm:t>
        <a:bodyPr/>
        <a:lstStyle/>
        <a:p>
          <a:endParaRPr lang="en-US"/>
        </a:p>
      </dgm:t>
    </dgm:pt>
    <dgm:pt modelId="{D02086B5-3A73-E04B-80DE-10775FFEC09E}" type="pres">
      <dgm:prSet presAssocID="{02F0B174-F243-A240-A42C-B4DD865D6BF4}" presName="childText" presStyleLbl="revTx" presStyleIdx="2" presStyleCnt="4">
        <dgm:presLayoutVars>
          <dgm:bulletEnabled val="1"/>
        </dgm:presLayoutVars>
      </dgm:prSet>
      <dgm:spPr/>
      <dgm:t>
        <a:bodyPr/>
        <a:lstStyle/>
        <a:p>
          <a:endParaRPr lang="en-US"/>
        </a:p>
      </dgm:t>
    </dgm:pt>
    <dgm:pt modelId="{F500093C-CBE2-344A-8C11-9C237A3D0AB5}" type="pres">
      <dgm:prSet presAssocID="{0102B548-F8E5-E345-A39C-26A08AB7F7CC}" presName="parentText" presStyleLbl="node1" presStyleIdx="3" presStyleCnt="4">
        <dgm:presLayoutVars>
          <dgm:chMax val="0"/>
          <dgm:bulletEnabled val="1"/>
        </dgm:presLayoutVars>
      </dgm:prSet>
      <dgm:spPr/>
      <dgm:t>
        <a:bodyPr/>
        <a:lstStyle/>
        <a:p>
          <a:endParaRPr lang="en-US"/>
        </a:p>
      </dgm:t>
    </dgm:pt>
    <dgm:pt modelId="{C2AFDB0E-C390-3640-B93D-5D7C1FFBF431}" type="pres">
      <dgm:prSet presAssocID="{0102B548-F8E5-E345-A39C-26A08AB7F7CC}" presName="childText" presStyleLbl="revTx" presStyleIdx="3" presStyleCnt="4">
        <dgm:presLayoutVars>
          <dgm:bulletEnabled val="1"/>
        </dgm:presLayoutVars>
      </dgm:prSet>
      <dgm:spPr/>
      <dgm:t>
        <a:bodyPr/>
        <a:lstStyle/>
        <a:p>
          <a:endParaRPr lang="en-US"/>
        </a:p>
      </dgm:t>
    </dgm:pt>
  </dgm:ptLst>
  <dgm:cxnLst>
    <dgm:cxn modelId="{F9BDEB16-D0B0-5442-A69F-982407914C6E}" srcId="{02F0B174-F243-A240-A42C-B4DD865D6BF4}" destId="{4A7F31F5-52C0-034A-BB77-CE91A78E075C}" srcOrd="1" destOrd="0" parTransId="{D35EBEF0-9D0A-BC46-8147-A6F5DDB5B377}" sibTransId="{BB85DB49-3BE6-EC41-954F-E8BA0A07442D}"/>
    <dgm:cxn modelId="{6D895ADC-49B3-4445-AC19-61765453BBCD}" type="presOf" srcId="{42C5B3D2-D97E-DE48-9E2A-40434372C9A1}" destId="{D02086B5-3A73-E04B-80DE-10775FFEC09E}" srcOrd="0" destOrd="0" presId="urn:microsoft.com/office/officeart/2005/8/layout/vList2"/>
    <dgm:cxn modelId="{6318734A-0946-B94A-8B45-4F44E796002F}" type="presOf" srcId="{C7D075AC-2584-F544-822F-C739100BF83A}" destId="{C2AFDB0E-C390-3640-B93D-5D7C1FFBF431}" srcOrd="0" destOrd="1" presId="urn:microsoft.com/office/officeart/2005/8/layout/vList2"/>
    <dgm:cxn modelId="{C3576156-1483-B544-902D-17F6ED197AF6}" type="presOf" srcId="{DF33BE53-AEFD-5941-8419-A4882D4EDCBE}" destId="{43935505-335C-EC46-A59A-78633401DC92}" srcOrd="0" destOrd="1" presId="urn:microsoft.com/office/officeart/2005/8/layout/vList2"/>
    <dgm:cxn modelId="{0CFB7425-5771-E343-806D-15925B28D4AC}" type="presOf" srcId="{0C8FCE91-FF0D-F446-A04D-486D6AC6382B}" destId="{C37532EC-A002-814C-A766-5A16A83705A5}" srcOrd="0" destOrd="0" presId="urn:microsoft.com/office/officeart/2005/8/layout/vList2"/>
    <dgm:cxn modelId="{BF10BA82-FF24-5F40-9FAF-D95CBF934FB5}" srcId="{0102B548-F8E5-E345-A39C-26A08AB7F7CC}" destId="{C7D075AC-2584-F544-822F-C739100BF83A}" srcOrd="1" destOrd="0" parTransId="{9811E692-160C-0D46-B8BC-E4186ADE9F91}" sibTransId="{FACEB46B-7A8D-AD4C-8386-4FD0A6B31640}"/>
    <dgm:cxn modelId="{7772478B-5B1C-CC47-9A46-0006E154C9FC}" srcId="{28EA5DC0-D0F5-3C49-A1C3-E4AE6833A830}" destId="{E79F97F8-1168-A948-9BC9-092753866F09}" srcOrd="1" destOrd="0" parTransId="{D2C90F7C-C161-4043-9891-8A691DAACCFD}" sibTransId="{0137AA73-C574-CC4A-BAAA-C307C076EE3B}"/>
    <dgm:cxn modelId="{272A64FD-167D-384D-A61D-35FD6F8BA793}" srcId="{02F0B174-F243-A240-A42C-B4DD865D6BF4}" destId="{42C5B3D2-D97E-DE48-9E2A-40434372C9A1}" srcOrd="0" destOrd="0" parTransId="{4D572D45-FCA8-864E-B4C2-0DBE03ACE928}" sibTransId="{DA14A121-9678-AD44-8E67-C1F29E724090}"/>
    <dgm:cxn modelId="{6C4CA58F-C970-6C4C-ABB2-6EBF2B45A13F}" type="presOf" srcId="{A5C5BB0F-CF00-9C4B-B5C9-C2179762655A}" destId="{C37532EC-A002-814C-A766-5A16A83705A5}" srcOrd="0" destOrd="1" presId="urn:microsoft.com/office/officeart/2005/8/layout/vList2"/>
    <dgm:cxn modelId="{5CD60CE7-FEFB-DC4A-895B-AE548E8C8A0B}" srcId="{08703556-0929-9945-8CBD-714989AB70C7}" destId="{DF33BE53-AEFD-5941-8419-A4882D4EDCBE}" srcOrd="1" destOrd="0" parTransId="{B0EE4077-C27F-CE4E-A29C-4321814143E0}" sibTransId="{45508394-CF61-9A4A-93C7-DBF72FC47399}"/>
    <dgm:cxn modelId="{28638B15-8F2A-E347-9D30-714E98CBB732}" type="presOf" srcId="{35BD0BE6-8611-E24A-84A3-D3111D120792}" destId="{C2AFDB0E-C390-3640-B93D-5D7C1FFBF431}" srcOrd="0" destOrd="0" presId="urn:microsoft.com/office/officeart/2005/8/layout/vList2"/>
    <dgm:cxn modelId="{F62D5D7E-5D0F-294C-A4AC-4F3F29152E46}" type="presOf" srcId="{02F0B174-F243-A240-A42C-B4DD865D6BF4}" destId="{20334CB8-7273-0041-8F96-72466D148F29}" srcOrd="0" destOrd="0" presId="urn:microsoft.com/office/officeart/2005/8/layout/vList2"/>
    <dgm:cxn modelId="{18313332-DC37-C94B-A8E3-141F13D81FE9}" srcId="{28EA5DC0-D0F5-3C49-A1C3-E4AE6833A830}" destId="{08703556-0929-9945-8CBD-714989AB70C7}" srcOrd="0" destOrd="0" parTransId="{6FC9779A-6D68-EC4F-A2CE-6BD608DE576C}" sibTransId="{514422A6-C9DB-4245-979B-C8371402853F}"/>
    <dgm:cxn modelId="{A1D65340-F639-B246-BB2F-A703FF65D244}" type="presOf" srcId="{77835858-0767-2145-AEA0-104B18F63B7B}" destId="{43935505-335C-EC46-A59A-78633401DC92}" srcOrd="0" destOrd="0" presId="urn:microsoft.com/office/officeart/2005/8/layout/vList2"/>
    <dgm:cxn modelId="{6A184057-ECA2-9C40-827C-04E4B1B64666}" type="presOf" srcId="{08703556-0929-9945-8CBD-714989AB70C7}" destId="{1155FFD1-DB2A-8047-ACCB-C2B64950B02C}" srcOrd="0" destOrd="0" presId="urn:microsoft.com/office/officeart/2005/8/layout/vList2"/>
    <dgm:cxn modelId="{68D8A45C-89FD-BE46-AA59-E1B85ACF90D4}" srcId="{E79F97F8-1168-A948-9BC9-092753866F09}" destId="{A5C5BB0F-CF00-9C4B-B5C9-C2179762655A}" srcOrd="1" destOrd="0" parTransId="{E0BA5891-74C1-4A4B-A860-388408A60D54}" sibTransId="{D5430412-920B-484D-9E6D-9114AB522E69}"/>
    <dgm:cxn modelId="{0A0849B9-B66F-044A-BCC0-4C8E1699274E}" srcId="{08703556-0929-9945-8CBD-714989AB70C7}" destId="{77835858-0767-2145-AEA0-104B18F63B7B}" srcOrd="0" destOrd="0" parTransId="{EBCE4165-20F8-2443-84F9-C858539B3D54}" sibTransId="{BA22962E-9FE3-3E49-9364-975E63FECC32}"/>
    <dgm:cxn modelId="{73C96A73-4B2B-E24C-9BB5-91FB33D75643}" srcId="{28EA5DC0-D0F5-3C49-A1C3-E4AE6833A830}" destId="{02F0B174-F243-A240-A42C-B4DD865D6BF4}" srcOrd="2" destOrd="0" parTransId="{7B919473-64DA-BF48-B95D-4B3B92D42D13}" sibTransId="{62A7CA5A-0C7C-DC42-A1A5-D0757F1B5F86}"/>
    <dgm:cxn modelId="{A1E5BB9D-3CA6-B042-A47B-150762EA12EF}" srcId="{E79F97F8-1168-A948-9BC9-092753866F09}" destId="{0C8FCE91-FF0D-F446-A04D-486D6AC6382B}" srcOrd="0" destOrd="0" parTransId="{4D660632-2725-9C4C-BE78-146F3B0DAF08}" sibTransId="{1CA9BE81-4B24-3E44-B9CC-8571CCD54F1D}"/>
    <dgm:cxn modelId="{B6AD235F-6FC8-2B43-909B-398FD3DD79CB}" type="presOf" srcId="{28EA5DC0-D0F5-3C49-A1C3-E4AE6833A830}" destId="{4AE4F048-F6A5-684A-A3B4-EDC05E79B40C}" srcOrd="0" destOrd="0" presId="urn:microsoft.com/office/officeart/2005/8/layout/vList2"/>
    <dgm:cxn modelId="{A42F367C-38F2-7544-A947-2EC35418D8D2}" srcId="{28EA5DC0-D0F5-3C49-A1C3-E4AE6833A830}" destId="{0102B548-F8E5-E345-A39C-26A08AB7F7CC}" srcOrd="3" destOrd="0" parTransId="{1B9CBC2B-CAEA-0942-B830-E303FB268B33}" sibTransId="{D70AF0F5-B1CF-3B40-A891-BB11818EA245}"/>
    <dgm:cxn modelId="{FB0BB9CD-886C-4D4A-BDA7-CEAD0DE120B3}" srcId="{0102B548-F8E5-E345-A39C-26A08AB7F7CC}" destId="{35BD0BE6-8611-E24A-84A3-D3111D120792}" srcOrd="0" destOrd="0" parTransId="{00148C08-7BDA-224B-814A-83BC135B18D3}" sibTransId="{09C63D75-1A06-8448-B1CE-DC530447C91F}"/>
    <dgm:cxn modelId="{5258F13D-6C49-424C-B130-F12E8C711D76}" type="presOf" srcId="{0102B548-F8E5-E345-A39C-26A08AB7F7CC}" destId="{F500093C-CBE2-344A-8C11-9C237A3D0AB5}" srcOrd="0" destOrd="0" presId="urn:microsoft.com/office/officeart/2005/8/layout/vList2"/>
    <dgm:cxn modelId="{FAE28A3C-C525-304A-AB32-81A0D0FA6D98}" type="presOf" srcId="{4A7F31F5-52C0-034A-BB77-CE91A78E075C}" destId="{D02086B5-3A73-E04B-80DE-10775FFEC09E}" srcOrd="0" destOrd="1" presId="urn:microsoft.com/office/officeart/2005/8/layout/vList2"/>
    <dgm:cxn modelId="{B6091FB6-58EE-0D47-99E5-0D3745E18AF9}" type="presOf" srcId="{E79F97F8-1168-A948-9BC9-092753866F09}" destId="{CD3DDE97-B13F-874B-ADA4-D3C935E4ACA7}" srcOrd="0" destOrd="0" presId="urn:microsoft.com/office/officeart/2005/8/layout/vList2"/>
    <dgm:cxn modelId="{FA0D865F-7670-E849-B0E2-AFA2538B7AA5}" type="presParOf" srcId="{4AE4F048-F6A5-684A-A3B4-EDC05E79B40C}" destId="{1155FFD1-DB2A-8047-ACCB-C2B64950B02C}" srcOrd="0" destOrd="0" presId="urn:microsoft.com/office/officeart/2005/8/layout/vList2"/>
    <dgm:cxn modelId="{62A15CD9-1678-CD46-8CE6-2C47F8327FBD}" type="presParOf" srcId="{4AE4F048-F6A5-684A-A3B4-EDC05E79B40C}" destId="{43935505-335C-EC46-A59A-78633401DC92}" srcOrd="1" destOrd="0" presId="urn:microsoft.com/office/officeart/2005/8/layout/vList2"/>
    <dgm:cxn modelId="{C31F263C-EE71-E846-B5AB-FC66FBDCB02C}" type="presParOf" srcId="{4AE4F048-F6A5-684A-A3B4-EDC05E79B40C}" destId="{CD3DDE97-B13F-874B-ADA4-D3C935E4ACA7}" srcOrd="2" destOrd="0" presId="urn:microsoft.com/office/officeart/2005/8/layout/vList2"/>
    <dgm:cxn modelId="{0D166A0C-BD58-2249-AFE5-371F3D283C7C}" type="presParOf" srcId="{4AE4F048-F6A5-684A-A3B4-EDC05E79B40C}" destId="{C37532EC-A002-814C-A766-5A16A83705A5}" srcOrd="3" destOrd="0" presId="urn:microsoft.com/office/officeart/2005/8/layout/vList2"/>
    <dgm:cxn modelId="{595DD995-F389-4248-9D59-1DF1BA2CB71C}" type="presParOf" srcId="{4AE4F048-F6A5-684A-A3B4-EDC05E79B40C}" destId="{20334CB8-7273-0041-8F96-72466D148F29}" srcOrd="4" destOrd="0" presId="urn:microsoft.com/office/officeart/2005/8/layout/vList2"/>
    <dgm:cxn modelId="{C3F24095-F6A0-FB4B-8CF0-E966640766EC}" type="presParOf" srcId="{4AE4F048-F6A5-684A-A3B4-EDC05E79B40C}" destId="{D02086B5-3A73-E04B-80DE-10775FFEC09E}" srcOrd="5" destOrd="0" presId="urn:microsoft.com/office/officeart/2005/8/layout/vList2"/>
    <dgm:cxn modelId="{BB576736-F742-F046-83F4-01997124E389}" type="presParOf" srcId="{4AE4F048-F6A5-684A-A3B4-EDC05E79B40C}" destId="{F500093C-CBE2-344A-8C11-9C237A3D0AB5}" srcOrd="6" destOrd="0" presId="urn:microsoft.com/office/officeart/2005/8/layout/vList2"/>
    <dgm:cxn modelId="{BC72BAB2-D5D7-2F4D-B6B7-B7AEB58F06D3}" type="presParOf" srcId="{4AE4F048-F6A5-684A-A3B4-EDC05E79B40C}" destId="{C2AFDB0E-C390-3640-B93D-5D7C1FFBF431}" srcOrd="7" destOrd="0" presId="urn:microsoft.com/office/officeart/2005/8/layout/vList2"/>
  </dgm:cxnLst>
  <dgm:bg>
    <a:solidFill>
      <a:srgbClr val="FFFFFF">
        <a:alpha val="85000"/>
      </a:srgb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D1E7B5-0ABA-4E45-99B7-7ECBB6E7B2BA}">
      <dsp:nvSpPr>
        <dsp:cNvPr id="0" name=""/>
        <dsp:cNvSpPr/>
      </dsp:nvSpPr>
      <dsp:spPr>
        <a:xfrm>
          <a:off x="460905" y="1047"/>
          <a:ext cx="3479899" cy="208793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latin typeface="Times New Roman"/>
              <a:cs typeface="Times New Roman"/>
            </a:rPr>
            <a:t>A Concept whereby companies integrate social and environmental and in their interaction with their stakeholders on a voluntary basis (European Commission, 2002)</a:t>
          </a:r>
          <a:endParaRPr lang="en-US" sz="1800" kern="1200" dirty="0">
            <a:latin typeface="Times New Roman"/>
            <a:cs typeface="Times New Roman"/>
          </a:endParaRPr>
        </a:p>
      </dsp:txBody>
      <dsp:txXfrm>
        <a:off x="460905" y="1047"/>
        <a:ext cx="3479899" cy="2087939"/>
      </dsp:txXfrm>
    </dsp:sp>
    <dsp:sp modelId="{F04CA0AA-5CEC-494C-8B2D-83A511147865}">
      <dsp:nvSpPr>
        <dsp:cNvPr id="0" name=""/>
        <dsp:cNvSpPr/>
      </dsp:nvSpPr>
      <dsp:spPr>
        <a:xfrm>
          <a:off x="4288794" y="1047"/>
          <a:ext cx="3479899" cy="208793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latin typeface="Times New Roman"/>
              <a:cs typeface="Times New Roman"/>
            </a:rPr>
            <a:t>The social responsibility of business encompasses the economic, legal, ethical, and discretionary (philanthropic) expectations that society has of organizations at a given point in time (Carrol &amp; Buchholtz, 2017)</a:t>
          </a:r>
          <a:endParaRPr lang="en-US" sz="1800" kern="1200" dirty="0">
            <a:latin typeface="Times New Roman"/>
            <a:cs typeface="Times New Roman"/>
          </a:endParaRPr>
        </a:p>
      </dsp:txBody>
      <dsp:txXfrm>
        <a:off x="4288794" y="1047"/>
        <a:ext cx="3479899" cy="2087939"/>
      </dsp:txXfrm>
    </dsp:sp>
    <dsp:sp modelId="{ACAB8E4C-CFA1-1740-A462-26661860F886}">
      <dsp:nvSpPr>
        <dsp:cNvPr id="0" name=""/>
        <dsp:cNvSpPr/>
      </dsp:nvSpPr>
      <dsp:spPr>
        <a:xfrm>
          <a:off x="460905" y="2436976"/>
          <a:ext cx="3479899" cy="208793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latin typeface="Times New Roman"/>
              <a:cs typeface="Times New Roman"/>
            </a:rPr>
            <a:t>CSR means that a corporation should act in a way that enhances society and its inhabitants and be held accountable for any of its actions that affect people, their communities, and their environment (Lawrence and Weber, 2017)</a:t>
          </a:r>
          <a:endParaRPr lang="en-US" sz="1800" kern="1200" dirty="0">
            <a:latin typeface="Times New Roman"/>
            <a:cs typeface="Times New Roman"/>
          </a:endParaRPr>
        </a:p>
      </dsp:txBody>
      <dsp:txXfrm>
        <a:off x="460905" y="2436976"/>
        <a:ext cx="3479899" cy="2087939"/>
      </dsp:txXfrm>
    </dsp:sp>
    <dsp:sp modelId="{E499C926-891E-0546-9AC4-9FED0F3754DC}">
      <dsp:nvSpPr>
        <dsp:cNvPr id="0" name=""/>
        <dsp:cNvSpPr/>
      </dsp:nvSpPr>
      <dsp:spPr>
        <a:xfrm>
          <a:off x="4288794" y="2436976"/>
          <a:ext cx="3479899" cy="2087939"/>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latin typeface="Times New Roman"/>
              <a:cs typeface="Times New Roman"/>
            </a:rPr>
            <a:t>The responsibility of an organization for the impacts of its decisions and activities on society and the environment through transparent and ethical behavior (ISO 26000 Definition)</a:t>
          </a:r>
          <a:endParaRPr lang="en-US" sz="1800" kern="1200" dirty="0">
            <a:latin typeface="Times New Roman"/>
            <a:cs typeface="Times New Roman"/>
          </a:endParaRPr>
        </a:p>
      </dsp:txBody>
      <dsp:txXfrm>
        <a:off x="4288794" y="2436976"/>
        <a:ext cx="3479899" cy="20879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E4BFB1-23F4-7B4A-B765-C03FAF687311}">
      <dsp:nvSpPr>
        <dsp:cNvPr id="0" name=""/>
        <dsp:cNvSpPr/>
      </dsp:nvSpPr>
      <dsp:spPr>
        <a:xfrm>
          <a:off x="0" y="0"/>
          <a:ext cx="8229600" cy="2036683"/>
        </a:xfrm>
        <a:prstGeom prst="roundRect">
          <a:avLst>
            <a:gd name="adj" fmla="val 10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81F9BB-9757-1449-B9D3-3889E5430277}">
      <dsp:nvSpPr>
        <dsp:cNvPr id="0" name=""/>
        <dsp:cNvSpPr/>
      </dsp:nvSpPr>
      <dsp:spPr>
        <a:xfrm>
          <a:off x="246887" y="271557"/>
          <a:ext cx="2417445" cy="1493567"/>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FE1FBA7-A091-3848-A38D-56A223D110F3}">
      <dsp:nvSpPr>
        <dsp:cNvPr id="0" name=""/>
        <dsp:cNvSpPr/>
      </dsp:nvSpPr>
      <dsp:spPr>
        <a:xfrm rot="10800000">
          <a:off x="246887" y="2036683"/>
          <a:ext cx="2417445" cy="2489279"/>
        </a:xfrm>
        <a:prstGeom prst="round2SameRect">
          <a:avLst>
            <a:gd name="adj1" fmla="val 10500"/>
            <a:gd name="adj2" fmla="val 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n-US" sz="2500" kern="1200" dirty="0" err="1" smtClean="0">
              <a:latin typeface="Times New Roman"/>
              <a:cs typeface="Times New Roman"/>
            </a:rPr>
            <a:t>Memperkuat</a:t>
          </a:r>
          <a:r>
            <a:rPr lang="en-US" sz="2500" kern="1200" dirty="0" smtClean="0">
              <a:latin typeface="Times New Roman"/>
              <a:cs typeface="Times New Roman"/>
            </a:rPr>
            <a:t> Brand</a:t>
          </a:r>
          <a:endParaRPr lang="en-US" sz="2500" kern="1200" dirty="0">
            <a:latin typeface="Times New Roman"/>
            <a:cs typeface="Times New Roman"/>
          </a:endParaRPr>
        </a:p>
      </dsp:txBody>
      <dsp:txXfrm rot="10800000">
        <a:off x="246887" y="2036683"/>
        <a:ext cx="2417445" cy="2489279"/>
      </dsp:txXfrm>
    </dsp:sp>
    <dsp:sp modelId="{4056DCDA-0550-F142-B3F0-7852DB2EAE23}">
      <dsp:nvSpPr>
        <dsp:cNvPr id="0" name=""/>
        <dsp:cNvSpPr/>
      </dsp:nvSpPr>
      <dsp:spPr>
        <a:xfrm>
          <a:off x="2906077" y="271557"/>
          <a:ext cx="2417445" cy="1493567"/>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D9C4607-BB84-2947-AAAD-0FC4C9F5010E}">
      <dsp:nvSpPr>
        <dsp:cNvPr id="0" name=""/>
        <dsp:cNvSpPr/>
      </dsp:nvSpPr>
      <dsp:spPr>
        <a:xfrm rot="10800000">
          <a:off x="2906077" y="2036683"/>
          <a:ext cx="2417445" cy="2489279"/>
        </a:xfrm>
        <a:prstGeom prst="round2SameRect">
          <a:avLst>
            <a:gd name="adj1" fmla="val 10500"/>
            <a:gd name="adj2" fmla="val 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n-US" sz="2500" kern="1200" dirty="0" err="1" smtClean="0">
              <a:latin typeface="Times New Roman"/>
              <a:cs typeface="Times New Roman"/>
            </a:rPr>
            <a:t>Meningkatkan</a:t>
          </a:r>
          <a:r>
            <a:rPr lang="en-US" sz="2500" kern="1200" dirty="0" smtClean="0">
              <a:latin typeface="Times New Roman"/>
              <a:cs typeface="Times New Roman"/>
            </a:rPr>
            <a:t> Citra Perusahaan</a:t>
          </a:r>
          <a:endParaRPr lang="en-US" sz="2500" kern="1200" dirty="0">
            <a:latin typeface="Times New Roman"/>
            <a:cs typeface="Times New Roman"/>
          </a:endParaRPr>
        </a:p>
      </dsp:txBody>
      <dsp:txXfrm rot="10800000">
        <a:off x="2906077" y="2036683"/>
        <a:ext cx="2417445" cy="2489279"/>
      </dsp:txXfrm>
    </dsp:sp>
    <dsp:sp modelId="{73B4D3A8-A797-D548-9213-492B84C4BF88}">
      <dsp:nvSpPr>
        <dsp:cNvPr id="0" name=""/>
        <dsp:cNvSpPr/>
      </dsp:nvSpPr>
      <dsp:spPr>
        <a:xfrm>
          <a:off x="5565267" y="271557"/>
          <a:ext cx="2417445" cy="1493567"/>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B37AE84-439F-4349-A9FD-B93E350F925F}">
      <dsp:nvSpPr>
        <dsp:cNvPr id="0" name=""/>
        <dsp:cNvSpPr/>
      </dsp:nvSpPr>
      <dsp:spPr>
        <a:xfrm rot="10800000">
          <a:off x="5565267" y="2036683"/>
          <a:ext cx="2417445" cy="2489279"/>
        </a:xfrm>
        <a:prstGeom prst="round2SameRect">
          <a:avLst>
            <a:gd name="adj1" fmla="val 10500"/>
            <a:gd name="adj2" fmla="val 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n-US" sz="2500" kern="1200" dirty="0" err="1" smtClean="0">
              <a:latin typeface="Times New Roman"/>
              <a:cs typeface="Times New Roman"/>
            </a:rPr>
            <a:t>Mendukung</a:t>
          </a:r>
          <a:r>
            <a:rPr lang="en-US" sz="2500" kern="1200" dirty="0" smtClean="0">
              <a:latin typeface="Times New Roman"/>
              <a:cs typeface="Times New Roman"/>
            </a:rPr>
            <a:t> </a:t>
          </a:r>
          <a:r>
            <a:rPr lang="en-US" sz="2500" kern="1200" dirty="0" err="1" smtClean="0">
              <a:latin typeface="Times New Roman"/>
              <a:cs typeface="Times New Roman"/>
            </a:rPr>
            <a:t>Keberlanjutan</a:t>
          </a:r>
          <a:r>
            <a:rPr lang="en-US" sz="2500" kern="1200" dirty="0" smtClean="0">
              <a:latin typeface="Times New Roman"/>
              <a:cs typeface="Times New Roman"/>
            </a:rPr>
            <a:t> </a:t>
          </a:r>
          <a:r>
            <a:rPr lang="en-US" sz="2500" kern="1200" dirty="0" err="1" smtClean="0">
              <a:latin typeface="Times New Roman"/>
              <a:cs typeface="Times New Roman"/>
            </a:rPr>
            <a:t>Bisnis</a:t>
          </a:r>
          <a:endParaRPr lang="en-US" sz="2500" kern="1200" dirty="0">
            <a:latin typeface="Times New Roman"/>
            <a:cs typeface="Times New Roman"/>
          </a:endParaRPr>
        </a:p>
      </dsp:txBody>
      <dsp:txXfrm rot="10800000">
        <a:off x="5565267" y="2036683"/>
        <a:ext cx="2417445" cy="24892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55FFD1-DB2A-8047-ACCB-C2B64950B02C}">
      <dsp:nvSpPr>
        <dsp:cNvPr id="0" name=""/>
        <dsp:cNvSpPr/>
      </dsp:nvSpPr>
      <dsp:spPr>
        <a:xfrm>
          <a:off x="0" y="56112"/>
          <a:ext cx="8613226" cy="4557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solidFill>
              <a:latin typeface="Times New Roman"/>
              <a:cs typeface="Times New Roman"/>
            </a:rPr>
            <a:t>Economic Responsibility</a:t>
          </a:r>
          <a:endParaRPr lang="en-US" sz="1900" kern="1200" dirty="0">
            <a:solidFill>
              <a:schemeClr val="tx1"/>
            </a:solidFill>
            <a:latin typeface="Times New Roman"/>
            <a:cs typeface="Times New Roman"/>
          </a:endParaRPr>
        </a:p>
      </dsp:txBody>
      <dsp:txXfrm>
        <a:off x="0" y="56112"/>
        <a:ext cx="8613226" cy="455715"/>
      </dsp:txXfrm>
    </dsp:sp>
    <dsp:sp modelId="{43935505-335C-EC46-A59A-78633401DC92}">
      <dsp:nvSpPr>
        <dsp:cNvPr id="0" name=""/>
        <dsp:cNvSpPr/>
      </dsp:nvSpPr>
      <dsp:spPr>
        <a:xfrm>
          <a:off x="0" y="511827"/>
          <a:ext cx="8613226" cy="92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4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err="1" smtClean="0">
              <a:solidFill>
                <a:schemeClr val="tx1"/>
              </a:solidFill>
              <a:latin typeface="Times New Roman"/>
              <a:cs typeface="Times New Roman"/>
            </a:rPr>
            <a:t>Berupaya</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memaksimalkan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tanggungjawab</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dalam</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sisi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ekonomi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keuntungan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perusahaan</a:t>
          </a:r>
          <a:endParaRPr lang="en-US" sz="1500" kern="1200" dirty="0">
            <a:solidFill>
              <a:schemeClr val="tx1"/>
            </a:solidFill>
            <a:latin typeface="Times New Roman"/>
            <a:cs typeface="Times New Roman"/>
          </a:endParaRPr>
        </a:p>
        <a:p>
          <a:pPr marL="114300" lvl="1" indent="-114300" algn="l" defTabSz="666750">
            <a:lnSpc>
              <a:spcPct val="90000"/>
            </a:lnSpc>
            <a:spcBef>
              <a:spcPct val="0"/>
            </a:spcBef>
            <a:spcAft>
              <a:spcPct val="20000"/>
            </a:spcAft>
            <a:buChar char="••"/>
          </a:pPr>
          <a:r>
            <a:rPr lang="en-US" sz="1500" kern="1200" dirty="0" err="1" smtClean="0">
              <a:solidFill>
                <a:schemeClr val="tx1"/>
              </a:solidFill>
              <a:latin typeface="Times New Roman"/>
              <a:cs typeface="Times New Roman"/>
            </a:rPr>
            <a:t>Memaksimalkan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penjualan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meminimalisir</a:t>
          </a:r>
          <a:r>
            <a:rPr lang="en-US" sz="1500" kern="1200" dirty="0" smtClean="0">
              <a:solidFill>
                <a:schemeClr val="tx1"/>
              </a:solidFill>
              <a:latin typeface="Times New Roman"/>
              <a:cs typeface="Times New Roman"/>
            </a:rPr>
            <a:t> cost; </a:t>
          </a:r>
          <a:r>
            <a:rPr lang="en-US" sz="1500" kern="1200" dirty="0" err="1" smtClean="0">
              <a:solidFill>
                <a:schemeClr val="tx1"/>
              </a:solidFill>
              <a:latin typeface="Times New Roman"/>
              <a:cs typeface="Times New Roman"/>
            </a:rPr>
            <a:t>membuat</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keputusan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strategis</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berhati-hati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dalam</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menentukan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kebijakan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memberi</a:t>
          </a:r>
          <a:r>
            <a:rPr lang="en-US" sz="1500" kern="1200" dirty="0" smtClean="0">
              <a:solidFill>
                <a:schemeClr val="tx1"/>
              </a:solidFill>
              <a:latin typeface="Times New Roman"/>
              <a:cs typeface="Times New Roman"/>
            </a:rPr>
            <a:t> investor </a:t>
          </a:r>
          <a:r>
            <a:rPr lang="en-US" sz="1500" kern="1200" dirty="0" err="1" smtClean="0">
              <a:solidFill>
                <a:schemeClr val="tx1"/>
              </a:solidFill>
              <a:latin typeface="Times New Roman"/>
              <a:cs typeface="Times New Roman"/>
            </a:rPr>
            <a:t>pengembalian</a:t>
          </a:r>
          <a:r>
            <a:rPr lang="en-US" sz="1500" kern="1200" dirty="0" smtClean="0">
              <a:solidFill>
                <a:schemeClr val="tx1"/>
              </a:solidFill>
              <a:latin typeface="Times New Roman"/>
              <a:cs typeface="Times New Roman"/>
            </a:rPr>
            <a:t> yang </a:t>
          </a:r>
          <a:r>
            <a:rPr lang="en-US" sz="1500" kern="1200" dirty="0" err="1" smtClean="0">
              <a:solidFill>
                <a:schemeClr val="tx1"/>
              </a:solidFill>
              <a:latin typeface="Times New Roman"/>
              <a:cs typeface="Times New Roman"/>
            </a:rPr>
            <a:t>memadai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menarik</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atas</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investasi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mereka</a:t>
          </a:r>
          <a:r>
            <a:rPr lang="en-US" sz="1500" kern="1200" dirty="0" smtClean="0">
              <a:solidFill>
                <a:schemeClr val="tx1"/>
              </a:solidFill>
              <a:latin typeface="Times New Roman"/>
              <a:cs typeface="Times New Roman"/>
            </a:rPr>
            <a:t> </a:t>
          </a:r>
          <a:endParaRPr lang="en-US" sz="1500" kern="1200" dirty="0">
            <a:solidFill>
              <a:schemeClr val="tx1"/>
            </a:solidFill>
            <a:latin typeface="Times New Roman"/>
            <a:cs typeface="Times New Roman"/>
          </a:endParaRPr>
        </a:p>
      </dsp:txBody>
      <dsp:txXfrm>
        <a:off x="0" y="511827"/>
        <a:ext cx="8613226" cy="924255"/>
      </dsp:txXfrm>
    </dsp:sp>
    <dsp:sp modelId="{CD3DDE97-B13F-874B-ADA4-D3C935E4ACA7}">
      <dsp:nvSpPr>
        <dsp:cNvPr id="0" name=""/>
        <dsp:cNvSpPr/>
      </dsp:nvSpPr>
      <dsp:spPr>
        <a:xfrm>
          <a:off x="0" y="1436082"/>
          <a:ext cx="8613226" cy="4557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solidFill>
              <a:latin typeface="Times New Roman"/>
              <a:cs typeface="Times New Roman"/>
            </a:rPr>
            <a:t>Legal Responsibility</a:t>
          </a:r>
          <a:endParaRPr lang="en-US" sz="1900" kern="1200" dirty="0">
            <a:solidFill>
              <a:schemeClr val="tx1"/>
            </a:solidFill>
            <a:latin typeface="Times New Roman"/>
            <a:cs typeface="Times New Roman"/>
          </a:endParaRPr>
        </a:p>
      </dsp:txBody>
      <dsp:txXfrm>
        <a:off x="0" y="1436082"/>
        <a:ext cx="8613226" cy="455715"/>
      </dsp:txXfrm>
    </dsp:sp>
    <dsp:sp modelId="{C37532EC-A002-814C-A766-5A16A83705A5}">
      <dsp:nvSpPr>
        <dsp:cNvPr id="0" name=""/>
        <dsp:cNvSpPr/>
      </dsp:nvSpPr>
      <dsp:spPr>
        <a:xfrm>
          <a:off x="0" y="1891797"/>
          <a:ext cx="8613226"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4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err="1" smtClean="0">
              <a:solidFill>
                <a:schemeClr val="tx1"/>
              </a:solidFill>
              <a:latin typeface="Times New Roman"/>
              <a:cs typeface="Times New Roman"/>
            </a:rPr>
            <a:t>Berupaya</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memaksimalkan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tanggungjawab</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dalam</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mematuhi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aturan</a:t>
          </a:r>
          <a:endParaRPr lang="en-US" sz="1500" kern="1200" dirty="0">
            <a:solidFill>
              <a:schemeClr val="tx1"/>
            </a:solidFill>
            <a:latin typeface="Times New Roman"/>
            <a:cs typeface="Times New Roman"/>
          </a:endParaRPr>
        </a:p>
        <a:p>
          <a:pPr marL="114300" lvl="1" indent="-114300" algn="l" defTabSz="666750">
            <a:lnSpc>
              <a:spcPct val="90000"/>
            </a:lnSpc>
            <a:spcBef>
              <a:spcPct val="0"/>
            </a:spcBef>
            <a:spcAft>
              <a:spcPct val="20000"/>
            </a:spcAft>
            <a:buChar char="••"/>
          </a:pPr>
          <a:r>
            <a:rPr lang="en-US" sz="1500" kern="1200" dirty="0" err="1" smtClean="0">
              <a:solidFill>
                <a:schemeClr val="tx1"/>
              </a:solidFill>
              <a:latin typeface="Times New Roman"/>
              <a:cs typeface="Times New Roman"/>
            </a:rPr>
            <a:t>Mematuhi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hukum</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seluruh</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aturan</a:t>
          </a:r>
          <a:r>
            <a:rPr lang="en-US" sz="1500" kern="1200" dirty="0" smtClean="0">
              <a:solidFill>
                <a:schemeClr val="tx1"/>
              </a:solidFill>
              <a:latin typeface="Times New Roman"/>
              <a:cs typeface="Times New Roman"/>
            </a:rPr>
            <a:t> yang </a:t>
          </a:r>
          <a:r>
            <a:rPr lang="en-US" sz="1500" kern="1200" dirty="0" err="1" smtClean="0">
              <a:solidFill>
                <a:schemeClr val="tx1"/>
              </a:solidFill>
              <a:latin typeface="Times New Roman"/>
              <a:cs typeface="Times New Roman"/>
            </a:rPr>
            <a:t>berlaku</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baik</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peraturan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lingkungan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konsumen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peraturan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kepegawaian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Memenuhi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kewajiban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sesuai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kontrak</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memberikan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jaminan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kepada</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pegawai</a:t>
          </a:r>
          <a:r>
            <a:rPr lang="en-US" sz="1500" kern="1200" dirty="0" smtClean="0">
              <a:solidFill>
                <a:schemeClr val="tx1"/>
              </a:solidFill>
              <a:latin typeface="Times New Roman"/>
              <a:cs typeface="Times New Roman"/>
            </a:rPr>
            <a:t> </a:t>
          </a:r>
          <a:endParaRPr lang="en-US" sz="1500" kern="1200" dirty="0">
            <a:solidFill>
              <a:schemeClr val="tx1"/>
            </a:solidFill>
            <a:latin typeface="Times New Roman"/>
            <a:cs typeface="Times New Roman"/>
          </a:endParaRPr>
        </a:p>
      </dsp:txBody>
      <dsp:txXfrm>
        <a:off x="0" y="1891797"/>
        <a:ext cx="8613226" cy="727605"/>
      </dsp:txXfrm>
    </dsp:sp>
    <dsp:sp modelId="{20334CB8-7273-0041-8F96-72466D148F29}">
      <dsp:nvSpPr>
        <dsp:cNvPr id="0" name=""/>
        <dsp:cNvSpPr/>
      </dsp:nvSpPr>
      <dsp:spPr>
        <a:xfrm>
          <a:off x="0" y="2619402"/>
          <a:ext cx="8613226" cy="4557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solidFill>
              <a:latin typeface="Times New Roman"/>
              <a:cs typeface="Times New Roman"/>
            </a:rPr>
            <a:t>Ethical Responsibility</a:t>
          </a:r>
          <a:endParaRPr lang="en-US" sz="1900" kern="1200" dirty="0">
            <a:solidFill>
              <a:schemeClr val="tx1"/>
            </a:solidFill>
            <a:latin typeface="Times New Roman"/>
            <a:cs typeface="Times New Roman"/>
          </a:endParaRPr>
        </a:p>
      </dsp:txBody>
      <dsp:txXfrm>
        <a:off x="0" y="2619402"/>
        <a:ext cx="8613226" cy="455715"/>
      </dsp:txXfrm>
    </dsp:sp>
    <dsp:sp modelId="{D02086B5-3A73-E04B-80DE-10775FFEC09E}">
      <dsp:nvSpPr>
        <dsp:cNvPr id="0" name=""/>
        <dsp:cNvSpPr/>
      </dsp:nvSpPr>
      <dsp:spPr>
        <a:xfrm>
          <a:off x="0" y="3075117"/>
          <a:ext cx="8613226"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4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err="1" smtClean="0">
              <a:solidFill>
                <a:schemeClr val="tx1"/>
              </a:solidFill>
              <a:latin typeface="Times New Roman"/>
              <a:cs typeface="Times New Roman"/>
            </a:rPr>
            <a:t>Berupaya</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memaksimalkan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tanggungjawab</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dalam</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berlaku</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etis</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dalam</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menjalankan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operasi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perusahaan</a:t>
          </a:r>
          <a:endParaRPr lang="en-US" sz="1500" kern="1200" dirty="0">
            <a:solidFill>
              <a:schemeClr val="tx1"/>
            </a:solidFill>
            <a:latin typeface="Times New Roman"/>
            <a:cs typeface="Times New Roman"/>
          </a:endParaRPr>
        </a:p>
        <a:p>
          <a:pPr marL="114300" lvl="1" indent="-114300" algn="l" defTabSz="666750">
            <a:lnSpc>
              <a:spcPct val="90000"/>
            </a:lnSpc>
            <a:spcBef>
              <a:spcPct val="0"/>
            </a:spcBef>
            <a:spcAft>
              <a:spcPct val="20000"/>
            </a:spcAft>
            <a:buChar char="••"/>
          </a:pPr>
          <a:r>
            <a:rPr lang="en-US" sz="1500" kern="1200" dirty="0" err="1" smtClean="0">
              <a:solidFill>
                <a:schemeClr val="tx1"/>
              </a:solidFill>
              <a:latin typeface="Times New Roman"/>
              <a:cs typeface="Times New Roman"/>
            </a:rPr>
            <a:t>Menghindari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praktik</a:t>
          </a:r>
          <a:r>
            <a:rPr lang="en-US" sz="1500" kern="1200" dirty="0" smtClean="0">
              <a:solidFill>
                <a:schemeClr val="tx1"/>
              </a:solidFill>
              <a:latin typeface="Times New Roman"/>
              <a:cs typeface="Times New Roman"/>
            </a:rPr>
            <a:t> yang </a:t>
          </a:r>
          <a:r>
            <a:rPr lang="en-US" sz="1500" kern="1200" dirty="0" err="1" smtClean="0">
              <a:solidFill>
                <a:schemeClr val="tx1"/>
              </a:solidFill>
              <a:latin typeface="Times New Roman"/>
              <a:cs typeface="Times New Roman"/>
            </a:rPr>
            <a:t>meragukan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tanggap</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terhadap</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surat</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hukum</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menganggap</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hukum</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adalah</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landasan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perilaku</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melakukan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apa</a:t>
          </a:r>
          <a:r>
            <a:rPr lang="en-US" sz="1500" kern="1200" dirty="0" smtClean="0">
              <a:solidFill>
                <a:schemeClr val="tx1"/>
              </a:solidFill>
              <a:latin typeface="Times New Roman"/>
              <a:cs typeface="Times New Roman"/>
            </a:rPr>
            <a:t> yang </a:t>
          </a:r>
          <a:r>
            <a:rPr lang="en-US" sz="1500" kern="1200" dirty="0" err="1" smtClean="0">
              <a:solidFill>
                <a:schemeClr val="tx1"/>
              </a:solidFill>
              <a:latin typeface="Times New Roman"/>
              <a:cs typeface="Times New Roman"/>
            </a:rPr>
            <a:t>benar</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adil</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menegaskan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kepemimpinan</a:t>
          </a:r>
          <a:r>
            <a:rPr lang="en-US" sz="1500" kern="1200" dirty="0" smtClean="0">
              <a:solidFill>
                <a:schemeClr val="tx1"/>
              </a:solidFill>
              <a:latin typeface="Times New Roman"/>
              <a:cs typeface="Times New Roman"/>
            </a:rPr>
            <a:t> yang </a:t>
          </a:r>
          <a:r>
            <a:rPr lang="en-US" sz="1500" kern="1200" dirty="0" err="1" smtClean="0">
              <a:solidFill>
                <a:schemeClr val="tx1"/>
              </a:solidFill>
              <a:latin typeface="Times New Roman"/>
              <a:cs typeface="Times New Roman"/>
            </a:rPr>
            <a:t>etis</a:t>
          </a:r>
          <a:endParaRPr lang="en-US" sz="1500" kern="1200" dirty="0">
            <a:solidFill>
              <a:schemeClr val="tx1"/>
            </a:solidFill>
            <a:latin typeface="Times New Roman"/>
            <a:cs typeface="Times New Roman"/>
          </a:endParaRPr>
        </a:p>
      </dsp:txBody>
      <dsp:txXfrm>
        <a:off x="0" y="3075117"/>
        <a:ext cx="8613226" cy="727605"/>
      </dsp:txXfrm>
    </dsp:sp>
    <dsp:sp modelId="{F500093C-CBE2-344A-8C11-9C237A3D0AB5}">
      <dsp:nvSpPr>
        <dsp:cNvPr id="0" name=""/>
        <dsp:cNvSpPr/>
      </dsp:nvSpPr>
      <dsp:spPr>
        <a:xfrm>
          <a:off x="0" y="3802722"/>
          <a:ext cx="8613226" cy="4557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solidFill>
              <a:latin typeface="Times New Roman"/>
              <a:cs typeface="Times New Roman"/>
            </a:rPr>
            <a:t>Philanthropic Responsibility</a:t>
          </a:r>
          <a:endParaRPr lang="en-US" sz="1900" kern="1200" dirty="0">
            <a:solidFill>
              <a:schemeClr val="tx1"/>
            </a:solidFill>
            <a:latin typeface="Times New Roman"/>
            <a:cs typeface="Times New Roman"/>
          </a:endParaRPr>
        </a:p>
      </dsp:txBody>
      <dsp:txXfrm>
        <a:off x="0" y="3802722"/>
        <a:ext cx="8613226" cy="455715"/>
      </dsp:txXfrm>
    </dsp:sp>
    <dsp:sp modelId="{C2AFDB0E-C390-3640-B93D-5D7C1FFBF431}">
      <dsp:nvSpPr>
        <dsp:cNvPr id="0" name=""/>
        <dsp:cNvSpPr/>
      </dsp:nvSpPr>
      <dsp:spPr>
        <a:xfrm>
          <a:off x="0" y="4258437"/>
          <a:ext cx="8613226" cy="114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4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err="1" smtClean="0">
              <a:solidFill>
                <a:schemeClr val="tx1"/>
              </a:solidFill>
              <a:latin typeface="Times New Roman"/>
              <a:cs typeface="Times New Roman"/>
            </a:rPr>
            <a:t>Berupaya</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memaksimalkan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tanggungjawab</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untuk</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berkontibusi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pada</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komunitas</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sekitar</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meningkatkan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kualitas</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hidup</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komunitas</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sekitar</a:t>
          </a:r>
          <a:endParaRPr lang="en-US" sz="1500" kern="1200" dirty="0">
            <a:solidFill>
              <a:schemeClr val="tx1"/>
            </a:solidFill>
            <a:latin typeface="Times New Roman"/>
            <a:cs typeface="Times New Roman"/>
          </a:endParaRPr>
        </a:p>
        <a:p>
          <a:pPr marL="114300" lvl="1" indent="-114300" algn="l" defTabSz="666750">
            <a:lnSpc>
              <a:spcPct val="90000"/>
            </a:lnSpc>
            <a:spcBef>
              <a:spcPct val="0"/>
            </a:spcBef>
            <a:spcAft>
              <a:spcPct val="20000"/>
            </a:spcAft>
            <a:buChar char="••"/>
          </a:pPr>
          <a:r>
            <a:rPr lang="en-US" sz="1500" kern="1200" dirty="0" err="1" smtClean="0">
              <a:solidFill>
                <a:schemeClr val="tx1"/>
              </a:solidFill>
              <a:latin typeface="Times New Roman"/>
              <a:cs typeface="Times New Roman"/>
            </a:rPr>
            <a:t>Menjadi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warga</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perusahaan</a:t>
          </a:r>
          <a:r>
            <a:rPr lang="en-US" sz="1500" kern="1200" dirty="0" smtClean="0">
              <a:solidFill>
                <a:schemeClr val="tx1"/>
              </a:solidFill>
              <a:latin typeface="Times New Roman"/>
              <a:cs typeface="Times New Roman"/>
            </a:rPr>
            <a:t> yang </a:t>
          </a:r>
          <a:r>
            <a:rPr lang="en-US" sz="1500" kern="1200" dirty="0" err="1" smtClean="0">
              <a:solidFill>
                <a:schemeClr val="tx1"/>
              </a:solidFill>
              <a:latin typeface="Times New Roman"/>
              <a:cs typeface="Times New Roman"/>
            </a:rPr>
            <a:t>baik</a:t>
          </a:r>
          <a:r>
            <a:rPr lang="en-US" sz="1500" kern="1200" dirty="0" smtClean="0">
              <a:solidFill>
                <a:schemeClr val="tx1"/>
              </a:solidFill>
              <a:latin typeface="Times New Roman"/>
              <a:cs typeface="Times New Roman"/>
            </a:rPr>
            <a:t>; give back; </a:t>
          </a:r>
          <a:r>
            <a:rPr lang="en-US" sz="1500" kern="1200" dirty="0" err="1" smtClean="0">
              <a:solidFill>
                <a:schemeClr val="tx1"/>
              </a:solidFill>
              <a:latin typeface="Times New Roman"/>
              <a:cs typeface="Times New Roman"/>
            </a:rPr>
            <a:t>menyediakan</a:t>
          </a:r>
          <a:r>
            <a:rPr lang="en-US" sz="1500" kern="1200" dirty="0" smtClean="0">
              <a:solidFill>
                <a:schemeClr val="tx1"/>
              </a:solidFill>
              <a:latin typeface="Times New Roman"/>
              <a:cs typeface="Times New Roman"/>
            </a:rPr>
            <a:t> program yang </a:t>
          </a:r>
          <a:r>
            <a:rPr lang="en-US" sz="1500" kern="1200" dirty="0" err="1" smtClean="0">
              <a:solidFill>
                <a:schemeClr val="tx1"/>
              </a:solidFill>
              <a:latin typeface="Times New Roman"/>
              <a:cs typeface="Times New Roman"/>
            </a:rPr>
            <a:t>mendukung</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pendidikan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masyarakat</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layanan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kesehatan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kemanusiaan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budaya</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seni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kewarganegaraan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memberikan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perbaikan</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di</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masyarakat</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terlibat</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dalam</a:t>
          </a:r>
          <a:r>
            <a:rPr lang="en-US" sz="1500" kern="1200" dirty="0" smtClean="0">
              <a:solidFill>
                <a:schemeClr val="tx1"/>
              </a:solidFill>
              <a:latin typeface="Times New Roman"/>
              <a:cs typeface="Times New Roman"/>
            </a:rPr>
            <a:t> </a:t>
          </a:r>
          <a:r>
            <a:rPr lang="en-US" sz="1500" kern="1200" dirty="0" err="1" smtClean="0">
              <a:solidFill>
                <a:schemeClr val="tx1"/>
              </a:solidFill>
              <a:latin typeface="Times New Roman"/>
              <a:cs typeface="Times New Roman"/>
            </a:rPr>
            <a:t>kesukarelaan</a:t>
          </a:r>
          <a:endParaRPr lang="en-US" sz="1500" kern="1200" dirty="0">
            <a:solidFill>
              <a:schemeClr val="tx1"/>
            </a:solidFill>
            <a:latin typeface="Times New Roman"/>
            <a:cs typeface="Times New Roman"/>
          </a:endParaRPr>
        </a:p>
      </dsp:txBody>
      <dsp:txXfrm>
        <a:off x="0" y="4258437"/>
        <a:ext cx="8613226" cy="11405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505B2A-5586-3C49-9A6F-22633551916E}" type="datetimeFigureOut">
              <a:rPr lang="en-US" smtClean="0"/>
              <a:pPr/>
              <a:t>12/27/21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93AFE-0FF6-0B45-AA94-FA6650EAC5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05B2A-5586-3C49-9A6F-22633551916E}" type="datetimeFigureOut">
              <a:rPr lang="en-US" smtClean="0"/>
              <a:pPr/>
              <a:t>12/27/21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93AFE-0FF6-0B45-AA94-FA6650EAC5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05B2A-5586-3C49-9A6F-22633551916E}" type="datetimeFigureOut">
              <a:rPr lang="en-US" smtClean="0"/>
              <a:pPr/>
              <a:t>12/27/21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93AFE-0FF6-0B45-AA94-FA6650EAC5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05B2A-5586-3C49-9A6F-22633551916E}" type="datetimeFigureOut">
              <a:rPr lang="en-US" smtClean="0"/>
              <a:pPr/>
              <a:t>12/27/21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93AFE-0FF6-0B45-AA94-FA6650EAC5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05B2A-5586-3C49-9A6F-22633551916E}" type="datetimeFigureOut">
              <a:rPr lang="en-US" smtClean="0"/>
              <a:pPr/>
              <a:t>12/27/21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93AFE-0FF6-0B45-AA94-FA6650EAC5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505B2A-5586-3C49-9A6F-22633551916E}" type="datetimeFigureOut">
              <a:rPr lang="en-US" smtClean="0"/>
              <a:pPr/>
              <a:t>12/27/21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93AFE-0FF6-0B45-AA94-FA6650EAC5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505B2A-5586-3C49-9A6F-22633551916E}" type="datetimeFigureOut">
              <a:rPr lang="en-US" smtClean="0"/>
              <a:pPr/>
              <a:t>12/27/21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693AFE-0FF6-0B45-AA94-FA6650EAC5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505B2A-5586-3C49-9A6F-22633551916E}" type="datetimeFigureOut">
              <a:rPr lang="en-US" smtClean="0"/>
              <a:pPr/>
              <a:t>12/27/21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693AFE-0FF6-0B45-AA94-FA6650EAC5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05B2A-5586-3C49-9A6F-22633551916E}" type="datetimeFigureOut">
              <a:rPr lang="en-US" smtClean="0"/>
              <a:pPr/>
              <a:t>12/27/21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693AFE-0FF6-0B45-AA94-FA6650EAC5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05B2A-5586-3C49-9A6F-22633551916E}" type="datetimeFigureOut">
              <a:rPr lang="en-US" smtClean="0"/>
              <a:pPr/>
              <a:t>12/27/21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93AFE-0FF6-0B45-AA94-FA6650EAC5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05B2A-5586-3C49-9A6F-22633551916E}" type="datetimeFigureOut">
              <a:rPr lang="en-US" smtClean="0"/>
              <a:pPr/>
              <a:t>12/27/21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93AFE-0FF6-0B45-AA94-FA6650EAC5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alphaModFix amt="9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05B2A-5586-3C49-9A6F-22633551916E}" type="datetimeFigureOut">
              <a:rPr lang="en-US" smtClean="0"/>
              <a:pPr/>
              <a:t>12/27/21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93AFE-0FF6-0B45-AA94-FA6650EAC5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wa.co.id/swa/my-article/triple-bottom-line-lebih-dari-sekadar-prof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95"/>
            <a:ext cx="7772400" cy="2752330"/>
          </a:xfrm>
        </p:spPr>
        <p:txBody>
          <a:bodyPr>
            <a:normAutofit/>
          </a:bodyPr>
          <a:lstStyle/>
          <a:p>
            <a:r>
              <a:rPr lang="en-US" sz="4900" dirty="0" smtClean="0">
                <a:latin typeface="Impact"/>
                <a:cs typeface="Impact"/>
              </a:rPr>
              <a:t>KOMUNIKASI LINGKUNGAN</a:t>
            </a:r>
            <a:r>
              <a:rPr lang="en-US" dirty="0" smtClean="0">
                <a:latin typeface="Impact"/>
                <a:cs typeface="Impact"/>
              </a:rPr>
              <a:t/>
            </a:r>
            <a:br>
              <a:rPr lang="en-US" dirty="0" smtClean="0">
                <a:latin typeface="Impact"/>
                <a:cs typeface="Impact"/>
              </a:rPr>
            </a:br>
            <a:r>
              <a:rPr lang="en-US" dirty="0" smtClean="0">
                <a:latin typeface="Impact"/>
                <a:cs typeface="Impact"/>
              </a:rPr>
              <a:t/>
            </a:r>
            <a:br>
              <a:rPr lang="en-US" dirty="0" smtClean="0">
                <a:latin typeface="Impact"/>
                <a:cs typeface="Impact"/>
              </a:rPr>
            </a:br>
            <a:r>
              <a:rPr lang="en-US" sz="3000" dirty="0" err="1" smtClean="0">
                <a:latin typeface="Impact"/>
                <a:cs typeface="Impact"/>
              </a:rPr>
              <a:t>Pertemuan</a:t>
            </a:r>
            <a:r>
              <a:rPr lang="en-US" sz="3000" dirty="0" smtClean="0">
                <a:latin typeface="Impact"/>
                <a:cs typeface="Impact"/>
              </a:rPr>
              <a:t> 4: Corporate Social Responsibility</a:t>
            </a:r>
            <a:endParaRPr lang="en-US" sz="3000" dirty="0">
              <a:latin typeface="Impact"/>
              <a:cs typeface="Impact"/>
            </a:endParaRPr>
          </a:p>
        </p:txBody>
      </p:sp>
      <p:sp>
        <p:nvSpPr>
          <p:cNvPr id="3" name="Subtitle 2"/>
          <p:cNvSpPr>
            <a:spLocks noGrp="1"/>
          </p:cNvSpPr>
          <p:nvPr>
            <p:ph type="subTitle" idx="1"/>
          </p:nvPr>
        </p:nvSpPr>
        <p:spPr>
          <a:xfrm>
            <a:off x="2172975" y="4763056"/>
            <a:ext cx="4691634" cy="906274"/>
          </a:xfrm>
        </p:spPr>
        <p:txBody>
          <a:bodyPr>
            <a:normAutofit fontScale="85000" lnSpcReduction="20000"/>
          </a:bodyPr>
          <a:lstStyle/>
          <a:p>
            <a:r>
              <a:rPr lang="en-US" dirty="0" err="1" smtClean="0"/>
              <a:t>Fasya</a:t>
            </a:r>
            <a:r>
              <a:rPr lang="en-US" dirty="0" smtClean="0"/>
              <a:t> </a:t>
            </a:r>
            <a:r>
              <a:rPr lang="en-US" dirty="0" err="1" smtClean="0"/>
              <a:t>Syifa</a:t>
            </a:r>
            <a:r>
              <a:rPr lang="en-US" dirty="0" smtClean="0"/>
              <a:t> </a:t>
            </a:r>
            <a:r>
              <a:rPr lang="en-US" dirty="0" err="1" smtClean="0"/>
              <a:t>Mutma</a:t>
            </a:r>
            <a:endParaRPr lang="en-US" dirty="0" smtClean="0"/>
          </a:p>
          <a:p>
            <a:r>
              <a:rPr lang="en-US" dirty="0" smtClean="0"/>
              <a:t>2021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210" y="102336"/>
            <a:ext cx="6146590" cy="1143000"/>
          </a:xfrm>
        </p:spPr>
        <p:txBody>
          <a:bodyPr>
            <a:normAutofit fontScale="90000"/>
          </a:bodyPr>
          <a:lstStyle/>
          <a:p>
            <a:r>
              <a:rPr lang="en-US" dirty="0" smtClean="0">
                <a:latin typeface="Impact"/>
                <a:cs typeface="Impact"/>
              </a:rPr>
              <a:t>COMPONENTS OF THE PYRAMID OF CSR</a:t>
            </a:r>
            <a:endParaRPr lang="en-US" dirty="0">
              <a:latin typeface="Impact"/>
              <a:cs typeface="Impact"/>
            </a:endParaRPr>
          </a:p>
        </p:txBody>
      </p:sp>
      <p:graphicFrame>
        <p:nvGraphicFramePr>
          <p:cNvPr id="5" name="Diagram 4"/>
          <p:cNvGraphicFramePr/>
          <p:nvPr/>
        </p:nvGraphicFramePr>
        <p:xfrm>
          <a:off x="284346" y="1327048"/>
          <a:ext cx="8613226" cy="545512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87972" y="75590"/>
            <a:ext cx="6010507" cy="1143000"/>
          </a:xfrm>
        </p:spPr>
        <p:txBody>
          <a:bodyPr>
            <a:normAutofit fontScale="90000"/>
          </a:bodyPr>
          <a:lstStyle/>
          <a:p>
            <a:r>
              <a:rPr lang="en-US" dirty="0" smtClean="0">
                <a:latin typeface="Impact"/>
                <a:cs typeface="Impact"/>
              </a:rPr>
              <a:t>THE SCOPE OF CSR: 7 CORE SUBJECTS (ISO 26000)</a:t>
            </a:r>
            <a:endParaRPr lang="en-US" dirty="0">
              <a:latin typeface="Impact"/>
              <a:cs typeface="Impact"/>
            </a:endParaRPr>
          </a:p>
        </p:txBody>
      </p:sp>
      <p:pic>
        <p:nvPicPr>
          <p:cNvPr id="4" name="Picture 3" descr="2019-04-25_iso_26000_core.png"/>
          <p:cNvPicPr>
            <a:picLocks noChangeAspect="1"/>
          </p:cNvPicPr>
          <p:nvPr/>
        </p:nvPicPr>
        <p:blipFill>
          <a:blip r:embed="rId2"/>
          <a:srcRect l="21993" r="22447" b="275"/>
          <a:stretch>
            <a:fillRect/>
          </a:stretch>
        </p:blipFill>
        <p:spPr>
          <a:xfrm>
            <a:off x="1769075" y="1417637"/>
            <a:ext cx="5674347" cy="5356940"/>
          </a:xfrm>
          <a:prstGeom prst="rect">
            <a:avLst/>
          </a:prstGeom>
          <a:ln w="6350" cmpd="sng">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82133" y="187528"/>
            <a:ext cx="6191951" cy="1143000"/>
          </a:xfrm>
        </p:spPr>
        <p:txBody>
          <a:bodyPr>
            <a:noAutofit/>
          </a:bodyPr>
          <a:lstStyle/>
          <a:p>
            <a:r>
              <a:rPr lang="en-US" sz="3400" dirty="0" err="1" smtClean="0">
                <a:latin typeface="Impact"/>
                <a:cs typeface="Impact"/>
              </a:rPr>
              <a:t>Contoh</a:t>
            </a:r>
            <a:r>
              <a:rPr lang="en-US" sz="3400" dirty="0" smtClean="0">
                <a:latin typeface="Impact"/>
                <a:cs typeface="Impact"/>
              </a:rPr>
              <a:t> </a:t>
            </a:r>
            <a:r>
              <a:rPr lang="en-US" sz="3400" dirty="0" err="1" smtClean="0">
                <a:latin typeface="Impact"/>
                <a:cs typeface="Impact"/>
              </a:rPr>
              <a:t>Aktivitas</a:t>
            </a:r>
            <a:r>
              <a:rPr lang="en-US" sz="3400" dirty="0" smtClean="0">
                <a:latin typeface="Impact"/>
                <a:cs typeface="Impact"/>
              </a:rPr>
              <a:t> Perusahaan yang </a:t>
            </a:r>
            <a:r>
              <a:rPr lang="en-US" sz="3400" dirty="0" err="1" smtClean="0">
                <a:latin typeface="Impact"/>
                <a:cs typeface="Impact"/>
              </a:rPr>
              <a:t>Bertanggung</a:t>
            </a:r>
            <a:r>
              <a:rPr lang="en-US" sz="3400" dirty="0" smtClean="0">
                <a:latin typeface="Impact"/>
                <a:cs typeface="Impact"/>
              </a:rPr>
              <a:t> </a:t>
            </a:r>
            <a:r>
              <a:rPr lang="en-US" sz="3400" dirty="0" err="1" smtClean="0">
                <a:latin typeface="Impact"/>
                <a:cs typeface="Impact"/>
              </a:rPr>
              <a:t>Jawab</a:t>
            </a:r>
            <a:r>
              <a:rPr lang="en-US" sz="3400" dirty="0" smtClean="0">
                <a:latin typeface="Impact"/>
                <a:cs typeface="Impact"/>
              </a:rPr>
              <a:t> </a:t>
            </a:r>
            <a:r>
              <a:rPr lang="en-US" sz="3400" dirty="0" err="1" smtClean="0">
                <a:latin typeface="Impact"/>
                <a:cs typeface="Impact"/>
              </a:rPr>
              <a:t>secara</a:t>
            </a:r>
            <a:r>
              <a:rPr lang="en-US" sz="3400" dirty="0" smtClean="0">
                <a:latin typeface="Impact"/>
                <a:cs typeface="Impact"/>
              </a:rPr>
              <a:t> </a:t>
            </a:r>
            <a:r>
              <a:rPr lang="en-US" sz="3400" dirty="0" err="1" smtClean="0">
                <a:latin typeface="Impact"/>
                <a:cs typeface="Impact"/>
              </a:rPr>
              <a:t>Sosial</a:t>
            </a:r>
            <a:endParaRPr lang="en-US" sz="3400" dirty="0">
              <a:latin typeface="Impact"/>
              <a:cs typeface="Impact"/>
            </a:endParaRPr>
          </a:p>
        </p:txBody>
      </p:sp>
      <p:sp>
        <p:nvSpPr>
          <p:cNvPr id="4" name="Content Placeholder 3"/>
          <p:cNvSpPr>
            <a:spLocks noGrp="1"/>
          </p:cNvSpPr>
          <p:nvPr>
            <p:ph sz="half" idx="1"/>
          </p:nvPr>
        </p:nvSpPr>
        <p:spPr>
          <a:xfrm>
            <a:off x="457200" y="1600200"/>
            <a:ext cx="4038600" cy="4921298"/>
          </a:xfrm>
          <a:solidFill>
            <a:schemeClr val="bg1">
              <a:alpha val="85000"/>
            </a:schemeClr>
          </a:solidFill>
          <a:ln w="6350" cmpd="sng">
            <a:solidFill>
              <a:schemeClr val="tx1"/>
            </a:solidFill>
          </a:ln>
        </p:spPr>
        <p:txBody>
          <a:bodyPr>
            <a:normAutofit lnSpcReduction="10000"/>
          </a:bodyPr>
          <a:lstStyle/>
          <a:p>
            <a:r>
              <a:rPr lang="en-US" sz="1600" dirty="0" err="1" smtClean="0">
                <a:latin typeface="Times New Roman"/>
                <a:cs typeface="Times New Roman"/>
              </a:rPr>
              <a:t>Membuat</a:t>
            </a:r>
            <a:r>
              <a:rPr lang="en-US" sz="1600" dirty="0" smtClean="0">
                <a:latin typeface="Times New Roman"/>
                <a:cs typeface="Times New Roman"/>
              </a:rPr>
              <a:t> </a:t>
            </a:r>
            <a:r>
              <a:rPr lang="en-US" sz="1600" dirty="0" err="1" smtClean="0">
                <a:latin typeface="Times New Roman"/>
                <a:cs typeface="Times New Roman"/>
              </a:rPr>
              <a:t>produk</a:t>
            </a:r>
            <a:r>
              <a:rPr lang="en-US" sz="1600" dirty="0" smtClean="0">
                <a:latin typeface="Times New Roman"/>
                <a:cs typeface="Times New Roman"/>
              </a:rPr>
              <a:t> yang </a:t>
            </a:r>
            <a:r>
              <a:rPr lang="en-US" sz="1600" dirty="0" err="1" smtClean="0">
                <a:latin typeface="Times New Roman"/>
                <a:cs typeface="Times New Roman"/>
              </a:rPr>
              <a:t>aman</a:t>
            </a:r>
            <a:endParaRPr lang="en-US" sz="1600" dirty="0" smtClean="0">
              <a:latin typeface="Times New Roman"/>
              <a:cs typeface="Times New Roman"/>
            </a:endParaRPr>
          </a:p>
          <a:p>
            <a:r>
              <a:rPr lang="en-US" sz="1600" dirty="0" err="1" smtClean="0">
                <a:latin typeface="Times New Roman"/>
                <a:cs typeface="Times New Roman"/>
              </a:rPr>
              <a:t>Tidak</a:t>
            </a:r>
            <a:r>
              <a:rPr lang="en-US" sz="1600" dirty="0" smtClean="0">
                <a:latin typeface="Times New Roman"/>
                <a:cs typeface="Times New Roman"/>
              </a:rPr>
              <a:t> </a:t>
            </a:r>
            <a:r>
              <a:rPr lang="en-US" sz="1600" dirty="0" err="1" smtClean="0">
                <a:latin typeface="Times New Roman"/>
                <a:cs typeface="Times New Roman"/>
              </a:rPr>
              <a:t>mencemari</a:t>
            </a:r>
            <a:r>
              <a:rPr lang="en-US" sz="1600" dirty="0" smtClean="0">
                <a:latin typeface="Times New Roman"/>
                <a:cs typeface="Times New Roman"/>
              </a:rPr>
              <a:t> </a:t>
            </a:r>
            <a:r>
              <a:rPr lang="en-US" sz="1600" dirty="0" err="1" smtClean="0">
                <a:latin typeface="Times New Roman"/>
                <a:cs typeface="Times New Roman"/>
              </a:rPr>
              <a:t>udara</a:t>
            </a:r>
            <a:r>
              <a:rPr lang="en-US" sz="1600" dirty="0" smtClean="0">
                <a:latin typeface="Times New Roman"/>
                <a:cs typeface="Times New Roman"/>
              </a:rPr>
              <a:t> </a:t>
            </a:r>
            <a:r>
              <a:rPr lang="en-US" sz="1600" dirty="0" err="1" smtClean="0">
                <a:latin typeface="Times New Roman"/>
                <a:cs typeface="Times New Roman"/>
              </a:rPr>
              <a:t>atau</a:t>
            </a:r>
            <a:r>
              <a:rPr lang="en-US" sz="1600" dirty="0" smtClean="0">
                <a:latin typeface="Times New Roman"/>
                <a:cs typeface="Times New Roman"/>
              </a:rPr>
              <a:t> air</a:t>
            </a:r>
          </a:p>
          <a:p>
            <a:r>
              <a:rPr lang="en-US" sz="1600" dirty="0" err="1" smtClean="0">
                <a:latin typeface="Times New Roman"/>
                <a:cs typeface="Times New Roman"/>
              </a:rPr>
              <a:t>Mematuhi</a:t>
            </a:r>
            <a:r>
              <a:rPr lang="en-US" sz="1600" dirty="0" smtClean="0">
                <a:latin typeface="Times New Roman"/>
                <a:cs typeface="Times New Roman"/>
              </a:rPr>
              <a:t> </a:t>
            </a:r>
            <a:r>
              <a:rPr lang="en-US" sz="1600" dirty="0" err="1" smtClean="0">
                <a:latin typeface="Times New Roman"/>
                <a:cs typeface="Times New Roman"/>
              </a:rPr>
              <a:t>hukum</a:t>
            </a:r>
            <a:r>
              <a:rPr lang="en-US" sz="1600" dirty="0" smtClean="0">
                <a:latin typeface="Times New Roman"/>
                <a:cs typeface="Times New Roman"/>
              </a:rPr>
              <a:t> </a:t>
            </a:r>
            <a:r>
              <a:rPr lang="en-US" sz="1600" dirty="0" err="1" smtClean="0">
                <a:latin typeface="Times New Roman"/>
                <a:cs typeface="Times New Roman"/>
              </a:rPr>
              <a:t>dalam</a:t>
            </a:r>
            <a:r>
              <a:rPr lang="en-US" sz="1600" dirty="0" smtClean="0">
                <a:latin typeface="Times New Roman"/>
                <a:cs typeface="Times New Roman"/>
              </a:rPr>
              <a:t> </a:t>
            </a:r>
            <a:r>
              <a:rPr lang="en-US" sz="1600" dirty="0" err="1" smtClean="0">
                <a:latin typeface="Times New Roman"/>
                <a:cs typeface="Times New Roman"/>
              </a:rPr>
              <a:t>setiap</a:t>
            </a:r>
            <a:r>
              <a:rPr lang="en-US" sz="1600" dirty="0" smtClean="0">
                <a:latin typeface="Times New Roman"/>
                <a:cs typeface="Times New Roman"/>
              </a:rPr>
              <a:t> </a:t>
            </a:r>
            <a:r>
              <a:rPr lang="en-US" sz="1600" dirty="0" err="1" smtClean="0">
                <a:latin typeface="Times New Roman"/>
                <a:cs typeface="Times New Roman"/>
              </a:rPr>
              <a:t>aspek</a:t>
            </a:r>
            <a:r>
              <a:rPr lang="en-US" sz="1600" dirty="0" smtClean="0">
                <a:latin typeface="Times New Roman"/>
                <a:cs typeface="Times New Roman"/>
              </a:rPr>
              <a:t> </a:t>
            </a:r>
            <a:r>
              <a:rPr lang="en-US" sz="1600" dirty="0" err="1" smtClean="0">
                <a:latin typeface="Times New Roman"/>
                <a:cs typeface="Times New Roman"/>
              </a:rPr>
              <a:t>bisnis</a:t>
            </a:r>
            <a:endParaRPr lang="en-US" sz="1600" dirty="0" smtClean="0">
              <a:latin typeface="Times New Roman"/>
              <a:cs typeface="Times New Roman"/>
            </a:endParaRPr>
          </a:p>
          <a:p>
            <a:r>
              <a:rPr lang="en-US" sz="1600" dirty="0" err="1" smtClean="0">
                <a:latin typeface="Times New Roman"/>
                <a:cs typeface="Times New Roman"/>
              </a:rPr>
              <a:t>Mempromosikan</a:t>
            </a:r>
            <a:r>
              <a:rPr lang="en-US" sz="1600" dirty="0" smtClean="0">
                <a:latin typeface="Times New Roman"/>
                <a:cs typeface="Times New Roman"/>
              </a:rPr>
              <a:t> </a:t>
            </a:r>
            <a:r>
              <a:rPr lang="en-US" sz="1600" dirty="0" err="1" smtClean="0">
                <a:latin typeface="Times New Roman"/>
                <a:cs typeface="Times New Roman"/>
              </a:rPr>
              <a:t>perilaku</a:t>
            </a:r>
            <a:r>
              <a:rPr lang="en-US" sz="1600" dirty="0" smtClean="0">
                <a:latin typeface="Times New Roman"/>
                <a:cs typeface="Times New Roman"/>
              </a:rPr>
              <a:t> </a:t>
            </a:r>
            <a:r>
              <a:rPr lang="en-US" sz="1600" dirty="0" err="1" smtClean="0">
                <a:latin typeface="Times New Roman"/>
                <a:cs typeface="Times New Roman"/>
              </a:rPr>
              <a:t>karyawan</a:t>
            </a:r>
            <a:r>
              <a:rPr lang="en-US" sz="1600" dirty="0" smtClean="0">
                <a:latin typeface="Times New Roman"/>
                <a:cs typeface="Times New Roman"/>
              </a:rPr>
              <a:t> yang </a:t>
            </a:r>
            <a:r>
              <a:rPr lang="en-US" sz="1600" dirty="0" err="1" smtClean="0">
                <a:latin typeface="Times New Roman"/>
                <a:cs typeface="Times New Roman"/>
              </a:rPr>
              <a:t>jujur</a:t>
            </a:r>
            <a:r>
              <a:rPr lang="en-US" sz="1600" dirty="0" smtClean="0">
                <a:latin typeface="Times New Roman"/>
                <a:cs typeface="Times New Roman"/>
              </a:rPr>
              <a:t> </a:t>
            </a:r>
            <a:r>
              <a:rPr lang="en-US" sz="1600" dirty="0" err="1" smtClean="0">
                <a:latin typeface="Times New Roman"/>
                <a:cs typeface="Times New Roman"/>
              </a:rPr>
              <a:t>dan</a:t>
            </a:r>
            <a:r>
              <a:rPr lang="en-US" sz="1600" dirty="0" smtClean="0">
                <a:latin typeface="Times New Roman"/>
                <a:cs typeface="Times New Roman"/>
              </a:rPr>
              <a:t> </a:t>
            </a:r>
            <a:r>
              <a:rPr lang="en-US" sz="1600" dirty="0" err="1" smtClean="0">
                <a:latin typeface="Times New Roman"/>
                <a:cs typeface="Times New Roman"/>
              </a:rPr>
              <a:t>etis</a:t>
            </a:r>
            <a:endParaRPr lang="en-US" sz="1600" dirty="0" smtClean="0">
              <a:latin typeface="Times New Roman"/>
              <a:cs typeface="Times New Roman"/>
            </a:endParaRPr>
          </a:p>
          <a:p>
            <a:r>
              <a:rPr lang="en-US" sz="1600" dirty="0" err="1" smtClean="0">
                <a:latin typeface="Times New Roman"/>
                <a:cs typeface="Times New Roman"/>
              </a:rPr>
              <a:t>Berkomitmen</a:t>
            </a:r>
            <a:r>
              <a:rPr lang="en-US" sz="1600" dirty="0" smtClean="0">
                <a:latin typeface="Times New Roman"/>
                <a:cs typeface="Times New Roman"/>
              </a:rPr>
              <a:t> </a:t>
            </a:r>
            <a:r>
              <a:rPr lang="en-US" sz="1600" dirty="0" err="1" smtClean="0">
                <a:latin typeface="Times New Roman"/>
                <a:cs typeface="Times New Roman"/>
              </a:rPr>
              <a:t>menjaga</a:t>
            </a:r>
            <a:r>
              <a:rPr lang="en-US" sz="1600" dirty="0" smtClean="0">
                <a:latin typeface="Times New Roman"/>
                <a:cs typeface="Times New Roman"/>
              </a:rPr>
              <a:t> </a:t>
            </a:r>
            <a:r>
              <a:rPr lang="en-US" sz="1600" dirty="0" err="1" smtClean="0">
                <a:latin typeface="Times New Roman"/>
                <a:cs typeface="Times New Roman"/>
              </a:rPr>
              <a:t>etika</a:t>
            </a:r>
            <a:r>
              <a:rPr lang="en-US" sz="1600" dirty="0" smtClean="0">
                <a:latin typeface="Times New Roman"/>
                <a:cs typeface="Times New Roman"/>
              </a:rPr>
              <a:t> </a:t>
            </a:r>
            <a:r>
              <a:rPr lang="en-US" sz="1600" dirty="0" err="1" smtClean="0">
                <a:latin typeface="Times New Roman"/>
                <a:cs typeface="Times New Roman"/>
              </a:rPr>
              <a:t>lingkungan</a:t>
            </a:r>
            <a:r>
              <a:rPr lang="en-US" sz="1600" dirty="0" smtClean="0">
                <a:latin typeface="Times New Roman"/>
                <a:cs typeface="Times New Roman"/>
              </a:rPr>
              <a:t> </a:t>
            </a:r>
            <a:r>
              <a:rPr lang="en-US" sz="1600" dirty="0" err="1" smtClean="0">
                <a:latin typeface="Times New Roman"/>
                <a:cs typeface="Times New Roman"/>
              </a:rPr>
              <a:t>kerja</a:t>
            </a:r>
            <a:endParaRPr lang="en-US" sz="1600" dirty="0" smtClean="0">
              <a:latin typeface="Times New Roman"/>
              <a:cs typeface="Times New Roman"/>
            </a:endParaRPr>
          </a:p>
          <a:p>
            <a:r>
              <a:rPr lang="en-US" sz="1600" dirty="0" err="1" smtClean="0">
                <a:latin typeface="Times New Roman"/>
                <a:cs typeface="Times New Roman"/>
              </a:rPr>
              <a:t>Tidak</a:t>
            </a:r>
            <a:r>
              <a:rPr lang="en-US" sz="1600" dirty="0" smtClean="0">
                <a:latin typeface="Times New Roman"/>
                <a:cs typeface="Times New Roman"/>
              </a:rPr>
              <a:t> </a:t>
            </a:r>
            <a:r>
              <a:rPr lang="en-US" sz="1600" dirty="0" err="1" smtClean="0">
                <a:latin typeface="Times New Roman"/>
                <a:cs typeface="Times New Roman"/>
              </a:rPr>
              <a:t>menggunakan</a:t>
            </a:r>
            <a:r>
              <a:rPr lang="en-US" sz="1600" dirty="0" smtClean="0">
                <a:latin typeface="Times New Roman"/>
                <a:cs typeface="Times New Roman"/>
              </a:rPr>
              <a:t> </a:t>
            </a:r>
            <a:r>
              <a:rPr lang="en-US" sz="1600" dirty="0" err="1" smtClean="0">
                <a:latin typeface="Times New Roman"/>
                <a:cs typeface="Times New Roman"/>
              </a:rPr>
              <a:t>iklan</a:t>
            </a:r>
            <a:r>
              <a:rPr lang="en-US" sz="1600" dirty="0" smtClean="0">
                <a:latin typeface="Times New Roman"/>
                <a:cs typeface="Times New Roman"/>
              </a:rPr>
              <a:t> yang </a:t>
            </a:r>
            <a:r>
              <a:rPr lang="en-US" sz="1600" dirty="0" err="1" smtClean="0">
                <a:latin typeface="Times New Roman"/>
                <a:cs typeface="Times New Roman"/>
              </a:rPr>
              <a:t>menyesatkan</a:t>
            </a:r>
            <a:r>
              <a:rPr lang="en-US" sz="1600" dirty="0" smtClean="0">
                <a:latin typeface="Times New Roman"/>
                <a:cs typeface="Times New Roman"/>
              </a:rPr>
              <a:t> </a:t>
            </a:r>
            <a:r>
              <a:rPr lang="en-US" sz="1600" dirty="0" err="1" smtClean="0">
                <a:latin typeface="Times New Roman"/>
                <a:cs typeface="Times New Roman"/>
              </a:rPr>
              <a:t>atau</a:t>
            </a:r>
            <a:r>
              <a:rPr lang="en-US" sz="1600" dirty="0" smtClean="0">
                <a:latin typeface="Times New Roman"/>
                <a:cs typeface="Times New Roman"/>
              </a:rPr>
              <a:t> </a:t>
            </a:r>
            <a:r>
              <a:rPr lang="en-US" sz="1600" dirty="0" err="1" smtClean="0">
                <a:latin typeface="Times New Roman"/>
                <a:cs typeface="Times New Roman"/>
              </a:rPr>
              <a:t>menipu</a:t>
            </a:r>
            <a:endParaRPr lang="en-US" sz="1600" dirty="0" smtClean="0">
              <a:latin typeface="Times New Roman"/>
              <a:cs typeface="Times New Roman"/>
            </a:endParaRPr>
          </a:p>
          <a:p>
            <a:r>
              <a:rPr lang="en-US" sz="1600" dirty="0" err="1" smtClean="0">
                <a:latin typeface="Times New Roman"/>
                <a:cs typeface="Times New Roman"/>
              </a:rPr>
              <a:t>Menjunjung</a:t>
            </a:r>
            <a:r>
              <a:rPr lang="en-US" sz="1600" dirty="0" smtClean="0">
                <a:latin typeface="Times New Roman"/>
                <a:cs typeface="Times New Roman"/>
              </a:rPr>
              <a:t> </a:t>
            </a:r>
            <a:r>
              <a:rPr lang="en-US" sz="1600" dirty="0" err="1" smtClean="0">
                <a:latin typeface="Times New Roman"/>
                <a:cs typeface="Times New Roman"/>
              </a:rPr>
              <a:t>tinggi</a:t>
            </a:r>
            <a:r>
              <a:rPr lang="en-US" sz="1600" dirty="0" smtClean="0">
                <a:latin typeface="Times New Roman"/>
                <a:cs typeface="Times New Roman"/>
              </a:rPr>
              <a:t> </a:t>
            </a:r>
            <a:r>
              <a:rPr lang="en-US" sz="1600" dirty="0" err="1" smtClean="0">
                <a:latin typeface="Times New Roman"/>
                <a:cs typeface="Times New Roman"/>
              </a:rPr>
              <a:t>pelarangan</a:t>
            </a:r>
            <a:r>
              <a:rPr lang="en-US" sz="1600" dirty="0" smtClean="0">
                <a:latin typeface="Times New Roman"/>
                <a:cs typeface="Times New Roman"/>
              </a:rPr>
              <a:t> </a:t>
            </a:r>
            <a:r>
              <a:rPr lang="en-US" sz="1600" dirty="0" err="1" smtClean="0">
                <a:latin typeface="Times New Roman"/>
                <a:cs typeface="Times New Roman"/>
              </a:rPr>
              <a:t>diskriminasi</a:t>
            </a:r>
            <a:endParaRPr lang="en-US" sz="1600" dirty="0" smtClean="0">
              <a:latin typeface="Times New Roman"/>
              <a:cs typeface="Times New Roman"/>
            </a:endParaRPr>
          </a:p>
          <a:p>
            <a:r>
              <a:rPr lang="en-US" sz="1600" dirty="0" err="1" smtClean="0">
                <a:latin typeface="Times New Roman"/>
                <a:cs typeface="Times New Roman"/>
              </a:rPr>
              <a:t>Menggunakan</a:t>
            </a:r>
            <a:r>
              <a:rPr lang="en-US" sz="1600" dirty="0" smtClean="0">
                <a:latin typeface="Times New Roman"/>
                <a:cs typeface="Times New Roman"/>
              </a:rPr>
              <a:t> </a:t>
            </a:r>
            <a:r>
              <a:rPr lang="en-US" sz="1600" dirty="0" err="1" smtClean="0">
                <a:latin typeface="Times New Roman"/>
                <a:cs typeface="Times New Roman"/>
              </a:rPr>
              <a:t>kemasan</a:t>
            </a:r>
            <a:r>
              <a:rPr lang="en-US" sz="1600" dirty="0" smtClean="0">
                <a:latin typeface="Times New Roman"/>
                <a:cs typeface="Times New Roman"/>
              </a:rPr>
              <a:t> </a:t>
            </a:r>
            <a:r>
              <a:rPr lang="en-US" sz="1600" dirty="0" err="1" smtClean="0">
                <a:latin typeface="Times New Roman"/>
                <a:cs typeface="Times New Roman"/>
              </a:rPr>
              <a:t>ramah</a:t>
            </a:r>
            <a:r>
              <a:rPr lang="en-US" sz="1600" dirty="0" smtClean="0">
                <a:latin typeface="Times New Roman"/>
                <a:cs typeface="Times New Roman"/>
              </a:rPr>
              <a:t> </a:t>
            </a:r>
            <a:r>
              <a:rPr lang="en-US" sz="1600" dirty="0" err="1" smtClean="0">
                <a:latin typeface="Times New Roman"/>
                <a:cs typeface="Times New Roman"/>
              </a:rPr>
              <a:t>lingkungan</a:t>
            </a:r>
            <a:endParaRPr lang="en-US" sz="1600" dirty="0" smtClean="0">
              <a:latin typeface="Times New Roman"/>
              <a:cs typeface="Times New Roman"/>
            </a:endParaRPr>
          </a:p>
          <a:p>
            <a:r>
              <a:rPr lang="en-US" sz="1600" dirty="0" err="1" smtClean="0">
                <a:latin typeface="Times New Roman"/>
                <a:cs typeface="Times New Roman"/>
              </a:rPr>
              <a:t>Melindungi</a:t>
            </a:r>
            <a:r>
              <a:rPr lang="en-US" sz="1600" dirty="0" smtClean="0">
                <a:latin typeface="Times New Roman"/>
                <a:cs typeface="Times New Roman"/>
              </a:rPr>
              <a:t> </a:t>
            </a:r>
            <a:r>
              <a:rPr lang="en-US" sz="1600" dirty="0" err="1" smtClean="0">
                <a:latin typeface="Times New Roman"/>
                <a:cs typeface="Times New Roman"/>
              </a:rPr>
              <a:t>karyawan</a:t>
            </a:r>
            <a:r>
              <a:rPr lang="en-US" sz="1600" dirty="0" smtClean="0">
                <a:latin typeface="Times New Roman"/>
                <a:cs typeface="Times New Roman"/>
              </a:rPr>
              <a:t> </a:t>
            </a:r>
            <a:r>
              <a:rPr lang="en-US" sz="1600" dirty="0" err="1" smtClean="0">
                <a:latin typeface="Times New Roman"/>
                <a:cs typeface="Times New Roman"/>
              </a:rPr>
              <a:t>dari</a:t>
            </a:r>
            <a:r>
              <a:rPr lang="en-US" sz="1600" dirty="0" smtClean="0">
                <a:latin typeface="Times New Roman"/>
                <a:cs typeface="Times New Roman"/>
              </a:rPr>
              <a:t> </a:t>
            </a:r>
            <a:r>
              <a:rPr lang="en-US" sz="1600" dirty="0" err="1" smtClean="0">
                <a:latin typeface="Times New Roman"/>
                <a:cs typeface="Times New Roman"/>
              </a:rPr>
              <a:t>kekerasan</a:t>
            </a:r>
            <a:r>
              <a:rPr lang="en-US" sz="1600" dirty="0" smtClean="0">
                <a:latin typeface="Times New Roman"/>
                <a:cs typeface="Times New Roman"/>
              </a:rPr>
              <a:t> </a:t>
            </a:r>
            <a:r>
              <a:rPr lang="en-US" sz="1600" dirty="0" err="1" smtClean="0">
                <a:latin typeface="Times New Roman"/>
                <a:cs typeface="Times New Roman"/>
              </a:rPr>
              <a:t>seksual</a:t>
            </a:r>
            <a:endParaRPr lang="en-US" sz="1600" dirty="0" smtClean="0">
              <a:latin typeface="Times New Roman"/>
              <a:cs typeface="Times New Roman"/>
            </a:endParaRPr>
          </a:p>
          <a:p>
            <a:r>
              <a:rPr lang="en-US" sz="1600" dirty="0" err="1" smtClean="0">
                <a:latin typeface="Times New Roman"/>
                <a:cs typeface="Times New Roman"/>
              </a:rPr>
              <a:t>Daur</a:t>
            </a:r>
            <a:r>
              <a:rPr lang="en-US" sz="1600" dirty="0" smtClean="0">
                <a:latin typeface="Times New Roman"/>
                <a:cs typeface="Times New Roman"/>
              </a:rPr>
              <a:t> </a:t>
            </a:r>
            <a:r>
              <a:rPr lang="en-US" sz="1600" dirty="0" err="1" smtClean="0">
                <a:latin typeface="Times New Roman"/>
                <a:cs typeface="Times New Roman"/>
              </a:rPr>
              <a:t>ulang</a:t>
            </a:r>
            <a:r>
              <a:rPr lang="en-US" sz="1600" dirty="0" smtClean="0">
                <a:latin typeface="Times New Roman"/>
                <a:cs typeface="Times New Roman"/>
              </a:rPr>
              <a:t> </a:t>
            </a:r>
            <a:r>
              <a:rPr lang="en-US" sz="1600" dirty="0" err="1" smtClean="0">
                <a:latin typeface="Times New Roman"/>
                <a:cs typeface="Times New Roman"/>
              </a:rPr>
              <a:t>di</a:t>
            </a:r>
            <a:r>
              <a:rPr lang="en-US" sz="1600" dirty="0" smtClean="0">
                <a:latin typeface="Times New Roman"/>
                <a:cs typeface="Times New Roman"/>
              </a:rPr>
              <a:t> </a:t>
            </a:r>
            <a:r>
              <a:rPr lang="en-US" sz="1600" dirty="0" err="1" smtClean="0">
                <a:latin typeface="Times New Roman"/>
                <a:cs typeface="Times New Roman"/>
              </a:rPr>
              <a:t>dalam</a:t>
            </a:r>
            <a:r>
              <a:rPr lang="en-US" sz="1600" dirty="0" smtClean="0">
                <a:latin typeface="Times New Roman"/>
                <a:cs typeface="Times New Roman"/>
              </a:rPr>
              <a:t> </a:t>
            </a:r>
            <a:r>
              <a:rPr lang="en-US" sz="1600" dirty="0" err="1" smtClean="0">
                <a:latin typeface="Times New Roman"/>
                <a:cs typeface="Times New Roman"/>
              </a:rPr>
              <a:t>perusahaan</a:t>
            </a:r>
            <a:endParaRPr lang="en-US" sz="1600" dirty="0" smtClean="0">
              <a:latin typeface="Times New Roman"/>
              <a:cs typeface="Times New Roman"/>
            </a:endParaRPr>
          </a:p>
          <a:p>
            <a:r>
              <a:rPr lang="en-US" sz="1600" dirty="0" err="1" smtClean="0">
                <a:latin typeface="Times New Roman"/>
                <a:cs typeface="Times New Roman"/>
              </a:rPr>
              <a:t>Tidak</a:t>
            </a:r>
            <a:r>
              <a:rPr lang="en-US" sz="1600" dirty="0" smtClean="0">
                <a:latin typeface="Times New Roman"/>
                <a:cs typeface="Times New Roman"/>
              </a:rPr>
              <a:t> </a:t>
            </a:r>
            <a:r>
              <a:rPr lang="en-US" sz="1600" dirty="0" err="1" smtClean="0">
                <a:latin typeface="Times New Roman"/>
                <a:cs typeface="Times New Roman"/>
              </a:rPr>
              <a:t>menunjukkan</a:t>
            </a:r>
            <a:r>
              <a:rPr lang="en-US" sz="1600" dirty="0" smtClean="0">
                <a:latin typeface="Times New Roman"/>
                <a:cs typeface="Times New Roman"/>
              </a:rPr>
              <a:t> </a:t>
            </a:r>
            <a:r>
              <a:rPr lang="en-US" sz="1600" dirty="0" err="1" smtClean="0">
                <a:latin typeface="Times New Roman"/>
                <a:cs typeface="Times New Roman"/>
              </a:rPr>
              <a:t>catatan</a:t>
            </a:r>
            <a:r>
              <a:rPr lang="en-US" sz="1600" dirty="0" smtClean="0">
                <a:latin typeface="Times New Roman"/>
                <a:cs typeface="Times New Roman"/>
              </a:rPr>
              <a:t> </a:t>
            </a:r>
            <a:r>
              <a:rPr lang="en-US" sz="1600" dirty="0" err="1" smtClean="0">
                <a:latin typeface="Times New Roman"/>
                <a:cs typeface="Times New Roman"/>
              </a:rPr>
              <a:t>masa</a:t>
            </a:r>
            <a:r>
              <a:rPr lang="en-US" sz="1600" dirty="0" smtClean="0">
                <a:latin typeface="Times New Roman"/>
                <a:cs typeface="Times New Roman"/>
              </a:rPr>
              <a:t> </a:t>
            </a:r>
            <a:r>
              <a:rPr lang="en-US" sz="1600" dirty="0" err="1" smtClean="0">
                <a:latin typeface="Times New Roman"/>
                <a:cs typeface="Times New Roman"/>
              </a:rPr>
              <a:t>lalu</a:t>
            </a:r>
            <a:r>
              <a:rPr lang="en-US" sz="1600" dirty="0" smtClean="0">
                <a:latin typeface="Times New Roman"/>
                <a:cs typeface="Times New Roman"/>
              </a:rPr>
              <a:t> </a:t>
            </a:r>
            <a:r>
              <a:rPr lang="en-US" sz="1600" dirty="0" err="1" smtClean="0">
                <a:latin typeface="Times New Roman"/>
                <a:cs typeface="Times New Roman"/>
              </a:rPr>
              <a:t>dari</a:t>
            </a:r>
            <a:r>
              <a:rPr lang="en-US" sz="1600" dirty="0" smtClean="0">
                <a:latin typeface="Times New Roman"/>
                <a:cs typeface="Times New Roman"/>
              </a:rPr>
              <a:t> </a:t>
            </a:r>
            <a:r>
              <a:rPr lang="en-US" sz="1600" dirty="0" err="1" smtClean="0">
                <a:latin typeface="Times New Roman"/>
                <a:cs typeface="Times New Roman"/>
              </a:rPr>
              <a:t>aktifitas</a:t>
            </a:r>
            <a:r>
              <a:rPr lang="en-US" sz="1600" dirty="0" smtClean="0">
                <a:latin typeface="Times New Roman"/>
                <a:cs typeface="Times New Roman"/>
              </a:rPr>
              <a:t> yang </a:t>
            </a:r>
            <a:r>
              <a:rPr lang="en-US" sz="1600" dirty="0" err="1" smtClean="0">
                <a:latin typeface="Times New Roman"/>
                <a:cs typeface="Times New Roman"/>
              </a:rPr>
              <a:t>dipertanyakan</a:t>
            </a:r>
            <a:endParaRPr lang="en-US" sz="1600" dirty="0" smtClean="0">
              <a:latin typeface="Times New Roman"/>
              <a:cs typeface="Times New Roman"/>
            </a:endParaRPr>
          </a:p>
          <a:p>
            <a:r>
              <a:rPr lang="en-US" sz="1600" dirty="0" err="1" smtClean="0">
                <a:latin typeface="Times New Roman"/>
                <a:cs typeface="Times New Roman"/>
              </a:rPr>
              <a:t>Merespon</a:t>
            </a:r>
            <a:r>
              <a:rPr lang="en-US" sz="1600" dirty="0" smtClean="0">
                <a:latin typeface="Times New Roman"/>
                <a:cs typeface="Times New Roman"/>
              </a:rPr>
              <a:t> </a:t>
            </a:r>
            <a:r>
              <a:rPr lang="en-US" sz="1600" dirty="0" err="1" smtClean="0">
                <a:latin typeface="Times New Roman"/>
                <a:cs typeface="Times New Roman"/>
              </a:rPr>
              <a:t>cepat</a:t>
            </a:r>
            <a:r>
              <a:rPr lang="en-US" sz="1600" dirty="0" smtClean="0">
                <a:latin typeface="Times New Roman"/>
                <a:cs typeface="Times New Roman"/>
              </a:rPr>
              <a:t> </a:t>
            </a:r>
            <a:r>
              <a:rPr lang="en-US" sz="1600" dirty="0" err="1" smtClean="0">
                <a:latin typeface="Times New Roman"/>
                <a:cs typeface="Times New Roman"/>
              </a:rPr>
              <a:t>masalah</a:t>
            </a:r>
            <a:r>
              <a:rPr lang="en-US" sz="1600" dirty="0" smtClean="0">
                <a:latin typeface="Times New Roman"/>
                <a:cs typeface="Times New Roman"/>
              </a:rPr>
              <a:t> </a:t>
            </a:r>
            <a:r>
              <a:rPr lang="en-US" sz="1600" dirty="0" err="1" smtClean="0">
                <a:latin typeface="Times New Roman"/>
                <a:cs typeface="Times New Roman"/>
              </a:rPr>
              <a:t>konsumen</a:t>
            </a:r>
            <a:endParaRPr lang="en-US" sz="1600" dirty="0" smtClean="0">
              <a:latin typeface="Times New Roman"/>
              <a:cs typeface="Times New Roman"/>
            </a:endParaRPr>
          </a:p>
          <a:p>
            <a:pPr>
              <a:buNone/>
            </a:pPr>
            <a:endParaRPr lang="en-US" sz="1600" dirty="0">
              <a:latin typeface="Times New Roman"/>
              <a:cs typeface="Times New Roman"/>
            </a:endParaRPr>
          </a:p>
        </p:txBody>
      </p:sp>
      <p:sp>
        <p:nvSpPr>
          <p:cNvPr id="5" name="Content Placeholder 4"/>
          <p:cNvSpPr>
            <a:spLocks noGrp="1"/>
          </p:cNvSpPr>
          <p:nvPr>
            <p:ph sz="half" idx="2"/>
          </p:nvPr>
        </p:nvSpPr>
        <p:spPr>
          <a:xfrm>
            <a:off x="4648200" y="1600200"/>
            <a:ext cx="4038600" cy="4921298"/>
          </a:xfrm>
          <a:solidFill>
            <a:srgbClr val="FFFFFF">
              <a:alpha val="85000"/>
            </a:srgbClr>
          </a:solidFill>
          <a:ln w="6350" cmpd="sng">
            <a:solidFill>
              <a:schemeClr val="tx1"/>
            </a:solidFill>
          </a:ln>
        </p:spPr>
        <p:txBody>
          <a:bodyPr>
            <a:noAutofit/>
          </a:bodyPr>
          <a:lstStyle/>
          <a:p>
            <a:r>
              <a:rPr lang="en-US" sz="1600" dirty="0" err="1" smtClean="0">
                <a:latin typeface="Times New Roman"/>
                <a:cs typeface="Times New Roman"/>
              </a:rPr>
              <a:t>Tidak</a:t>
            </a:r>
            <a:r>
              <a:rPr lang="en-US" sz="1600" dirty="0" smtClean="0">
                <a:latin typeface="Times New Roman"/>
                <a:cs typeface="Times New Roman"/>
              </a:rPr>
              <a:t> </a:t>
            </a:r>
            <a:r>
              <a:rPr lang="en-US" sz="1600" dirty="0" err="1" smtClean="0">
                <a:latin typeface="Times New Roman"/>
                <a:cs typeface="Times New Roman"/>
              </a:rPr>
              <a:t>menunjukkan</a:t>
            </a:r>
            <a:r>
              <a:rPr lang="en-US" sz="1600" dirty="0" smtClean="0">
                <a:latin typeface="Times New Roman"/>
                <a:cs typeface="Times New Roman"/>
              </a:rPr>
              <a:t> </a:t>
            </a:r>
            <a:r>
              <a:rPr lang="en-US" sz="1600" dirty="0" err="1" smtClean="0">
                <a:latin typeface="Times New Roman"/>
                <a:cs typeface="Times New Roman"/>
              </a:rPr>
              <a:t>catatan</a:t>
            </a:r>
            <a:r>
              <a:rPr lang="en-US" sz="1600" dirty="0" smtClean="0">
                <a:latin typeface="Times New Roman"/>
                <a:cs typeface="Times New Roman"/>
              </a:rPr>
              <a:t> </a:t>
            </a:r>
            <a:r>
              <a:rPr lang="en-US" sz="1600" dirty="0" err="1" smtClean="0">
                <a:latin typeface="Times New Roman"/>
                <a:cs typeface="Times New Roman"/>
              </a:rPr>
              <a:t>masa</a:t>
            </a:r>
            <a:r>
              <a:rPr lang="en-US" sz="1600" dirty="0" smtClean="0">
                <a:latin typeface="Times New Roman"/>
                <a:cs typeface="Times New Roman"/>
              </a:rPr>
              <a:t> </a:t>
            </a:r>
            <a:r>
              <a:rPr lang="en-US" sz="1600" dirty="0" err="1" smtClean="0">
                <a:latin typeface="Times New Roman"/>
                <a:cs typeface="Times New Roman"/>
              </a:rPr>
              <a:t>lalu</a:t>
            </a:r>
            <a:r>
              <a:rPr lang="en-US" sz="1600" dirty="0" smtClean="0">
                <a:latin typeface="Times New Roman"/>
                <a:cs typeface="Times New Roman"/>
              </a:rPr>
              <a:t> </a:t>
            </a:r>
            <a:r>
              <a:rPr lang="en-US" sz="1600" dirty="0" err="1" smtClean="0">
                <a:latin typeface="Times New Roman"/>
                <a:cs typeface="Times New Roman"/>
              </a:rPr>
              <a:t>dari</a:t>
            </a:r>
            <a:r>
              <a:rPr lang="en-US" sz="1600" dirty="0" smtClean="0">
                <a:latin typeface="Times New Roman"/>
                <a:cs typeface="Times New Roman"/>
              </a:rPr>
              <a:t> </a:t>
            </a:r>
            <a:r>
              <a:rPr lang="en-US" sz="1600" dirty="0" err="1" smtClean="0">
                <a:latin typeface="Times New Roman"/>
                <a:cs typeface="Times New Roman"/>
              </a:rPr>
              <a:t>aktivitas</a:t>
            </a:r>
            <a:r>
              <a:rPr lang="en-US" sz="1600" dirty="0" smtClean="0">
                <a:latin typeface="Times New Roman"/>
                <a:cs typeface="Times New Roman"/>
              </a:rPr>
              <a:t> yang </a:t>
            </a:r>
            <a:r>
              <a:rPr lang="en-US" sz="1600" dirty="0" err="1" smtClean="0">
                <a:latin typeface="Times New Roman"/>
                <a:cs typeface="Times New Roman"/>
              </a:rPr>
              <a:t>dipertanyakan</a:t>
            </a:r>
            <a:endParaRPr lang="en-US" sz="1600" dirty="0" smtClean="0">
              <a:latin typeface="Times New Roman"/>
              <a:cs typeface="Times New Roman"/>
            </a:endParaRPr>
          </a:p>
          <a:p>
            <a:r>
              <a:rPr lang="en-US" sz="1600" dirty="0" err="1" smtClean="0">
                <a:latin typeface="Times New Roman"/>
                <a:cs typeface="Times New Roman"/>
              </a:rPr>
              <a:t>Mempertahankan</a:t>
            </a:r>
            <a:r>
              <a:rPr lang="en-US" sz="1600" dirty="0" smtClean="0">
                <a:latin typeface="Times New Roman"/>
                <a:cs typeface="Times New Roman"/>
              </a:rPr>
              <a:t> program </a:t>
            </a:r>
            <a:r>
              <a:rPr lang="en-US" sz="1600" dirty="0" err="1" smtClean="0">
                <a:latin typeface="Times New Roman"/>
                <a:cs typeface="Times New Roman"/>
              </a:rPr>
              <a:t>pengurangan</a:t>
            </a:r>
            <a:r>
              <a:rPr lang="en-US" sz="1600" dirty="0" smtClean="0">
                <a:latin typeface="Times New Roman"/>
                <a:cs typeface="Times New Roman"/>
              </a:rPr>
              <a:t> </a:t>
            </a:r>
            <a:r>
              <a:rPr lang="en-US" sz="1600" dirty="0" err="1" smtClean="0">
                <a:latin typeface="Times New Roman"/>
                <a:cs typeface="Times New Roman"/>
              </a:rPr>
              <a:t>sampah</a:t>
            </a:r>
            <a:endParaRPr lang="en-US" sz="1600" dirty="0" smtClean="0">
              <a:latin typeface="Times New Roman"/>
              <a:cs typeface="Times New Roman"/>
            </a:endParaRPr>
          </a:p>
          <a:p>
            <a:r>
              <a:rPr lang="en-US" sz="1600" dirty="0" err="1" smtClean="0">
                <a:latin typeface="Times New Roman"/>
                <a:cs typeface="Times New Roman"/>
              </a:rPr>
              <a:t>Menyediakan</a:t>
            </a:r>
            <a:r>
              <a:rPr lang="en-US" sz="1600" dirty="0" smtClean="0">
                <a:latin typeface="Times New Roman"/>
                <a:cs typeface="Times New Roman"/>
              </a:rPr>
              <a:t> </a:t>
            </a:r>
            <a:r>
              <a:rPr lang="en-US" sz="1600" dirty="0" err="1" smtClean="0">
                <a:latin typeface="Times New Roman"/>
                <a:cs typeface="Times New Roman"/>
              </a:rPr>
              <a:t>atau</a:t>
            </a:r>
            <a:r>
              <a:rPr lang="en-US" sz="1600" dirty="0" smtClean="0">
                <a:latin typeface="Times New Roman"/>
                <a:cs typeface="Times New Roman"/>
              </a:rPr>
              <a:t> </a:t>
            </a:r>
            <a:r>
              <a:rPr lang="en-US" sz="1600" dirty="0" err="1" smtClean="0">
                <a:latin typeface="Times New Roman"/>
                <a:cs typeface="Times New Roman"/>
              </a:rPr>
              <a:t>membayar</a:t>
            </a:r>
            <a:r>
              <a:rPr lang="en-US" sz="1600" dirty="0" smtClean="0">
                <a:latin typeface="Times New Roman"/>
                <a:cs typeface="Times New Roman"/>
              </a:rPr>
              <a:t> </a:t>
            </a:r>
            <a:r>
              <a:rPr lang="en-US" sz="1600" dirty="0" err="1" smtClean="0">
                <a:latin typeface="Times New Roman"/>
                <a:cs typeface="Times New Roman"/>
              </a:rPr>
              <a:t>sebagian</a:t>
            </a:r>
            <a:r>
              <a:rPr lang="en-US" sz="1600" dirty="0" smtClean="0">
                <a:latin typeface="Times New Roman"/>
                <a:cs typeface="Times New Roman"/>
              </a:rPr>
              <a:t> </a:t>
            </a:r>
            <a:r>
              <a:rPr lang="en-US" sz="1600" dirty="0" err="1" smtClean="0">
                <a:latin typeface="Times New Roman"/>
                <a:cs typeface="Times New Roman"/>
              </a:rPr>
              <a:t>dari</a:t>
            </a:r>
            <a:r>
              <a:rPr lang="en-US" sz="1600" dirty="0" smtClean="0">
                <a:latin typeface="Times New Roman"/>
                <a:cs typeface="Times New Roman"/>
              </a:rPr>
              <a:t> </a:t>
            </a:r>
            <a:r>
              <a:rPr lang="en-US" sz="1600" dirty="0" err="1" smtClean="0">
                <a:latin typeface="Times New Roman"/>
                <a:cs typeface="Times New Roman"/>
              </a:rPr>
              <a:t>biaya</a:t>
            </a:r>
            <a:r>
              <a:rPr lang="en-US" sz="1600" dirty="0" smtClean="0">
                <a:latin typeface="Times New Roman"/>
                <a:cs typeface="Times New Roman"/>
              </a:rPr>
              <a:t> </a:t>
            </a:r>
            <a:r>
              <a:rPr lang="en-US" sz="1600" dirty="0" err="1" smtClean="0">
                <a:latin typeface="Times New Roman"/>
                <a:cs typeface="Times New Roman"/>
              </a:rPr>
              <a:t>pengobatan</a:t>
            </a:r>
            <a:endParaRPr lang="en-US" sz="1600" dirty="0" smtClean="0">
              <a:latin typeface="Times New Roman"/>
              <a:cs typeface="Times New Roman"/>
            </a:endParaRPr>
          </a:p>
          <a:p>
            <a:r>
              <a:rPr lang="en-US" sz="1600" dirty="0" err="1" smtClean="0">
                <a:latin typeface="Times New Roman"/>
                <a:cs typeface="Times New Roman"/>
              </a:rPr>
              <a:t>Mempromosikan</a:t>
            </a:r>
            <a:r>
              <a:rPr lang="en-US" sz="1600" dirty="0" smtClean="0">
                <a:latin typeface="Times New Roman"/>
                <a:cs typeface="Times New Roman"/>
              </a:rPr>
              <a:t> program </a:t>
            </a:r>
            <a:r>
              <a:rPr lang="en-US" sz="1600" dirty="0" err="1" smtClean="0">
                <a:latin typeface="Times New Roman"/>
                <a:cs typeface="Times New Roman"/>
              </a:rPr>
              <a:t>konservasi</a:t>
            </a:r>
            <a:r>
              <a:rPr lang="en-US" sz="1600" dirty="0" smtClean="0">
                <a:latin typeface="Times New Roman"/>
                <a:cs typeface="Times New Roman"/>
              </a:rPr>
              <a:t> </a:t>
            </a:r>
            <a:r>
              <a:rPr lang="en-US" sz="1600" dirty="0" err="1" smtClean="0">
                <a:latin typeface="Times New Roman"/>
                <a:cs typeface="Times New Roman"/>
              </a:rPr>
              <a:t>energi</a:t>
            </a:r>
            <a:endParaRPr lang="en-US" sz="1600" dirty="0" smtClean="0">
              <a:latin typeface="Times New Roman"/>
              <a:cs typeface="Times New Roman"/>
            </a:endParaRPr>
          </a:p>
          <a:p>
            <a:r>
              <a:rPr lang="en-US" sz="1600" dirty="0" err="1" smtClean="0">
                <a:latin typeface="Times New Roman"/>
                <a:cs typeface="Times New Roman"/>
              </a:rPr>
              <a:t>Membantu</a:t>
            </a:r>
            <a:r>
              <a:rPr lang="en-US" sz="1600" dirty="0" smtClean="0">
                <a:latin typeface="Times New Roman"/>
                <a:cs typeface="Times New Roman"/>
              </a:rPr>
              <a:t> </a:t>
            </a:r>
            <a:r>
              <a:rPr lang="en-US" sz="1600" dirty="0" err="1" smtClean="0">
                <a:latin typeface="Times New Roman"/>
                <a:cs typeface="Times New Roman"/>
              </a:rPr>
              <a:t>pekerja</a:t>
            </a:r>
            <a:r>
              <a:rPr lang="en-US" sz="1600" dirty="0" smtClean="0">
                <a:latin typeface="Times New Roman"/>
                <a:cs typeface="Times New Roman"/>
              </a:rPr>
              <a:t> </a:t>
            </a:r>
            <a:r>
              <a:rPr lang="en-US" sz="1600" dirty="0" err="1" smtClean="0">
                <a:latin typeface="Times New Roman"/>
                <a:cs typeface="Times New Roman"/>
              </a:rPr>
              <a:t>terlantar</a:t>
            </a:r>
            <a:r>
              <a:rPr lang="en-US" sz="1600" dirty="0" smtClean="0">
                <a:latin typeface="Times New Roman"/>
                <a:cs typeface="Times New Roman"/>
              </a:rPr>
              <a:t> </a:t>
            </a:r>
            <a:r>
              <a:rPr lang="en-US" sz="1600" dirty="0" err="1" smtClean="0">
                <a:latin typeface="Times New Roman"/>
                <a:cs typeface="Times New Roman"/>
              </a:rPr>
              <a:t>dengan</a:t>
            </a:r>
            <a:r>
              <a:rPr lang="en-US" sz="1600" dirty="0" smtClean="0">
                <a:latin typeface="Times New Roman"/>
                <a:cs typeface="Times New Roman"/>
              </a:rPr>
              <a:t> </a:t>
            </a:r>
            <a:r>
              <a:rPr lang="en-US" sz="1600" dirty="0" err="1" smtClean="0">
                <a:latin typeface="Times New Roman"/>
                <a:cs typeface="Times New Roman"/>
              </a:rPr>
              <a:t>memberikan</a:t>
            </a:r>
            <a:r>
              <a:rPr lang="en-US" sz="1600" dirty="0" smtClean="0">
                <a:latin typeface="Times New Roman"/>
                <a:cs typeface="Times New Roman"/>
              </a:rPr>
              <a:t> </a:t>
            </a:r>
            <a:r>
              <a:rPr lang="en-US" sz="1600" dirty="0" err="1" smtClean="0">
                <a:latin typeface="Times New Roman"/>
                <a:cs typeface="Times New Roman"/>
              </a:rPr>
              <a:t>penempatan</a:t>
            </a:r>
            <a:endParaRPr lang="en-US" sz="1600" dirty="0" smtClean="0">
              <a:latin typeface="Times New Roman"/>
              <a:cs typeface="Times New Roman"/>
            </a:endParaRPr>
          </a:p>
          <a:p>
            <a:r>
              <a:rPr lang="en-US" sz="1600" dirty="0" err="1" smtClean="0">
                <a:latin typeface="Times New Roman"/>
                <a:cs typeface="Times New Roman"/>
              </a:rPr>
              <a:t>Memberikan</a:t>
            </a:r>
            <a:r>
              <a:rPr lang="en-US" sz="1600" dirty="0" smtClean="0">
                <a:latin typeface="Times New Roman"/>
                <a:cs typeface="Times New Roman"/>
              </a:rPr>
              <a:t> </a:t>
            </a:r>
            <a:r>
              <a:rPr lang="en-US" sz="1600" dirty="0" err="1" smtClean="0">
                <a:latin typeface="Times New Roman"/>
                <a:cs typeface="Times New Roman"/>
              </a:rPr>
              <a:t>uang</a:t>
            </a:r>
            <a:r>
              <a:rPr lang="en-US" sz="1600" dirty="0" smtClean="0">
                <a:latin typeface="Times New Roman"/>
                <a:cs typeface="Times New Roman"/>
              </a:rPr>
              <a:t> </a:t>
            </a:r>
            <a:r>
              <a:rPr lang="en-US" sz="1600" dirty="0" err="1" smtClean="0">
                <a:latin typeface="Times New Roman"/>
                <a:cs typeface="Times New Roman"/>
              </a:rPr>
              <a:t>untuk</a:t>
            </a:r>
            <a:r>
              <a:rPr lang="en-US" sz="1600" dirty="0" smtClean="0">
                <a:latin typeface="Times New Roman"/>
                <a:cs typeface="Times New Roman"/>
              </a:rPr>
              <a:t> </a:t>
            </a:r>
            <a:r>
              <a:rPr lang="en-US" sz="1600" dirty="0" err="1" smtClean="0">
                <a:latin typeface="Times New Roman"/>
                <a:cs typeface="Times New Roman"/>
              </a:rPr>
              <a:t>amal</a:t>
            </a:r>
            <a:r>
              <a:rPr lang="en-US" sz="1600" dirty="0" smtClean="0">
                <a:latin typeface="Times New Roman"/>
                <a:cs typeface="Times New Roman"/>
              </a:rPr>
              <a:t> </a:t>
            </a:r>
            <a:r>
              <a:rPr lang="en-US" sz="1600" dirty="0" err="1" smtClean="0">
                <a:latin typeface="Times New Roman"/>
                <a:cs typeface="Times New Roman"/>
              </a:rPr>
              <a:t>atau</a:t>
            </a:r>
            <a:r>
              <a:rPr lang="en-US" sz="1600" dirty="0" smtClean="0">
                <a:latin typeface="Times New Roman"/>
                <a:cs typeface="Times New Roman"/>
              </a:rPr>
              <a:t> </a:t>
            </a:r>
            <a:r>
              <a:rPr lang="en-US" sz="1600" dirty="0" err="1" smtClean="0">
                <a:latin typeface="Times New Roman"/>
                <a:cs typeface="Times New Roman"/>
              </a:rPr>
              <a:t>sumbangan</a:t>
            </a:r>
            <a:r>
              <a:rPr lang="en-US" sz="1600" dirty="0" smtClean="0">
                <a:latin typeface="Times New Roman"/>
                <a:cs typeface="Times New Roman"/>
              </a:rPr>
              <a:t> </a:t>
            </a:r>
            <a:r>
              <a:rPr lang="en-US" sz="1600" dirty="0" err="1" smtClean="0">
                <a:latin typeface="Times New Roman"/>
                <a:cs typeface="Times New Roman"/>
              </a:rPr>
              <a:t>pendidikan</a:t>
            </a:r>
            <a:endParaRPr lang="en-US" sz="1600" dirty="0" smtClean="0">
              <a:latin typeface="Times New Roman"/>
              <a:cs typeface="Times New Roman"/>
            </a:endParaRPr>
          </a:p>
          <a:p>
            <a:r>
              <a:rPr lang="en-US" sz="1600" dirty="0" err="1" smtClean="0">
                <a:latin typeface="Times New Roman"/>
                <a:cs typeface="Times New Roman"/>
              </a:rPr>
              <a:t>Hanya</a:t>
            </a:r>
            <a:r>
              <a:rPr lang="en-US" sz="1600" dirty="0" smtClean="0">
                <a:latin typeface="Times New Roman"/>
                <a:cs typeface="Times New Roman"/>
              </a:rPr>
              <a:t> </a:t>
            </a:r>
            <a:r>
              <a:rPr lang="en-US" sz="1600" dirty="0" err="1" smtClean="0">
                <a:latin typeface="Times New Roman"/>
                <a:cs typeface="Times New Roman"/>
              </a:rPr>
              <a:t>menggunakan</a:t>
            </a:r>
            <a:r>
              <a:rPr lang="en-US" sz="1600" dirty="0" smtClean="0">
                <a:latin typeface="Times New Roman"/>
                <a:cs typeface="Times New Roman"/>
              </a:rPr>
              <a:t> </a:t>
            </a:r>
            <a:r>
              <a:rPr lang="en-US" sz="1600" dirty="0" err="1" smtClean="0">
                <a:latin typeface="Times New Roman"/>
                <a:cs typeface="Times New Roman"/>
              </a:rPr>
              <a:t>materi</a:t>
            </a:r>
            <a:r>
              <a:rPr lang="en-US" sz="1600" dirty="0" smtClean="0">
                <a:latin typeface="Times New Roman"/>
                <a:cs typeface="Times New Roman"/>
              </a:rPr>
              <a:t> yang biodegradable </a:t>
            </a:r>
            <a:r>
              <a:rPr lang="en-US" sz="1600" dirty="0" err="1" smtClean="0">
                <a:latin typeface="Times New Roman"/>
                <a:cs typeface="Times New Roman"/>
              </a:rPr>
              <a:t>atau</a:t>
            </a:r>
            <a:r>
              <a:rPr lang="en-US" sz="1600" dirty="0" smtClean="0">
                <a:latin typeface="Times New Roman"/>
                <a:cs typeface="Times New Roman"/>
              </a:rPr>
              <a:t> </a:t>
            </a:r>
            <a:r>
              <a:rPr lang="en-US" sz="1600" dirty="0" err="1" smtClean="0">
                <a:latin typeface="Times New Roman"/>
                <a:cs typeface="Times New Roman"/>
              </a:rPr>
              <a:t>bisa</a:t>
            </a:r>
            <a:r>
              <a:rPr lang="en-US" sz="1600" dirty="0" smtClean="0">
                <a:latin typeface="Times New Roman"/>
                <a:cs typeface="Times New Roman"/>
              </a:rPr>
              <a:t> </a:t>
            </a:r>
            <a:r>
              <a:rPr lang="en-US" sz="1600" dirty="0" err="1" smtClean="0">
                <a:latin typeface="Times New Roman"/>
                <a:cs typeface="Times New Roman"/>
              </a:rPr>
              <a:t>didaur</a:t>
            </a:r>
            <a:r>
              <a:rPr lang="en-US" sz="1600" dirty="0" smtClean="0">
                <a:latin typeface="Times New Roman"/>
                <a:cs typeface="Times New Roman"/>
              </a:rPr>
              <a:t> </a:t>
            </a:r>
            <a:r>
              <a:rPr lang="en-US" sz="1600" dirty="0" err="1" smtClean="0">
                <a:latin typeface="Times New Roman"/>
                <a:cs typeface="Times New Roman"/>
              </a:rPr>
              <a:t>ulang</a:t>
            </a:r>
            <a:endParaRPr lang="en-US" sz="1600" dirty="0" smtClean="0">
              <a:latin typeface="Times New Roman"/>
              <a:cs typeface="Times New Roman"/>
            </a:endParaRPr>
          </a:p>
          <a:p>
            <a:r>
              <a:rPr lang="en-US" sz="1600" dirty="0" err="1" smtClean="0">
                <a:latin typeface="Times New Roman"/>
                <a:cs typeface="Times New Roman"/>
              </a:rPr>
              <a:t>Mempekerjakan</a:t>
            </a:r>
            <a:r>
              <a:rPr lang="en-US" sz="1600" dirty="0" smtClean="0">
                <a:latin typeface="Times New Roman"/>
                <a:cs typeface="Times New Roman"/>
              </a:rPr>
              <a:t> </a:t>
            </a:r>
            <a:r>
              <a:rPr lang="en-US" sz="1600" dirty="0" err="1" smtClean="0">
                <a:latin typeface="Times New Roman"/>
                <a:cs typeface="Times New Roman"/>
              </a:rPr>
              <a:t>personel</a:t>
            </a:r>
            <a:r>
              <a:rPr lang="en-US" sz="1600" dirty="0" smtClean="0">
                <a:latin typeface="Times New Roman"/>
                <a:cs typeface="Times New Roman"/>
              </a:rPr>
              <a:t> yang </a:t>
            </a:r>
            <a:r>
              <a:rPr lang="en-US" sz="1600" dirty="0" err="1" smtClean="0">
                <a:latin typeface="Times New Roman"/>
                <a:cs typeface="Times New Roman"/>
              </a:rPr>
              <a:t>ramah</a:t>
            </a:r>
            <a:r>
              <a:rPr lang="en-US" sz="1600" dirty="0" smtClean="0">
                <a:latin typeface="Times New Roman"/>
                <a:cs typeface="Times New Roman"/>
              </a:rPr>
              <a:t> </a:t>
            </a:r>
            <a:r>
              <a:rPr lang="en-US" sz="1600" dirty="0" err="1" smtClean="0">
                <a:latin typeface="Times New Roman"/>
                <a:cs typeface="Times New Roman"/>
              </a:rPr>
              <a:t>atau</a:t>
            </a:r>
            <a:r>
              <a:rPr lang="en-US" sz="1600" dirty="0" smtClean="0">
                <a:latin typeface="Times New Roman"/>
                <a:cs typeface="Times New Roman"/>
              </a:rPr>
              <a:t> </a:t>
            </a:r>
            <a:r>
              <a:rPr lang="en-US" sz="1600" dirty="0" err="1" smtClean="0">
                <a:latin typeface="Times New Roman"/>
                <a:cs typeface="Times New Roman"/>
              </a:rPr>
              <a:t>sopan</a:t>
            </a:r>
            <a:r>
              <a:rPr lang="en-US" sz="1600" dirty="0" smtClean="0">
                <a:latin typeface="Times New Roman"/>
                <a:cs typeface="Times New Roman"/>
              </a:rPr>
              <a:t> </a:t>
            </a:r>
            <a:r>
              <a:rPr lang="en-US" sz="1600" dirty="0" err="1" smtClean="0">
                <a:latin typeface="Times New Roman"/>
                <a:cs typeface="Times New Roman"/>
              </a:rPr>
              <a:t>atau</a:t>
            </a:r>
            <a:r>
              <a:rPr lang="en-US" sz="1600" dirty="0" smtClean="0">
                <a:latin typeface="Times New Roman"/>
                <a:cs typeface="Times New Roman"/>
              </a:rPr>
              <a:t> </a:t>
            </a:r>
            <a:r>
              <a:rPr lang="en-US" sz="1600" dirty="0" err="1" smtClean="0">
                <a:latin typeface="Times New Roman"/>
                <a:cs typeface="Times New Roman"/>
              </a:rPr>
              <a:t>responsif</a:t>
            </a:r>
            <a:endParaRPr lang="en-US" sz="1600" dirty="0" smtClean="0">
              <a:latin typeface="Times New Roman"/>
              <a:cs typeface="Times New Roman"/>
            </a:endParaRPr>
          </a:p>
          <a:p>
            <a:r>
              <a:rPr lang="en-US" sz="1600" dirty="0" err="1" smtClean="0">
                <a:latin typeface="Times New Roman"/>
                <a:cs typeface="Times New Roman"/>
              </a:rPr>
              <a:t>Selalu</a:t>
            </a:r>
            <a:r>
              <a:rPr lang="en-US" sz="1600" dirty="0" smtClean="0">
                <a:latin typeface="Times New Roman"/>
                <a:cs typeface="Times New Roman"/>
              </a:rPr>
              <a:t> </a:t>
            </a:r>
            <a:r>
              <a:rPr lang="en-US" sz="1600" dirty="0" err="1" smtClean="0">
                <a:latin typeface="Times New Roman"/>
                <a:cs typeface="Times New Roman"/>
              </a:rPr>
              <a:t>berusaha</a:t>
            </a:r>
            <a:r>
              <a:rPr lang="en-US" sz="1600" dirty="0" smtClean="0">
                <a:latin typeface="Times New Roman"/>
                <a:cs typeface="Times New Roman"/>
              </a:rPr>
              <a:t> </a:t>
            </a:r>
            <a:r>
              <a:rPr lang="en-US" sz="1600" dirty="0" err="1" smtClean="0">
                <a:latin typeface="Times New Roman"/>
                <a:cs typeface="Times New Roman"/>
              </a:rPr>
              <a:t>meningkatkan</a:t>
            </a:r>
            <a:r>
              <a:rPr lang="en-US" sz="1600" dirty="0" smtClean="0">
                <a:latin typeface="Times New Roman"/>
                <a:cs typeface="Times New Roman"/>
              </a:rPr>
              <a:t> </a:t>
            </a:r>
            <a:r>
              <a:rPr lang="en-US" sz="1600" dirty="0" err="1" smtClean="0">
                <a:latin typeface="Times New Roman"/>
                <a:cs typeface="Times New Roman"/>
              </a:rPr>
              <a:t>kualitas</a:t>
            </a:r>
            <a:endParaRPr lang="en-US" sz="1600" dirty="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86359" y="108215"/>
            <a:ext cx="4398222" cy="1143000"/>
          </a:xfrm>
          <a:solidFill>
            <a:srgbClr val="FFFFFF">
              <a:alpha val="85000"/>
            </a:srgbClr>
          </a:solidFill>
          <a:ln w="6350" cmpd="sng">
            <a:solidFill>
              <a:schemeClr val="tx1"/>
            </a:solidFill>
          </a:ln>
        </p:spPr>
        <p:txBody>
          <a:bodyPr>
            <a:normAutofit fontScale="90000"/>
          </a:bodyPr>
          <a:lstStyle/>
          <a:p>
            <a:r>
              <a:rPr lang="en-US" dirty="0" smtClean="0">
                <a:latin typeface="Impact"/>
                <a:cs typeface="Impact"/>
              </a:rPr>
              <a:t>TRIPLE BOTTOM LINE</a:t>
            </a:r>
            <a:endParaRPr lang="en-US" dirty="0">
              <a:latin typeface="Impact"/>
              <a:cs typeface="Impact"/>
            </a:endParaRPr>
          </a:p>
        </p:txBody>
      </p:sp>
      <p:pic>
        <p:nvPicPr>
          <p:cNvPr id="9" name="Picture 8" descr="triple-bottom-line-diagram.png"/>
          <p:cNvPicPr>
            <a:picLocks noChangeAspect="1"/>
          </p:cNvPicPr>
          <p:nvPr/>
        </p:nvPicPr>
        <p:blipFill>
          <a:blip r:embed="rId2"/>
          <a:stretch>
            <a:fillRect/>
          </a:stretch>
        </p:blipFill>
        <p:spPr>
          <a:xfrm>
            <a:off x="86359" y="1364963"/>
            <a:ext cx="4379266" cy="4379266"/>
          </a:xfrm>
          <a:prstGeom prst="rect">
            <a:avLst/>
          </a:prstGeom>
          <a:ln w="6350" cmpd="sng">
            <a:solidFill>
              <a:schemeClr val="tx1"/>
            </a:solidFill>
          </a:ln>
        </p:spPr>
      </p:pic>
      <p:sp>
        <p:nvSpPr>
          <p:cNvPr id="4" name="TextBox 3"/>
          <p:cNvSpPr txBox="1"/>
          <p:nvPr/>
        </p:nvSpPr>
        <p:spPr>
          <a:xfrm>
            <a:off x="4560405" y="0"/>
            <a:ext cx="4583595" cy="6876958"/>
          </a:xfrm>
          <a:prstGeom prst="rect">
            <a:avLst/>
          </a:prstGeom>
          <a:solidFill>
            <a:srgbClr val="FFFFFF">
              <a:alpha val="85000"/>
            </a:srgbClr>
          </a:solidFill>
          <a:ln w="6350" cmpd="sng">
            <a:solidFill>
              <a:schemeClr val="tx1"/>
            </a:solidFill>
          </a:ln>
        </p:spPr>
        <p:txBody>
          <a:bodyPr wrap="square" rtlCol="0">
            <a:spAutoFit/>
          </a:bodyPr>
          <a:lstStyle/>
          <a:p>
            <a:pPr>
              <a:buFont typeface="Arial"/>
              <a:buChar char="•"/>
            </a:pPr>
            <a:r>
              <a:rPr lang="en-US" sz="1850" dirty="0" smtClean="0">
                <a:latin typeface="Times New Roman"/>
                <a:cs typeface="Times New Roman"/>
              </a:rPr>
              <a:t>John </a:t>
            </a:r>
            <a:r>
              <a:rPr lang="en-US" sz="1850" dirty="0" err="1" smtClean="0">
                <a:latin typeface="Times New Roman"/>
                <a:cs typeface="Times New Roman"/>
              </a:rPr>
              <a:t>Elkington</a:t>
            </a:r>
            <a:r>
              <a:rPr lang="en-US" sz="1850" dirty="0" smtClean="0">
                <a:latin typeface="Times New Roman"/>
                <a:cs typeface="Times New Roman"/>
              </a:rPr>
              <a:t> </a:t>
            </a:r>
            <a:r>
              <a:rPr lang="en-US" sz="1850" dirty="0" err="1" smtClean="0">
                <a:latin typeface="Times New Roman"/>
                <a:cs typeface="Times New Roman"/>
              </a:rPr>
              <a:t>tahun</a:t>
            </a:r>
            <a:r>
              <a:rPr lang="en-US" sz="1850" dirty="0" smtClean="0">
                <a:latin typeface="Times New Roman"/>
                <a:cs typeface="Times New Roman"/>
              </a:rPr>
              <a:t> 1988 </a:t>
            </a:r>
            <a:r>
              <a:rPr lang="en-US" sz="1850" dirty="0" err="1" smtClean="0">
                <a:latin typeface="Times New Roman"/>
                <a:cs typeface="Times New Roman"/>
              </a:rPr>
              <a:t>memperkenalkan</a:t>
            </a:r>
            <a:r>
              <a:rPr lang="en-US" sz="1850" dirty="0" smtClean="0">
                <a:latin typeface="Times New Roman"/>
                <a:cs typeface="Times New Roman"/>
              </a:rPr>
              <a:t> </a:t>
            </a:r>
            <a:r>
              <a:rPr lang="en-US" sz="1850" dirty="0" err="1" smtClean="0">
                <a:latin typeface="Times New Roman"/>
                <a:cs typeface="Times New Roman"/>
              </a:rPr>
              <a:t>konsep</a:t>
            </a:r>
            <a:r>
              <a:rPr lang="en-US" sz="1850" dirty="0" smtClean="0">
                <a:latin typeface="Times New Roman"/>
                <a:cs typeface="Times New Roman"/>
              </a:rPr>
              <a:t> Triple Bottom Line</a:t>
            </a:r>
          </a:p>
          <a:p>
            <a:pPr>
              <a:buFont typeface="Arial"/>
              <a:buChar char="•"/>
            </a:pPr>
            <a:r>
              <a:rPr lang="en-US" sz="1850" dirty="0" smtClean="0">
                <a:latin typeface="Times New Roman"/>
                <a:cs typeface="Times New Roman"/>
              </a:rPr>
              <a:t>Triple Bottom Line (TBL </a:t>
            </a:r>
            <a:r>
              <a:rPr lang="en-US" sz="1850" dirty="0" err="1" smtClean="0">
                <a:latin typeface="Times New Roman"/>
                <a:cs typeface="Times New Roman"/>
              </a:rPr>
              <a:t>atau</a:t>
            </a:r>
            <a:r>
              <a:rPr lang="en-US" sz="1850" dirty="0" smtClean="0">
                <a:latin typeface="Times New Roman"/>
                <a:cs typeface="Times New Roman"/>
              </a:rPr>
              <a:t> 3BL </a:t>
            </a:r>
            <a:r>
              <a:rPr lang="en-US" sz="1850" dirty="0" err="1" smtClean="0">
                <a:latin typeface="Times New Roman"/>
                <a:cs typeface="Times New Roman"/>
              </a:rPr>
              <a:t>atau</a:t>
            </a:r>
            <a:r>
              <a:rPr lang="en-US" sz="1850" dirty="0" smtClean="0">
                <a:latin typeface="Times New Roman"/>
                <a:cs typeface="Times New Roman"/>
              </a:rPr>
              <a:t> 3P) yang </a:t>
            </a:r>
            <a:r>
              <a:rPr lang="en-US" sz="1850" dirty="0" err="1" smtClean="0">
                <a:latin typeface="Times New Roman"/>
                <a:cs typeface="Times New Roman"/>
              </a:rPr>
              <a:t>meliputi</a:t>
            </a:r>
            <a:r>
              <a:rPr lang="en-US" sz="1850" dirty="0" smtClean="0">
                <a:latin typeface="Times New Roman"/>
                <a:cs typeface="Times New Roman"/>
              </a:rPr>
              <a:t> people, planet </a:t>
            </a:r>
            <a:r>
              <a:rPr lang="en-US" sz="1850" dirty="0" err="1" smtClean="0">
                <a:latin typeface="Times New Roman"/>
                <a:cs typeface="Times New Roman"/>
              </a:rPr>
              <a:t>dan</a:t>
            </a:r>
            <a:r>
              <a:rPr lang="en-US" sz="1850" dirty="0" smtClean="0">
                <a:latin typeface="Times New Roman"/>
                <a:cs typeface="Times New Roman"/>
              </a:rPr>
              <a:t> profit </a:t>
            </a:r>
            <a:r>
              <a:rPr lang="en-US" sz="1850" dirty="0" err="1" smtClean="0">
                <a:latin typeface="Times New Roman"/>
                <a:cs typeface="Times New Roman"/>
              </a:rPr>
              <a:t>adalah</a:t>
            </a:r>
            <a:r>
              <a:rPr lang="en-US" sz="1850" dirty="0" smtClean="0">
                <a:latin typeface="Times New Roman"/>
                <a:cs typeface="Times New Roman"/>
              </a:rPr>
              <a:t> </a:t>
            </a:r>
            <a:r>
              <a:rPr lang="en-US" sz="1850" dirty="0" err="1" smtClean="0">
                <a:latin typeface="Times New Roman"/>
                <a:cs typeface="Times New Roman"/>
              </a:rPr>
              <a:t>pilar</a:t>
            </a:r>
            <a:r>
              <a:rPr lang="en-US" sz="1850" dirty="0" smtClean="0">
                <a:latin typeface="Times New Roman"/>
                <a:cs typeface="Times New Roman"/>
              </a:rPr>
              <a:t> yang </a:t>
            </a:r>
            <a:r>
              <a:rPr lang="en-US" sz="1850" dirty="0" err="1" smtClean="0">
                <a:latin typeface="Times New Roman"/>
                <a:cs typeface="Times New Roman"/>
              </a:rPr>
              <a:t>mengukur</a:t>
            </a:r>
            <a:r>
              <a:rPr lang="en-US" sz="1850" dirty="0" smtClean="0">
                <a:latin typeface="Times New Roman"/>
                <a:cs typeface="Times New Roman"/>
              </a:rPr>
              <a:t> </a:t>
            </a:r>
            <a:r>
              <a:rPr lang="en-US" sz="1850" dirty="0" err="1" smtClean="0">
                <a:latin typeface="Times New Roman"/>
                <a:cs typeface="Times New Roman"/>
              </a:rPr>
              <a:t>nilai</a:t>
            </a:r>
            <a:r>
              <a:rPr lang="en-US" sz="1850" dirty="0" smtClean="0">
                <a:latin typeface="Times New Roman"/>
                <a:cs typeface="Times New Roman"/>
              </a:rPr>
              <a:t> </a:t>
            </a:r>
            <a:r>
              <a:rPr lang="en-US" sz="1850" dirty="0" err="1" smtClean="0">
                <a:latin typeface="Times New Roman"/>
                <a:cs typeface="Times New Roman"/>
              </a:rPr>
              <a:t>kesuksesan</a:t>
            </a:r>
            <a:r>
              <a:rPr lang="en-US" sz="1850" dirty="0" smtClean="0">
                <a:latin typeface="Times New Roman"/>
                <a:cs typeface="Times New Roman"/>
              </a:rPr>
              <a:t> </a:t>
            </a:r>
            <a:r>
              <a:rPr lang="en-US" sz="1850" dirty="0" err="1" smtClean="0">
                <a:latin typeface="Times New Roman"/>
                <a:cs typeface="Times New Roman"/>
              </a:rPr>
              <a:t>suatu</a:t>
            </a:r>
            <a:r>
              <a:rPr lang="en-US" sz="1850" dirty="0" smtClean="0">
                <a:latin typeface="Times New Roman"/>
                <a:cs typeface="Times New Roman"/>
              </a:rPr>
              <a:t> </a:t>
            </a:r>
            <a:r>
              <a:rPr lang="en-US" sz="1850" dirty="0" err="1" smtClean="0">
                <a:latin typeface="Times New Roman"/>
                <a:cs typeface="Times New Roman"/>
              </a:rPr>
              <a:t>perusahaan</a:t>
            </a:r>
            <a:r>
              <a:rPr lang="en-US" sz="1850" dirty="0" smtClean="0">
                <a:latin typeface="Times New Roman"/>
                <a:cs typeface="Times New Roman"/>
              </a:rPr>
              <a:t> </a:t>
            </a:r>
            <a:r>
              <a:rPr lang="en-US" sz="1850" dirty="0" err="1" smtClean="0">
                <a:latin typeface="Times New Roman"/>
                <a:cs typeface="Times New Roman"/>
              </a:rPr>
              <a:t>dengan</a:t>
            </a:r>
            <a:r>
              <a:rPr lang="en-US" sz="1850" dirty="0" smtClean="0">
                <a:latin typeface="Times New Roman"/>
                <a:cs typeface="Times New Roman"/>
              </a:rPr>
              <a:t> </a:t>
            </a:r>
            <a:r>
              <a:rPr lang="en-US" sz="1850" dirty="0" err="1" smtClean="0">
                <a:latin typeface="Times New Roman"/>
                <a:cs typeface="Times New Roman"/>
              </a:rPr>
              <a:t>tiga</a:t>
            </a:r>
            <a:r>
              <a:rPr lang="en-US" sz="1850" dirty="0" smtClean="0">
                <a:latin typeface="Times New Roman"/>
                <a:cs typeface="Times New Roman"/>
              </a:rPr>
              <a:t> </a:t>
            </a:r>
            <a:r>
              <a:rPr lang="en-US" sz="1850" dirty="0" err="1" smtClean="0">
                <a:latin typeface="Times New Roman"/>
                <a:cs typeface="Times New Roman"/>
              </a:rPr>
              <a:t>kriteria</a:t>
            </a:r>
            <a:r>
              <a:rPr lang="en-US" sz="1850" dirty="0" smtClean="0">
                <a:latin typeface="Times New Roman"/>
                <a:cs typeface="Times New Roman"/>
              </a:rPr>
              <a:t> </a:t>
            </a:r>
            <a:r>
              <a:rPr lang="en-US" sz="1850" dirty="0" err="1" smtClean="0">
                <a:latin typeface="Times New Roman"/>
                <a:cs typeface="Times New Roman"/>
              </a:rPr>
              <a:t>yaitu</a:t>
            </a:r>
            <a:r>
              <a:rPr lang="en-US" sz="1850" dirty="0" smtClean="0">
                <a:latin typeface="Times New Roman"/>
                <a:cs typeface="Times New Roman"/>
              </a:rPr>
              <a:t> : </a:t>
            </a:r>
            <a:r>
              <a:rPr lang="en-US" sz="1850" dirty="0" err="1" smtClean="0">
                <a:latin typeface="Times New Roman"/>
                <a:cs typeface="Times New Roman"/>
              </a:rPr>
              <a:t>ekonomi</a:t>
            </a:r>
            <a:r>
              <a:rPr lang="en-US" sz="1850" dirty="0" smtClean="0">
                <a:latin typeface="Times New Roman"/>
                <a:cs typeface="Times New Roman"/>
              </a:rPr>
              <a:t>, </a:t>
            </a:r>
            <a:r>
              <a:rPr lang="en-US" sz="1850" dirty="0" err="1" smtClean="0">
                <a:latin typeface="Times New Roman"/>
                <a:cs typeface="Times New Roman"/>
              </a:rPr>
              <a:t>lingkungan</a:t>
            </a:r>
            <a:r>
              <a:rPr lang="en-US" sz="1850" dirty="0" smtClean="0">
                <a:latin typeface="Times New Roman"/>
                <a:cs typeface="Times New Roman"/>
              </a:rPr>
              <a:t> </a:t>
            </a:r>
            <a:r>
              <a:rPr lang="en-US" sz="1850" dirty="0" err="1" smtClean="0">
                <a:latin typeface="Times New Roman"/>
                <a:cs typeface="Times New Roman"/>
              </a:rPr>
              <a:t>dan</a:t>
            </a:r>
            <a:r>
              <a:rPr lang="en-US" sz="1850" dirty="0" smtClean="0">
                <a:latin typeface="Times New Roman"/>
                <a:cs typeface="Times New Roman"/>
              </a:rPr>
              <a:t> </a:t>
            </a:r>
            <a:r>
              <a:rPr lang="en-US" sz="1850" dirty="0" err="1" smtClean="0">
                <a:latin typeface="Times New Roman"/>
                <a:cs typeface="Times New Roman"/>
              </a:rPr>
              <a:t>sosial</a:t>
            </a:r>
            <a:endParaRPr lang="en-US" sz="1850" dirty="0" smtClean="0">
              <a:latin typeface="Times New Roman"/>
              <a:cs typeface="Times New Roman"/>
            </a:endParaRPr>
          </a:p>
          <a:p>
            <a:pPr>
              <a:buFont typeface="Arial"/>
              <a:buChar char="•"/>
            </a:pPr>
            <a:r>
              <a:rPr lang="en-US" sz="1850" dirty="0" err="1" smtClean="0">
                <a:latin typeface="Times New Roman"/>
                <a:cs typeface="Times New Roman"/>
              </a:rPr>
              <a:t>Penerapan</a:t>
            </a:r>
            <a:r>
              <a:rPr lang="en-US" sz="1850" dirty="0" smtClean="0">
                <a:latin typeface="Times New Roman"/>
                <a:cs typeface="Times New Roman"/>
              </a:rPr>
              <a:t> CSR </a:t>
            </a:r>
            <a:r>
              <a:rPr lang="en-US" sz="1850" dirty="0" err="1" smtClean="0">
                <a:latin typeface="Times New Roman"/>
                <a:cs typeface="Times New Roman"/>
              </a:rPr>
              <a:t>merupakan</a:t>
            </a:r>
            <a:r>
              <a:rPr lang="en-US" sz="1850" dirty="0" smtClean="0">
                <a:latin typeface="Times New Roman"/>
                <a:cs typeface="Times New Roman"/>
              </a:rPr>
              <a:t> </a:t>
            </a:r>
            <a:r>
              <a:rPr lang="en-US" sz="1850" dirty="0" err="1" smtClean="0">
                <a:latin typeface="Times New Roman"/>
                <a:cs typeface="Times New Roman"/>
              </a:rPr>
              <a:t>salah</a:t>
            </a:r>
            <a:r>
              <a:rPr lang="en-US" sz="1850" dirty="0" smtClean="0">
                <a:latin typeface="Times New Roman"/>
                <a:cs typeface="Times New Roman"/>
              </a:rPr>
              <a:t> </a:t>
            </a:r>
            <a:r>
              <a:rPr lang="en-US" sz="1850" dirty="0" err="1" smtClean="0">
                <a:latin typeface="Times New Roman"/>
                <a:cs typeface="Times New Roman"/>
              </a:rPr>
              <a:t>satu</a:t>
            </a:r>
            <a:r>
              <a:rPr lang="en-US" sz="1850" dirty="0" smtClean="0">
                <a:latin typeface="Times New Roman"/>
                <a:cs typeface="Times New Roman"/>
              </a:rPr>
              <a:t> </a:t>
            </a:r>
            <a:r>
              <a:rPr lang="en-US" sz="1850" dirty="0" err="1" smtClean="0">
                <a:latin typeface="Times New Roman"/>
                <a:cs typeface="Times New Roman"/>
              </a:rPr>
              <a:t>bentuk</a:t>
            </a:r>
            <a:r>
              <a:rPr lang="en-US" sz="1850" dirty="0" smtClean="0">
                <a:latin typeface="Times New Roman"/>
                <a:cs typeface="Times New Roman"/>
              </a:rPr>
              <a:t> </a:t>
            </a:r>
            <a:r>
              <a:rPr lang="en-US" sz="1850" dirty="0" err="1" smtClean="0">
                <a:latin typeface="Times New Roman"/>
                <a:cs typeface="Times New Roman"/>
              </a:rPr>
              <a:t>implementasi</a:t>
            </a:r>
            <a:r>
              <a:rPr lang="en-US" sz="1850" dirty="0" smtClean="0">
                <a:latin typeface="Times New Roman"/>
                <a:cs typeface="Times New Roman"/>
              </a:rPr>
              <a:t> TBL</a:t>
            </a:r>
          </a:p>
          <a:p>
            <a:pPr>
              <a:buFont typeface="Arial"/>
              <a:buChar char="•"/>
            </a:pPr>
            <a:r>
              <a:rPr lang="en-US" sz="1850" dirty="0" err="1" smtClean="0">
                <a:latin typeface="Times New Roman"/>
                <a:cs typeface="Times New Roman"/>
              </a:rPr>
              <a:t>Konsep</a:t>
            </a:r>
            <a:r>
              <a:rPr lang="en-US" sz="1850" dirty="0" smtClean="0">
                <a:latin typeface="Times New Roman"/>
                <a:cs typeface="Times New Roman"/>
              </a:rPr>
              <a:t> TBL </a:t>
            </a:r>
            <a:r>
              <a:rPr lang="en-US" sz="1850" dirty="0" err="1" smtClean="0">
                <a:latin typeface="Times New Roman"/>
                <a:cs typeface="Times New Roman"/>
              </a:rPr>
              <a:t>mengimplikasikan</a:t>
            </a:r>
            <a:r>
              <a:rPr lang="en-US" sz="1850" dirty="0" smtClean="0">
                <a:latin typeface="Times New Roman"/>
                <a:cs typeface="Times New Roman"/>
              </a:rPr>
              <a:t> </a:t>
            </a:r>
            <a:r>
              <a:rPr lang="en-US" sz="1850" dirty="0" err="1" smtClean="0">
                <a:latin typeface="Times New Roman"/>
                <a:cs typeface="Times New Roman"/>
              </a:rPr>
              <a:t>bahwa</a:t>
            </a:r>
            <a:r>
              <a:rPr lang="en-US" sz="1850" dirty="0" smtClean="0">
                <a:latin typeface="Times New Roman"/>
                <a:cs typeface="Times New Roman"/>
              </a:rPr>
              <a:t> </a:t>
            </a:r>
            <a:r>
              <a:rPr lang="en-US" sz="1850" dirty="0" err="1" smtClean="0">
                <a:latin typeface="Times New Roman"/>
                <a:cs typeface="Times New Roman"/>
              </a:rPr>
              <a:t>perusahaan</a:t>
            </a:r>
            <a:r>
              <a:rPr lang="en-US" sz="1850" dirty="0" smtClean="0">
                <a:latin typeface="Times New Roman"/>
                <a:cs typeface="Times New Roman"/>
              </a:rPr>
              <a:t> </a:t>
            </a:r>
            <a:r>
              <a:rPr lang="en-US" sz="1850" dirty="0" err="1" smtClean="0">
                <a:latin typeface="Times New Roman"/>
                <a:cs typeface="Times New Roman"/>
              </a:rPr>
              <a:t>harus</a:t>
            </a:r>
            <a:r>
              <a:rPr lang="en-US" sz="1850" dirty="0" smtClean="0">
                <a:latin typeface="Times New Roman"/>
                <a:cs typeface="Times New Roman"/>
              </a:rPr>
              <a:t> </a:t>
            </a:r>
            <a:r>
              <a:rPr lang="en-US" sz="1850" dirty="0" err="1" smtClean="0">
                <a:latin typeface="Times New Roman"/>
                <a:cs typeface="Times New Roman"/>
              </a:rPr>
              <a:t>lebih</a:t>
            </a:r>
            <a:r>
              <a:rPr lang="en-US" sz="1850" dirty="0" smtClean="0">
                <a:latin typeface="Times New Roman"/>
                <a:cs typeface="Times New Roman"/>
              </a:rPr>
              <a:t> </a:t>
            </a:r>
            <a:r>
              <a:rPr lang="en-US" sz="1850" dirty="0" err="1" smtClean="0">
                <a:latin typeface="Times New Roman"/>
                <a:cs typeface="Times New Roman"/>
              </a:rPr>
              <a:t>mengutamakan</a:t>
            </a:r>
            <a:r>
              <a:rPr lang="en-US" sz="1850" dirty="0" smtClean="0">
                <a:latin typeface="Times New Roman"/>
                <a:cs typeface="Times New Roman"/>
              </a:rPr>
              <a:t> </a:t>
            </a:r>
            <a:r>
              <a:rPr lang="en-US" sz="1850" dirty="0" err="1" smtClean="0">
                <a:latin typeface="Times New Roman"/>
                <a:cs typeface="Times New Roman"/>
              </a:rPr>
              <a:t>kepentingan</a:t>
            </a:r>
            <a:r>
              <a:rPr lang="en-US" sz="1850" dirty="0" smtClean="0">
                <a:latin typeface="Times New Roman"/>
                <a:cs typeface="Times New Roman"/>
              </a:rPr>
              <a:t> stakeholders (</a:t>
            </a:r>
            <a:r>
              <a:rPr lang="en-US" sz="1850" dirty="0" err="1" smtClean="0">
                <a:latin typeface="Times New Roman"/>
                <a:cs typeface="Times New Roman"/>
              </a:rPr>
              <a:t>semua</a:t>
            </a:r>
            <a:r>
              <a:rPr lang="en-US" sz="1850" dirty="0" smtClean="0">
                <a:latin typeface="Times New Roman"/>
                <a:cs typeface="Times New Roman"/>
              </a:rPr>
              <a:t> </a:t>
            </a:r>
            <a:r>
              <a:rPr lang="en-US" sz="1850" dirty="0" err="1" smtClean="0">
                <a:latin typeface="Times New Roman"/>
                <a:cs typeface="Times New Roman"/>
              </a:rPr>
              <a:t>pihak</a:t>
            </a:r>
            <a:r>
              <a:rPr lang="en-US" sz="1850" dirty="0" smtClean="0">
                <a:latin typeface="Times New Roman"/>
                <a:cs typeface="Times New Roman"/>
              </a:rPr>
              <a:t> </a:t>
            </a:r>
            <a:r>
              <a:rPr lang="en-US" sz="1850" dirty="0" err="1" smtClean="0">
                <a:latin typeface="Times New Roman"/>
                <a:cs typeface="Times New Roman"/>
              </a:rPr>
              <a:t>yg</a:t>
            </a:r>
            <a:r>
              <a:rPr lang="en-US" sz="1850" dirty="0" smtClean="0">
                <a:latin typeface="Times New Roman"/>
                <a:cs typeface="Times New Roman"/>
              </a:rPr>
              <a:t> </a:t>
            </a:r>
            <a:r>
              <a:rPr lang="en-US" sz="1850" dirty="0" err="1" smtClean="0">
                <a:latin typeface="Times New Roman"/>
                <a:cs typeface="Times New Roman"/>
              </a:rPr>
              <a:t>terlibat</a:t>
            </a:r>
            <a:r>
              <a:rPr lang="en-US" sz="1850" dirty="0" smtClean="0">
                <a:latin typeface="Times New Roman"/>
                <a:cs typeface="Times New Roman"/>
              </a:rPr>
              <a:t> &amp; </a:t>
            </a:r>
            <a:r>
              <a:rPr lang="en-US" sz="1850" dirty="0" err="1" smtClean="0">
                <a:latin typeface="Times New Roman"/>
                <a:cs typeface="Times New Roman"/>
              </a:rPr>
              <a:t>terkena</a:t>
            </a:r>
            <a:r>
              <a:rPr lang="en-US" sz="1850" dirty="0" smtClean="0">
                <a:latin typeface="Times New Roman"/>
                <a:cs typeface="Times New Roman"/>
              </a:rPr>
              <a:t> </a:t>
            </a:r>
            <a:r>
              <a:rPr lang="en-US" sz="1850" dirty="0" err="1" smtClean="0">
                <a:latin typeface="Times New Roman"/>
                <a:cs typeface="Times New Roman"/>
              </a:rPr>
              <a:t>dampak</a:t>
            </a:r>
            <a:r>
              <a:rPr lang="en-US" sz="1850" dirty="0" smtClean="0">
                <a:latin typeface="Times New Roman"/>
                <a:cs typeface="Times New Roman"/>
              </a:rPr>
              <a:t> </a:t>
            </a:r>
            <a:r>
              <a:rPr lang="en-US" sz="1850" dirty="0" err="1" smtClean="0">
                <a:latin typeface="Times New Roman"/>
                <a:cs typeface="Times New Roman"/>
              </a:rPr>
              <a:t>dari</a:t>
            </a:r>
            <a:r>
              <a:rPr lang="en-US" sz="1850" dirty="0" smtClean="0">
                <a:latin typeface="Times New Roman"/>
                <a:cs typeface="Times New Roman"/>
              </a:rPr>
              <a:t> </a:t>
            </a:r>
            <a:r>
              <a:rPr lang="en-US" sz="1850" dirty="0" err="1" smtClean="0">
                <a:latin typeface="Times New Roman"/>
                <a:cs typeface="Times New Roman"/>
              </a:rPr>
              <a:t>kegiatan</a:t>
            </a:r>
            <a:r>
              <a:rPr lang="en-US" sz="1850" dirty="0" smtClean="0">
                <a:latin typeface="Times New Roman"/>
                <a:cs typeface="Times New Roman"/>
              </a:rPr>
              <a:t> </a:t>
            </a:r>
            <a:r>
              <a:rPr lang="en-US" sz="1850" dirty="0" err="1" smtClean="0">
                <a:latin typeface="Times New Roman"/>
                <a:cs typeface="Times New Roman"/>
              </a:rPr>
              <a:t>perusahaan</a:t>
            </a:r>
            <a:r>
              <a:rPr lang="en-US" sz="1850" dirty="0" smtClean="0">
                <a:latin typeface="Times New Roman"/>
                <a:cs typeface="Times New Roman"/>
              </a:rPr>
              <a:t>) </a:t>
            </a:r>
            <a:r>
              <a:rPr lang="en-US" sz="1850" dirty="0" err="1" smtClean="0">
                <a:latin typeface="Times New Roman"/>
                <a:cs typeface="Times New Roman"/>
              </a:rPr>
              <a:t>daripada</a:t>
            </a:r>
            <a:r>
              <a:rPr lang="en-US" sz="1850" dirty="0" smtClean="0">
                <a:latin typeface="Times New Roman"/>
                <a:cs typeface="Times New Roman"/>
              </a:rPr>
              <a:t> </a:t>
            </a:r>
            <a:r>
              <a:rPr lang="en-US" sz="1850" dirty="0" err="1" smtClean="0">
                <a:latin typeface="Times New Roman"/>
                <a:cs typeface="Times New Roman"/>
              </a:rPr>
              <a:t>kepentingan</a:t>
            </a:r>
            <a:r>
              <a:rPr lang="en-US" sz="1850" dirty="0" smtClean="0">
                <a:latin typeface="Times New Roman"/>
                <a:cs typeface="Times New Roman"/>
              </a:rPr>
              <a:t> shareholders</a:t>
            </a:r>
          </a:p>
          <a:p>
            <a:pPr>
              <a:buFont typeface="Arial"/>
              <a:buChar char="•"/>
            </a:pPr>
            <a:r>
              <a:rPr lang="en-US" sz="1850" dirty="0" smtClean="0">
                <a:latin typeface="Times New Roman"/>
                <a:cs typeface="Times New Roman"/>
              </a:rPr>
              <a:t>People : </a:t>
            </a:r>
            <a:r>
              <a:rPr lang="en-US" sz="1850" dirty="0" err="1" smtClean="0">
                <a:latin typeface="Times New Roman"/>
                <a:cs typeface="Times New Roman"/>
              </a:rPr>
              <a:t>menekankan</a:t>
            </a:r>
            <a:r>
              <a:rPr lang="en-US" sz="1850" dirty="0" smtClean="0">
                <a:latin typeface="Times New Roman"/>
                <a:cs typeface="Times New Roman"/>
              </a:rPr>
              <a:t> </a:t>
            </a:r>
            <a:r>
              <a:rPr lang="en-US" sz="1850" dirty="0" err="1" smtClean="0">
                <a:latin typeface="Times New Roman"/>
                <a:cs typeface="Times New Roman"/>
              </a:rPr>
              <a:t>pentingnya</a:t>
            </a:r>
            <a:r>
              <a:rPr lang="en-US" sz="1850" dirty="0" smtClean="0">
                <a:latin typeface="Times New Roman"/>
                <a:cs typeface="Times New Roman"/>
              </a:rPr>
              <a:t> </a:t>
            </a:r>
            <a:r>
              <a:rPr lang="en-US" sz="1850" dirty="0" err="1" smtClean="0">
                <a:latin typeface="Times New Roman"/>
                <a:cs typeface="Times New Roman"/>
              </a:rPr>
              <a:t>praktik</a:t>
            </a:r>
            <a:r>
              <a:rPr lang="en-US" sz="1850" dirty="0" smtClean="0">
                <a:latin typeface="Times New Roman"/>
                <a:cs typeface="Times New Roman"/>
              </a:rPr>
              <a:t> </a:t>
            </a:r>
            <a:r>
              <a:rPr lang="en-US" sz="1850" dirty="0" err="1" smtClean="0">
                <a:latin typeface="Times New Roman"/>
                <a:cs typeface="Times New Roman"/>
              </a:rPr>
              <a:t>bisnis</a:t>
            </a:r>
            <a:r>
              <a:rPr lang="en-US" sz="1850" dirty="0" smtClean="0">
                <a:latin typeface="Times New Roman"/>
                <a:cs typeface="Times New Roman"/>
              </a:rPr>
              <a:t> </a:t>
            </a:r>
            <a:r>
              <a:rPr lang="en-US" sz="1850" dirty="0" err="1" smtClean="0">
                <a:latin typeface="Times New Roman"/>
                <a:cs typeface="Times New Roman"/>
              </a:rPr>
              <a:t>perusahaan</a:t>
            </a:r>
            <a:r>
              <a:rPr lang="en-US" sz="1850" dirty="0" smtClean="0">
                <a:latin typeface="Times New Roman"/>
                <a:cs typeface="Times New Roman"/>
              </a:rPr>
              <a:t> yang </a:t>
            </a:r>
            <a:r>
              <a:rPr lang="en-US" sz="1850" dirty="0" err="1" smtClean="0">
                <a:latin typeface="Times New Roman"/>
                <a:cs typeface="Times New Roman"/>
              </a:rPr>
              <a:t>mendukung</a:t>
            </a:r>
            <a:r>
              <a:rPr lang="en-US" sz="1850" dirty="0" smtClean="0">
                <a:latin typeface="Times New Roman"/>
                <a:cs typeface="Times New Roman"/>
              </a:rPr>
              <a:t> </a:t>
            </a:r>
            <a:r>
              <a:rPr lang="en-US" sz="1850" dirty="0" err="1" smtClean="0">
                <a:latin typeface="Times New Roman"/>
                <a:cs typeface="Times New Roman"/>
              </a:rPr>
              <a:t>kepentingan</a:t>
            </a:r>
            <a:r>
              <a:rPr lang="en-US" sz="1850" dirty="0" smtClean="0">
                <a:latin typeface="Times New Roman"/>
                <a:cs typeface="Times New Roman"/>
              </a:rPr>
              <a:t> </a:t>
            </a:r>
            <a:r>
              <a:rPr lang="en-US" sz="1850" dirty="0" err="1" smtClean="0">
                <a:latin typeface="Times New Roman"/>
                <a:cs typeface="Times New Roman"/>
              </a:rPr>
              <a:t>tenaga</a:t>
            </a:r>
            <a:r>
              <a:rPr lang="en-US" sz="1850" dirty="0" smtClean="0">
                <a:latin typeface="Times New Roman"/>
                <a:cs typeface="Times New Roman"/>
              </a:rPr>
              <a:t> </a:t>
            </a:r>
            <a:r>
              <a:rPr lang="en-US" sz="1850" dirty="0" err="1" smtClean="0">
                <a:latin typeface="Times New Roman"/>
                <a:cs typeface="Times New Roman"/>
              </a:rPr>
              <a:t>kerja</a:t>
            </a:r>
            <a:r>
              <a:rPr lang="en-US" sz="1850" dirty="0" smtClean="0">
                <a:latin typeface="Times New Roman"/>
                <a:cs typeface="Times New Roman"/>
              </a:rPr>
              <a:t> </a:t>
            </a:r>
            <a:r>
              <a:rPr lang="en-US" sz="1850" dirty="0" err="1" smtClean="0">
                <a:latin typeface="Times New Roman"/>
                <a:cs typeface="Times New Roman"/>
              </a:rPr>
              <a:t>dan</a:t>
            </a:r>
            <a:r>
              <a:rPr lang="en-US" sz="1850" dirty="0" smtClean="0">
                <a:latin typeface="Times New Roman"/>
                <a:cs typeface="Times New Roman"/>
              </a:rPr>
              <a:t> </a:t>
            </a:r>
            <a:r>
              <a:rPr lang="en-US" sz="1850" dirty="0" err="1" smtClean="0">
                <a:latin typeface="Times New Roman"/>
                <a:cs typeface="Times New Roman"/>
              </a:rPr>
              <a:t>komunitas</a:t>
            </a:r>
            <a:r>
              <a:rPr lang="en-US" sz="1850" dirty="0" smtClean="0">
                <a:latin typeface="Times New Roman"/>
                <a:cs typeface="Times New Roman"/>
              </a:rPr>
              <a:t> </a:t>
            </a:r>
            <a:r>
              <a:rPr lang="en-US" sz="1850" dirty="0" err="1" smtClean="0">
                <a:latin typeface="Times New Roman"/>
                <a:cs typeface="Times New Roman"/>
              </a:rPr>
              <a:t>sekitar</a:t>
            </a:r>
            <a:endParaRPr lang="en-US" sz="1850" dirty="0" smtClean="0">
              <a:latin typeface="Times New Roman"/>
              <a:cs typeface="Times New Roman"/>
            </a:endParaRPr>
          </a:p>
          <a:p>
            <a:pPr>
              <a:buFont typeface="Arial"/>
              <a:buChar char="•"/>
            </a:pPr>
            <a:r>
              <a:rPr lang="en-US" sz="1850" dirty="0" smtClean="0">
                <a:latin typeface="Times New Roman"/>
                <a:cs typeface="Times New Roman"/>
              </a:rPr>
              <a:t>Planet : </a:t>
            </a:r>
            <a:r>
              <a:rPr lang="en-US" sz="1850" dirty="0" err="1" smtClean="0">
                <a:latin typeface="Times New Roman"/>
                <a:cs typeface="Times New Roman"/>
              </a:rPr>
              <a:t>mengelola</a:t>
            </a:r>
            <a:r>
              <a:rPr lang="en-US" sz="1850" dirty="0" smtClean="0">
                <a:latin typeface="Times New Roman"/>
                <a:cs typeface="Times New Roman"/>
              </a:rPr>
              <a:t> </a:t>
            </a:r>
            <a:r>
              <a:rPr lang="en-US" sz="1850" dirty="0" err="1" smtClean="0">
                <a:latin typeface="Times New Roman"/>
                <a:cs typeface="Times New Roman"/>
              </a:rPr>
              <a:t>dengan</a:t>
            </a:r>
            <a:r>
              <a:rPr lang="en-US" sz="1850" dirty="0" smtClean="0">
                <a:latin typeface="Times New Roman"/>
                <a:cs typeface="Times New Roman"/>
              </a:rPr>
              <a:t> </a:t>
            </a:r>
            <a:r>
              <a:rPr lang="en-US" sz="1850" dirty="0" err="1" smtClean="0">
                <a:latin typeface="Times New Roman"/>
                <a:cs typeface="Times New Roman"/>
              </a:rPr>
              <a:t>baik</a:t>
            </a:r>
            <a:r>
              <a:rPr lang="en-US" sz="1850" dirty="0" smtClean="0">
                <a:latin typeface="Times New Roman"/>
                <a:cs typeface="Times New Roman"/>
              </a:rPr>
              <a:t> </a:t>
            </a:r>
            <a:r>
              <a:rPr lang="en-US" sz="1850" dirty="0" err="1" smtClean="0">
                <a:latin typeface="Times New Roman"/>
                <a:cs typeface="Times New Roman"/>
              </a:rPr>
              <a:t>penggunaan</a:t>
            </a:r>
            <a:r>
              <a:rPr lang="en-US" sz="1850" dirty="0" smtClean="0">
                <a:latin typeface="Times New Roman"/>
                <a:cs typeface="Times New Roman"/>
              </a:rPr>
              <a:t> </a:t>
            </a:r>
            <a:r>
              <a:rPr lang="en-US" sz="1850" dirty="0" err="1" smtClean="0">
                <a:latin typeface="Times New Roman"/>
                <a:cs typeface="Times New Roman"/>
              </a:rPr>
              <a:t>energi</a:t>
            </a:r>
            <a:r>
              <a:rPr lang="en-US" sz="1850" dirty="0" smtClean="0">
                <a:latin typeface="Times New Roman"/>
                <a:cs typeface="Times New Roman"/>
              </a:rPr>
              <a:t> </a:t>
            </a:r>
            <a:r>
              <a:rPr lang="en-US" sz="1850" dirty="0" err="1" smtClean="0">
                <a:latin typeface="Times New Roman"/>
                <a:cs typeface="Times New Roman"/>
              </a:rPr>
              <a:t>terutama</a:t>
            </a:r>
            <a:r>
              <a:rPr lang="en-US" sz="1850" dirty="0" smtClean="0">
                <a:latin typeface="Times New Roman"/>
                <a:cs typeface="Times New Roman"/>
              </a:rPr>
              <a:t> </a:t>
            </a:r>
            <a:r>
              <a:rPr lang="en-US" sz="1850" dirty="0" err="1" smtClean="0">
                <a:latin typeface="Times New Roman"/>
                <a:cs typeface="Times New Roman"/>
              </a:rPr>
              <a:t>atas</a:t>
            </a:r>
            <a:r>
              <a:rPr lang="en-US" sz="1850" dirty="0" smtClean="0">
                <a:latin typeface="Times New Roman"/>
                <a:cs typeface="Times New Roman"/>
              </a:rPr>
              <a:t> </a:t>
            </a:r>
            <a:r>
              <a:rPr lang="en-US" sz="1850" dirty="0" err="1" smtClean="0">
                <a:latin typeface="Times New Roman"/>
                <a:cs typeface="Times New Roman"/>
              </a:rPr>
              <a:t>sumber</a:t>
            </a:r>
            <a:r>
              <a:rPr lang="en-US" sz="1850" dirty="0" smtClean="0">
                <a:latin typeface="Times New Roman"/>
                <a:cs typeface="Times New Roman"/>
              </a:rPr>
              <a:t> </a:t>
            </a:r>
            <a:r>
              <a:rPr lang="en-US" sz="1850" dirty="0" err="1" smtClean="0">
                <a:latin typeface="Times New Roman"/>
                <a:cs typeface="Times New Roman"/>
              </a:rPr>
              <a:t>daya</a:t>
            </a:r>
            <a:r>
              <a:rPr lang="en-US" sz="1850" dirty="0" smtClean="0">
                <a:latin typeface="Times New Roman"/>
                <a:cs typeface="Times New Roman"/>
              </a:rPr>
              <a:t> </a:t>
            </a:r>
            <a:r>
              <a:rPr lang="en-US" sz="1850" dirty="0" err="1" smtClean="0">
                <a:latin typeface="Times New Roman"/>
                <a:cs typeface="Times New Roman"/>
              </a:rPr>
              <a:t>alam</a:t>
            </a:r>
            <a:r>
              <a:rPr lang="en-US" sz="1850" dirty="0" smtClean="0">
                <a:latin typeface="Times New Roman"/>
                <a:cs typeface="Times New Roman"/>
              </a:rPr>
              <a:t> yang </a:t>
            </a:r>
            <a:r>
              <a:rPr lang="en-US" sz="1850" dirty="0" err="1" smtClean="0">
                <a:latin typeface="Times New Roman"/>
                <a:cs typeface="Times New Roman"/>
              </a:rPr>
              <a:t>tidak</a:t>
            </a:r>
            <a:r>
              <a:rPr lang="en-US" sz="1850" dirty="0" smtClean="0">
                <a:latin typeface="Times New Roman"/>
                <a:cs typeface="Times New Roman"/>
              </a:rPr>
              <a:t> </a:t>
            </a:r>
            <a:r>
              <a:rPr lang="en-US" sz="1850" dirty="0" err="1" smtClean="0">
                <a:latin typeface="Times New Roman"/>
                <a:cs typeface="Times New Roman"/>
              </a:rPr>
              <a:t>dapat</a:t>
            </a:r>
            <a:r>
              <a:rPr lang="en-US" sz="1850" dirty="0" smtClean="0">
                <a:latin typeface="Times New Roman"/>
                <a:cs typeface="Times New Roman"/>
              </a:rPr>
              <a:t> </a:t>
            </a:r>
            <a:r>
              <a:rPr lang="en-US" sz="1850" dirty="0" err="1" smtClean="0">
                <a:latin typeface="Times New Roman"/>
                <a:cs typeface="Times New Roman"/>
              </a:rPr>
              <a:t>diperbarui</a:t>
            </a:r>
            <a:endParaRPr lang="en-US" sz="1850" dirty="0" smtClean="0">
              <a:latin typeface="Times New Roman"/>
              <a:cs typeface="Times New Roman"/>
            </a:endParaRPr>
          </a:p>
          <a:p>
            <a:pPr>
              <a:buFont typeface="Arial"/>
              <a:buChar char="•"/>
            </a:pPr>
            <a:r>
              <a:rPr lang="en-US" sz="1850" dirty="0" smtClean="0">
                <a:latin typeface="Times New Roman"/>
                <a:cs typeface="Times New Roman"/>
              </a:rPr>
              <a:t>Profit : </a:t>
            </a:r>
            <a:r>
              <a:rPr lang="en-US" sz="1850" dirty="0" err="1" smtClean="0">
                <a:latin typeface="Times New Roman"/>
                <a:cs typeface="Times New Roman"/>
              </a:rPr>
              <a:t>menciptakan</a:t>
            </a:r>
            <a:r>
              <a:rPr lang="en-US" sz="1850" dirty="0" smtClean="0">
                <a:latin typeface="Times New Roman"/>
                <a:cs typeface="Times New Roman"/>
              </a:rPr>
              <a:t> fair trade </a:t>
            </a:r>
            <a:r>
              <a:rPr lang="en-US" sz="1850" dirty="0" err="1" smtClean="0">
                <a:latin typeface="Times New Roman"/>
                <a:cs typeface="Times New Roman"/>
              </a:rPr>
              <a:t>dan</a:t>
            </a:r>
            <a:r>
              <a:rPr lang="en-US" sz="1850" dirty="0" smtClean="0">
                <a:latin typeface="Times New Roman"/>
                <a:cs typeface="Times New Roman"/>
              </a:rPr>
              <a:t> ethical trade </a:t>
            </a:r>
            <a:r>
              <a:rPr lang="en-US" sz="1850" dirty="0" err="1" smtClean="0">
                <a:latin typeface="Times New Roman"/>
                <a:cs typeface="Times New Roman"/>
              </a:rPr>
              <a:t>dalam</a:t>
            </a:r>
            <a:r>
              <a:rPr lang="en-US" sz="1850" dirty="0" smtClean="0">
                <a:latin typeface="Times New Roman"/>
                <a:cs typeface="Times New Roman"/>
              </a:rPr>
              <a:t> </a:t>
            </a:r>
            <a:r>
              <a:rPr lang="en-US" sz="1850" dirty="0" err="1" smtClean="0">
                <a:latin typeface="Times New Roman"/>
                <a:cs typeface="Times New Roman"/>
              </a:rPr>
              <a:t>berbisnis</a:t>
            </a:r>
            <a:r>
              <a:rPr lang="en-US" sz="1850" dirty="0" smtClean="0">
                <a:latin typeface="Times New Roman"/>
                <a:cs typeface="Times New Roman"/>
              </a:rPr>
              <a:t> (</a:t>
            </a:r>
            <a:r>
              <a:rPr lang="en-US" sz="1850" dirty="0" err="1" smtClean="0">
                <a:latin typeface="Times New Roman"/>
                <a:cs typeface="Times New Roman"/>
              </a:rPr>
              <a:t>swa.co.id</a:t>
            </a:r>
            <a:r>
              <a:rPr lang="en-US" sz="1850" dirty="0" smtClean="0">
                <a:latin typeface="Times New Roman"/>
                <a:cs typeface="Times New Roman"/>
              </a:rPr>
              <a:t>, 2019)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46048" y="244402"/>
            <a:ext cx="6222191" cy="1143000"/>
          </a:xfrm>
        </p:spPr>
        <p:txBody>
          <a:bodyPr/>
          <a:lstStyle/>
          <a:p>
            <a:r>
              <a:rPr lang="en-US" dirty="0" smtClean="0">
                <a:latin typeface="Impact"/>
                <a:cs typeface="Impact"/>
              </a:rPr>
              <a:t>STAKEHOLDER THEORY</a:t>
            </a:r>
            <a:endParaRPr lang="en-US" dirty="0">
              <a:latin typeface="Impact"/>
              <a:cs typeface="Impact"/>
            </a:endParaRPr>
          </a:p>
        </p:txBody>
      </p:sp>
      <p:sp>
        <p:nvSpPr>
          <p:cNvPr id="3" name="Content Placeholder 2"/>
          <p:cNvSpPr>
            <a:spLocks noGrp="1"/>
          </p:cNvSpPr>
          <p:nvPr>
            <p:ph idx="1"/>
          </p:nvPr>
        </p:nvSpPr>
        <p:spPr>
          <a:solidFill>
            <a:srgbClr val="FFFFFF">
              <a:alpha val="85000"/>
            </a:srgbClr>
          </a:solidFill>
        </p:spPr>
        <p:txBody>
          <a:bodyPr>
            <a:normAutofit fontScale="70000" lnSpcReduction="20000"/>
          </a:bodyPr>
          <a:lstStyle/>
          <a:p>
            <a:r>
              <a:rPr lang="en-US" dirty="0" err="1" smtClean="0">
                <a:latin typeface="Times New Roman"/>
                <a:cs typeface="Times New Roman"/>
              </a:rPr>
              <a:t>Teori</a:t>
            </a:r>
            <a:r>
              <a:rPr lang="en-US" dirty="0" smtClean="0">
                <a:latin typeface="Times New Roman"/>
                <a:cs typeface="Times New Roman"/>
              </a:rPr>
              <a:t> stakeholder </a:t>
            </a:r>
            <a:r>
              <a:rPr lang="en-US" dirty="0" err="1" smtClean="0">
                <a:latin typeface="Times New Roman"/>
                <a:cs typeface="Times New Roman"/>
              </a:rPr>
              <a:t>mengatakan</a:t>
            </a:r>
            <a:r>
              <a:rPr lang="en-US" dirty="0" smtClean="0">
                <a:latin typeface="Times New Roman"/>
                <a:cs typeface="Times New Roman"/>
              </a:rPr>
              <a:t> </a:t>
            </a:r>
            <a:r>
              <a:rPr lang="en-US" dirty="0" err="1" smtClean="0">
                <a:latin typeface="Times New Roman"/>
                <a:cs typeface="Times New Roman"/>
              </a:rPr>
              <a:t>bahwa</a:t>
            </a:r>
            <a:r>
              <a:rPr lang="en-US" dirty="0" smtClean="0">
                <a:latin typeface="Times New Roman"/>
                <a:cs typeface="Times New Roman"/>
              </a:rPr>
              <a:t> </a:t>
            </a:r>
            <a:r>
              <a:rPr lang="en-US" dirty="0" err="1" smtClean="0">
                <a:latin typeface="Times New Roman"/>
                <a:cs typeface="Times New Roman"/>
              </a:rPr>
              <a:t>perusahaan</a:t>
            </a:r>
            <a:r>
              <a:rPr lang="en-US" dirty="0" smtClean="0">
                <a:latin typeface="Times New Roman"/>
                <a:cs typeface="Times New Roman"/>
              </a:rPr>
              <a:t> </a:t>
            </a:r>
            <a:r>
              <a:rPr lang="en-US" dirty="0" err="1" smtClean="0">
                <a:latin typeface="Times New Roman"/>
                <a:cs typeface="Times New Roman"/>
              </a:rPr>
              <a:t>bukanlah</a:t>
            </a:r>
            <a:r>
              <a:rPr lang="en-US" dirty="0" smtClean="0">
                <a:latin typeface="Times New Roman"/>
                <a:cs typeface="Times New Roman"/>
              </a:rPr>
              <a:t> </a:t>
            </a:r>
            <a:r>
              <a:rPr lang="en-US" dirty="0" err="1" smtClean="0">
                <a:latin typeface="Times New Roman"/>
                <a:cs typeface="Times New Roman"/>
              </a:rPr>
              <a:t>entitas</a:t>
            </a:r>
            <a:r>
              <a:rPr lang="en-US" dirty="0" smtClean="0">
                <a:latin typeface="Times New Roman"/>
                <a:cs typeface="Times New Roman"/>
              </a:rPr>
              <a:t> yang </a:t>
            </a:r>
            <a:r>
              <a:rPr lang="en-US" dirty="0" err="1" smtClean="0">
                <a:latin typeface="Times New Roman"/>
                <a:cs typeface="Times New Roman"/>
              </a:rPr>
              <a:t>hanya</a:t>
            </a:r>
            <a:r>
              <a:rPr lang="en-US" dirty="0" smtClean="0">
                <a:latin typeface="Times New Roman"/>
                <a:cs typeface="Times New Roman"/>
              </a:rPr>
              <a:t> </a:t>
            </a:r>
            <a:r>
              <a:rPr lang="en-US" dirty="0" err="1" smtClean="0">
                <a:latin typeface="Times New Roman"/>
                <a:cs typeface="Times New Roman"/>
              </a:rPr>
              <a:t>beroperasi</a:t>
            </a:r>
            <a:r>
              <a:rPr lang="en-US" dirty="0" smtClean="0">
                <a:latin typeface="Times New Roman"/>
                <a:cs typeface="Times New Roman"/>
              </a:rPr>
              <a:t> </a:t>
            </a:r>
            <a:r>
              <a:rPr lang="en-US" dirty="0" err="1" smtClean="0">
                <a:latin typeface="Times New Roman"/>
                <a:cs typeface="Times New Roman"/>
              </a:rPr>
              <a:t>untuk</a:t>
            </a:r>
            <a:r>
              <a:rPr lang="en-US" dirty="0" smtClean="0">
                <a:latin typeface="Times New Roman"/>
                <a:cs typeface="Times New Roman"/>
              </a:rPr>
              <a:t> </a:t>
            </a:r>
            <a:r>
              <a:rPr lang="en-US" dirty="0" err="1" smtClean="0">
                <a:latin typeface="Times New Roman"/>
                <a:cs typeface="Times New Roman"/>
              </a:rPr>
              <a:t>kepentingan</a:t>
            </a:r>
            <a:r>
              <a:rPr lang="en-US" dirty="0" smtClean="0">
                <a:latin typeface="Times New Roman"/>
                <a:cs typeface="Times New Roman"/>
              </a:rPr>
              <a:t> </a:t>
            </a:r>
            <a:r>
              <a:rPr lang="en-US" dirty="0" err="1" smtClean="0">
                <a:latin typeface="Times New Roman"/>
                <a:cs typeface="Times New Roman"/>
              </a:rPr>
              <a:t>sendiri</a:t>
            </a:r>
            <a:r>
              <a:rPr lang="en-US" dirty="0" smtClean="0">
                <a:latin typeface="Times New Roman"/>
                <a:cs typeface="Times New Roman"/>
              </a:rPr>
              <a:t>,  </a:t>
            </a:r>
            <a:r>
              <a:rPr lang="en-US" dirty="0" err="1" smtClean="0">
                <a:latin typeface="Times New Roman"/>
                <a:cs typeface="Times New Roman"/>
              </a:rPr>
              <a:t>namun</a:t>
            </a:r>
            <a:r>
              <a:rPr lang="en-US" dirty="0" smtClean="0">
                <a:latin typeface="Times New Roman"/>
                <a:cs typeface="Times New Roman"/>
              </a:rPr>
              <a:t> </a:t>
            </a:r>
            <a:r>
              <a:rPr lang="en-US" dirty="0" err="1" smtClean="0">
                <a:latin typeface="Times New Roman"/>
                <a:cs typeface="Times New Roman"/>
              </a:rPr>
              <a:t>juga</a:t>
            </a:r>
            <a:r>
              <a:rPr lang="en-US" dirty="0" smtClean="0">
                <a:latin typeface="Times New Roman"/>
                <a:cs typeface="Times New Roman"/>
              </a:rPr>
              <a:t> </a:t>
            </a:r>
            <a:r>
              <a:rPr lang="en-US" dirty="0" err="1" smtClean="0">
                <a:latin typeface="Times New Roman"/>
                <a:cs typeface="Times New Roman"/>
              </a:rPr>
              <a:t>harus</a:t>
            </a:r>
            <a:r>
              <a:rPr lang="en-US" dirty="0" smtClean="0">
                <a:latin typeface="Times New Roman"/>
                <a:cs typeface="Times New Roman"/>
              </a:rPr>
              <a:t> </a:t>
            </a:r>
            <a:r>
              <a:rPr lang="en-US" dirty="0" err="1" smtClean="0">
                <a:latin typeface="Times New Roman"/>
                <a:cs typeface="Times New Roman"/>
              </a:rPr>
              <a:t>mampu</a:t>
            </a:r>
            <a:r>
              <a:rPr lang="en-US" dirty="0" smtClean="0">
                <a:latin typeface="Times New Roman"/>
                <a:cs typeface="Times New Roman"/>
              </a:rPr>
              <a:t> </a:t>
            </a:r>
            <a:r>
              <a:rPr lang="en-US" dirty="0" err="1" smtClean="0">
                <a:latin typeface="Times New Roman"/>
                <a:cs typeface="Times New Roman"/>
              </a:rPr>
              <a:t>memberikan</a:t>
            </a:r>
            <a:r>
              <a:rPr lang="en-US" dirty="0" smtClean="0">
                <a:latin typeface="Times New Roman"/>
                <a:cs typeface="Times New Roman"/>
              </a:rPr>
              <a:t> </a:t>
            </a:r>
            <a:r>
              <a:rPr lang="en-US" dirty="0" err="1" smtClean="0">
                <a:latin typeface="Times New Roman"/>
                <a:cs typeface="Times New Roman"/>
              </a:rPr>
              <a:t>manfaat</a:t>
            </a:r>
            <a:r>
              <a:rPr lang="en-US" dirty="0" smtClean="0">
                <a:latin typeface="Times New Roman"/>
                <a:cs typeface="Times New Roman"/>
              </a:rPr>
              <a:t> </a:t>
            </a:r>
            <a:r>
              <a:rPr lang="en-US" dirty="0" err="1" smtClean="0">
                <a:latin typeface="Times New Roman"/>
                <a:cs typeface="Times New Roman"/>
              </a:rPr>
              <a:t>bagi</a:t>
            </a:r>
            <a:r>
              <a:rPr lang="en-US" dirty="0" smtClean="0">
                <a:latin typeface="Times New Roman"/>
                <a:cs typeface="Times New Roman"/>
              </a:rPr>
              <a:t> </a:t>
            </a:r>
            <a:r>
              <a:rPr lang="en-US" dirty="0" err="1" smtClean="0">
                <a:latin typeface="Times New Roman"/>
                <a:cs typeface="Times New Roman"/>
              </a:rPr>
              <a:t>stakeholdernya</a:t>
            </a:r>
            <a:endParaRPr lang="en-US" dirty="0" smtClean="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Yang </a:t>
            </a:r>
            <a:r>
              <a:rPr lang="en-US" dirty="0" err="1" smtClean="0">
                <a:latin typeface="Times New Roman"/>
                <a:cs typeface="Times New Roman"/>
              </a:rPr>
              <a:t>dimaksud</a:t>
            </a:r>
            <a:r>
              <a:rPr lang="en-US" dirty="0" smtClean="0">
                <a:latin typeface="Times New Roman"/>
                <a:cs typeface="Times New Roman"/>
              </a:rPr>
              <a:t> </a:t>
            </a:r>
            <a:r>
              <a:rPr lang="en-US" dirty="0" err="1" smtClean="0">
                <a:latin typeface="Times New Roman"/>
                <a:cs typeface="Times New Roman"/>
              </a:rPr>
              <a:t>dengan</a:t>
            </a:r>
            <a:r>
              <a:rPr lang="en-US" dirty="0" smtClean="0">
                <a:latin typeface="Times New Roman"/>
                <a:cs typeface="Times New Roman"/>
              </a:rPr>
              <a:t> Stakeholder </a:t>
            </a:r>
            <a:r>
              <a:rPr lang="en-US" dirty="0" err="1" smtClean="0">
                <a:latin typeface="Times New Roman"/>
                <a:cs typeface="Times New Roman"/>
              </a:rPr>
              <a:t>merupakan</a:t>
            </a:r>
            <a:r>
              <a:rPr lang="en-US" dirty="0" smtClean="0">
                <a:latin typeface="Times New Roman"/>
                <a:cs typeface="Times New Roman"/>
              </a:rPr>
              <a:t> </a:t>
            </a:r>
            <a:r>
              <a:rPr lang="en-US" dirty="0" err="1" smtClean="0">
                <a:latin typeface="Times New Roman"/>
                <a:cs typeface="Times New Roman"/>
              </a:rPr>
              <a:t>individu</a:t>
            </a:r>
            <a:r>
              <a:rPr lang="en-US" dirty="0" smtClean="0">
                <a:latin typeface="Times New Roman"/>
                <a:cs typeface="Times New Roman"/>
              </a:rPr>
              <a:t> </a:t>
            </a:r>
            <a:r>
              <a:rPr lang="en-US" dirty="0" err="1" smtClean="0">
                <a:latin typeface="Times New Roman"/>
                <a:cs typeface="Times New Roman"/>
              </a:rPr>
              <a:t>atau</a:t>
            </a:r>
            <a:r>
              <a:rPr lang="en-US" dirty="0" smtClean="0">
                <a:latin typeface="Times New Roman"/>
                <a:cs typeface="Times New Roman"/>
              </a:rPr>
              <a:t> </a:t>
            </a:r>
            <a:r>
              <a:rPr lang="en-US" dirty="0" err="1" smtClean="0">
                <a:latin typeface="Times New Roman"/>
                <a:cs typeface="Times New Roman"/>
              </a:rPr>
              <a:t>kelompok</a:t>
            </a:r>
            <a:r>
              <a:rPr lang="en-US" dirty="0" smtClean="0">
                <a:latin typeface="Times New Roman"/>
                <a:cs typeface="Times New Roman"/>
              </a:rPr>
              <a:t> yang </a:t>
            </a:r>
            <a:r>
              <a:rPr lang="en-US" dirty="0" err="1" smtClean="0">
                <a:latin typeface="Times New Roman"/>
                <a:cs typeface="Times New Roman"/>
              </a:rPr>
              <a:t>bisa</a:t>
            </a:r>
            <a:r>
              <a:rPr lang="en-US" dirty="0" smtClean="0">
                <a:latin typeface="Times New Roman"/>
                <a:cs typeface="Times New Roman"/>
              </a:rPr>
              <a:t> </a:t>
            </a:r>
            <a:r>
              <a:rPr lang="en-US" dirty="0" err="1" smtClean="0">
                <a:latin typeface="Times New Roman"/>
                <a:cs typeface="Times New Roman"/>
              </a:rPr>
              <a:t>mempengaruhi</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dipengaruhi</a:t>
            </a:r>
            <a:r>
              <a:rPr lang="en-US" dirty="0" smtClean="0">
                <a:latin typeface="Times New Roman"/>
                <a:cs typeface="Times New Roman"/>
              </a:rPr>
              <a:t> </a:t>
            </a:r>
            <a:r>
              <a:rPr lang="en-US" dirty="0" err="1" smtClean="0">
                <a:latin typeface="Times New Roman"/>
                <a:cs typeface="Times New Roman"/>
              </a:rPr>
              <a:t>oleh</a:t>
            </a:r>
            <a:r>
              <a:rPr lang="en-US" dirty="0" smtClean="0">
                <a:latin typeface="Times New Roman"/>
                <a:cs typeface="Times New Roman"/>
              </a:rPr>
              <a:t> </a:t>
            </a:r>
            <a:r>
              <a:rPr lang="en-US" dirty="0" err="1" smtClean="0">
                <a:latin typeface="Times New Roman"/>
                <a:cs typeface="Times New Roman"/>
              </a:rPr>
              <a:t>perusahaan</a:t>
            </a:r>
            <a:r>
              <a:rPr lang="en-US" dirty="0" smtClean="0">
                <a:latin typeface="Times New Roman"/>
                <a:cs typeface="Times New Roman"/>
              </a:rPr>
              <a:t> </a:t>
            </a:r>
            <a:r>
              <a:rPr lang="en-US" dirty="0" err="1" smtClean="0">
                <a:latin typeface="Times New Roman"/>
                <a:cs typeface="Times New Roman"/>
              </a:rPr>
              <a:t>sebagai</a:t>
            </a:r>
            <a:r>
              <a:rPr lang="en-US" dirty="0" smtClean="0">
                <a:latin typeface="Times New Roman"/>
                <a:cs typeface="Times New Roman"/>
              </a:rPr>
              <a:t> </a:t>
            </a:r>
            <a:r>
              <a:rPr lang="en-US" dirty="0" err="1" smtClean="0">
                <a:latin typeface="Times New Roman"/>
                <a:cs typeface="Times New Roman"/>
              </a:rPr>
              <a:t>dampak</a:t>
            </a:r>
            <a:r>
              <a:rPr lang="en-US" dirty="0" smtClean="0">
                <a:latin typeface="Times New Roman"/>
                <a:cs typeface="Times New Roman"/>
              </a:rPr>
              <a:t> </a:t>
            </a:r>
            <a:r>
              <a:rPr lang="en-US" dirty="0" err="1" smtClean="0">
                <a:latin typeface="Times New Roman"/>
                <a:cs typeface="Times New Roman"/>
              </a:rPr>
              <a:t>dari</a:t>
            </a:r>
            <a:r>
              <a:rPr lang="en-US" dirty="0" smtClean="0">
                <a:latin typeface="Times New Roman"/>
                <a:cs typeface="Times New Roman"/>
              </a:rPr>
              <a:t> </a:t>
            </a:r>
            <a:r>
              <a:rPr lang="en-US" dirty="0" err="1" smtClean="0">
                <a:latin typeface="Times New Roman"/>
                <a:cs typeface="Times New Roman"/>
              </a:rPr>
              <a:t>aktivitas-aktivitas</a:t>
            </a:r>
            <a:r>
              <a:rPr lang="en-US" dirty="0" smtClean="0">
                <a:latin typeface="Times New Roman"/>
                <a:cs typeface="Times New Roman"/>
              </a:rPr>
              <a:t> </a:t>
            </a:r>
            <a:r>
              <a:rPr lang="en-US" dirty="0" err="1" smtClean="0">
                <a:latin typeface="Times New Roman"/>
                <a:cs typeface="Times New Roman"/>
              </a:rPr>
              <a:t>perusahaan</a:t>
            </a:r>
            <a:r>
              <a:rPr lang="en-US" dirty="0" smtClean="0">
                <a:latin typeface="Times New Roman"/>
                <a:cs typeface="Times New Roman"/>
              </a:rPr>
              <a:t>, </a:t>
            </a:r>
            <a:r>
              <a:rPr lang="en-US" dirty="0" err="1" smtClean="0">
                <a:latin typeface="Times New Roman"/>
                <a:cs typeface="Times New Roman"/>
              </a:rPr>
              <a:t>yaitu</a:t>
            </a:r>
            <a:r>
              <a:rPr lang="en-US" dirty="0" smtClean="0">
                <a:latin typeface="Times New Roman"/>
                <a:cs typeface="Times New Roman"/>
              </a:rPr>
              <a:t> </a:t>
            </a:r>
            <a:r>
              <a:rPr lang="en-US" dirty="0" err="1" smtClean="0">
                <a:latin typeface="Times New Roman"/>
                <a:cs typeface="Times New Roman"/>
              </a:rPr>
              <a:t>karyawan</a:t>
            </a:r>
            <a:r>
              <a:rPr lang="en-US" dirty="0" smtClean="0">
                <a:latin typeface="Times New Roman"/>
                <a:cs typeface="Times New Roman"/>
              </a:rPr>
              <a:t>, </a:t>
            </a:r>
            <a:r>
              <a:rPr lang="en-US" dirty="0" err="1" smtClean="0">
                <a:latin typeface="Times New Roman"/>
                <a:cs typeface="Times New Roman"/>
              </a:rPr>
              <a:t>pelangan</a:t>
            </a:r>
            <a:r>
              <a:rPr lang="en-US" dirty="0" smtClean="0">
                <a:latin typeface="Times New Roman"/>
                <a:cs typeface="Times New Roman"/>
              </a:rPr>
              <a:t>, </a:t>
            </a:r>
            <a:r>
              <a:rPr lang="en-US" dirty="0" err="1" smtClean="0">
                <a:latin typeface="Times New Roman"/>
                <a:cs typeface="Times New Roman"/>
              </a:rPr>
              <a:t>masyarakat</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lingkungan</a:t>
            </a:r>
            <a:endParaRPr lang="en-US" dirty="0" smtClean="0">
              <a:latin typeface="Times New Roman"/>
              <a:cs typeface="Times New Roman"/>
            </a:endParaRPr>
          </a:p>
          <a:p>
            <a:endParaRPr lang="en-US" dirty="0" smtClean="0">
              <a:latin typeface="Times New Roman"/>
              <a:cs typeface="Times New Roman"/>
            </a:endParaRPr>
          </a:p>
          <a:p>
            <a:r>
              <a:rPr lang="en-US" dirty="0" err="1" smtClean="0">
                <a:latin typeface="Times New Roman"/>
                <a:cs typeface="Times New Roman"/>
              </a:rPr>
              <a:t>Asumsi</a:t>
            </a:r>
            <a:r>
              <a:rPr lang="en-US" dirty="0" smtClean="0">
                <a:latin typeface="Times New Roman"/>
                <a:cs typeface="Times New Roman"/>
              </a:rPr>
              <a:t> </a:t>
            </a:r>
            <a:r>
              <a:rPr lang="en-US" dirty="0" err="1" smtClean="0">
                <a:latin typeface="Times New Roman"/>
                <a:cs typeface="Times New Roman"/>
              </a:rPr>
              <a:t>teori</a:t>
            </a:r>
            <a:r>
              <a:rPr lang="en-US" dirty="0" smtClean="0">
                <a:latin typeface="Times New Roman"/>
                <a:cs typeface="Times New Roman"/>
              </a:rPr>
              <a:t> stakeholder </a:t>
            </a:r>
            <a:r>
              <a:rPr lang="en-US" dirty="0" err="1" smtClean="0">
                <a:latin typeface="Times New Roman"/>
                <a:cs typeface="Times New Roman"/>
              </a:rPr>
              <a:t>dibangun</a:t>
            </a:r>
            <a:r>
              <a:rPr lang="en-US" dirty="0" smtClean="0">
                <a:latin typeface="Times New Roman"/>
                <a:cs typeface="Times New Roman"/>
              </a:rPr>
              <a:t> </a:t>
            </a:r>
            <a:r>
              <a:rPr lang="en-US" dirty="0" err="1" smtClean="0">
                <a:latin typeface="Times New Roman"/>
                <a:cs typeface="Times New Roman"/>
              </a:rPr>
              <a:t>atas</a:t>
            </a:r>
            <a:r>
              <a:rPr lang="en-US" dirty="0" smtClean="0">
                <a:latin typeface="Times New Roman"/>
                <a:cs typeface="Times New Roman"/>
              </a:rPr>
              <a:t> </a:t>
            </a:r>
            <a:r>
              <a:rPr lang="en-US" dirty="0" err="1" smtClean="0">
                <a:latin typeface="Times New Roman"/>
                <a:cs typeface="Times New Roman"/>
              </a:rPr>
              <a:t>dasar</a:t>
            </a:r>
            <a:r>
              <a:rPr lang="en-US" dirty="0" smtClean="0">
                <a:latin typeface="Times New Roman"/>
                <a:cs typeface="Times New Roman"/>
              </a:rPr>
              <a:t> </a:t>
            </a:r>
            <a:r>
              <a:rPr lang="en-US" dirty="0" err="1" smtClean="0">
                <a:latin typeface="Times New Roman"/>
                <a:cs typeface="Times New Roman"/>
              </a:rPr>
              <a:t>pernyataan</a:t>
            </a:r>
            <a:r>
              <a:rPr lang="en-US" dirty="0" smtClean="0">
                <a:latin typeface="Times New Roman"/>
                <a:cs typeface="Times New Roman"/>
              </a:rPr>
              <a:t> </a:t>
            </a:r>
            <a:r>
              <a:rPr lang="en-US" dirty="0" err="1" smtClean="0">
                <a:latin typeface="Times New Roman"/>
                <a:cs typeface="Times New Roman"/>
              </a:rPr>
              <a:t>bahwa</a:t>
            </a:r>
            <a:r>
              <a:rPr lang="en-US" dirty="0" smtClean="0">
                <a:latin typeface="Times New Roman"/>
                <a:cs typeface="Times New Roman"/>
              </a:rPr>
              <a:t> </a:t>
            </a:r>
            <a:r>
              <a:rPr lang="en-US" dirty="0" err="1" smtClean="0">
                <a:latin typeface="Times New Roman"/>
                <a:cs typeface="Times New Roman"/>
              </a:rPr>
              <a:t>perusahaan</a:t>
            </a:r>
            <a:r>
              <a:rPr lang="en-US" dirty="0" smtClean="0">
                <a:latin typeface="Times New Roman"/>
                <a:cs typeface="Times New Roman"/>
              </a:rPr>
              <a:t> </a:t>
            </a:r>
            <a:r>
              <a:rPr lang="en-US" dirty="0" err="1" smtClean="0">
                <a:latin typeface="Times New Roman"/>
                <a:cs typeface="Times New Roman"/>
              </a:rPr>
              <a:t>berkembang</a:t>
            </a:r>
            <a:r>
              <a:rPr lang="en-US" dirty="0" smtClean="0">
                <a:latin typeface="Times New Roman"/>
                <a:cs typeface="Times New Roman"/>
              </a:rPr>
              <a:t> </a:t>
            </a:r>
            <a:r>
              <a:rPr lang="en-US" dirty="0" err="1" smtClean="0">
                <a:latin typeface="Times New Roman"/>
                <a:cs typeface="Times New Roman"/>
              </a:rPr>
              <a:t>menjadi</a:t>
            </a:r>
            <a:r>
              <a:rPr lang="en-US" dirty="0" smtClean="0">
                <a:latin typeface="Times New Roman"/>
                <a:cs typeface="Times New Roman"/>
              </a:rPr>
              <a:t> </a:t>
            </a:r>
            <a:r>
              <a:rPr lang="en-US" dirty="0" err="1" smtClean="0">
                <a:latin typeface="Times New Roman"/>
                <a:cs typeface="Times New Roman"/>
              </a:rPr>
              <a:t>sangat</a:t>
            </a:r>
            <a:r>
              <a:rPr lang="en-US" dirty="0" smtClean="0">
                <a:latin typeface="Times New Roman"/>
                <a:cs typeface="Times New Roman"/>
              </a:rPr>
              <a:t> </a:t>
            </a:r>
            <a:r>
              <a:rPr lang="en-US" dirty="0" err="1" smtClean="0">
                <a:latin typeface="Times New Roman"/>
                <a:cs typeface="Times New Roman"/>
              </a:rPr>
              <a:t>besar</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menyebabkan</a:t>
            </a:r>
            <a:r>
              <a:rPr lang="en-US" dirty="0" smtClean="0">
                <a:latin typeface="Times New Roman"/>
                <a:cs typeface="Times New Roman"/>
              </a:rPr>
              <a:t> </a:t>
            </a:r>
            <a:r>
              <a:rPr lang="en-US" dirty="0" err="1" smtClean="0">
                <a:latin typeface="Times New Roman"/>
                <a:cs typeface="Times New Roman"/>
              </a:rPr>
              <a:t>masyarakat</a:t>
            </a:r>
            <a:r>
              <a:rPr lang="en-US" dirty="0" smtClean="0">
                <a:latin typeface="Times New Roman"/>
                <a:cs typeface="Times New Roman"/>
              </a:rPr>
              <a:t> </a:t>
            </a:r>
            <a:r>
              <a:rPr lang="en-US" dirty="0" err="1" smtClean="0">
                <a:latin typeface="Times New Roman"/>
                <a:cs typeface="Times New Roman"/>
              </a:rPr>
              <a:t>menjadi</a:t>
            </a:r>
            <a:r>
              <a:rPr lang="en-US" dirty="0" smtClean="0">
                <a:latin typeface="Times New Roman"/>
                <a:cs typeface="Times New Roman"/>
              </a:rPr>
              <a:t> </a:t>
            </a:r>
            <a:r>
              <a:rPr lang="en-US" dirty="0" err="1" smtClean="0">
                <a:latin typeface="Times New Roman"/>
                <a:cs typeface="Times New Roman"/>
              </a:rPr>
              <a:t>sangat</a:t>
            </a:r>
            <a:r>
              <a:rPr lang="en-US" dirty="0" smtClean="0">
                <a:latin typeface="Times New Roman"/>
                <a:cs typeface="Times New Roman"/>
              </a:rPr>
              <a:t> </a:t>
            </a:r>
            <a:r>
              <a:rPr lang="en-US" dirty="0" err="1" smtClean="0">
                <a:latin typeface="Times New Roman"/>
                <a:cs typeface="Times New Roman"/>
              </a:rPr>
              <a:t>terkait</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memerhatikan</a:t>
            </a:r>
            <a:r>
              <a:rPr lang="en-US" dirty="0" smtClean="0">
                <a:latin typeface="Times New Roman"/>
                <a:cs typeface="Times New Roman"/>
              </a:rPr>
              <a:t> </a:t>
            </a:r>
            <a:r>
              <a:rPr lang="en-US" dirty="0" err="1" smtClean="0">
                <a:latin typeface="Times New Roman"/>
                <a:cs typeface="Times New Roman"/>
              </a:rPr>
              <a:t>perusahaan</a:t>
            </a:r>
            <a:r>
              <a:rPr lang="en-US" dirty="0" smtClean="0">
                <a:latin typeface="Times New Roman"/>
                <a:cs typeface="Times New Roman"/>
              </a:rPr>
              <a:t>, </a:t>
            </a:r>
            <a:r>
              <a:rPr lang="en-US" dirty="0" err="1" smtClean="0">
                <a:latin typeface="Times New Roman"/>
                <a:cs typeface="Times New Roman"/>
              </a:rPr>
              <a:t>sehingga</a:t>
            </a:r>
            <a:r>
              <a:rPr lang="en-US" dirty="0" smtClean="0">
                <a:latin typeface="Times New Roman"/>
                <a:cs typeface="Times New Roman"/>
              </a:rPr>
              <a:t> </a:t>
            </a:r>
            <a:r>
              <a:rPr lang="en-US" dirty="0" err="1" smtClean="0">
                <a:latin typeface="Times New Roman"/>
                <a:cs typeface="Times New Roman"/>
              </a:rPr>
              <a:t>perusahaan</a:t>
            </a:r>
            <a:r>
              <a:rPr lang="en-US" dirty="0" smtClean="0">
                <a:latin typeface="Times New Roman"/>
                <a:cs typeface="Times New Roman"/>
              </a:rPr>
              <a:t> </a:t>
            </a:r>
            <a:r>
              <a:rPr lang="en-US" dirty="0" err="1" smtClean="0">
                <a:latin typeface="Times New Roman"/>
                <a:cs typeface="Times New Roman"/>
              </a:rPr>
              <a:t>perlu</a:t>
            </a:r>
            <a:r>
              <a:rPr lang="en-US" dirty="0" smtClean="0">
                <a:latin typeface="Times New Roman"/>
                <a:cs typeface="Times New Roman"/>
              </a:rPr>
              <a:t> </a:t>
            </a:r>
            <a:r>
              <a:rPr lang="en-US" dirty="0" err="1" smtClean="0">
                <a:latin typeface="Times New Roman"/>
                <a:cs typeface="Times New Roman"/>
              </a:rPr>
              <a:t>menunjukkan</a:t>
            </a:r>
            <a:r>
              <a:rPr lang="en-US" dirty="0" smtClean="0">
                <a:latin typeface="Times New Roman"/>
                <a:cs typeface="Times New Roman"/>
              </a:rPr>
              <a:t> </a:t>
            </a:r>
            <a:r>
              <a:rPr lang="en-US" dirty="0" err="1" smtClean="0">
                <a:latin typeface="Times New Roman"/>
                <a:cs typeface="Times New Roman"/>
              </a:rPr>
              <a:t>akuntabilitas</a:t>
            </a:r>
            <a:r>
              <a:rPr lang="en-US" dirty="0" smtClean="0">
                <a:latin typeface="Times New Roman"/>
                <a:cs typeface="Times New Roman"/>
              </a:rPr>
              <a:t> </a:t>
            </a:r>
            <a:r>
              <a:rPr lang="en-US" dirty="0" err="1" smtClean="0">
                <a:latin typeface="Times New Roman"/>
                <a:cs typeface="Times New Roman"/>
              </a:rPr>
              <a:t>maupun</a:t>
            </a:r>
            <a:r>
              <a:rPr lang="en-US" dirty="0" smtClean="0">
                <a:latin typeface="Times New Roman"/>
                <a:cs typeface="Times New Roman"/>
              </a:rPr>
              <a:t> </a:t>
            </a:r>
            <a:r>
              <a:rPr lang="en-US" dirty="0" err="1" smtClean="0">
                <a:latin typeface="Times New Roman"/>
                <a:cs typeface="Times New Roman"/>
              </a:rPr>
              <a:t>responsibilitas</a:t>
            </a:r>
            <a:r>
              <a:rPr lang="en-US" dirty="0" smtClean="0">
                <a:latin typeface="Times New Roman"/>
                <a:cs typeface="Times New Roman"/>
              </a:rPr>
              <a:t> </a:t>
            </a:r>
            <a:r>
              <a:rPr lang="en-US" dirty="0" err="1" smtClean="0">
                <a:latin typeface="Times New Roman"/>
                <a:cs typeface="Times New Roman"/>
              </a:rPr>
              <a:t>secara</a:t>
            </a:r>
            <a:r>
              <a:rPr lang="en-US" dirty="0" smtClean="0">
                <a:latin typeface="Times New Roman"/>
                <a:cs typeface="Times New Roman"/>
              </a:rPr>
              <a:t> </a:t>
            </a:r>
            <a:r>
              <a:rPr lang="en-US" dirty="0" err="1" smtClean="0">
                <a:latin typeface="Times New Roman"/>
                <a:cs typeface="Times New Roman"/>
              </a:rPr>
              <a:t>lebih</a:t>
            </a:r>
            <a:r>
              <a:rPr lang="en-US" dirty="0" smtClean="0">
                <a:latin typeface="Times New Roman"/>
                <a:cs typeface="Times New Roman"/>
              </a:rPr>
              <a:t> </a:t>
            </a:r>
            <a:r>
              <a:rPr lang="en-US" dirty="0" err="1" smtClean="0">
                <a:latin typeface="Times New Roman"/>
                <a:cs typeface="Times New Roman"/>
              </a:rPr>
              <a:t>luas</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tidak</a:t>
            </a:r>
            <a:r>
              <a:rPr lang="en-US" dirty="0" smtClean="0">
                <a:latin typeface="Times New Roman"/>
                <a:cs typeface="Times New Roman"/>
              </a:rPr>
              <a:t> </a:t>
            </a:r>
            <a:r>
              <a:rPr lang="en-US" dirty="0" err="1" smtClean="0">
                <a:latin typeface="Times New Roman"/>
                <a:cs typeface="Times New Roman"/>
              </a:rPr>
              <a:t>terbatas</a:t>
            </a:r>
            <a:r>
              <a:rPr lang="en-US" dirty="0" smtClean="0">
                <a:latin typeface="Times New Roman"/>
                <a:cs typeface="Times New Roman"/>
              </a:rPr>
              <a:t> </a:t>
            </a:r>
            <a:r>
              <a:rPr lang="en-US" dirty="0" err="1" smtClean="0">
                <a:latin typeface="Times New Roman"/>
                <a:cs typeface="Times New Roman"/>
              </a:rPr>
              <a:t>hanya</a:t>
            </a:r>
            <a:r>
              <a:rPr lang="en-US" dirty="0" smtClean="0">
                <a:latin typeface="Times New Roman"/>
                <a:cs typeface="Times New Roman"/>
              </a:rPr>
              <a:t> </a:t>
            </a:r>
            <a:r>
              <a:rPr lang="en-US" dirty="0" err="1" smtClean="0">
                <a:latin typeface="Times New Roman"/>
                <a:cs typeface="Times New Roman"/>
              </a:rPr>
              <a:t>kepada</a:t>
            </a:r>
            <a:r>
              <a:rPr lang="en-US" dirty="0" smtClean="0">
                <a:latin typeface="Times New Roman"/>
                <a:cs typeface="Times New Roman"/>
              </a:rPr>
              <a:t> </a:t>
            </a:r>
            <a:r>
              <a:rPr lang="en-US" dirty="0" err="1" smtClean="0">
                <a:latin typeface="Times New Roman"/>
                <a:cs typeface="Times New Roman"/>
              </a:rPr>
              <a:t>pemegang</a:t>
            </a:r>
            <a:r>
              <a:rPr lang="en-US" dirty="0" smtClean="0">
                <a:latin typeface="Times New Roman"/>
                <a:cs typeface="Times New Roman"/>
              </a:rPr>
              <a:t> </a:t>
            </a:r>
            <a:r>
              <a:rPr lang="en-US" dirty="0" err="1" smtClean="0">
                <a:latin typeface="Times New Roman"/>
                <a:cs typeface="Times New Roman"/>
              </a:rPr>
              <a:t>saham</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78694" y="319992"/>
            <a:ext cx="5919786" cy="1143000"/>
          </a:xfrm>
        </p:spPr>
        <p:txBody>
          <a:bodyPr>
            <a:normAutofit fontScale="90000"/>
          </a:bodyPr>
          <a:lstStyle/>
          <a:p>
            <a:r>
              <a:rPr lang="en-US" dirty="0" smtClean="0">
                <a:latin typeface="Impact"/>
                <a:cs typeface="Impact"/>
              </a:rPr>
              <a:t>PEMBAHASAN CSR DALAM PERSPEKTIF KOMUNIKASI</a:t>
            </a:r>
            <a:endParaRPr lang="en-US" dirty="0">
              <a:latin typeface="Impact"/>
              <a:cs typeface="Impact"/>
            </a:endParaRPr>
          </a:p>
        </p:txBody>
      </p:sp>
      <p:sp>
        <p:nvSpPr>
          <p:cNvPr id="3" name="Content Placeholder 2"/>
          <p:cNvSpPr>
            <a:spLocks noGrp="1"/>
          </p:cNvSpPr>
          <p:nvPr>
            <p:ph idx="1"/>
          </p:nvPr>
        </p:nvSpPr>
        <p:spPr>
          <a:xfrm>
            <a:off x="457200" y="2040959"/>
            <a:ext cx="8229600" cy="4085204"/>
          </a:xfrm>
        </p:spPr>
        <p:txBody>
          <a:bodyPr/>
          <a:lstStyle/>
          <a:p>
            <a:r>
              <a:rPr lang="en-US" dirty="0" err="1" smtClean="0">
                <a:latin typeface="Times New Roman"/>
                <a:cs typeface="Times New Roman"/>
              </a:rPr>
              <a:t>Aktivitas</a:t>
            </a:r>
            <a:r>
              <a:rPr lang="en-US" dirty="0" smtClean="0">
                <a:latin typeface="Times New Roman"/>
                <a:cs typeface="Times New Roman"/>
              </a:rPr>
              <a:t> </a:t>
            </a:r>
            <a:r>
              <a:rPr lang="en-US" dirty="0" err="1" smtClean="0">
                <a:latin typeface="Times New Roman"/>
                <a:cs typeface="Times New Roman"/>
              </a:rPr>
              <a:t>komunikasi</a:t>
            </a:r>
            <a:endParaRPr lang="en-US" dirty="0" smtClean="0">
              <a:latin typeface="Times New Roman"/>
              <a:cs typeface="Times New Roman"/>
            </a:endParaRPr>
          </a:p>
          <a:p>
            <a:r>
              <a:rPr lang="en-US" dirty="0" err="1" smtClean="0">
                <a:latin typeface="Times New Roman"/>
                <a:cs typeface="Times New Roman"/>
              </a:rPr>
              <a:t>Transaksi</a:t>
            </a:r>
            <a:r>
              <a:rPr lang="en-US" dirty="0" smtClean="0">
                <a:latin typeface="Times New Roman"/>
                <a:cs typeface="Times New Roman"/>
              </a:rPr>
              <a:t> </a:t>
            </a:r>
            <a:r>
              <a:rPr lang="en-US" dirty="0" err="1" smtClean="0">
                <a:latin typeface="Times New Roman"/>
                <a:cs typeface="Times New Roman"/>
              </a:rPr>
              <a:t>informasi</a:t>
            </a:r>
            <a:endParaRPr lang="en-US" dirty="0" smtClean="0">
              <a:latin typeface="Times New Roman"/>
              <a:cs typeface="Times New Roman"/>
            </a:endParaRPr>
          </a:p>
          <a:p>
            <a:r>
              <a:rPr lang="en-US" dirty="0" err="1" smtClean="0">
                <a:latin typeface="Times New Roman"/>
                <a:cs typeface="Times New Roman"/>
              </a:rPr>
              <a:t>Kajian</a:t>
            </a:r>
            <a:r>
              <a:rPr lang="en-US" dirty="0" smtClean="0">
                <a:latin typeface="Times New Roman"/>
                <a:cs typeface="Times New Roman"/>
              </a:rPr>
              <a:t> </a:t>
            </a:r>
            <a:r>
              <a:rPr lang="en-US" dirty="0" err="1" smtClean="0">
                <a:latin typeface="Times New Roman"/>
                <a:cs typeface="Times New Roman"/>
              </a:rPr>
              <a:t>bisa</a:t>
            </a:r>
            <a:r>
              <a:rPr lang="en-US" dirty="0" smtClean="0">
                <a:latin typeface="Times New Roman"/>
                <a:cs typeface="Times New Roman"/>
              </a:rPr>
              <a:t> </a:t>
            </a:r>
            <a:r>
              <a:rPr lang="en-US" dirty="0" err="1" smtClean="0">
                <a:latin typeface="Times New Roman"/>
                <a:cs typeface="Times New Roman"/>
              </a:rPr>
              <a:t>dilihat</a:t>
            </a:r>
            <a:r>
              <a:rPr lang="en-US" dirty="0" smtClean="0">
                <a:latin typeface="Times New Roman"/>
                <a:cs typeface="Times New Roman"/>
              </a:rPr>
              <a:t> </a:t>
            </a:r>
            <a:r>
              <a:rPr lang="en-US" dirty="0" err="1" smtClean="0">
                <a:latin typeface="Times New Roman"/>
                <a:cs typeface="Times New Roman"/>
              </a:rPr>
              <a:t>dari</a:t>
            </a:r>
            <a:r>
              <a:rPr lang="en-US" dirty="0" smtClean="0">
                <a:latin typeface="Times New Roman"/>
                <a:cs typeface="Times New Roman"/>
              </a:rPr>
              <a:t> </a:t>
            </a:r>
            <a:r>
              <a:rPr lang="en-US" dirty="0" err="1" smtClean="0">
                <a:latin typeface="Times New Roman"/>
                <a:cs typeface="Times New Roman"/>
              </a:rPr>
              <a:t>aspek</a:t>
            </a:r>
            <a:r>
              <a:rPr lang="en-US" dirty="0" smtClean="0">
                <a:latin typeface="Times New Roman"/>
                <a:cs typeface="Times New Roman"/>
              </a:rPr>
              <a:t> </a:t>
            </a:r>
            <a:r>
              <a:rPr lang="en-US" dirty="0" err="1" smtClean="0">
                <a:latin typeface="Times New Roman"/>
                <a:cs typeface="Times New Roman"/>
              </a:rPr>
              <a:t>komunikator</a:t>
            </a:r>
            <a:r>
              <a:rPr lang="en-US" dirty="0" smtClean="0">
                <a:latin typeface="Times New Roman"/>
                <a:cs typeface="Times New Roman"/>
              </a:rPr>
              <a:t>, </a:t>
            </a:r>
            <a:r>
              <a:rPr lang="en-US" dirty="0" err="1" smtClean="0">
                <a:latin typeface="Times New Roman"/>
                <a:cs typeface="Times New Roman"/>
              </a:rPr>
              <a:t>pesan</a:t>
            </a:r>
            <a:r>
              <a:rPr lang="en-US" dirty="0" smtClean="0">
                <a:latin typeface="Times New Roman"/>
                <a:cs typeface="Times New Roman"/>
              </a:rPr>
              <a:t>, media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komunikan</a:t>
            </a:r>
            <a:endParaRPr lang="en-US" dirty="0" smtClean="0">
              <a:latin typeface="Times New Roman"/>
              <a:cs typeface="Times New Roman"/>
            </a:endParaRPr>
          </a:p>
          <a:p>
            <a:r>
              <a:rPr lang="en-US" dirty="0" err="1" smtClean="0">
                <a:latin typeface="Times New Roman"/>
                <a:cs typeface="Times New Roman"/>
              </a:rPr>
              <a:t>Evaluasi</a:t>
            </a:r>
            <a:r>
              <a:rPr lang="en-US" dirty="0" smtClean="0">
                <a:latin typeface="Times New Roman"/>
                <a:cs typeface="Times New Roman"/>
              </a:rPr>
              <a:t> </a:t>
            </a:r>
            <a:r>
              <a:rPr lang="en-US" dirty="0" err="1" smtClean="0">
                <a:latin typeface="Times New Roman"/>
                <a:cs typeface="Times New Roman"/>
              </a:rPr>
              <a:t>komunikasi</a:t>
            </a:r>
            <a:r>
              <a:rPr lang="en-US" dirty="0" smtClean="0">
                <a:latin typeface="Times New Roman"/>
                <a:cs typeface="Times New Roman"/>
              </a:rPr>
              <a:t> : </a:t>
            </a:r>
            <a:r>
              <a:rPr lang="en-US" dirty="0" err="1" smtClean="0">
                <a:latin typeface="Times New Roman"/>
                <a:cs typeface="Times New Roman"/>
              </a:rPr>
              <a:t>seberapa</a:t>
            </a:r>
            <a:r>
              <a:rPr lang="en-US" dirty="0" smtClean="0">
                <a:latin typeface="Times New Roman"/>
                <a:cs typeface="Times New Roman"/>
              </a:rPr>
              <a:t> </a:t>
            </a:r>
            <a:r>
              <a:rPr lang="en-US" dirty="0" err="1" smtClean="0">
                <a:latin typeface="Times New Roman"/>
                <a:cs typeface="Times New Roman"/>
              </a:rPr>
              <a:t>efektif</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seberapa</a:t>
            </a:r>
            <a:r>
              <a:rPr lang="en-US" dirty="0" smtClean="0">
                <a:latin typeface="Times New Roman"/>
                <a:cs typeface="Times New Roman"/>
              </a:rPr>
              <a:t> </a:t>
            </a:r>
            <a:r>
              <a:rPr lang="en-US" dirty="0" err="1" smtClean="0">
                <a:latin typeface="Times New Roman"/>
                <a:cs typeface="Times New Roman"/>
              </a:rPr>
              <a:t>efisien</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21-05-01 at 10.58.30 PM.png"/>
          <p:cNvPicPr>
            <a:picLocks noChangeAspect="1"/>
          </p:cNvPicPr>
          <p:nvPr/>
        </p:nvPicPr>
        <p:blipFill>
          <a:blip r:embed="rId2"/>
          <a:stretch>
            <a:fillRect/>
          </a:stretch>
        </p:blipFill>
        <p:spPr>
          <a:xfrm>
            <a:off x="0" y="1230144"/>
            <a:ext cx="9144000" cy="5421443"/>
          </a:xfrm>
          <a:prstGeom prst="rect">
            <a:avLst/>
          </a:prstGeom>
        </p:spPr>
      </p:pic>
      <p:sp>
        <p:nvSpPr>
          <p:cNvPr id="6" name="Title 5"/>
          <p:cNvSpPr>
            <a:spLocks noGrp="1"/>
          </p:cNvSpPr>
          <p:nvPr>
            <p:ph type="title"/>
          </p:nvPr>
        </p:nvSpPr>
        <p:spPr>
          <a:xfrm>
            <a:off x="457200" y="28184"/>
            <a:ext cx="8229600" cy="1143000"/>
          </a:xfrm>
        </p:spPr>
        <p:txBody>
          <a:bodyPr/>
          <a:lstStyle/>
          <a:p>
            <a:r>
              <a:rPr lang="en-US" dirty="0" smtClean="0">
                <a:latin typeface="Impact"/>
                <a:cs typeface="Impact"/>
              </a:rPr>
              <a:t>CSR ASTRA </a:t>
            </a:r>
            <a:endParaRPr lang="en-US" dirty="0">
              <a:latin typeface="Impact"/>
              <a:cs typeface="Impac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21-05-01 at 11.01.24 PM.png"/>
          <p:cNvPicPr>
            <a:picLocks noChangeAspect="1"/>
          </p:cNvPicPr>
          <p:nvPr/>
        </p:nvPicPr>
        <p:blipFill>
          <a:blip r:embed="rId2"/>
          <a:stretch>
            <a:fillRect/>
          </a:stretch>
        </p:blipFill>
        <p:spPr>
          <a:xfrm>
            <a:off x="0" y="1245655"/>
            <a:ext cx="9144000" cy="5365891"/>
          </a:xfrm>
          <a:prstGeom prst="rect">
            <a:avLst/>
          </a:prstGeom>
        </p:spPr>
      </p:pic>
      <p:sp>
        <p:nvSpPr>
          <p:cNvPr id="3" name="Title 2"/>
          <p:cNvSpPr>
            <a:spLocks noGrp="1"/>
          </p:cNvSpPr>
          <p:nvPr>
            <p:ph type="title"/>
          </p:nvPr>
        </p:nvSpPr>
        <p:spPr>
          <a:xfrm>
            <a:off x="457200" y="28184"/>
            <a:ext cx="8229600" cy="1143000"/>
          </a:xfrm>
        </p:spPr>
        <p:txBody>
          <a:bodyPr/>
          <a:lstStyle/>
          <a:p>
            <a:r>
              <a:rPr lang="en-US" dirty="0" smtClean="0">
                <a:latin typeface="Impact"/>
                <a:cs typeface="Impact"/>
              </a:rPr>
              <a:t>CSR INDOFOOD</a:t>
            </a:r>
            <a:endParaRPr lang="en-US" dirty="0">
              <a:latin typeface="Impact"/>
              <a:cs typeface="Impac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58"/>
            <a:ext cx="8229600" cy="1143000"/>
          </a:xfrm>
        </p:spPr>
        <p:txBody>
          <a:bodyPr/>
          <a:lstStyle/>
          <a:p>
            <a:r>
              <a:rPr lang="en-US" dirty="0" smtClean="0">
                <a:latin typeface="Impact"/>
                <a:cs typeface="Impact"/>
              </a:rPr>
              <a:t>CSR PERTAMINA</a:t>
            </a:r>
            <a:endParaRPr lang="en-US" dirty="0">
              <a:latin typeface="Impact"/>
              <a:cs typeface="Impact"/>
            </a:endParaRPr>
          </a:p>
        </p:txBody>
      </p:sp>
      <p:pic>
        <p:nvPicPr>
          <p:cNvPr id="3" name="Picture 2" descr="pertamina.jpg"/>
          <p:cNvPicPr>
            <a:picLocks noChangeAspect="1"/>
          </p:cNvPicPr>
          <p:nvPr/>
        </p:nvPicPr>
        <p:blipFill>
          <a:blip r:embed="rId2"/>
          <a:stretch>
            <a:fillRect/>
          </a:stretch>
        </p:blipFill>
        <p:spPr>
          <a:xfrm>
            <a:off x="1055562" y="1387402"/>
            <a:ext cx="7071208" cy="534965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7440" y="93222"/>
            <a:ext cx="8229600" cy="1143000"/>
          </a:xfrm>
        </p:spPr>
        <p:txBody>
          <a:bodyPr/>
          <a:lstStyle/>
          <a:p>
            <a:r>
              <a:rPr lang="en-US" dirty="0" smtClean="0">
                <a:latin typeface="Impact"/>
                <a:cs typeface="Impact"/>
              </a:rPr>
              <a:t>CSR NESTLE</a:t>
            </a:r>
            <a:endParaRPr lang="en-US" dirty="0">
              <a:latin typeface="Impact"/>
              <a:cs typeface="Impact"/>
            </a:endParaRPr>
          </a:p>
        </p:txBody>
      </p:sp>
      <p:pic>
        <p:nvPicPr>
          <p:cNvPr id="3" name="Picture 2" descr="Screen Shot 2021-09-20 at 4.44.02 PM.png"/>
          <p:cNvPicPr>
            <a:picLocks noChangeAspect="1"/>
          </p:cNvPicPr>
          <p:nvPr/>
        </p:nvPicPr>
        <p:blipFill>
          <a:blip r:embed="rId2"/>
          <a:stretch>
            <a:fillRect/>
          </a:stretch>
        </p:blipFill>
        <p:spPr>
          <a:xfrm>
            <a:off x="178828" y="1251340"/>
            <a:ext cx="8798852" cy="54403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0400" y="2040957"/>
            <a:ext cx="4027146" cy="1143000"/>
          </a:xfrm>
        </p:spPr>
        <p:txBody>
          <a:bodyPr>
            <a:normAutofit fontScale="90000"/>
          </a:bodyPr>
          <a:lstStyle/>
          <a:p>
            <a:r>
              <a:rPr lang="en-US" dirty="0" smtClean="0">
                <a:latin typeface="Impact"/>
                <a:cs typeface="Impact"/>
              </a:rPr>
              <a:t>TANTANGAN ABAD KE-21</a:t>
            </a:r>
            <a:endParaRPr lang="en-US" dirty="0">
              <a:latin typeface="Impact"/>
              <a:cs typeface="Impact"/>
            </a:endParaRPr>
          </a:p>
        </p:txBody>
      </p:sp>
      <p:sp>
        <p:nvSpPr>
          <p:cNvPr id="3" name="Content Placeholder 2"/>
          <p:cNvSpPr>
            <a:spLocks noGrp="1"/>
          </p:cNvSpPr>
          <p:nvPr>
            <p:ph idx="1"/>
          </p:nvPr>
        </p:nvSpPr>
        <p:spPr>
          <a:xfrm>
            <a:off x="457200" y="3401596"/>
            <a:ext cx="8229600" cy="3310889"/>
          </a:xfrm>
        </p:spPr>
        <p:txBody>
          <a:bodyPr>
            <a:normAutofit fontScale="70000" lnSpcReduction="20000"/>
          </a:bodyPr>
          <a:lstStyle/>
          <a:p>
            <a:r>
              <a:rPr lang="en-US" dirty="0" err="1" smtClean="0">
                <a:latin typeface="Times New Roman"/>
                <a:cs typeface="Times New Roman"/>
              </a:rPr>
              <a:t>Kelebihan</a:t>
            </a:r>
            <a:r>
              <a:rPr lang="en-US" dirty="0" smtClean="0">
                <a:latin typeface="Times New Roman"/>
                <a:cs typeface="Times New Roman"/>
              </a:rPr>
              <a:t> </a:t>
            </a:r>
            <a:r>
              <a:rPr lang="en-US" dirty="0" err="1" smtClean="0">
                <a:latin typeface="Times New Roman"/>
                <a:cs typeface="Times New Roman"/>
              </a:rPr>
              <a:t>populasi</a:t>
            </a:r>
            <a:r>
              <a:rPr lang="en-US" dirty="0" smtClean="0">
                <a:latin typeface="Times New Roman"/>
                <a:cs typeface="Times New Roman"/>
              </a:rPr>
              <a:t>: 7 </a:t>
            </a:r>
            <a:r>
              <a:rPr lang="en-US" dirty="0" err="1" smtClean="0">
                <a:latin typeface="Times New Roman"/>
                <a:cs typeface="Times New Roman"/>
              </a:rPr>
              <a:t>triliun</a:t>
            </a:r>
            <a:r>
              <a:rPr lang="en-US" dirty="0" smtClean="0">
                <a:latin typeface="Times New Roman"/>
                <a:cs typeface="Times New Roman"/>
              </a:rPr>
              <a:t> </a:t>
            </a:r>
            <a:r>
              <a:rPr lang="en-US" dirty="0" err="1" smtClean="0">
                <a:latin typeface="Times New Roman"/>
                <a:cs typeface="Times New Roman"/>
              </a:rPr>
              <a:t>orang</a:t>
            </a:r>
            <a:r>
              <a:rPr lang="en-US" dirty="0" smtClean="0">
                <a:latin typeface="Times New Roman"/>
                <a:cs typeface="Times New Roman"/>
              </a:rPr>
              <a:t> </a:t>
            </a:r>
            <a:r>
              <a:rPr lang="en-US" dirty="0" err="1" smtClean="0">
                <a:latin typeface="Times New Roman"/>
                <a:cs typeface="Times New Roman"/>
              </a:rPr>
              <a:t>saat</a:t>
            </a:r>
            <a:r>
              <a:rPr lang="en-US" dirty="0" smtClean="0">
                <a:latin typeface="Times New Roman"/>
                <a:cs typeface="Times New Roman"/>
              </a:rPr>
              <a:t> </a:t>
            </a:r>
            <a:r>
              <a:rPr lang="en-US" dirty="0" err="1" smtClean="0">
                <a:latin typeface="Times New Roman"/>
                <a:cs typeface="Times New Roman"/>
              </a:rPr>
              <a:t>ini</a:t>
            </a:r>
            <a:r>
              <a:rPr lang="en-US" dirty="0" smtClean="0">
                <a:latin typeface="Times New Roman"/>
                <a:cs typeface="Times New Roman"/>
              </a:rPr>
              <a:t>. 10 </a:t>
            </a:r>
            <a:r>
              <a:rPr lang="en-US" dirty="0" err="1" smtClean="0">
                <a:latin typeface="Times New Roman"/>
                <a:cs typeface="Times New Roman"/>
              </a:rPr>
              <a:t>triliun</a:t>
            </a:r>
            <a:r>
              <a:rPr lang="en-US" dirty="0" smtClean="0">
                <a:latin typeface="Times New Roman"/>
                <a:cs typeface="Times New Roman"/>
              </a:rPr>
              <a:t> </a:t>
            </a:r>
            <a:r>
              <a:rPr lang="en-US" dirty="0" err="1" smtClean="0">
                <a:latin typeface="Times New Roman"/>
                <a:cs typeface="Times New Roman"/>
              </a:rPr>
              <a:t>orang</a:t>
            </a:r>
            <a:r>
              <a:rPr lang="en-US" dirty="0" smtClean="0">
                <a:latin typeface="Times New Roman"/>
                <a:cs typeface="Times New Roman"/>
              </a:rPr>
              <a:t> </a:t>
            </a:r>
            <a:r>
              <a:rPr lang="en-US" dirty="0" err="1" smtClean="0">
                <a:latin typeface="Times New Roman"/>
                <a:cs typeface="Times New Roman"/>
              </a:rPr>
              <a:t>pada</a:t>
            </a:r>
            <a:r>
              <a:rPr lang="en-US" dirty="0" smtClean="0">
                <a:latin typeface="Times New Roman"/>
                <a:cs typeface="Times New Roman"/>
              </a:rPr>
              <a:t> 2050</a:t>
            </a:r>
          </a:p>
          <a:p>
            <a:r>
              <a:rPr lang="en-US" dirty="0" err="1" smtClean="0">
                <a:latin typeface="Times New Roman"/>
                <a:cs typeface="Times New Roman"/>
              </a:rPr>
              <a:t>Kemiskinan</a:t>
            </a:r>
            <a:r>
              <a:rPr lang="en-US" dirty="0" smtClean="0">
                <a:latin typeface="Times New Roman"/>
                <a:cs typeface="Times New Roman"/>
              </a:rPr>
              <a:t>: </a:t>
            </a:r>
            <a:r>
              <a:rPr lang="en-US" dirty="0" err="1" smtClean="0">
                <a:latin typeface="Times New Roman"/>
                <a:cs typeface="Times New Roman"/>
              </a:rPr>
              <a:t>hampir</a:t>
            </a:r>
            <a:r>
              <a:rPr lang="en-US" dirty="0" smtClean="0">
                <a:latin typeface="Times New Roman"/>
                <a:cs typeface="Times New Roman"/>
              </a:rPr>
              <a:t> </a:t>
            </a:r>
            <a:r>
              <a:rPr lang="en-US" dirty="0" err="1" smtClean="0">
                <a:latin typeface="Times New Roman"/>
                <a:cs typeface="Times New Roman"/>
              </a:rPr>
              <a:t>setengah</a:t>
            </a:r>
            <a:r>
              <a:rPr lang="en-US" dirty="0" smtClean="0">
                <a:latin typeface="Times New Roman"/>
                <a:cs typeface="Times New Roman"/>
              </a:rPr>
              <a:t> </a:t>
            </a:r>
            <a:r>
              <a:rPr lang="en-US" dirty="0" err="1" smtClean="0">
                <a:latin typeface="Times New Roman"/>
                <a:cs typeface="Times New Roman"/>
              </a:rPr>
              <a:t>populasi</a:t>
            </a:r>
            <a:r>
              <a:rPr lang="en-US" dirty="0" smtClean="0">
                <a:latin typeface="Times New Roman"/>
                <a:cs typeface="Times New Roman"/>
              </a:rPr>
              <a:t> </a:t>
            </a:r>
            <a:r>
              <a:rPr lang="en-US" dirty="0" err="1" smtClean="0">
                <a:latin typeface="Times New Roman"/>
                <a:cs typeface="Times New Roman"/>
              </a:rPr>
              <a:t>dunia</a:t>
            </a:r>
            <a:r>
              <a:rPr lang="en-US" dirty="0" smtClean="0">
                <a:latin typeface="Times New Roman"/>
                <a:cs typeface="Times New Roman"/>
              </a:rPr>
              <a:t> </a:t>
            </a:r>
            <a:r>
              <a:rPr lang="en-US" dirty="0" err="1" smtClean="0">
                <a:latin typeface="Times New Roman"/>
                <a:cs typeface="Times New Roman"/>
              </a:rPr>
              <a:t>hidup</a:t>
            </a:r>
            <a:r>
              <a:rPr lang="en-US" dirty="0" smtClean="0">
                <a:latin typeface="Times New Roman"/>
                <a:cs typeface="Times New Roman"/>
              </a:rPr>
              <a:t> </a:t>
            </a:r>
            <a:r>
              <a:rPr lang="en-US" dirty="0" err="1" smtClean="0">
                <a:latin typeface="Times New Roman"/>
                <a:cs typeface="Times New Roman"/>
              </a:rPr>
              <a:t>dengan</a:t>
            </a:r>
            <a:r>
              <a:rPr lang="en-US" dirty="0" smtClean="0">
                <a:latin typeface="Times New Roman"/>
                <a:cs typeface="Times New Roman"/>
              </a:rPr>
              <a:t> </a:t>
            </a:r>
            <a:r>
              <a:rPr lang="en-US" dirty="0" err="1" smtClean="0">
                <a:latin typeface="Times New Roman"/>
                <a:cs typeface="Times New Roman"/>
              </a:rPr>
              <a:t>uang</a:t>
            </a:r>
            <a:r>
              <a:rPr lang="en-US" dirty="0" smtClean="0">
                <a:latin typeface="Times New Roman"/>
                <a:cs typeface="Times New Roman"/>
              </a:rPr>
              <a:t> </a:t>
            </a:r>
            <a:r>
              <a:rPr lang="en-US" dirty="0" err="1" smtClean="0">
                <a:latin typeface="Times New Roman"/>
                <a:cs typeface="Times New Roman"/>
              </a:rPr>
              <a:t>kurang</a:t>
            </a:r>
            <a:r>
              <a:rPr lang="en-US" dirty="0" smtClean="0">
                <a:latin typeface="Times New Roman"/>
                <a:cs typeface="Times New Roman"/>
              </a:rPr>
              <a:t> </a:t>
            </a:r>
            <a:r>
              <a:rPr lang="en-US" dirty="0" err="1" smtClean="0">
                <a:latin typeface="Times New Roman"/>
                <a:cs typeface="Times New Roman"/>
              </a:rPr>
              <a:t>dari</a:t>
            </a:r>
            <a:r>
              <a:rPr lang="en-US" dirty="0" smtClean="0">
                <a:latin typeface="Times New Roman"/>
                <a:cs typeface="Times New Roman"/>
              </a:rPr>
              <a:t> </a:t>
            </a:r>
            <a:r>
              <a:rPr lang="en-US" dirty="0" err="1" smtClean="0">
                <a:latin typeface="Times New Roman"/>
                <a:cs typeface="Times New Roman"/>
              </a:rPr>
              <a:t>Rp</a:t>
            </a:r>
            <a:r>
              <a:rPr lang="en-US" dirty="0" smtClean="0">
                <a:latin typeface="Times New Roman"/>
                <a:cs typeface="Times New Roman"/>
              </a:rPr>
              <a:t> 26.000 per </a:t>
            </a:r>
            <a:r>
              <a:rPr lang="en-US" dirty="0" err="1" smtClean="0">
                <a:latin typeface="Times New Roman"/>
                <a:cs typeface="Times New Roman"/>
              </a:rPr>
              <a:t>hari</a:t>
            </a:r>
            <a:endParaRPr lang="en-US" dirty="0" smtClean="0">
              <a:latin typeface="Times New Roman"/>
              <a:cs typeface="Times New Roman"/>
            </a:endParaRPr>
          </a:p>
          <a:p>
            <a:r>
              <a:rPr lang="en-US" dirty="0" err="1" smtClean="0">
                <a:latin typeface="Times New Roman"/>
                <a:cs typeface="Times New Roman"/>
              </a:rPr>
              <a:t>Kerusakan</a:t>
            </a:r>
            <a:r>
              <a:rPr lang="en-US" dirty="0" smtClean="0">
                <a:latin typeface="Times New Roman"/>
                <a:cs typeface="Times New Roman"/>
              </a:rPr>
              <a:t> </a:t>
            </a:r>
            <a:r>
              <a:rPr lang="en-US" dirty="0" err="1" smtClean="0">
                <a:latin typeface="Times New Roman"/>
                <a:cs typeface="Times New Roman"/>
              </a:rPr>
              <a:t>lingkungan</a:t>
            </a:r>
            <a:r>
              <a:rPr lang="en-US" dirty="0" smtClean="0">
                <a:latin typeface="Times New Roman"/>
                <a:cs typeface="Times New Roman"/>
              </a:rPr>
              <a:t>: 80% </a:t>
            </a:r>
            <a:r>
              <a:rPr lang="en-US" dirty="0" err="1" smtClean="0">
                <a:latin typeface="Times New Roman"/>
                <a:cs typeface="Times New Roman"/>
              </a:rPr>
              <a:t>hutan</a:t>
            </a:r>
            <a:r>
              <a:rPr lang="en-US" dirty="0" smtClean="0">
                <a:latin typeface="Times New Roman"/>
                <a:cs typeface="Times New Roman"/>
              </a:rPr>
              <a:t> </a:t>
            </a:r>
            <a:r>
              <a:rPr lang="en-US" dirty="0" err="1" smtClean="0">
                <a:latin typeface="Times New Roman"/>
                <a:cs typeface="Times New Roman"/>
              </a:rPr>
              <a:t>rusak</a:t>
            </a:r>
            <a:endParaRPr lang="en-US" dirty="0" smtClean="0">
              <a:latin typeface="Times New Roman"/>
              <a:cs typeface="Times New Roman"/>
            </a:endParaRPr>
          </a:p>
          <a:p>
            <a:r>
              <a:rPr lang="en-US" dirty="0" err="1" smtClean="0">
                <a:latin typeface="Times New Roman"/>
                <a:cs typeface="Times New Roman"/>
              </a:rPr>
              <a:t>Kelangkaan</a:t>
            </a:r>
            <a:r>
              <a:rPr lang="en-US" dirty="0" smtClean="0">
                <a:latin typeface="Times New Roman"/>
                <a:cs typeface="Times New Roman"/>
              </a:rPr>
              <a:t> </a:t>
            </a:r>
            <a:r>
              <a:rPr lang="en-US" dirty="0" err="1" smtClean="0">
                <a:latin typeface="Times New Roman"/>
                <a:cs typeface="Times New Roman"/>
              </a:rPr>
              <a:t>sumber</a:t>
            </a:r>
            <a:r>
              <a:rPr lang="en-US" dirty="0" smtClean="0">
                <a:latin typeface="Times New Roman"/>
                <a:cs typeface="Times New Roman"/>
              </a:rPr>
              <a:t> </a:t>
            </a:r>
            <a:r>
              <a:rPr lang="en-US" dirty="0" err="1" smtClean="0">
                <a:latin typeface="Times New Roman"/>
                <a:cs typeface="Times New Roman"/>
              </a:rPr>
              <a:t>daya</a:t>
            </a:r>
            <a:endParaRPr lang="en-US" dirty="0" smtClean="0">
              <a:latin typeface="Times New Roman"/>
              <a:cs typeface="Times New Roman"/>
            </a:endParaRPr>
          </a:p>
          <a:p>
            <a:r>
              <a:rPr lang="en-US" dirty="0" smtClean="0">
                <a:latin typeface="Times New Roman"/>
                <a:cs typeface="Times New Roman"/>
              </a:rPr>
              <a:t>Waste: </a:t>
            </a:r>
            <a:r>
              <a:rPr lang="en-US" dirty="0" err="1" smtClean="0">
                <a:latin typeface="Times New Roman"/>
                <a:cs typeface="Times New Roman"/>
              </a:rPr>
              <a:t>satu</a:t>
            </a:r>
            <a:r>
              <a:rPr lang="en-US" dirty="0" smtClean="0">
                <a:latin typeface="Times New Roman"/>
                <a:cs typeface="Times New Roman"/>
              </a:rPr>
              <a:t> </a:t>
            </a:r>
            <a:r>
              <a:rPr lang="en-US" dirty="0" err="1" smtClean="0">
                <a:latin typeface="Times New Roman"/>
                <a:cs typeface="Times New Roman"/>
              </a:rPr>
              <a:t>truk</a:t>
            </a:r>
            <a:r>
              <a:rPr lang="en-US" dirty="0" smtClean="0">
                <a:latin typeface="Times New Roman"/>
                <a:cs typeface="Times New Roman"/>
              </a:rPr>
              <a:t> </a:t>
            </a:r>
            <a:r>
              <a:rPr lang="en-US" dirty="0" err="1" smtClean="0">
                <a:latin typeface="Times New Roman"/>
                <a:cs typeface="Times New Roman"/>
              </a:rPr>
              <a:t>sampah</a:t>
            </a:r>
            <a:r>
              <a:rPr lang="en-US" dirty="0" smtClean="0">
                <a:latin typeface="Times New Roman"/>
                <a:cs typeface="Times New Roman"/>
              </a:rPr>
              <a:t> </a:t>
            </a:r>
            <a:r>
              <a:rPr lang="en-US" dirty="0" err="1" smtClean="0">
                <a:latin typeface="Times New Roman"/>
                <a:cs typeface="Times New Roman"/>
              </a:rPr>
              <a:t>plastik</a:t>
            </a:r>
            <a:r>
              <a:rPr lang="en-US" dirty="0" smtClean="0">
                <a:latin typeface="Times New Roman"/>
                <a:cs typeface="Times New Roman"/>
              </a:rPr>
              <a:t> </a:t>
            </a:r>
            <a:r>
              <a:rPr lang="en-US" dirty="0" err="1" smtClean="0">
                <a:latin typeface="Times New Roman"/>
                <a:cs typeface="Times New Roman"/>
              </a:rPr>
              <a:t>dibuang</a:t>
            </a:r>
            <a:r>
              <a:rPr lang="en-US" dirty="0" smtClean="0">
                <a:latin typeface="Times New Roman"/>
                <a:cs typeface="Times New Roman"/>
              </a:rPr>
              <a:t> </a:t>
            </a:r>
            <a:r>
              <a:rPr lang="en-US" dirty="0" err="1" smtClean="0">
                <a:latin typeface="Times New Roman"/>
                <a:cs typeface="Times New Roman"/>
              </a:rPr>
              <a:t>ke</a:t>
            </a:r>
            <a:r>
              <a:rPr lang="en-US" dirty="0" smtClean="0">
                <a:latin typeface="Times New Roman"/>
                <a:cs typeface="Times New Roman"/>
              </a:rPr>
              <a:t> </a:t>
            </a:r>
            <a:r>
              <a:rPr lang="en-US" dirty="0" err="1" smtClean="0">
                <a:latin typeface="Times New Roman"/>
                <a:cs typeface="Times New Roman"/>
              </a:rPr>
              <a:t>laut</a:t>
            </a:r>
            <a:r>
              <a:rPr lang="en-US" dirty="0" smtClean="0">
                <a:latin typeface="Times New Roman"/>
                <a:cs typeface="Times New Roman"/>
              </a:rPr>
              <a:t> </a:t>
            </a:r>
            <a:r>
              <a:rPr lang="en-US" dirty="0" err="1" smtClean="0">
                <a:latin typeface="Times New Roman"/>
                <a:cs typeface="Times New Roman"/>
              </a:rPr>
              <a:t>setiap</a:t>
            </a:r>
            <a:r>
              <a:rPr lang="en-US" dirty="0" smtClean="0">
                <a:latin typeface="Times New Roman"/>
                <a:cs typeface="Times New Roman"/>
              </a:rPr>
              <a:t> </a:t>
            </a:r>
            <a:r>
              <a:rPr lang="en-US" dirty="0" err="1" smtClean="0">
                <a:latin typeface="Times New Roman"/>
                <a:cs typeface="Times New Roman"/>
              </a:rPr>
              <a:t>menit</a:t>
            </a:r>
            <a:endParaRPr lang="en-US" dirty="0" smtClean="0">
              <a:latin typeface="Times New Roman"/>
              <a:cs typeface="Times New Roman"/>
            </a:endParaRPr>
          </a:p>
          <a:p>
            <a:r>
              <a:rPr lang="en-US" dirty="0" err="1" smtClean="0">
                <a:latin typeface="Times New Roman"/>
                <a:cs typeface="Times New Roman"/>
              </a:rPr>
              <a:t>Masalah</a:t>
            </a:r>
            <a:r>
              <a:rPr lang="en-US" dirty="0" smtClean="0">
                <a:latin typeface="Times New Roman"/>
                <a:cs typeface="Times New Roman"/>
              </a:rPr>
              <a:t> </a:t>
            </a:r>
            <a:r>
              <a:rPr lang="en-US" dirty="0" err="1" smtClean="0">
                <a:latin typeface="Times New Roman"/>
                <a:cs typeface="Times New Roman"/>
              </a:rPr>
              <a:t>kesehatan</a:t>
            </a:r>
            <a:r>
              <a:rPr lang="en-US" dirty="0" smtClean="0">
                <a:latin typeface="Times New Roman"/>
                <a:cs typeface="Times New Roman"/>
              </a:rPr>
              <a:t>: </a:t>
            </a:r>
            <a:r>
              <a:rPr lang="en-US" dirty="0" err="1" smtClean="0">
                <a:latin typeface="Times New Roman"/>
                <a:cs typeface="Times New Roman"/>
              </a:rPr>
              <a:t>penyakit</a:t>
            </a:r>
            <a:r>
              <a:rPr lang="en-US" dirty="0" smtClean="0">
                <a:latin typeface="Times New Roman"/>
                <a:cs typeface="Times New Roman"/>
              </a:rPr>
              <a:t>, </a:t>
            </a:r>
            <a:r>
              <a:rPr lang="en-US" dirty="0" err="1" smtClean="0">
                <a:latin typeface="Times New Roman"/>
                <a:cs typeface="Times New Roman"/>
              </a:rPr>
              <a:t>polusi</a:t>
            </a:r>
            <a:r>
              <a:rPr lang="en-US" dirty="0" smtClean="0">
                <a:latin typeface="Times New Roman"/>
                <a:cs typeface="Times New Roman"/>
              </a:rPr>
              <a:t>, </a:t>
            </a:r>
            <a:r>
              <a:rPr lang="en-US" dirty="0" err="1" smtClean="0">
                <a:latin typeface="Times New Roman"/>
                <a:cs typeface="Times New Roman"/>
              </a:rPr>
              <a:t>dll</a:t>
            </a:r>
            <a:endParaRPr lang="en-US" dirty="0" smtClean="0">
              <a:latin typeface="Times New Roman"/>
              <a:cs typeface="Times New Roman"/>
            </a:endParaRPr>
          </a:p>
          <a:p>
            <a:r>
              <a:rPr lang="en-US" dirty="0" smtClean="0">
                <a:latin typeface="Times New Roman"/>
                <a:cs typeface="Times New Roman"/>
              </a:rPr>
              <a:t>Climate change, global warming</a:t>
            </a:r>
          </a:p>
          <a:p>
            <a:r>
              <a:rPr lang="en-US" dirty="0" err="1" smtClean="0">
                <a:latin typeface="Times New Roman"/>
                <a:cs typeface="Times New Roman"/>
              </a:rPr>
              <a:t>Dll</a:t>
            </a:r>
            <a:endParaRPr lang="en-US" dirty="0">
              <a:latin typeface="Times New Roman"/>
              <a:cs typeface="Times New Roman"/>
            </a:endParaRPr>
          </a:p>
        </p:txBody>
      </p:sp>
      <p:pic>
        <p:nvPicPr>
          <p:cNvPr id="4" name="Picture 3" descr="23dc89c29ceba90948bde18bab89bdb743f4b2ef.jpg"/>
          <p:cNvPicPr>
            <a:picLocks noChangeAspect="1"/>
          </p:cNvPicPr>
          <p:nvPr/>
        </p:nvPicPr>
        <p:blipFill>
          <a:blip r:embed="rId2"/>
          <a:stretch>
            <a:fillRect/>
          </a:stretch>
        </p:blipFill>
        <p:spPr>
          <a:xfrm>
            <a:off x="4333146" y="167926"/>
            <a:ext cx="4659654" cy="310643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21-05-01 at 11.19.24 PM.png"/>
          <p:cNvPicPr>
            <a:picLocks noChangeAspect="1"/>
          </p:cNvPicPr>
          <p:nvPr/>
        </p:nvPicPr>
        <p:blipFill>
          <a:blip r:embed="rId2"/>
          <a:stretch>
            <a:fillRect/>
          </a:stretch>
        </p:blipFill>
        <p:spPr>
          <a:xfrm>
            <a:off x="211686" y="1302256"/>
            <a:ext cx="8735753" cy="5445341"/>
          </a:xfrm>
          <a:prstGeom prst="rect">
            <a:avLst/>
          </a:prstGeom>
        </p:spPr>
      </p:pic>
      <p:sp>
        <p:nvSpPr>
          <p:cNvPr id="3" name="Title 2"/>
          <p:cNvSpPr>
            <a:spLocks noGrp="1"/>
          </p:cNvSpPr>
          <p:nvPr>
            <p:ph type="title"/>
          </p:nvPr>
        </p:nvSpPr>
        <p:spPr>
          <a:xfrm>
            <a:off x="2525090" y="28184"/>
            <a:ext cx="6161710" cy="1143000"/>
          </a:xfrm>
        </p:spPr>
        <p:txBody>
          <a:bodyPr>
            <a:normAutofit fontScale="90000"/>
          </a:bodyPr>
          <a:lstStyle/>
          <a:p>
            <a:r>
              <a:rPr lang="en-US" dirty="0" err="1" smtClean="0">
                <a:latin typeface="Impact"/>
                <a:cs typeface="Impact"/>
              </a:rPr>
              <a:t>Contoh</a:t>
            </a:r>
            <a:r>
              <a:rPr lang="en-US" dirty="0" smtClean="0">
                <a:latin typeface="Impact"/>
                <a:cs typeface="Impact"/>
              </a:rPr>
              <a:t> CSR </a:t>
            </a:r>
            <a:r>
              <a:rPr lang="en-US" dirty="0" err="1" smtClean="0">
                <a:latin typeface="Impact"/>
                <a:cs typeface="Impact"/>
              </a:rPr>
              <a:t>Lifebouy</a:t>
            </a:r>
            <a:r>
              <a:rPr lang="en-US" dirty="0" smtClean="0">
                <a:latin typeface="Impact"/>
                <a:cs typeface="Impact"/>
              </a:rPr>
              <a:t> (Unilever)</a:t>
            </a:r>
            <a:endParaRPr lang="en-US" dirty="0">
              <a:latin typeface="Impact"/>
              <a:cs typeface="Impac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8906"/>
            <a:ext cx="8229600" cy="1143000"/>
          </a:xfrm>
        </p:spPr>
        <p:txBody>
          <a:bodyPr/>
          <a:lstStyle/>
          <a:p>
            <a:r>
              <a:rPr lang="en-US" dirty="0" smtClean="0">
                <a:latin typeface="Impact"/>
                <a:cs typeface="Impact"/>
              </a:rPr>
              <a:t>THANK YOU</a:t>
            </a:r>
            <a:endParaRPr lang="en-US" dirty="0">
              <a:latin typeface="Impact"/>
              <a:cs typeface="Impact"/>
            </a:endParaRPr>
          </a:p>
        </p:txBody>
      </p:sp>
      <p:sp>
        <p:nvSpPr>
          <p:cNvPr id="3" name="Content Placeholder 2"/>
          <p:cNvSpPr>
            <a:spLocks noGrp="1"/>
          </p:cNvSpPr>
          <p:nvPr>
            <p:ph idx="1"/>
          </p:nvPr>
        </p:nvSpPr>
        <p:spPr>
          <a:xfrm>
            <a:off x="457200" y="2421906"/>
            <a:ext cx="8229600" cy="2816465"/>
          </a:xfrm>
        </p:spPr>
        <p:txBody>
          <a:bodyPr>
            <a:normAutofit fontScale="62500" lnSpcReduction="20000"/>
          </a:bodyPr>
          <a:lstStyle/>
          <a:p>
            <a:pPr>
              <a:buNone/>
            </a:pPr>
            <a:r>
              <a:rPr lang="en-US" dirty="0" smtClean="0">
                <a:latin typeface="Times New Roman"/>
                <a:cs typeface="Times New Roman"/>
              </a:rPr>
              <a:t>REFERENCES :</a:t>
            </a:r>
          </a:p>
          <a:p>
            <a:pPr>
              <a:buNone/>
            </a:pPr>
            <a:r>
              <a:rPr lang="en-US" dirty="0" smtClean="0">
                <a:latin typeface="Times New Roman"/>
                <a:cs typeface="Times New Roman"/>
              </a:rPr>
              <a:t>Carroll, A., Brown, J., </a:t>
            </a:r>
            <a:r>
              <a:rPr lang="en-US" dirty="0" err="1" smtClean="0">
                <a:latin typeface="Times New Roman"/>
                <a:cs typeface="Times New Roman"/>
              </a:rPr>
              <a:t>Buchholtz</a:t>
            </a:r>
            <a:r>
              <a:rPr lang="en-US" dirty="0" smtClean="0">
                <a:latin typeface="Times New Roman"/>
                <a:cs typeface="Times New Roman"/>
              </a:rPr>
              <a:t>, A. (2017). Business &amp; </a:t>
            </a:r>
            <a:r>
              <a:rPr lang="en-US" dirty="0" err="1" smtClean="0">
                <a:latin typeface="Times New Roman"/>
                <a:cs typeface="Times New Roman"/>
              </a:rPr>
              <a:t>Society:Ethics</a:t>
            </a:r>
            <a:r>
              <a:rPr lang="en-US" dirty="0" smtClean="0">
                <a:latin typeface="Times New Roman"/>
                <a:cs typeface="Times New Roman"/>
              </a:rPr>
              <a:t>, Sustainability, and Stakeholder Management 10</a:t>
            </a:r>
            <a:r>
              <a:rPr lang="en-US" baseline="30000" dirty="0" smtClean="0">
                <a:latin typeface="Times New Roman"/>
                <a:cs typeface="Times New Roman"/>
              </a:rPr>
              <a:t>th</a:t>
            </a:r>
            <a:r>
              <a:rPr lang="en-US" dirty="0" smtClean="0">
                <a:latin typeface="Times New Roman"/>
                <a:cs typeface="Times New Roman"/>
              </a:rPr>
              <a:t> Ed. Boston: </a:t>
            </a:r>
            <a:r>
              <a:rPr lang="en-US" dirty="0" err="1" smtClean="0">
                <a:latin typeface="Times New Roman"/>
                <a:cs typeface="Times New Roman"/>
              </a:rPr>
              <a:t>Cengage</a:t>
            </a:r>
            <a:r>
              <a:rPr lang="en-US" dirty="0" smtClean="0">
                <a:latin typeface="Times New Roman"/>
                <a:cs typeface="Times New Roman"/>
              </a:rPr>
              <a:t> Learning.</a:t>
            </a:r>
          </a:p>
          <a:p>
            <a:pPr>
              <a:buNone/>
            </a:pPr>
            <a:r>
              <a:rPr lang="en-US" dirty="0" err="1" smtClean="0">
                <a:latin typeface="Times New Roman"/>
                <a:cs typeface="Times New Roman"/>
              </a:rPr>
              <a:t>Jurin</a:t>
            </a:r>
            <a:r>
              <a:rPr lang="en-US" dirty="0" smtClean="0">
                <a:latin typeface="Times New Roman"/>
                <a:cs typeface="Times New Roman"/>
              </a:rPr>
              <a:t>, R., Roush, D., </a:t>
            </a:r>
            <a:r>
              <a:rPr lang="en-US" dirty="0" err="1" smtClean="0">
                <a:latin typeface="Times New Roman"/>
                <a:cs typeface="Times New Roman"/>
              </a:rPr>
              <a:t>Danter</a:t>
            </a:r>
            <a:r>
              <a:rPr lang="en-US" dirty="0" smtClean="0">
                <a:latin typeface="Times New Roman"/>
                <a:cs typeface="Times New Roman"/>
              </a:rPr>
              <a:t>, J. (2010). Environmental Communication. London: Springer.</a:t>
            </a:r>
          </a:p>
          <a:p>
            <a:pPr>
              <a:buNone/>
            </a:pPr>
            <a:r>
              <a:rPr lang="en-US" dirty="0" err="1" smtClean="0">
                <a:latin typeface="Times New Roman"/>
                <a:cs typeface="Times New Roman"/>
              </a:rPr>
              <a:t>Tench</a:t>
            </a:r>
            <a:r>
              <a:rPr lang="en-US" dirty="0" smtClean="0">
                <a:latin typeface="Times New Roman"/>
                <a:cs typeface="Times New Roman"/>
              </a:rPr>
              <a:t>, R., </a:t>
            </a:r>
            <a:r>
              <a:rPr lang="en-US" dirty="0" err="1" smtClean="0">
                <a:latin typeface="Times New Roman"/>
                <a:cs typeface="Times New Roman"/>
              </a:rPr>
              <a:t>Yeomanz</a:t>
            </a:r>
            <a:r>
              <a:rPr lang="en-US" dirty="0" smtClean="0">
                <a:latin typeface="Times New Roman"/>
                <a:cs typeface="Times New Roman"/>
              </a:rPr>
              <a:t>, L. (2017). Exploring Public Relations: Global Strategic Communication 4</a:t>
            </a:r>
            <a:r>
              <a:rPr lang="en-US" baseline="30000" dirty="0" smtClean="0">
                <a:latin typeface="Times New Roman"/>
                <a:cs typeface="Times New Roman"/>
              </a:rPr>
              <a:t>th</a:t>
            </a:r>
            <a:r>
              <a:rPr lang="en-US" dirty="0" smtClean="0">
                <a:latin typeface="Times New Roman"/>
                <a:cs typeface="Times New Roman"/>
              </a:rPr>
              <a:t> Ed. Harlow: Pearson Education Limited</a:t>
            </a:r>
          </a:p>
          <a:p>
            <a:pPr>
              <a:buNone/>
            </a:pPr>
            <a:r>
              <a:rPr lang="en-US" dirty="0" smtClean="0">
                <a:latin typeface="Times New Roman"/>
                <a:cs typeface="Times New Roman"/>
                <a:hlinkClick r:id="rId2"/>
              </a:rPr>
              <a:t>https://swa.co.id/swa/my-article/triple-bottom-line-lebih-dari-sekadar-profit</a:t>
            </a:r>
            <a:r>
              <a:rPr lang="en-US" dirty="0" smtClean="0">
                <a:latin typeface="Times New Roman"/>
                <a:cs typeface="Times New Roman"/>
              </a:rPr>
              <a:t> </a:t>
            </a:r>
          </a:p>
          <a:p>
            <a:pPr>
              <a:buNone/>
            </a:pPr>
            <a:endParaRPr lang="en-US" dirty="0" smtClean="0">
              <a:latin typeface="Times New Roman"/>
              <a:cs typeface="Times New Roman"/>
            </a:endParaRPr>
          </a:p>
          <a:p>
            <a:pPr>
              <a:buNone/>
            </a:pPr>
            <a:endParaRPr lang="en-US" dirty="0" smtClean="0">
              <a:latin typeface="Times New Roman"/>
              <a:cs typeface="Times New Roman"/>
            </a:endParaRPr>
          </a:p>
          <a:p>
            <a:pPr>
              <a:buNone/>
            </a:pPr>
            <a:endParaRPr lang="en-US" dirty="0" smtClean="0">
              <a:latin typeface="Times New Roman"/>
              <a:cs typeface="Times New Roman"/>
            </a:endParaRPr>
          </a:p>
          <a:p>
            <a:pPr>
              <a:buNone/>
            </a:pP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36774" y="274638"/>
            <a:ext cx="5950026" cy="1143000"/>
          </a:xfrm>
        </p:spPr>
        <p:txBody>
          <a:bodyPr>
            <a:normAutofit fontScale="90000"/>
          </a:bodyPr>
          <a:lstStyle/>
          <a:p>
            <a:r>
              <a:rPr lang="en-US" dirty="0" smtClean="0">
                <a:latin typeface="Impact"/>
                <a:cs typeface="Impact"/>
              </a:rPr>
              <a:t>CORPORATE SOCIAL RESPONSIBILITY</a:t>
            </a:r>
            <a:endParaRPr lang="en-US" dirty="0">
              <a:latin typeface="Impact"/>
              <a:cs typeface="Impact"/>
            </a:endParaRPr>
          </a:p>
        </p:txBody>
      </p:sp>
      <p:pic>
        <p:nvPicPr>
          <p:cNvPr id="4" name="Picture 3" descr="ask.jpg"/>
          <p:cNvPicPr>
            <a:picLocks noChangeAspect="1"/>
          </p:cNvPicPr>
          <p:nvPr/>
        </p:nvPicPr>
        <p:blipFill>
          <a:blip r:embed="rId2"/>
          <a:stretch>
            <a:fillRect/>
          </a:stretch>
        </p:blipFill>
        <p:spPr>
          <a:xfrm>
            <a:off x="226620" y="2385813"/>
            <a:ext cx="5168722" cy="3404465"/>
          </a:xfrm>
          <a:prstGeom prst="rect">
            <a:avLst/>
          </a:prstGeom>
        </p:spPr>
      </p:pic>
      <p:sp>
        <p:nvSpPr>
          <p:cNvPr id="6" name="TextBox 5"/>
          <p:cNvSpPr txBox="1"/>
          <p:nvPr/>
        </p:nvSpPr>
        <p:spPr>
          <a:xfrm>
            <a:off x="5594311" y="2400931"/>
            <a:ext cx="3326655" cy="1431161"/>
          </a:xfrm>
          <a:prstGeom prst="rect">
            <a:avLst/>
          </a:prstGeom>
          <a:noFill/>
          <a:ln w="9525" cmpd="sng">
            <a:solidFill>
              <a:schemeClr val="tx1"/>
            </a:solidFill>
          </a:ln>
        </p:spPr>
        <p:txBody>
          <a:bodyPr wrap="square" rtlCol="0">
            <a:spAutoFit/>
          </a:bodyPr>
          <a:lstStyle/>
          <a:p>
            <a:r>
              <a:rPr lang="en-US" sz="2900" dirty="0" smtClean="0">
                <a:latin typeface="Times New Roman"/>
                <a:cs typeface="Times New Roman"/>
              </a:rPr>
              <a:t>What comes to YOUR MIND when talking about CSR?</a:t>
            </a:r>
            <a:endParaRPr lang="en-US" sz="2900" dirty="0">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36772" y="441662"/>
            <a:ext cx="6297788" cy="1143000"/>
          </a:xfrm>
        </p:spPr>
        <p:txBody>
          <a:bodyPr>
            <a:normAutofit fontScale="90000"/>
          </a:bodyPr>
          <a:lstStyle/>
          <a:p>
            <a:r>
              <a:rPr lang="en-US" dirty="0" smtClean="0">
                <a:latin typeface="Impact"/>
                <a:cs typeface="Impact"/>
              </a:rPr>
              <a:t>CORPORATE SOCIAL RESPONSIBILITY (TANGGUNG JAWAB SOSIAL PERUSAHAAN)</a:t>
            </a:r>
            <a:endParaRPr lang="en-US" dirty="0">
              <a:latin typeface="Impact"/>
              <a:cs typeface="Impact"/>
            </a:endParaRPr>
          </a:p>
        </p:txBody>
      </p:sp>
      <p:sp>
        <p:nvSpPr>
          <p:cNvPr id="3" name="Content Placeholder 2"/>
          <p:cNvSpPr>
            <a:spLocks noGrp="1"/>
          </p:cNvSpPr>
          <p:nvPr>
            <p:ph idx="1"/>
          </p:nvPr>
        </p:nvSpPr>
        <p:spPr>
          <a:xfrm>
            <a:off x="93199" y="2006640"/>
            <a:ext cx="4261447" cy="4949505"/>
          </a:xfrm>
        </p:spPr>
        <p:txBody>
          <a:bodyPr>
            <a:normAutofit fontScale="62500" lnSpcReduction="20000"/>
          </a:bodyPr>
          <a:lstStyle/>
          <a:p>
            <a:r>
              <a:rPr lang="en-US" dirty="0" smtClean="0">
                <a:latin typeface="Times New Roman"/>
                <a:cs typeface="Times New Roman"/>
              </a:rPr>
              <a:t>Perusahaan </a:t>
            </a:r>
            <a:r>
              <a:rPr lang="en-US" dirty="0" err="1" smtClean="0">
                <a:latin typeface="Times New Roman"/>
                <a:cs typeface="Times New Roman"/>
              </a:rPr>
              <a:t>selalu</a:t>
            </a:r>
            <a:r>
              <a:rPr lang="en-US" dirty="0" smtClean="0">
                <a:latin typeface="Times New Roman"/>
                <a:cs typeface="Times New Roman"/>
              </a:rPr>
              <a:t> </a:t>
            </a:r>
            <a:r>
              <a:rPr lang="en-US" dirty="0" err="1" smtClean="0">
                <a:latin typeface="Times New Roman"/>
                <a:cs typeface="Times New Roman"/>
              </a:rPr>
              <a:t>punya</a:t>
            </a:r>
            <a:r>
              <a:rPr lang="en-US" dirty="0" smtClean="0">
                <a:latin typeface="Times New Roman"/>
                <a:cs typeface="Times New Roman"/>
              </a:rPr>
              <a:t> </a:t>
            </a:r>
            <a:r>
              <a:rPr lang="en-US" dirty="0" err="1" smtClean="0">
                <a:latin typeface="Times New Roman"/>
                <a:cs typeface="Times New Roman"/>
              </a:rPr>
              <a:t>kewajiban</a:t>
            </a:r>
            <a:r>
              <a:rPr lang="en-US" dirty="0" smtClean="0">
                <a:latin typeface="Times New Roman"/>
                <a:cs typeface="Times New Roman"/>
              </a:rPr>
              <a:t> </a:t>
            </a:r>
            <a:r>
              <a:rPr lang="en-US" dirty="0" err="1" smtClean="0">
                <a:latin typeface="Times New Roman"/>
                <a:cs typeface="Times New Roman"/>
              </a:rPr>
              <a:t>kepada</a:t>
            </a:r>
            <a:r>
              <a:rPr lang="en-US" dirty="0" smtClean="0">
                <a:latin typeface="Times New Roman"/>
                <a:cs typeface="Times New Roman"/>
              </a:rPr>
              <a:t> </a:t>
            </a:r>
            <a:r>
              <a:rPr lang="en-US" dirty="0" err="1" smtClean="0">
                <a:latin typeface="Times New Roman"/>
                <a:cs typeface="Times New Roman"/>
              </a:rPr>
              <a:t>masyarakat</a:t>
            </a:r>
            <a:r>
              <a:rPr lang="en-US" dirty="0" smtClean="0">
                <a:latin typeface="Times New Roman"/>
                <a:cs typeface="Times New Roman"/>
              </a:rPr>
              <a:t> </a:t>
            </a:r>
            <a:r>
              <a:rPr lang="en-US" dirty="0" err="1" smtClean="0">
                <a:latin typeface="Times New Roman"/>
                <a:cs typeface="Times New Roman"/>
              </a:rPr>
              <a:t>tempat</a:t>
            </a:r>
            <a:r>
              <a:rPr lang="en-US" dirty="0" smtClean="0">
                <a:latin typeface="Times New Roman"/>
                <a:cs typeface="Times New Roman"/>
              </a:rPr>
              <a:t> </a:t>
            </a:r>
            <a:r>
              <a:rPr lang="en-US" dirty="0" err="1" smtClean="0">
                <a:latin typeface="Times New Roman"/>
                <a:cs typeface="Times New Roman"/>
              </a:rPr>
              <a:t>mereka</a:t>
            </a:r>
            <a:r>
              <a:rPr lang="en-US" dirty="0" smtClean="0">
                <a:latin typeface="Times New Roman"/>
                <a:cs typeface="Times New Roman"/>
              </a:rPr>
              <a:t> </a:t>
            </a:r>
            <a:r>
              <a:rPr lang="en-US" dirty="0" err="1" smtClean="0">
                <a:latin typeface="Times New Roman"/>
                <a:cs typeface="Times New Roman"/>
              </a:rPr>
              <a:t>beroperasi</a:t>
            </a:r>
            <a:endParaRPr lang="en-US" dirty="0" smtClean="0">
              <a:latin typeface="Times New Roman"/>
              <a:cs typeface="Times New Roman"/>
            </a:endParaRPr>
          </a:p>
          <a:p>
            <a:r>
              <a:rPr lang="en-US" dirty="0" smtClean="0">
                <a:latin typeface="Times New Roman"/>
                <a:cs typeface="Times New Roman"/>
              </a:rPr>
              <a:t>CSR </a:t>
            </a:r>
            <a:r>
              <a:rPr lang="en-US" dirty="0" err="1" smtClean="0">
                <a:latin typeface="Times New Roman"/>
                <a:cs typeface="Times New Roman"/>
              </a:rPr>
              <a:t>didefinisikan</a:t>
            </a:r>
            <a:r>
              <a:rPr lang="en-US" dirty="0" smtClean="0">
                <a:latin typeface="Times New Roman"/>
                <a:cs typeface="Times New Roman"/>
              </a:rPr>
              <a:t> </a:t>
            </a:r>
            <a:r>
              <a:rPr lang="en-US" dirty="0" err="1" smtClean="0">
                <a:latin typeface="Times New Roman"/>
                <a:cs typeface="Times New Roman"/>
              </a:rPr>
              <a:t>sebagai</a:t>
            </a:r>
            <a:r>
              <a:rPr lang="en-US" dirty="0" smtClean="0">
                <a:latin typeface="Times New Roman"/>
                <a:cs typeface="Times New Roman"/>
              </a:rPr>
              <a:t> </a:t>
            </a:r>
            <a:r>
              <a:rPr lang="en-US" dirty="0" err="1" smtClean="0">
                <a:latin typeface="Times New Roman"/>
                <a:cs typeface="Times New Roman"/>
              </a:rPr>
              <a:t>tanggungjawab</a:t>
            </a:r>
            <a:r>
              <a:rPr lang="en-US" dirty="0" smtClean="0">
                <a:latin typeface="Times New Roman"/>
                <a:cs typeface="Times New Roman"/>
              </a:rPr>
              <a:t> </a:t>
            </a:r>
            <a:r>
              <a:rPr lang="en-US" dirty="0" err="1" smtClean="0">
                <a:latin typeface="Times New Roman"/>
                <a:cs typeface="Times New Roman"/>
              </a:rPr>
              <a:t>organisasi</a:t>
            </a:r>
            <a:r>
              <a:rPr lang="en-US" dirty="0" smtClean="0">
                <a:latin typeface="Times New Roman"/>
                <a:cs typeface="Times New Roman"/>
              </a:rPr>
              <a:t> </a:t>
            </a:r>
            <a:r>
              <a:rPr lang="en-US" dirty="0" err="1" smtClean="0">
                <a:latin typeface="Times New Roman"/>
                <a:cs typeface="Times New Roman"/>
              </a:rPr>
              <a:t>kepada</a:t>
            </a:r>
            <a:r>
              <a:rPr lang="en-US" dirty="0" smtClean="0">
                <a:latin typeface="Times New Roman"/>
                <a:cs typeface="Times New Roman"/>
              </a:rPr>
              <a:t> society </a:t>
            </a:r>
            <a:r>
              <a:rPr lang="en-US" dirty="0" err="1" smtClean="0">
                <a:latin typeface="Times New Roman"/>
                <a:cs typeface="Times New Roman"/>
              </a:rPr>
              <a:t>dan</a:t>
            </a:r>
            <a:r>
              <a:rPr lang="en-US" dirty="0" smtClean="0">
                <a:latin typeface="Times New Roman"/>
                <a:cs typeface="Times New Roman"/>
              </a:rPr>
              <a:t> stakeholders (</a:t>
            </a:r>
            <a:r>
              <a:rPr lang="en-US" dirty="0" err="1" smtClean="0">
                <a:latin typeface="Times New Roman"/>
                <a:cs typeface="Times New Roman"/>
              </a:rPr>
              <a:t>Tench</a:t>
            </a:r>
            <a:r>
              <a:rPr lang="en-US" dirty="0" smtClean="0">
                <a:latin typeface="Times New Roman"/>
                <a:cs typeface="Times New Roman"/>
              </a:rPr>
              <a:t> &amp; </a:t>
            </a:r>
            <a:r>
              <a:rPr lang="en-US" dirty="0" err="1" smtClean="0">
                <a:latin typeface="Times New Roman"/>
                <a:cs typeface="Times New Roman"/>
              </a:rPr>
              <a:t>Yeomanz</a:t>
            </a:r>
            <a:r>
              <a:rPr lang="en-US" dirty="0" smtClean="0">
                <a:latin typeface="Times New Roman"/>
                <a:cs typeface="Times New Roman"/>
              </a:rPr>
              <a:t>, 2017)</a:t>
            </a:r>
          </a:p>
          <a:p>
            <a:r>
              <a:rPr lang="en-US" dirty="0" err="1" smtClean="0">
                <a:latin typeface="Times New Roman"/>
                <a:cs typeface="Times New Roman"/>
              </a:rPr>
              <a:t>Organisasi</a:t>
            </a:r>
            <a:r>
              <a:rPr lang="en-US" dirty="0" smtClean="0">
                <a:latin typeface="Times New Roman"/>
                <a:cs typeface="Times New Roman"/>
              </a:rPr>
              <a:t> </a:t>
            </a:r>
            <a:r>
              <a:rPr lang="en-US" dirty="0" err="1" smtClean="0">
                <a:latin typeface="Times New Roman"/>
                <a:cs typeface="Times New Roman"/>
              </a:rPr>
              <a:t>harus</a:t>
            </a:r>
            <a:r>
              <a:rPr lang="en-US" dirty="0" smtClean="0">
                <a:latin typeface="Times New Roman"/>
                <a:cs typeface="Times New Roman"/>
              </a:rPr>
              <a:t> </a:t>
            </a:r>
            <a:r>
              <a:rPr lang="en-US" dirty="0" err="1" smtClean="0">
                <a:latin typeface="Times New Roman"/>
                <a:cs typeface="Times New Roman"/>
              </a:rPr>
              <a:t>mempertimbangkan</a:t>
            </a:r>
            <a:r>
              <a:rPr lang="en-US" dirty="0" smtClean="0">
                <a:latin typeface="Times New Roman"/>
                <a:cs typeface="Times New Roman"/>
              </a:rPr>
              <a:t> </a:t>
            </a:r>
            <a:r>
              <a:rPr lang="en-US" dirty="0" err="1" smtClean="0">
                <a:latin typeface="Times New Roman"/>
                <a:cs typeface="Times New Roman"/>
              </a:rPr>
              <a:t>dampak</a:t>
            </a:r>
            <a:r>
              <a:rPr lang="en-US" dirty="0" smtClean="0">
                <a:latin typeface="Times New Roman"/>
                <a:cs typeface="Times New Roman"/>
              </a:rPr>
              <a:t> </a:t>
            </a:r>
            <a:r>
              <a:rPr lang="en-US" dirty="0" err="1" smtClean="0">
                <a:latin typeface="Times New Roman"/>
                <a:cs typeface="Times New Roman"/>
              </a:rPr>
              <a:t>dari</a:t>
            </a:r>
            <a:r>
              <a:rPr lang="en-US" dirty="0" smtClean="0">
                <a:latin typeface="Times New Roman"/>
                <a:cs typeface="Times New Roman"/>
              </a:rPr>
              <a:t> </a:t>
            </a:r>
            <a:r>
              <a:rPr lang="en-US" dirty="0" err="1" smtClean="0">
                <a:latin typeface="Times New Roman"/>
                <a:cs typeface="Times New Roman"/>
              </a:rPr>
              <a:t>operasi</a:t>
            </a:r>
            <a:r>
              <a:rPr lang="en-US" dirty="0" smtClean="0">
                <a:latin typeface="Times New Roman"/>
                <a:cs typeface="Times New Roman"/>
              </a:rPr>
              <a:t> </a:t>
            </a:r>
            <a:r>
              <a:rPr lang="en-US" dirty="0" err="1" smtClean="0">
                <a:latin typeface="Times New Roman"/>
                <a:cs typeface="Times New Roman"/>
              </a:rPr>
              <a:t>organisasinya</a:t>
            </a:r>
            <a:r>
              <a:rPr lang="en-US" dirty="0" smtClean="0">
                <a:latin typeface="Times New Roman"/>
                <a:cs typeface="Times New Roman"/>
              </a:rPr>
              <a:t> </a:t>
            </a:r>
            <a:r>
              <a:rPr lang="en-US" dirty="0" err="1" smtClean="0">
                <a:latin typeface="Times New Roman"/>
                <a:cs typeface="Times New Roman"/>
              </a:rPr>
              <a:t>terhadap</a:t>
            </a:r>
            <a:r>
              <a:rPr lang="en-US" dirty="0" smtClean="0">
                <a:latin typeface="Times New Roman"/>
                <a:cs typeface="Times New Roman"/>
              </a:rPr>
              <a:t> </a:t>
            </a:r>
            <a:r>
              <a:rPr lang="en-US" dirty="0" err="1" smtClean="0">
                <a:latin typeface="Times New Roman"/>
                <a:cs typeface="Times New Roman"/>
              </a:rPr>
              <a:t>masyarakat</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lingkungan</a:t>
            </a:r>
            <a:r>
              <a:rPr lang="en-US" dirty="0" smtClean="0">
                <a:latin typeface="Times New Roman"/>
                <a:cs typeface="Times New Roman"/>
              </a:rPr>
              <a:t> </a:t>
            </a:r>
            <a:r>
              <a:rPr lang="en-US" dirty="0" err="1" smtClean="0">
                <a:latin typeface="Times New Roman"/>
                <a:cs typeface="Times New Roman"/>
              </a:rPr>
              <a:t>sekitar</a:t>
            </a:r>
            <a:r>
              <a:rPr lang="en-US" dirty="0" smtClean="0">
                <a:latin typeface="Times New Roman"/>
                <a:cs typeface="Times New Roman"/>
              </a:rPr>
              <a:t> (</a:t>
            </a:r>
            <a:r>
              <a:rPr lang="en-US" dirty="0" err="1" smtClean="0">
                <a:latin typeface="Times New Roman"/>
                <a:cs typeface="Times New Roman"/>
              </a:rPr>
              <a:t>Tench</a:t>
            </a:r>
            <a:r>
              <a:rPr lang="en-US" dirty="0" smtClean="0">
                <a:latin typeface="Times New Roman"/>
                <a:cs typeface="Times New Roman"/>
              </a:rPr>
              <a:t> &amp; </a:t>
            </a:r>
            <a:r>
              <a:rPr lang="en-US" dirty="0" err="1" smtClean="0">
                <a:latin typeface="Times New Roman"/>
                <a:cs typeface="Times New Roman"/>
              </a:rPr>
              <a:t>Yeomanz</a:t>
            </a:r>
            <a:r>
              <a:rPr lang="en-US" dirty="0" smtClean="0">
                <a:latin typeface="Times New Roman"/>
                <a:cs typeface="Times New Roman"/>
              </a:rPr>
              <a:t>, 2017)</a:t>
            </a:r>
          </a:p>
          <a:p>
            <a:r>
              <a:rPr lang="en-US" dirty="0" smtClean="0">
                <a:latin typeface="Times New Roman"/>
                <a:cs typeface="Times New Roman"/>
              </a:rPr>
              <a:t>CSR </a:t>
            </a:r>
            <a:r>
              <a:rPr lang="en-US" dirty="0" err="1" smtClean="0">
                <a:latin typeface="Times New Roman"/>
                <a:cs typeface="Times New Roman"/>
              </a:rPr>
              <a:t>membantu</a:t>
            </a:r>
            <a:r>
              <a:rPr lang="en-US" dirty="0" smtClean="0">
                <a:latin typeface="Times New Roman"/>
                <a:cs typeface="Times New Roman"/>
              </a:rPr>
              <a:t> </a:t>
            </a:r>
            <a:r>
              <a:rPr lang="en-US" dirty="0" err="1" smtClean="0">
                <a:latin typeface="Times New Roman"/>
                <a:cs typeface="Times New Roman"/>
              </a:rPr>
              <a:t>membentuk</a:t>
            </a:r>
            <a:r>
              <a:rPr lang="en-US" dirty="0" smtClean="0">
                <a:latin typeface="Times New Roman"/>
                <a:cs typeface="Times New Roman"/>
              </a:rPr>
              <a:t> </a:t>
            </a:r>
            <a:r>
              <a:rPr lang="en-US" dirty="0" err="1" smtClean="0">
                <a:latin typeface="Times New Roman"/>
                <a:cs typeface="Times New Roman"/>
              </a:rPr>
              <a:t>reputasi</a:t>
            </a:r>
            <a:r>
              <a:rPr lang="en-US" dirty="0" smtClean="0">
                <a:latin typeface="Times New Roman"/>
                <a:cs typeface="Times New Roman"/>
              </a:rPr>
              <a:t> </a:t>
            </a:r>
            <a:r>
              <a:rPr lang="en-US" dirty="0" err="1" smtClean="0">
                <a:latin typeface="Times New Roman"/>
                <a:cs typeface="Times New Roman"/>
              </a:rPr>
              <a:t>perusahaan</a:t>
            </a:r>
            <a:endParaRPr lang="en-US" dirty="0" smtClean="0">
              <a:latin typeface="Times New Roman"/>
              <a:cs typeface="Times New Roman"/>
            </a:endParaRPr>
          </a:p>
          <a:p>
            <a:r>
              <a:rPr lang="en-US" dirty="0" err="1" smtClean="0">
                <a:latin typeface="Times New Roman"/>
                <a:cs typeface="Times New Roman"/>
              </a:rPr>
              <a:t>Praktisi</a:t>
            </a:r>
            <a:r>
              <a:rPr lang="en-US" dirty="0" smtClean="0">
                <a:latin typeface="Times New Roman"/>
                <a:cs typeface="Times New Roman"/>
              </a:rPr>
              <a:t> </a:t>
            </a:r>
            <a:r>
              <a:rPr lang="en-US" dirty="0" err="1" smtClean="0">
                <a:latin typeface="Times New Roman"/>
                <a:cs typeface="Times New Roman"/>
              </a:rPr>
              <a:t>komunikasi</a:t>
            </a:r>
            <a:r>
              <a:rPr lang="en-US" dirty="0" smtClean="0">
                <a:latin typeface="Times New Roman"/>
                <a:cs typeface="Times New Roman"/>
              </a:rPr>
              <a:t> </a:t>
            </a:r>
            <a:r>
              <a:rPr lang="en-US" dirty="0" err="1" smtClean="0">
                <a:latin typeface="Times New Roman"/>
                <a:cs typeface="Times New Roman"/>
              </a:rPr>
              <a:t>terlibat</a:t>
            </a:r>
            <a:r>
              <a:rPr lang="en-US" dirty="0" smtClean="0">
                <a:latin typeface="Times New Roman"/>
                <a:cs typeface="Times New Roman"/>
              </a:rPr>
              <a:t> </a:t>
            </a:r>
            <a:r>
              <a:rPr lang="en-US" dirty="0" err="1" smtClean="0">
                <a:latin typeface="Times New Roman"/>
                <a:cs typeface="Times New Roman"/>
              </a:rPr>
              <a:t>dalam</a:t>
            </a:r>
            <a:r>
              <a:rPr lang="en-US" dirty="0" smtClean="0">
                <a:latin typeface="Times New Roman"/>
                <a:cs typeface="Times New Roman"/>
              </a:rPr>
              <a:t> </a:t>
            </a:r>
            <a:r>
              <a:rPr lang="en-US" dirty="0" err="1" smtClean="0">
                <a:latin typeface="Times New Roman"/>
                <a:cs typeface="Times New Roman"/>
              </a:rPr>
              <a:t>mengembangkan</a:t>
            </a:r>
            <a:r>
              <a:rPr lang="en-US" dirty="0" smtClean="0">
                <a:latin typeface="Times New Roman"/>
                <a:cs typeface="Times New Roman"/>
              </a:rPr>
              <a:t>, </a:t>
            </a:r>
            <a:r>
              <a:rPr lang="en-US" dirty="0" err="1" smtClean="0">
                <a:latin typeface="Times New Roman"/>
                <a:cs typeface="Times New Roman"/>
              </a:rPr>
              <a:t>mengimplementasikan</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mengomunikasikan</a:t>
            </a:r>
            <a:r>
              <a:rPr lang="en-US" dirty="0" smtClean="0">
                <a:latin typeface="Times New Roman"/>
                <a:cs typeface="Times New Roman"/>
              </a:rPr>
              <a:t> program CSR</a:t>
            </a:r>
          </a:p>
        </p:txBody>
      </p:sp>
      <p:pic>
        <p:nvPicPr>
          <p:cNvPr id="4" name="Picture 3" descr="11 hotels csr.jpeg"/>
          <p:cNvPicPr>
            <a:picLocks noChangeAspect="1"/>
          </p:cNvPicPr>
          <p:nvPr/>
        </p:nvPicPr>
        <p:blipFill>
          <a:blip r:embed="rId2"/>
          <a:stretch>
            <a:fillRect/>
          </a:stretch>
        </p:blipFill>
        <p:spPr>
          <a:xfrm>
            <a:off x="4263926" y="2113917"/>
            <a:ext cx="4789353" cy="31929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DEFINISI CSR</a:t>
            </a:r>
            <a:endParaRPr lang="en-US" dirty="0">
              <a:latin typeface="Impact"/>
              <a:cs typeface="Impac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DEFINISI CSR</a:t>
            </a:r>
            <a:endParaRPr lang="en-US" dirty="0">
              <a:latin typeface="Impact"/>
              <a:cs typeface="Impact"/>
            </a:endParaRPr>
          </a:p>
        </p:txBody>
      </p:sp>
      <p:sp>
        <p:nvSpPr>
          <p:cNvPr id="3" name="Content Placeholder 2"/>
          <p:cNvSpPr>
            <a:spLocks noGrp="1"/>
          </p:cNvSpPr>
          <p:nvPr>
            <p:ph idx="1"/>
          </p:nvPr>
        </p:nvSpPr>
        <p:spPr>
          <a:xfrm>
            <a:off x="169920" y="1950253"/>
            <a:ext cx="5181600" cy="4305651"/>
          </a:xfrm>
        </p:spPr>
        <p:txBody>
          <a:bodyPr>
            <a:normAutofit fontScale="62500" lnSpcReduction="20000"/>
          </a:bodyPr>
          <a:lstStyle/>
          <a:p>
            <a:pPr lvl="0"/>
            <a:r>
              <a:rPr lang="en-US" dirty="0" smtClean="0">
                <a:latin typeface="Times New Roman"/>
                <a:cs typeface="Times New Roman"/>
              </a:rPr>
              <a:t>Continuing commitment by business to behave ethically and contribute to economic development while improving the quality of life of the workforce and their families as well as the local community and society at large (World Business Council on Sustainable Development, 1998)</a:t>
            </a:r>
          </a:p>
          <a:p>
            <a:pPr lvl="0"/>
            <a:endParaRPr lang="en-US" dirty="0" smtClean="0">
              <a:latin typeface="Times New Roman"/>
              <a:cs typeface="Times New Roman"/>
            </a:endParaRPr>
          </a:p>
          <a:p>
            <a:pPr lvl="0"/>
            <a:r>
              <a:rPr lang="en-US" dirty="0" err="1" smtClean="0">
                <a:latin typeface="Times New Roman"/>
                <a:cs typeface="Times New Roman"/>
              </a:rPr>
              <a:t>Artinya</a:t>
            </a:r>
            <a:r>
              <a:rPr lang="en-US" dirty="0" smtClean="0">
                <a:latin typeface="Times New Roman"/>
                <a:cs typeface="Times New Roman"/>
              </a:rPr>
              <a:t>…..</a:t>
            </a:r>
          </a:p>
          <a:p>
            <a:pPr lvl="0"/>
            <a:endParaRPr lang="en-US" dirty="0" smtClean="0">
              <a:latin typeface="Times New Roman"/>
              <a:cs typeface="Times New Roman"/>
            </a:endParaRPr>
          </a:p>
          <a:p>
            <a:r>
              <a:rPr lang="en-US" dirty="0" err="1" smtClean="0">
                <a:latin typeface="Times New Roman"/>
                <a:cs typeface="Times New Roman"/>
              </a:rPr>
              <a:t>Komitmen</a:t>
            </a:r>
            <a:r>
              <a:rPr lang="en-US" dirty="0" smtClean="0">
                <a:latin typeface="Times New Roman"/>
                <a:cs typeface="Times New Roman"/>
              </a:rPr>
              <a:t> </a:t>
            </a:r>
            <a:r>
              <a:rPr lang="en-US" dirty="0" err="1" smtClean="0">
                <a:latin typeface="Times New Roman"/>
                <a:cs typeface="Times New Roman"/>
              </a:rPr>
              <a:t>berkelanjutan</a:t>
            </a:r>
            <a:r>
              <a:rPr lang="en-US" dirty="0" smtClean="0">
                <a:latin typeface="Times New Roman"/>
                <a:cs typeface="Times New Roman"/>
              </a:rPr>
              <a:t> </a:t>
            </a:r>
            <a:r>
              <a:rPr lang="en-US" dirty="0" err="1" smtClean="0">
                <a:latin typeface="Times New Roman"/>
                <a:cs typeface="Times New Roman"/>
              </a:rPr>
              <a:t>dari</a:t>
            </a:r>
            <a:r>
              <a:rPr lang="en-US" dirty="0" smtClean="0">
                <a:latin typeface="Times New Roman"/>
                <a:cs typeface="Times New Roman"/>
              </a:rPr>
              <a:t> </a:t>
            </a:r>
            <a:r>
              <a:rPr lang="en-US" dirty="0" err="1" smtClean="0">
                <a:latin typeface="Times New Roman"/>
                <a:cs typeface="Times New Roman"/>
              </a:rPr>
              <a:t>bisnis/perusahaan</a:t>
            </a:r>
            <a:r>
              <a:rPr lang="en-US" dirty="0" smtClean="0">
                <a:latin typeface="Times New Roman"/>
                <a:cs typeface="Times New Roman"/>
              </a:rPr>
              <a:t> </a:t>
            </a:r>
            <a:r>
              <a:rPr lang="en-US" dirty="0" err="1" smtClean="0">
                <a:latin typeface="Times New Roman"/>
                <a:cs typeface="Times New Roman"/>
              </a:rPr>
              <a:t>untuk</a:t>
            </a:r>
            <a:r>
              <a:rPr lang="en-US" dirty="0" smtClean="0">
                <a:latin typeface="Times New Roman"/>
                <a:cs typeface="Times New Roman"/>
              </a:rPr>
              <a:t> </a:t>
            </a:r>
            <a:r>
              <a:rPr lang="en-US" dirty="0" err="1" smtClean="0">
                <a:latin typeface="Times New Roman"/>
                <a:cs typeface="Times New Roman"/>
              </a:rPr>
              <a:t>berperilaku</a:t>
            </a:r>
            <a:r>
              <a:rPr lang="en-US" dirty="0" smtClean="0">
                <a:latin typeface="Times New Roman"/>
                <a:cs typeface="Times New Roman"/>
              </a:rPr>
              <a:t> </a:t>
            </a:r>
            <a:r>
              <a:rPr lang="en-US" dirty="0" err="1" smtClean="0">
                <a:latin typeface="Times New Roman"/>
                <a:cs typeface="Times New Roman"/>
              </a:rPr>
              <a:t>etis</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berkontribusi</a:t>
            </a:r>
            <a:r>
              <a:rPr lang="en-US" dirty="0" smtClean="0">
                <a:latin typeface="Times New Roman"/>
                <a:cs typeface="Times New Roman"/>
              </a:rPr>
              <a:t> </a:t>
            </a:r>
            <a:r>
              <a:rPr lang="en-US" dirty="0" err="1" smtClean="0">
                <a:latin typeface="Times New Roman"/>
                <a:cs typeface="Times New Roman"/>
              </a:rPr>
              <a:t>terhadap</a:t>
            </a:r>
            <a:r>
              <a:rPr lang="en-US" dirty="0" smtClean="0">
                <a:latin typeface="Times New Roman"/>
                <a:cs typeface="Times New Roman"/>
              </a:rPr>
              <a:t> </a:t>
            </a:r>
            <a:r>
              <a:rPr lang="en-US" dirty="0" err="1" smtClean="0">
                <a:latin typeface="Times New Roman"/>
                <a:cs typeface="Times New Roman"/>
              </a:rPr>
              <a:t>pembangunan</a:t>
            </a:r>
            <a:r>
              <a:rPr lang="en-US" dirty="0" smtClean="0">
                <a:latin typeface="Times New Roman"/>
                <a:cs typeface="Times New Roman"/>
              </a:rPr>
              <a:t> </a:t>
            </a:r>
            <a:r>
              <a:rPr lang="en-US" dirty="0" err="1" smtClean="0">
                <a:latin typeface="Times New Roman"/>
                <a:cs typeface="Times New Roman"/>
              </a:rPr>
              <a:t>ekonomi</a:t>
            </a:r>
            <a:r>
              <a:rPr lang="en-US" dirty="0" smtClean="0">
                <a:latin typeface="Times New Roman"/>
                <a:cs typeface="Times New Roman"/>
              </a:rPr>
              <a:t> </a:t>
            </a:r>
            <a:r>
              <a:rPr lang="en-US" dirty="0" err="1" smtClean="0">
                <a:latin typeface="Times New Roman"/>
                <a:cs typeface="Times New Roman"/>
              </a:rPr>
              <a:t>serta</a:t>
            </a:r>
            <a:r>
              <a:rPr lang="en-US" dirty="0" smtClean="0">
                <a:latin typeface="Times New Roman"/>
                <a:cs typeface="Times New Roman"/>
              </a:rPr>
              <a:t> </a:t>
            </a:r>
            <a:r>
              <a:rPr lang="en-US" dirty="0" err="1" smtClean="0">
                <a:latin typeface="Times New Roman"/>
                <a:cs typeface="Times New Roman"/>
              </a:rPr>
              <a:t>meningkatkan</a:t>
            </a:r>
            <a:r>
              <a:rPr lang="en-US" dirty="0" smtClean="0">
                <a:latin typeface="Times New Roman"/>
                <a:cs typeface="Times New Roman"/>
              </a:rPr>
              <a:t> </a:t>
            </a:r>
            <a:r>
              <a:rPr lang="en-US" dirty="0" err="1" smtClean="0">
                <a:latin typeface="Times New Roman"/>
                <a:cs typeface="Times New Roman"/>
              </a:rPr>
              <a:t>kualitas</a:t>
            </a:r>
            <a:r>
              <a:rPr lang="en-US" dirty="0" smtClean="0">
                <a:latin typeface="Times New Roman"/>
                <a:cs typeface="Times New Roman"/>
              </a:rPr>
              <a:t> </a:t>
            </a:r>
            <a:r>
              <a:rPr lang="en-US" dirty="0" err="1" smtClean="0">
                <a:latin typeface="Times New Roman"/>
                <a:cs typeface="Times New Roman"/>
              </a:rPr>
              <a:t>hidup</a:t>
            </a:r>
            <a:r>
              <a:rPr lang="en-US" dirty="0" smtClean="0">
                <a:latin typeface="Times New Roman"/>
                <a:cs typeface="Times New Roman"/>
              </a:rPr>
              <a:t> </a:t>
            </a:r>
            <a:r>
              <a:rPr lang="en-US" dirty="0" err="1" smtClean="0">
                <a:latin typeface="Times New Roman"/>
                <a:cs typeface="Times New Roman"/>
              </a:rPr>
              <a:t>karyawan</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keluarganya</a:t>
            </a:r>
            <a:r>
              <a:rPr lang="en-US" dirty="0" smtClean="0">
                <a:latin typeface="Times New Roman"/>
                <a:cs typeface="Times New Roman"/>
              </a:rPr>
              <a:t>, </a:t>
            </a:r>
            <a:r>
              <a:rPr lang="en-US" dirty="0" err="1" smtClean="0">
                <a:latin typeface="Times New Roman"/>
                <a:cs typeface="Times New Roman"/>
              </a:rPr>
              <a:t>komunitas</a:t>
            </a:r>
            <a:r>
              <a:rPr lang="en-US" dirty="0" smtClean="0">
                <a:latin typeface="Times New Roman"/>
                <a:cs typeface="Times New Roman"/>
              </a:rPr>
              <a:t> </a:t>
            </a:r>
            <a:r>
              <a:rPr lang="en-US" dirty="0" err="1" smtClean="0">
                <a:latin typeface="Times New Roman"/>
                <a:cs typeface="Times New Roman"/>
              </a:rPr>
              <a:t>lokal</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masyarakat</a:t>
            </a:r>
            <a:r>
              <a:rPr lang="en-US" dirty="0" smtClean="0">
                <a:latin typeface="Times New Roman"/>
                <a:cs typeface="Times New Roman"/>
              </a:rPr>
              <a:t> </a:t>
            </a:r>
            <a:r>
              <a:rPr lang="en-US" dirty="0" err="1" smtClean="0">
                <a:latin typeface="Times New Roman"/>
                <a:cs typeface="Times New Roman"/>
              </a:rPr>
              <a:t>luas</a:t>
            </a:r>
            <a:endParaRPr lang="en-US" dirty="0">
              <a:latin typeface="Times New Roman"/>
              <a:cs typeface="Times New Roman"/>
            </a:endParaRPr>
          </a:p>
        </p:txBody>
      </p:sp>
      <p:pic>
        <p:nvPicPr>
          <p:cNvPr id="4" name="Picture 3" descr="csr.jpg"/>
          <p:cNvPicPr>
            <a:picLocks noChangeAspect="1"/>
          </p:cNvPicPr>
          <p:nvPr/>
        </p:nvPicPr>
        <p:blipFill>
          <a:blip r:embed="rId2"/>
          <a:stretch>
            <a:fillRect/>
          </a:stretch>
        </p:blipFill>
        <p:spPr>
          <a:xfrm>
            <a:off x="5381760" y="2043994"/>
            <a:ext cx="3505200" cy="34956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CSR</a:t>
            </a:r>
            <a:endParaRPr lang="en-US" dirty="0">
              <a:latin typeface="Impact"/>
              <a:cs typeface="Impact"/>
            </a:endParaRPr>
          </a:p>
        </p:txBody>
      </p:sp>
      <p:sp>
        <p:nvSpPr>
          <p:cNvPr id="3" name="Content Placeholder 2"/>
          <p:cNvSpPr>
            <a:spLocks noGrp="1"/>
          </p:cNvSpPr>
          <p:nvPr>
            <p:ph idx="1"/>
          </p:nvPr>
        </p:nvSpPr>
        <p:spPr>
          <a:xfrm>
            <a:off x="457200" y="1583936"/>
            <a:ext cx="8229600" cy="4886657"/>
          </a:xfrm>
          <a:solidFill>
            <a:srgbClr val="FFFFFF">
              <a:alpha val="85000"/>
            </a:srgbClr>
          </a:solidFill>
        </p:spPr>
        <p:txBody>
          <a:bodyPr>
            <a:normAutofit fontScale="70000" lnSpcReduction="20000"/>
          </a:bodyPr>
          <a:lstStyle/>
          <a:p>
            <a:r>
              <a:rPr lang="en-US" dirty="0" smtClean="0">
                <a:latin typeface="Times New Roman"/>
                <a:cs typeface="Times New Roman"/>
              </a:rPr>
              <a:t>Perusahaan </a:t>
            </a:r>
            <a:r>
              <a:rPr lang="en-US" dirty="0" err="1" smtClean="0">
                <a:latin typeface="Times New Roman"/>
                <a:cs typeface="Times New Roman"/>
              </a:rPr>
              <a:t>idealnya</a:t>
            </a:r>
            <a:r>
              <a:rPr lang="en-US" dirty="0" smtClean="0">
                <a:latin typeface="Times New Roman"/>
                <a:cs typeface="Times New Roman"/>
              </a:rPr>
              <a:t> </a:t>
            </a:r>
            <a:r>
              <a:rPr lang="en-US" dirty="0" err="1" smtClean="0">
                <a:latin typeface="Times New Roman"/>
                <a:cs typeface="Times New Roman"/>
              </a:rPr>
              <a:t>tidak</a:t>
            </a:r>
            <a:r>
              <a:rPr lang="en-US" dirty="0" smtClean="0">
                <a:latin typeface="Times New Roman"/>
                <a:cs typeface="Times New Roman"/>
              </a:rPr>
              <a:t> </a:t>
            </a:r>
            <a:r>
              <a:rPr lang="en-US" dirty="0" err="1" smtClean="0">
                <a:latin typeface="Times New Roman"/>
                <a:cs typeface="Times New Roman"/>
              </a:rPr>
              <a:t>hanya</a:t>
            </a:r>
            <a:r>
              <a:rPr lang="en-US" dirty="0" smtClean="0">
                <a:latin typeface="Times New Roman"/>
                <a:cs typeface="Times New Roman"/>
              </a:rPr>
              <a:t> </a:t>
            </a:r>
            <a:r>
              <a:rPr lang="en-US" dirty="0" err="1" smtClean="0">
                <a:latin typeface="Times New Roman"/>
                <a:cs typeface="Times New Roman"/>
              </a:rPr>
              <a:t>mengejar</a:t>
            </a:r>
            <a:r>
              <a:rPr lang="en-US" dirty="0" smtClean="0">
                <a:latin typeface="Times New Roman"/>
                <a:cs typeface="Times New Roman"/>
              </a:rPr>
              <a:t> </a:t>
            </a:r>
            <a:r>
              <a:rPr lang="en-US" dirty="0" err="1" smtClean="0">
                <a:latin typeface="Times New Roman"/>
                <a:cs typeface="Times New Roman"/>
              </a:rPr>
              <a:t>keuntungan</a:t>
            </a:r>
            <a:r>
              <a:rPr lang="en-US" dirty="0" smtClean="0">
                <a:latin typeface="Times New Roman"/>
                <a:cs typeface="Times New Roman"/>
              </a:rPr>
              <a:t> </a:t>
            </a:r>
            <a:r>
              <a:rPr lang="en-US" dirty="0" err="1" smtClean="0">
                <a:latin typeface="Times New Roman"/>
                <a:cs typeface="Times New Roman"/>
              </a:rPr>
              <a:t>untuk</a:t>
            </a:r>
            <a:r>
              <a:rPr lang="en-US" dirty="0" smtClean="0">
                <a:latin typeface="Times New Roman"/>
                <a:cs typeface="Times New Roman"/>
              </a:rPr>
              <a:t> </a:t>
            </a:r>
            <a:r>
              <a:rPr lang="en-US" dirty="0" err="1" smtClean="0">
                <a:latin typeface="Times New Roman"/>
                <a:cs typeface="Times New Roman"/>
              </a:rPr>
              <a:t>dirinya</a:t>
            </a:r>
            <a:r>
              <a:rPr lang="en-US" dirty="0" smtClean="0">
                <a:latin typeface="Times New Roman"/>
                <a:cs typeface="Times New Roman"/>
              </a:rPr>
              <a:t> </a:t>
            </a:r>
            <a:r>
              <a:rPr lang="en-US" dirty="0" err="1" smtClean="0">
                <a:latin typeface="Times New Roman"/>
                <a:cs typeface="Times New Roman"/>
              </a:rPr>
              <a:t>sendiri</a:t>
            </a:r>
            <a:r>
              <a:rPr lang="en-US" dirty="0" smtClean="0">
                <a:latin typeface="Times New Roman"/>
                <a:cs typeface="Times New Roman"/>
              </a:rPr>
              <a:t>, </a:t>
            </a:r>
            <a:r>
              <a:rPr lang="en-US" dirty="0" err="1" smtClean="0">
                <a:latin typeface="Times New Roman"/>
                <a:cs typeface="Times New Roman"/>
              </a:rPr>
              <a:t>tapi</a:t>
            </a:r>
            <a:r>
              <a:rPr lang="en-US" dirty="0" smtClean="0">
                <a:latin typeface="Times New Roman"/>
                <a:cs typeface="Times New Roman"/>
              </a:rPr>
              <a:t> </a:t>
            </a:r>
            <a:r>
              <a:rPr lang="en-US" dirty="0" err="1" smtClean="0">
                <a:latin typeface="Times New Roman"/>
                <a:cs typeface="Times New Roman"/>
              </a:rPr>
              <a:t>harus</a:t>
            </a:r>
            <a:r>
              <a:rPr lang="en-US" dirty="0" smtClean="0">
                <a:latin typeface="Times New Roman"/>
                <a:cs typeface="Times New Roman"/>
              </a:rPr>
              <a:t> </a:t>
            </a:r>
            <a:r>
              <a:rPr lang="en-US" dirty="0" err="1" smtClean="0">
                <a:latin typeface="Times New Roman"/>
                <a:cs typeface="Times New Roman"/>
              </a:rPr>
              <a:t>bisa</a:t>
            </a:r>
            <a:r>
              <a:rPr lang="en-US" dirty="0" smtClean="0">
                <a:latin typeface="Times New Roman"/>
                <a:cs typeface="Times New Roman"/>
              </a:rPr>
              <a:t> </a:t>
            </a:r>
            <a:r>
              <a:rPr lang="en-US" dirty="0" err="1" smtClean="0">
                <a:latin typeface="Times New Roman"/>
                <a:cs typeface="Times New Roman"/>
              </a:rPr>
              <a:t>memberi</a:t>
            </a:r>
            <a:r>
              <a:rPr lang="en-US" dirty="0" smtClean="0">
                <a:latin typeface="Times New Roman"/>
                <a:cs typeface="Times New Roman"/>
              </a:rPr>
              <a:t> </a:t>
            </a:r>
            <a:r>
              <a:rPr lang="en-US" dirty="0" err="1" smtClean="0">
                <a:latin typeface="Times New Roman"/>
                <a:cs typeface="Times New Roman"/>
              </a:rPr>
              <a:t>manfaat</a:t>
            </a:r>
            <a:r>
              <a:rPr lang="en-US" dirty="0" smtClean="0">
                <a:latin typeface="Times New Roman"/>
                <a:cs typeface="Times New Roman"/>
              </a:rPr>
              <a:t> </a:t>
            </a:r>
            <a:r>
              <a:rPr lang="en-US" dirty="0" err="1" smtClean="0">
                <a:latin typeface="Times New Roman"/>
                <a:cs typeface="Times New Roman"/>
              </a:rPr>
              <a:t>pada</a:t>
            </a:r>
            <a:r>
              <a:rPr lang="en-US" dirty="0" smtClean="0">
                <a:latin typeface="Times New Roman"/>
                <a:cs typeface="Times New Roman"/>
              </a:rPr>
              <a:t> </a:t>
            </a:r>
            <a:r>
              <a:rPr lang="en-US" dirty="0" err="1" smtClean="0">
                <a:latin typeface="Times New Roman"/>
                <a:cs typeface="Times New Roman"/>
              </a:rPr>
              <a:t>lingkungan</a:t>
            </a:r>
            <a:r>
              <a:rPr lang="en-US" dirty="0" smtClean="0">
                <a:latin typeface="Times New Roman"/>
                <a:cs typeface="Times New Roman"/>
              </a:rPr>
              <a:t> </a:t>
            </a:r>
            <a:r>
              <a:rPr lang="en-US" dirty="0" err="1" smtClean="0">
                <a:latin typeface="Times New Roman"/>
                <a:cs typeface="Times New Roman"/>
              </a:rPr>
              <a:t>di</a:t>
            </a:r>
            <a:r>
              <a:rPr lang="en-US" dirty="0" smtClean="0">
                <a:latin typeface="Times New Roman"/>
                <a:cs typeface="Times New Roman"/>
              </a:rPr>
              <a:t> </a:t>
            </a:r>
            <a:r>
              <a:rPr lang="en-US" dirty="0" err="1" smtClean="0">
                <a:latin typeface="Times New Roman"/>
                <a:cs typeface="Times New Roman"/>
              </a:rPr>
              <a:t>mana</a:t>
            </a:r>
            <a:r>
              <a:rPr lang="en-US" dirty="0" smtClean="0">
                <a:latin typeface="Times New Roman"/>
                <a:cs typeface="Times New Roman"/>
              </a:rPr>
              <a:t> </a:t>
            </a:r>
            <a:r>
              <a:rPr lang="en-US" dirty="0" err="1" smtClean="0">
                <a:latin typeface="Times New Roman"/>
                <a:cs typeface="Times New Roman"/>
              </a:rPr>
              <a:t>perusahaan</a:t>
            </a:r>
            <a:r>
              <a:rPr lang="en-US" dirty="0" smtClean="0">
                <a:latin typeface="Times New Roman"/>
                <a:cs typeface="Times New Roman"/>
              </a:rPr>
              <a:t> </a:t>
            </a:r>
            <a:r>
              <a:rPr lang="en-US" dirty="0" err="1" smtClean="0">
                <a:latin typeface="Times New Roman"/>
                <a:cs typeface="Times New Roman"/>
              </a:rPr>
              <a:t>beroperasi</a:t>
            </a:r>
            <a:r>
              <a:rPr lang="en-US" dirty="0" smtClean="0">
                <a:latin typeface="Times New Roman"/>
                <a:cs typeface="Times New Roman"/>
              </a:rPr>
              <a:t>.  </a:t>
            </a:r>
            <a:r>
              <a:rPr lang="en-US" dirty="0" err="1" smtClean="0">
                <a:latin typeface="Times New Roman"/>
                <a:cs typeface="Times New Roman"/>
              </a:rPr>
              <a:t>Manfaat</a:t>
            </a:r>
            <a:r>
              <a:rPr lang="en-US" dirty="0" smtClean="0">
                <a:latin typeface="Times New Roman"/>
                <a:cs typeface="Times New Roman"/>
              </a:rPr>
              <a:t> </a:t>
            </a:r>
            <a:r>
              <a:rPr lang="en-US" dirty="0" err="1" smtClean="0">
                <a:latin typeface="Times New Roman"/>
                <a:cs typeface="Times New Roman"/>
              </a:rPr>
              <a:t>tersebut</a:t>
            </a:r>
            <a:r>
              <a:rPr lang="en-US" dirty="0" smtClean="0">
                <a:latin typeface="Times New Roman"/>
                <a:cs typeface="Times New Roman"/>
              </a:rPr>
              <a:t> </a:t>
            </a:r>
            <a:r>
              <a:rPr lang="en-US" dirty="0" err="1" smtClean="0">
                <a:latin typeface="Times New Roman"/>
                <a:cs typeface="Times New Roman"/>
              </a:rPr>
              <a:t>dapat</a:t>
            </a:r>
            <a:r>
              <a:rPr lang="en-US" dirty="0" smtClean="0">
                <a:latin typeface="Times New Roman"/>
                <a:cs typeface="Times New Roman"/>
              </a:rPr>
              <a:t> </a:t>
            </a:r>
            <a:r>
              <a:rPr lang="en-US" dirty="0" err="1" smtClean="0">
                <a:latin typeface="Times New Roman"/>
                <a:cs typeface="Times New Roman"/>
              </a:rPr>
              <a:t>diberikan</a:t>
            </a:r>
            <a:r>
              <a:rPr lang="en-US" dirty="0" smtClean="0">
                <a:latin typeface="Times New Roman"/>
                <a:cs typeface="Times New Roman"/>
              </a:rPr>
              <a:t> </a:t>
            </a:r>
            <a:r>
              <a:rPr lang="en-US" dirty="0" err="1" smtClean="0">
                <a:latin typeface="Times New Roman"/>
                <a:cs typeface="Times New Roman"/>
              </a:rPr>
              <a:t>dengan</a:t>
            </a:r>
            <a:r>
              <a:rPr lang="en-US" dirty="0" smtClean="0">
                <a:latin typeface="Times New Roman"/>
                <a:cs typeface="Times New Roman"/>
              </a:rPr>
              <a:t> </a:t>
            </a:r>
            <a:r>
              <a:rPr lang="en-US" dirty="0" err="1" smtClean="0">
                <a:latin typeface="Times New Roman"/>
                <a:cs typeface="Times New Roman"/>
              </a:rPr>
              <a:t>cara</a:t>
            </a:r>
            <a:r>
              <a:rPr lang="en-US" dirty="0" smtClean="0">
                <a:latin typeface="Times New Roman"/>
                <a:cs typeface="Times New Roman"/>
              </a:rPr>
              <a:t> </a:t>
            </a:r>
            <a:r>
              <a:rPr lang="en-US" dirty="0" err="1" smtClean="0">
                <a:latin typeface="Times New Roman"/>
                <a:cs typeface="Times New Roman"/>
              </a:rPr>
              <a:t>melaksanakan</a:t>
            </a:r>
            <a:r>
              <a:rPr lang="en-US" dirty="0" smtClean="0">
                <a:latin typeface="Times New Roman"/>
                <a:cs typeface="Times New Roman"/>
              </a:rPr>
              <a:t> program Corporate Social Responsibility (CSR). Program </a:t>
            </a:r>
            <a:r>
              <a:rPr lang="en-US" dirty="0" err="1" smtClean="0">
                <a:latin typeface="Times New Roman"/>
                <a:cs typeface="Times New Roman"/>
              </a:rPr>
              <a:t>diharapkan</a:t>
            </a:r>
            <a:r>
              <a:rPr lang="en-US" dirty="0" smtClean="0">
                <a:latin typeface="Times New Roman"/>
                <a:cs typeface="Times New Roman"/>
              </a:rPr>
              <a:t> </a:t>
            </a:r>
            <a:r>
              <a:rPr lang="en-US" dirty="0" err="1" smtClean="0">
                <a:latin typeface="Times New Roman"/>
                <a:cs typeface="Times New Roman"/>
              </a:rPr>
              <a:t>akan</a:t>
            </a:r>
            <a:r>
              <a:rPr lang="en-US" dirty="0" smtClean="0">
                <a:latin typeface="Times New Roman"/>
                <a:cs typeface="Times New Roman"/>
              </a:rPr>
              <a:t> </a:t>
            </a:r>
            <a:r>
              <a:rPr lang="en-US" dirty="0" err="1" smtClean="0">
                <a:latin typeface="Times New Roman"/>
                <a:cs typeface="Times New Roman"/>
              </a:rPr>
              <a:t>meningkatkan</a:t>
            </a:r>
            <a:r>
              <a:rPr lang="en-US" dirty="0" smtClean="0">
                <a:latin typeface="Times New Roman"/>
                <a:cs typeface="Times New Roman"/>
              </a:rPr>
              <a:t> </a:t>
            </a:r>
            <a:r>
              <a:rPr lang="en-US" dirty="0" err="1" smtClean="0">
                <a:latin typeface="Times New Roman"/>
                <a:cs typeface="Times New Roman"/>
              </a:rPr>
              <a:t>kesejahteraan</a:t>
            </a:r>
            <a:r>
              <a:rPr lang="en-US" dirty="0" smtClean="0">
                <a:latin typeface="Times New Roman"/>
                <a:cs typeface="Times New Roman"/>
              </a:rPr>
              <a:t> </a:t>
            </a:r>
            <a:r>
              <a:rPr lang="en-US" dirty="0" err="1" smtClean="0">
                <a:latin typeface="Times New Roman"/>
                <a:cs typeface="Times New Roman"/>
              </a:rPr>
              <a:t>bagi</a:t>
            </a:r>
            <a:r>
              <a:rPr lang="en-US" dirty="0" smtClean="0">
                <a:latin typeface="Times New Roman"/>
                <a:cs typeface="Times New Roman"/>
              </a:rPr>
              <a:t> </a:t>
            </a:r>
            <a:r>
              <a:rPr lang="en-US" dirty="0" err="1" smtClean="0">
                <a:latin typeface="Times New Roman"/>
                <a:cs typeface="Times New Roman"/>
              </a:rPr>
              <a:t>karyawan</a:t>
            </a:r>
            <a:r>
              <a:rPr lang="en-US" dirty="0" smtClean="0">
                <a:latin typeface="Times New Roman"/>
                <a:cs typeface="Times New Roman"/>
              </a:rPr>
              <a:t>, </a:t>
            </a:r>
            <a:r>
              <a:rPr lang="en-US" dirty="0" err="1" smtClean="0">
                <a:latin typeface="Times New Roman"/>
                <a:cs typeface="Times New Roman"/>
              </a:rPr>
              <a:t>kastemer</a:t>
            </a:r>
            <a:r>
              <a:rPr lang="en-US" dirty="0" smtClean="0">
                <a:latin typeface="Times New Roman"/>
                <a:cs typeface="Times New Roman"/>
              </a:rPr>
              <a:t>, </a:t>
            </a:r>
            <a:r>
              <a:rPr lang="en-US" dirty="0" err="1" smtClean="0">
                <a:latin typeface="Times New Roman"/>
                <a:cs typeface="Times New Roman"/>
              </a:rPr>
              <a:t>masyarakat</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lingkungan</a:t>
            </a:r>
            <a:r>
              <a:rPr lang="en-US" dirty="0" smtClean="0">
                <a:latin typeface="Times New Roman"/>
                <a:cs typeface="Times New Roman"/>
              </a:rPr>
              <a:t> </a:t>
            </a:r>
            <a:r>
              <a:rPr lang="en-US" dirty="0" err="1" smtClean="0">
                <a:latin typeface="Times New Roman"/>
                <a:cs typeface="Times New Roman"/>
              </a:rPr>
              <a:t>sehingga</a:t>
            </a:r>
            <a:r>
              <a:rPr lang="en-US" dirty="0" smtClean="0">
                <a:latin typeface="Times New Roman"/>
                <a:cs typeface="Times New Roman"/>
              </a:rPr>
              <a:t> </a:t>
            </a:r>
            <a:r>
              <a:rPr lang="en-US" dirty="0" err="1" smtClean="0">
                <a:latin typeface="Times New Roman"/>
                <a:cs typeface="Times New Roman"/>
              </a:rPr>
              <a:t>akan</a:t>
            </a:r>
            <a:r>
              <a:rPr lang="en-US" dirty="0" smtClean="0">
                <a:latin typeface="Times New Roman"/>
                <a:cs typeface="Times New Roman"/>
              </a:rPr>
              <a:t> </a:t>
            </a:r>
            <a:r>
              <a:rPr lang="en-US" dirty="0" err="1" smtClean="0">
                <a:latin typeface="Times New Roman"/>
                <a:cs typeface="Times New Roman"/>
              </a:rPr>
              <a:t>terjalin</a:t>
            </a:r>
            <a:r>
              <a:rPr lang="en-US" dirty="0" smtClean="0">
                <a:latin typeface="Times New Roman"/>
                <a:cs typeface="Times New Roman"/>
              </a:rPr>
              <a:t> </a:t>
            </a:r>
            <a:r>
              <a:rPr lang="en-US" dirty="0" err="1" smtClean="0">
                <a:latin typeface="Times New Roman"/>
                <a:cs typeface="Times New Roman"/>
              </a:rPr>
              <a:t>hubungan</a:t>
            </a:r>
            <a:r>
              <a:rPr lang="en-US" dirty="0" smtClean="0">
                <a:latin typeface="Times New Roman"/>
                <a:cs typeface="Times New Roman"/>
              </a:rPr>
              <a:t> </a:t>
            </a:r>
            <a:r>
              <a:rPr lang="en-US" dirty="0" err="1" smtClean="0">
                <a:latin typeface="Times New Roman"/>
                <a:cs typeface="Times New Roman"/>
              </a:rPr>
              <a:t>harmonis</a:t>
            </a:r>
            <a:r>
              <a:rPr lang="en-US" dirty="0" smtClean="0">
                <a:latin typeface="Times New Roman"/>
                <a:cs typeface="Times New Roman"/>
              </a:rPr>
              <a:t> </a:t>
            </a:r>
            <a:r>
              <a:rPr lang="en-US" dirty="0" err="1" smtClean="0">
                <a:latin typeface="Times New Roman"/>
                <a:cs typeface="Times New Roman"/>
              </a:rPr>
              <a:t>antara</a:t>
            </a:r>
            <a:r>
              <a:rPr lang="en-US" dirty="0" smtClean="0">
                <a:latin typeface="Times New Roman"/>
                <a:cs typeface="Times New Roman"/>
              </a:rPr>
              <a:t> </a:t>
            </a:r>
            <a:r>
              <a:rPr lang="en-US" dirty="0" err="1" smtClean="0">
                <a:latin typeface="Times New Roman"/>
                <a:cs typeface="Times New Roman"/>
              </a:rPr>
              <a:t>perusahaan</a:t>
            </a:r>
            <a:r>
              <a:rPr lang="en-US" dirty="0" smtClean="0">
                <a:latin typeface="Times New Roman"/>
                <a:cs typeface="Times New Roman"/>
              </a:rPr>
              <a:t> </a:t>
            </a:r>
            <a:r>
              <a:rPr lang="en-US" dirty="0" err="1" smtClean="0">
                <a:latin typeface="Times New Roman"/>
                <a:cs typeface="Times New Roman"/>
              </a:rPr>
              <a:t>dengan</a:t>
            </a:r>
            <a:r>
              <a:rPr lang="en-US" dirty="0" smtClean="0">
                <a:latin typeface="Times New Roman"/>
                <a:cs typeface="Times New Roman"/>
              </a:rPr>
              <a:t> </a:t>
            </a:r>
            <a:r>
              <a:rPr lang="en-US" dirty="0" err="1" smtClean="0">
                <a:latin typeface="Times New Roman"/>
                <a:cs typeface="Times New Roman"/>
              </a:rPr>
              <a:t>lingkungan</a:t>
            </a:r>
            <a:r>
              <a:rPr lang="en-US" dirty="0" smtClean="0">
                <a:latin typeface="Times New Roman"/>
                <a:cs typeface="Times New Roman"/>
              </a:rPr>
              <a:t> </a:t>
            </a:r>
            <a:r>
              <a:rPr lang="en-US" dirty="0" err="1" smtClean="0">
                <a:latin typeface="Times New Roman"/>
                <a:cs typeface="Times New Roman"/>
              </a:rPr>
              <a:t>sekitar</a:t>
            </a:r>
            <a:endParaRPr lang="en-US" dirty="0" smtClean="0">
              <a:latin typeface="Times New Roman"/>
              <a:cs typeface="Times New Roman"/>
            </a:endParaRPr>
          </a:p>
          <a:p>
            <a:r>
              <a:rPr lang="en-US" dirty="0" smtClean="0">
                <a:latin typeface="Times New Roman"/>
                <a:cs typeface="Times New Roman"/>
              </a:rPr>
              <a:t>CSR </a:t>
            </a:r>
            <a:r>
              <a:rPr lang="en-US" dirty="0" err="1" smtClean="0">
                <a:latin typeface="Times New Roman"/>
                <a:cs typeface="Times New Roman"/>
              </a:rPr>
              <a:t>adalah</a:t>
            </a:r>
            <a:r>
              <a:rPr lang="en-US" dirty="0" smtClean="0">
                <a:latin typeface="Times New Roman"/>
                <a:cs typeface="Times New Roman"/>
              </a:rPr>
              <a:t> </a:t>
            </a:r>
            <a:r>
              <a:rPr lang="en-US" dirty="0" err="1" smtClean="0">
                <a:latin typeface="Times New Roman"/>
                <a:cs typeface="Times New Roman"/>
              </a:rPr>
              <a:t>salah</a:t>
            </a:r>
            <a:r>
              <a:rPr lang="en-US" dirty="0" smtClean="0">
                <a:latin typeface="Times New Roman"/>
                <a:cs typeface="Times New Roman"/>
              </a:rPr>
              <a:t> </a:t>
            </a:r>
            <a:r>
              <a:rPr lang="en-US" dirty="0" err="1" smtClean="0">
                <a:latin typeface="Times New Roman"/>
                <a:cs typeface="Times New Roman"/>
              </a:rPr>
              <a:t>satu</a:t>
            </a:r>
            <a:r>
              <a:rPr lang="en-US" dirty="0" smtClean="0">
                <a:latin typeface="Times New Roman"/>
                <a:cs typeface="Times New Roman"/>
              </a:rPr>
              <a:t> </a:t>
            </a:r>
            <a:r>
              <a:rPr lang="en-US" dirty="0" err="1" smtClean="0">
                <a:latin typeface="Times New Roman"/>
                <a:cs typeface="Times New Roman"/>
              </a:rPr>
              <a:t>bentuk</a:t>
            </a:r>
            <a:r>
              <a:rPr lang="en-US" dirty="0" smtClean="0">
                <a:latin typeface="Times New Roman"/>
                <a:cs typeface="Times New Roman"/>
              </a:rPr>
              <a:t> </a:t>
            </a:r>
            <a:r>
              <a:rPr lang="en-US" dirty="0" err="1" smtClean="0">
                <a:latin typeface="Times New Roman"/>
                <a:cs typeface="Times New Roman"/>
              </a:rPr>
              <a:t>komunikasi</a:t>
            </a:r>
            <a:r>
              <a:rPr lang="en-US" dirty="0" smtClean="0">
                <a:latin typeface="Times New Roman"/>
                <a:cs typeface="Times New Roman"/>
              </a:rPr>
              <a:t> </a:t>
            </a:r>
            <a:r>
              <a:rPr lang="en-US" dirty="0" err="1" smtClean="0">
                <a:latin typeface="Times New Roman"/>
                <a:cs typeface="Times New Roman"/>
              </a:rPr>
              <a:t>kesehatan</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lingkungan</a:t>
            </a:r>
            <a:r>
              <a:rPr lang="en-US" dirty="0" smtClean="0">
                <a:latin typeface="Times New Roman"/>
                <a:cs typeface="Times New Roman"/>
              </a:rPr>
              <a:t>, </a:t>
            </a:r>
            <a:r>
              <a:rPr lang="en-US" dirty="0" err="1" smtClean="0">
                <a:latin typeface="Times New Roman"/>
                <a:cs typeface="Times New Roman"/>
              </a:rPr>
              <a:t>karena</a:t>
            </a:r>
            <a:r>
              <a:rPr lang="en-US" dirty="0" smtClean="0">
                <a:latin typeface="Times New Roman"/>
                <a:cs typeface="Times New Roman"/>
              </a:rPr>
              <a:t> CSR </a:t>
            </a:r>
            <a:r>
              <a:rPr lang="en-US" dirty="0" err="1" smtClean="0">
                <a:latin typeface="Times New Roman"/>
                <a:cs typeface="Times New Roman"/>
              </a:rPr>
              <a:t>juga</a:t>
            </a:r>
            <a:r>
              <a:rPr lang="en-US" dirty="0" smtClean="0">
                <a:latin typeface="Times New Roman"/>
                <a:cs typeface="Times New Roman"/>
              </a:rPr>
              <a:t> </a:t>
            </a:r>
            <a:r>
              <a:rPr lang="en-US" dirty="0" err="1" smtClean="0">
                <a:latin typeface="Times New Roman"/>
                <a:cs typeface="Times New Roman"/>
              </a:rPr>
              <a:t>berfokus</a:t>
            </a:r>
            <a:r>
              <a:rPr lang="en-US" dirty="0" smtClean="0">
                <a:latin typeface="Times New Roman"/>
                <a:cs typeface="Times New Roman"/>
              </a:rPr>
              <a:t> </a:t>
            </a:r>
            <a:r>
              <a:rPr lang="en-US" dirty="0" err="1" smtClean="0">
                <a:latin typeface="Times New Roman"/>
                <a:cs typeface="Times New Roman"/>
              </a:rPr>
              <a:t>pada</a:t>
            </a:r>
            <a:r>
              <a:rPr lang="en-US" dirty="0" smtClean="0">
                <a:latin typeface="Times New Roman"/>
                <a:cs typeface="Times New Roman"/>
              </a:rPr>
              <a:t> stakeholder </a:t>
            </a:r>
            <a:r>
              <a:rPr lang="en-US" dirty="0" err="1" smtClean="0">
                <a:latin typeface="Times New Roman"/>
                <a:cs typeface="Times New Roman"/>
              </a:rPr>
              <a:t>yaitu</a:t>
            </a:r>
            <a:r>
              <a:rPr lang="en-US" dirty="0" smtClean="0">
                <a:latin typeface="Times New Roman"/>
                <a:cs typeface="Times New Roman"/>
              </a:rPr>
              <a:t> </a:t>
            </a:r>
            <a:r>
              <a:rPr lang="en-US" dirty="0" err="1" smtClean="0">
                <a:latin typeface="Times New Roman"/>
                <a:cs typeface="Times New Roman"/>
              </a:rPr>
              <a:t>masyarakat</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juga</a:t>
            </a:r>
            <a:r>
              <a:rPr lang="en-US" dirty="0" smtClean="0">
                <a:latin typeface="Times New Roman"/>
                <a:cs typeface="Times New Roman"/>
              </a:rPr>
              <a:t> </a:t>
            </a:r>
            <a:r>
              <a:rPr lang="en-US" dirty="0" err="1" smtClean="0">
                <a:latin typeface="Times New Roman"/>
                <a:cs typeface="Times New Roman"/>
              </a:rPr>
              <a:t>lingkungan</a:t>
            </a:r>
            <a:r>
              <a:rPr lang="en-US" dirty="0" smtClean="0">
                <a:latin typeface="Times New Roman"/>
                <a:cs typeface="Times New Roman"/>
              </a:rPr>
              <a:t>. </a:t>
            </a:r>
            <a:r>
              <a:rPr lang="en-US" dirty="0" err="1" smtClean="0">
                <a:latin typeface="Times New Roman"/>
                <a:cs typeface="Times New Roman"/>
              </a:rPr>
              <a:t>Dalam</a:t>
            </a:r>
            <a:r>
              <a:rPr lang="en-US" dirty="0" smtClean="0">
                <a:latin typeface="Times New Roman"/>
                <a:cs typeface="Times New Roman"/>
              </a:rPr>
              <a:t> </a:t>
            </a:r>
            <a:r>
              <a:rPr lang="en-US" dirty="0" err="1" smtClean="0">
                <a:latin typeface="Times New Roman"/>
                <a:cs typeface="Times New Roman"/>
              </a:rPr>
              <a:t>hal</a:t>
            </a:r>
            <a:r>
              <a:rPr lang="en-US" dirty="0" smtClean="0">
                <a:latin typeface="Times New Roman"/>
                <a:cs typeface="Times New Roman"/>
              </a:rPr>
              <a:t> </a:t>
            </a:r>
            <a:r>
              <a:rPr lang="en-US" dirty="0" err="1" smtClean="0">
                <a:latin typeface="Times New Roman"/>
                <a:cs typeface="Times New Roman"/>
              </a:rPr>
              <a:t>ini</a:t>
            </a:r>
            <a:r>
              <a:rPr lang="en-US" dirty="0" smtClean="0">
                <a:latin typeface="Times New Roman"/>
                <a:cs typeface="Times New Roman"/>
              </a:rPr>
              <a:t> </a:t>
            </a:r>
            <a:r>
              <a:rPr lang="en-US" dirty="0" err="1" smtClean="0">
                <a:latin typeface="Times New Roman"/>
                <a:cs typeface="Times New Roman"/>
              </a:rPr>
              <a:t>perusahaan</a:t>
            </a:r>
            <a:r>
              <a:rPr lang="en-US" dirty="0" smtClean="0">
                <a:latin typeface="Times New Roman"/>
                <a:cs typeface="Times New Roman"/>
              </a:rPr>
              <a:t> </a:t>
            </a:r>
            <a:r>
              <a:rPr lang="en-US" dirty="0" err="1" smtClean="0">
                <a:latin typeface="Times New Roman"/>
                <a:cs typeface="Times New Roman"/>
              </a:rPr>
              <a:t>mencoba</a:t>
            </a:r>
            <a:r>
              <a:rPr lang="en-US" dirty="0" smtClean="0">
                <a:latin typeface="Times New Roman"/>
                <a:cs typeface="Times New Roman"/>
              </a:rPr>
              <a:t> </a:t>
            </a:r>
            <a:r>
              <a:rPr lang="en-US" dirty="0" err="1" smtClean="0">
                <a:latin typeface="Times New Roman"/>
                <a:cs typeface="Times New Roman"/>
              </a:rPr>
              <a:t>untuk</a:t>
            </a:r>
            <a:r>
              <a:rPr lang="en-US" dirty="0" smtClean="0">
                <a:latin typeface="Times New Roman"/>
                <a:cs typeface="Times New Roman"/>
              </a:rPr>
              <a:t> </a:t>
            </a:r>
            <a:r>
              <a:rPr lang="en-US" dirty="0" err="1" smtClean="0">
                <a:latin typeface="Times New Roman"/>
                <a:cs typeface="Times New Roman"/>
              </a:rPr>
              <a:t>menjaga</a:t>
            </a:r>
            <a:r>
              <a:rPr lang="en-US" dirty="0" smtClean="0">
                <a:latin typeface="Times New Roman"/>
                <a:cs typeface="Times New Roman"/>
              </a:rPr>
              <a:t> </a:t>
            </a:r>
            <a:r>
              <a:rPr lang="en-US" dirty="0" err="1" smtClean="0">
                <a:latin typeface="Times New Roman"/>
                <a:cs typeface="Times New Roman"/>
              </a:rPr>
              <a:t>lingkungan</a:t>
            </a:r>
            <a:r>
              <a:rPr lang="en-US" dirty="0" smtClean="0">
                <a:latin typeface="Times New Roman"/>
                <a:cs typeface="Times New Roman"/>
              </a:rPr>
              <a:t> </a:t>
            </a:r>
            <a:r>
              <a:rPr lang="en-US" dirty="0" err="1" smtClean="0">
                <a:latin typeface="Times New Roman"/>
                <a:cs typeface="Times New Roman"/>
              </a:rPr>
              <a:t>apalagi</a:t>
            </a:r>
            <a:r>
              <a:rPr lang="en-US" dirty="0" smtClean="0">
                <a:latin typeface="Times New Roman"/>
                <a:cs typeface="Times New Roman"/>
              </a:rPr>
              <a:t> </a:t>
            </a:r>
            <a:r>
              <a:rPr lang="en-US" dirty="0" err="1" smtClean="0">
                <a:latin typeface="Times New Roman"/>
                <a:cs typeface="Times New Roman"/>
              </a:rPr>
              <a:t>lingkungan</a:t>
            </a:r>
            <a:r>
              <a:rPr lang="en-US" dirty="0" smtClean="0">
                <a:latin typeface="Times New Roman"/>
                <a:cs typeface="Times New Roman"/>
              </a:rPr>
              <a:t> yang </a:t>
            </a:r>
            <a:r>
              <a:rPr lang="en-US" dirty="0" err="1" smtClean="0">
                <a:latin typeface="Times New Roman"/>
                <a:cs typeface="Times New Roman"/>
              </a:rPr>
              <a:t>berkemungkinan</a:t>
            </a:r>
            <a:r>
              <a:rPr lang="en-US" dirty="0" smtClean="0">
                <a:latin typeface="Times New Roman"/>
                <a:cs typeface="Times New Roman"/>
              </a:rPr>
              <a:t> </a:t>
            </a:r>
            <a:r>
              <a:rPr lang="en-US" dirty="0" err="1" smtClean="0">
                <a:latin typeface="Times New Roman"/>
                <a:cs typeface="Times New Roman"/>
              </a:rPr>
              <a:t>menerima</a:t>
            </a:r>
            <a:r>
              <a:rPr lang="en-US" dirty="0" smtClean="0">
                <a:latin typeface="Times New Roman"/>
                <a:cs typeface="Times New Roman"/>
              </a:rPr>
              <a:t> </a:t>
            </a:r>
            <a:r>
              <a:rPr lang="en-US" dirty="0" err="1" smtClean="0">
                <a:latin typeface="Times New Roman"/>
                <a:cs typeface="Times New Roman"/>
              </a:rPr>
              <a:t>dampak</a:t>
            </a:r>
            <a:r>
              <a:rPr lang="en-US" dirty="0" smtClean="0">
                <a:latin typeface="Times New Roman"/>
                <a:cs typeface="Times New Roman"/>
              </a:rPr>
              <a:t> </a:t>
            </a:r>
            <a:r>
              <a:rPr lang="en-US" dirty="0" err="1" smtClean="0">
                <a:latin typeface="Times New Roman"/>
                <a:cs typeface="Times New Roman"/>
              </a:rPr>
              <a:t>atas</a:t>
            </a:r>
            <a:r>
              <a:rPr lang="en-US" dirty="0" smtClean="0">
                <a:latin typeface="Times New Roman"/>
                <a:cs typeface="Times New Roman"/>
              </a:rPr>
              <a:t> </a:t>
            </a:r>
            <a:r>
              <a:rPr lang="en-US" dirty="0" err="1" smtClean="0">
                <a:latin typeface="Times New Roman"/>
                <a:cs typeface="Times New Roman"/>
              </a:rPr>
              <a:t>aktivitas-aktivitas</a:t>
            </a:r>
            <a:r>
              <a:rPr lang="en-US" dirty="0" smtClean="0">
                <a:latin typeface="Times New Roman"/>
                <a:cs typeface="Times New Roman"/>
              </a:rPr>
              <a:t> yang </a:t>
            </a:r>
            <a:r>
              <a:rPr lang="en-US" dirty="0" err="1" smtClean="0">
                <a:latin typeface="Times New Roman"/>
                <a:cs typeface="Times New Roman"/>
              </a:rPr>
              <a:t>dilakukan</a:t>
            </a:r>
            <a:r>
              <a:rPr lang="en-US" dirty="0" smtClean="0">
                <a:latin typeface="Times New Roman"/>
                <a:cs typeface="Times New Roman"/>
              </a:rPr>
              <a:t> </a:t>
            </a:r>
            <a:r>
              <a:rPr lang="en-US" dirty="0" err="1" smtClean="0">
                <a:latin typeface="Times New Roman"/>
                <a:cs typeface="Times New Roman"/>
              </a:rPr>
              <a:t>oleh</a:t>
            </a:r>
            <a:r>
              <a:rPr lang="en-US" dirty="0" smtClean="0">
                <a:latin typeface="Times New Roman"/>
                <a:cs typeface="Times New Roman"/>
              </a:rPr>
              <a:t> </a:t>
            </a:r>
            <a:r>
              <a:rPr lang="en-US" dirty="0" err="1" smtClean="0">
                <a:latin typeface="Times New Roman"/>
                <a:cs typeface="Times New Roman"/>
              </a:rPr>
              <a:t>perusahaan</a:t>
            </a:r>
            <a:r>
              <a:rPr lang="en-US" dirty="0" smtClean="0">
                <a:latin typeface="Times New Roman"/>
                <a:cs typeface="Times New Roman"/>
              </a:rPr>
              <a:t>. CSR </a:t>
            </a:r>
            <a:r>
              <a:rPr lang="en-US" dirty="0" err="1" smtClean="0">
                <a:latin typeface="Times New Roman"/>
                <a:cs typeface="Times New Roman"/>
              </a:rPr>
              <a:t>mengajak</a:t>
            </a:r>
            <a:r>
              <a:rPr lang="en-US" dirty="0" smtClean="0">
                <a:latin typeface="Times New Roman"/>
                <a:cs typeface="Times New Roman"/>
              </a:rPr>
              <a:t> </a:t>
            </a:r>
            <a:r>
              <a:rPr lang="en-US" dirty="0" err="1" smtClean="0">
                <a:latin typeface="Times New Roman"/>
                <a:cs typeface="Times New Roman"/>
              </a:rPr>
              <a:t>perusahaan</a:t>
            </a:r>
            <a:r>
              <a:rPr lang="en-US" dirty="0" smtClean="0">
                <a:latin typeface="Times New Roman"/>
                <a:cs typeface="Times New Roman"/>
              </a:rPr>
              <a:t> </a:t>
            </a:r>
            <a:r>
              <a:rPr lang="en-US" dirty="0" err="1" smtClean="0">
                <a:latin typeface="Times New Roman"/>
                <a:cs typeface="Times New Roman"/>
              </a:rPr>
              <a:t>untuk</a:t>
            </a:r>
            <a:r>
              <a:rPr lang="en-US" dirty="0" smtClean="0">
                <a:latin typeface="Times New Roman"/>
                <a:cs typeface="Times New Roman"/>
              </a:rPr>
              <a:t> </a:t>
            </a:r>
            <a:r>
              <a:rPr lang="en-US" dirty="0" err="1" smtClean="0">
                <a:latin typeface="Times New Roman"/>
                <a:cs typeface="Times New Roman"/>
              </a:rPr>
              <a:t>berbisnis</a:t>
            </a:r>
            <a:r>
              <a:rPr lang="en-US" dirty="0" smtClean="0">
                <a:latin typeface="Times New Roman"/>
                <a:cs typeface="Times New Roman"/>
              </a:rPr>
              <a:t> </a:t>
            </a:r>
            <a:r>
              <a:rPr lang="en-US" dirty="0" err="1" smtClean="0">
                <a:latin typeface="Times New Roman"/>
                <a:cs typeface="Times New Roman"/>
              </a:rPr>
              <a:t>secara</a:t>
            </a:r>
            <a:r>
              <a:rPr lang="en-US" dirty="0" smtClean="0">
                <a:latin typeface="Times New Roman"/>
                <a:cs typeface="Times New Roman"/>
              </a:rPr>
              <a:t> </a:t>
            </a:r>
            <a:r>
              <a:rPr lang="en-US" dirty="0" err="1" smtClean="0">
                <a:latin typeface="Times New Roman"/>
                <a:cs typeface="Times New Roman"/>
              </a:rPr>
              <a:t>etis/beretika</a:t>
            </a:r>
            <a:r>
              <a:rPr lang="en-US" dirty="0" smtClean="0">
                <a:latin typeface="Times New Roman"/>
                <a:cs typeface="Times New Roman"/>
              </a:rPr>
              <a:t>, </a:t>
            </a:r>
            <a:r>
              <a:rPr lang="en-US" dirty="0" err="1" smtClean="0">
                <a:latin typeface="Times New Roman"/>
                <a:cs typeface="Times New Roman"/>
              </a:rPr>
              <a:t>perusahaan</a:t>
            </a:r>
            <a:r>
              <a:rPr lang="en-US" dirty="0" smtClean="0">
                <a:latin typeface="Times New Roman"/>
                <a:cs typeface="Times New Roman"/>
              </a:rPr>
              <a:t> </a:t>
            </a:r>
            <a:r>
              <a:rPr lang="en-US" dirty="0" err="1" smtClean="0">
                <a:latin typeface="Times New Roman"/>
                <a:cs typeface="Times New Roman"/>
              </a:rPr>
              <a:t>diharapkan</a:t>
            </a:r>
            <a:r>
              <a:rPr lang="en-US" dirty="0" smtClean="0">
                <a:latin typeface="Times New Roman"/>
                <a:cs typeface="Times New Roman"/>
              </a:rPr>
              <a:t> </a:t>
            </a:r>
            <a:r>
              <a:rPr lang="en-US" dirty="0" err="1" smtClean="0">
                <a:latin typeface="Times New Roman"/>
                <a:cs typeface="Times New Roman"/>
              </a:rPr>
              <a:t>tidak</a:t>
            </a:r>
            <a:r>
              <a:rPr lang="en-US" dirty="0" smtClean="0">
                <a:latin typeface="Times New Roman"/>
                <a:cs typeface="Times New Roman"/>
              </a:rPr>
              <a:t> </a:t>
            </a:r>
            <a:r>
              <a:rPr lang="en-US" dirty="0" err="1" smtClean="0">
                <a:latin typeface="Times New Roman"/>
                <a:cs typeface="Times New Roman"/>
              </a:rPr>
              <a:t>hanya</a:t>
            </a:r>
            <a:r>
              <a:rPr lang="en-US" dirty="0" smtClean="0">
                <a:latin typeface="Times New Roman"/>
                <a:cs typeface="Times New Roman"/>
              </a:rPr>
              <a:t> </a:t>
            </a:r>
            <a:r>
              <a:rPr lang="en-US" dirty="0" err="1" smtClean="0">
                <a:latin typeface="Times New Roman"/>
                <a:cs typeface="Times New Roman"/>
              </a:rPr>
              <a:t>berorientasi</a:t>
            </a:r>
            <a:r>
              <a:rPr lang="en-US" dirty="0" smtClean="0">
                <a:latin typeface="Times New Roman"/>
                <a:cs typeface="Times New Roman"/>
              </a:rPr>
              <a:t> </a:t>
            </a:r>
            <a:r>
              <a:rPr lang="en-US" dirty="0" err="1" smtClean="0">
                <a:latin typeface="Times New Roman"/>
                <a:cs typeface="Times New Roman"/>
              </a:rPr>
              <a:t>pada</a:t>
            </a:r>
            <a:r>
              <a:rPr lang="en-US" dirty="0" smtClean="0">
                <a:latin typeface="Times New Roman"/>
                <a:cs typeface="Times New Roman"/>
              </a:rPr>
              <a:t> </a:t>
            </a:r>
            <a:r>
              <a:rPr lang="en-US" dirty="0" err="1" smtClean="0">
                <a:latin typeface="Times New Roman"/>
                <a:cs typeface="Times New Roman"/>
              </a:rPr>
              <a:t>hal</a:t>
            </a:r>
            <a:r>
              <a:rPr lang="en-US" dirty="0" smtClean="0">
                <a:latin typeface="Times New Roman"/>
                <a:cs typeface="Times New Roman"/>
              </a:rPr>
              <a:t> </a:t>
            </a:r>
            <a:r>
              <a:rPr lang="en-US" dirty="0" err="1" smtClean="0">
                <a:latin typeface="Times New Roman"/>
                <a:cs typeface="Times New Roman"/>
              </a:rPr>
              <a:t>finansial</a:t>
            </a:r>
            <a:r>
              <a:rPr lang="en-US" dirty="0" smtClean="0">
                <a:latin typeface="Times New Roman"/>
                <a:cs typeface="Times New Roman"/>
              </a:rPr>
              <a:t> </a:t>
            </a:r>
            <a:r>
              <a:rPr lang="en-US" dirty="0" err="1" smtClean="0">
                <a:latin typeface="Times New Roman"/>
                <a:cs typeface="Times New Roman"/>
              </a:rPr>
              <a:t>namun</a:t>
            </a:r>
            <a:r>
              <a:rPr lang="en-US" dirty="0" smtClean="0">
                <a:latin typeface="Times New Roman"/>
                <a:cs typeface="Times New Roman"/>
              </a:rPr>
              <a:t> </a:t>
            </a:r>
            <a:r>
              <a:rPr lang="en-US" dirty="0" err="1" smtClean="0">
                <a:latin typeface="Times New Roman"/>
                <a:cs typeface="Times New Roman"/>
              </a:rPr>
              <a:t>juga</a:t>
            </a:r>
            <a:r>
              <a:rPr lang="en-US" dirty="0" smtClean="0">
                <a:latin typeface="Times New Roman"/>
                <a:cs typeface="Times New Roman"/>
              </a:rPr>
              <a:t> </a:t>
            </a:r>
            <a:r>
              <a:rPr lang="en-US" dirty="0" err="1" smtClean="0">
                <a:latin typeface="Times New Roman"/>
                <a:cs typeface="Times New Roman"/>
              </a:rPr>
              <a:t>peduli</a:t>
            </a:r>
            <a:r>
              <a:rPr lang="en-US" dirty="0" smtClean="0">
                <a:latin typeface="Times New Roman"/>
                <a:cs typeface="Times New Roman"/>
              </a:rPr>
              <a:t> </a:t>
            </a:r>
            <a:r>
              <a:rPr lang="en-US" dirty="0" err="1" smtClean="0">
                <a:latin typeface="Times New Roman"/>
                <a:cs typeface="Times New Roman"/>
              </a:rPr>
              <a:t>kepada</a:t>
            </a:r>
            <a:r>
              <a:rPr lang="en-US" dirty="0" smtClean="0">
                <a:latin typeface="Times New Roman"/>
                <a:cs typeface="Times New Roman"/>
              </a:rPr>
              <a:t> </a:t>
            </a:r>
            <a:r>
              <a:rPr lang="en-US" dirty="0" err="1" smtClean="0">
                <a:latin typeface="Times New Roman"/>
                <a:cs typeface="Times New Roman"/>
              </a:rPr>
              <a:t>para</a:t>
            </a:r>
            <a:r>
              <a:rPr lang="en-US" dirty="0" smtClean="0">
                <a:latin typeface="Times New Roman"/>
                <a:cs typeface="Times New Roman"/>
              </a:rPr>
              <a:t> stakeholder </a:t>
            </a:r>
            <a:r>
              <a:rPr lang="en-US" dirty="0" err="1" smtClean="0">
                <a:latin typeface="Times New Roman"/>
                <a:cs typeface="Times New Roman"/>
              </a:rPr>
              <a:t>dalam</a:t>
            </a:r>
            <a:r>
              <a:rPr lang="en-US" dirty="0" smtClean="0">
                <a:latin typeface="Times New Roman"/>
                <a:cs typeface="Times New Roman"/>
              </a:rPr>
              <a:t> </a:t>
            </a:r>
            <a:r>
              <a:rPr lang="en-US" dirty="0" err="1" smtClean="0">
                <a:latin typeface="Times New Roman"/>
                <a:cs typeface="Times New Roman"/>
              </a:rPr>
              <a:t>hal</a:t>
            </a:r>
            <a:r>
              <a:rPr lang="en-US" dirty="0" smtClean="0">
                <a:latin typeface="Times New Roman"/>
                <a:cs typeface="Times New Roman"/>
              </a:rPr>
              <a:t> </a:t>
            </a:r>
            <a:r>
              <a:rPr lang="en-US" dirty="0" err="1" smtClean="0">
                <a:latin typeface="Times New Roman"/>
                <a:cs typeface="Times New Roman"/>
              </a:rPr>
              <a:t>ini</a:t>
            </a:r>
            <a:r>
              <a:rPr lang="en-US" dirty="0" smtClean="0">
                <a:latin typeface="Times New Roman"/>
                <a:cs typeface="Times New Roman"/>
              </a:rPr>
              <a:t> </a:t>
            </a:r>
            <a:r>
              <a:rPr lang="en-US" dirty="0" err="1" smtClean="0">
                <a:latin typeface="Times New Roman"/>
                <a:cs typeface="Times New Roman"/>
              </a:rPr>
              <a:t>adalah</a:t>
            </a:r>
            <a:r>
              <a:rPr lang="en-US" dirty="0" smtClean="0">
                <a:latin typeface="Times New Roman"/>
                <a:cs typeface="Times New Roman"/>
              </a:rPr>
              <a:t> </a:t>
            </a:r>
            <a:r>
              <a:rPr lang="en-US" dirty="0" err="1" smtClean="0">
                <a:latin typeface="Times New Roman"/>
                <a:cs typeface="Times New Roman"/>
              </a:rPr>
              <a:t>masyarakat</a:t>
            </a:r>
            <a:r>
              <a:rPr lang="en-US" dirty="0" smtClean="0">
                <a:latin typeface="Times New Roman"/>
                <a:cs typeface="Times New Roman"/>
              </a:rPr>
              <a:t> </a:t>
            </a:r>
            <a:r>
              <a:rPr lang="en-US" dirty="0" err="1" smtClean="0">
                <a:latin typeface="Times New Roman"/>
                <a:cs typeface="Times New Roman"/>
              </a:rPr>
              <a:t>dan</a:t>
            </a:r>
            <a:r>
              <a:rPr lang="en-US" dirty="0" smtClean="0">
                <a:latin typeface="Times New Roman"/>
                <a:cs typeface="Times New Roman"/>
              </a:rPr>
              <a:t> </a:t>
            </a:r>
            <a:r>
              <a:rPr lang="en-US" dirty="0" err="1" smtClean="0">
                <a:latin typeface="Times New Roman"/>
                <a:cs typeface="Times New Roman"/>
              </a:rPr>
              <a:t>lingkungan</a:t>
            </a:r>
            <a:endParaRPr lang="en-US" dirty="0" smtClean="0">
              <a:latin typeface="Times New Roman"/>
              <a:cs typeface="Times New Roman"/>
            </a:endParaRPr>
          </a:p>
          <a:p>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91408" y="199048"/>
            <a:ext cx="6176831" cy="1143000"/>
          </a:xfrm>
        </p:spPr>
        <p:txBody>
          <a:bodyPr>
            <a:normAutofit fontScale="90000"/>
          </a:bodyPr>
          <a:lstStyle/>
          <a:p>
            <a:r>
              <a:rPr lang="en-US" dirty="0" smtClean="0">
                <a:latin typeface="Impact"/>
                <a:cs typeface="Impact"/>
              </a:rPr>
              <a:t>MENGAPA CSR PENTING BAGI PERUSAHAAN?</a:t>
            </a:r>
            <a:endParaRPr lang="en-US" dirty="0">
              <a:latin typeface="Impact"/>
              <a:cs typeface="Impac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THE PYRAMID OF CSR</a:t>
            </a:r>
            <a:endParaRPr lang="en-US" dirty="0">
              <a:latin typeface="Impact"/>
              <a:cs typeface="Impact"/>
            </a:endParaRPr>
          </a:p>
        </p:txBody>
      </p:sp>
      <p:pic>
        <p:nvPicPr>
          <p:cNvPr id="8" name="Picture 7" descr="Carrolls-pyramid-model-of-corporate-social-responsibility-Carroll-1991.png"/>
          <p:cNvPicPr>
            <a:picLocks noChangeAspect="1"/>
          </p:cNvPicPr>
          <p:nvPr/>
        </p:nvPicPr>
        <p:blipFill>
          <a:blip r:embed="rId2"/>
          <a:stretch>
            <a:fillRect/>
          </a:stretch>
        </p:blipFill>
        <p:spPr>
          <a:xfrm>
            <a:off x="789840" y="1867414"/>
            <a:ext cx="7574013" cy="449735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1057</TotalTime>
  <Words>1228</Words>
  <Application>Microsoft Macintosh PowerPoint</Application>
  <PresentationFormat>On-screen Show (4:3)</PresentationFormat>
  <Paragraphs>107</Paragraphs>
  <Slides>21</Slides>
  <Notes>0</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KOMUNIKASI LINGKUNGAN  Pertemuan 4: Corporate Social Responsibility</vt:lpstr>
      <vt:lpstr>TANTANGAN ABAD KE-21</vt:lpstr>
      <vt:lpstr>CORPORATE SOCIAL RESPONSIBILITY</vt:lpstr>
      <vt:lpstr>CORPORATE SOCIAL RESPONSIBILITY (TANGGUNG JAWAB SOSIAL PERUSAHAAN)</vt:lpstr>
      <vt:lpstr>DEFINISI CSR</vt:lpstr>
      <vt:lpstr>DEFINISI CSR</vt:lpstr>
      <vt:lpstr>CSR</vt:lpstr>
      <vt:lpstr>MENGAPA CSR PENTING BAGI PERUSAHAAN?</vt:lpstr>
      <vt:lpstr>THE PYRAMID OF CSR</vt:lpstr>
      <vt:lpstr>COMPONENTS OF THE PYRAMID OF CSR</vt:lpstr>
      <vt:lpstr>THE SCOPE OF CSR: 7 CORE SUBJECTS (ISO 26000)</vt:lpstr>
      <vt:lpstr>Contoh Aktivitas Perusahaan yang Bertanggung Jawab secara Sosial</vt:lpstr>
      <vt:lpstr>TRIPLE BOTTOM LINE</vt:lpstr>
      <vt:lpstr>STAKEHOLDER THEORY</vt:lpstr>
      <vt:lpstr>PEMBAHASAN CSR DALAM PERSPEKTIF KOMUNIKASI</vt:lpstr>
      <vt:lpstr>CSR ASTRA </vt:lpstr>
      <vt:lpstr>CSR INDOFOOD</vt:lpstr>
      <vt:lpstr>CSR PERTAMINA</vt:lpstr>
      <vt:lpstr>CSR NESTLE</vt:lpstr>
      <vt:lpstr>Contoh CSR Lifebouy (Unilever)</vt:lpstr>
      <vt:lpstr>THANK YOU</vt:lpstr>
    </vt:vector>
  </TitlesOfParts>
  <Company>London School of Public Relation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KOMUNIKASI LINGKUNGAN  Pertemuan 9: Perencanaan Komunikasi Strategis</dc:title>
  <dc:creator>Reny Dyanasari</dc:creator>
  <cp:lastModifiedBy>Reny Dyanasari</cp:lastModifiedBy>
  <cp:revision>24</cp:revision>
  <dcterms:created xsi:type="dcterms:W3CDTF">2021-12-27T08:04:51Z</dcterms:created>
  <dcterms:modified xsi:type="dcterms:W3CDTF">2021-12-27T08:06:33Z</dcterms:modified>
</cp:coreProperties>
</file>