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5" r:id="rId1"/>
  </p:sldMasterIdLst>
  <p:notesMasterIdLst>
    <p:notesMasterId r:id="rId12"/>
  </p:notesMasterIdLst>
  <p:sldIdLst>
    <p:sldId id="256" r:id="rId2"/>
    <p:sldId id="268" r:id="rId3"/>
    <p:sldId id="264" r:id="rId4"/>
    <p:sldId id="265" r:id="rId5"/>
    <p:sldId id="257" r:id="rId6"/>
    <p:sldId id="258" r:id="rId7"/>
    <p:sldId id="259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/>
    <p:restoredTop sz="94542"/>
  </p:normalViewPr>
  <p:slideViewPr>
    <p:cSldViewPr snapToGrid="0" snapToObjects="1">
      <p:cViewPr varScale="1">
        <p:scale>
          <a:sx n="82" d="100"/>
          <a:sy n="82" d="100"/>
        </p:scale>
        <p:origin x="223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ACC8ED-D522-4341-A706-6BC6DFFA5C82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F0A89D1-7973-4E69-A13A-DD0270471607}">
      <dgm:prSet/>
      <dgm:spPr/>
      <dgm:t>
        <a:bodyPr/>
        <a:lstStyle/>
        <a:p>
          <a:r>
            <a:rPr lang="en-US"/>
            <a:t>Tulisan tentang alam ( Nature Writing)</a:t>
          </a:r>
        </a:p>
      </dgm:t>
    </dgm:pt>
    <dgm:pt modelId="{D09EA7AB-18E5-4B0E-B280-281B31C5DD6C}" type="parTrans" cxnId="{C5966253-E2D8-4C8F-AD5D-EA912B372A5E}">
      <dgm:prSet/>
      <dgm:spPr/>
      <dgm:t>
        <a:bodyPr/>
        <a:lstStyle/>
        <a:p>
          <a:endParaRPr lang="en-US"/>
        </a:p>
      </dgm:t>
    </dgm:pt>
    <dgm:pt modelId="{99ECB807-0B61-49B2-8EEA-053DFEE5D05C}" type="sibTrans" cxnId="{C5966253-E2D8-4C8F-AD5D-EA912B372A5E}">
      <dgm:prSet/>
      <dgm:spPr/>
      <dgm:t>
        <a:bodyPr/>
        <a:lstStyle/>
        <a:p>
          <a:endParaRPr lang="en-US"/>
        </a:p>
      </dgm:t>
    </dgm:pt>
    <dgm:pt modelId="{7C1DFAD1-8814-4753-92D8-C975541E6ADC}">
      <dgm:prSet/>
      <dgm:spPr/>
      <dgm:t>
        <a:bodyPr/>
        <a:lstStyle/>
        <a:p>
          <a:r>
            <a:rPr lang="en-US"/>
            <a:t>Catatan perjalanan dan kegiatan luar ruang (traveling &amp; outdoor activities)</a:t>
          </a:r>
        </a:p>
      </dgm:t>
    </dgm:pt>
    <dgm:pt modelId="{72A7C61B-AD84-4CC0-AFD9-0D033E17FD04}" type="parTrans" cxnId="{39BD5943-385F-47BC-908D-BD62AFA96941}">
      <dgm:prSet/>
      <dgm:spPr/>
      <dgm:t>
        <a:bodyPr/>
        <a:lstStyle/>
        <a:p>
          <a:endParaRPr lang="en-US"/>
        </a:p>
      </dgm:t>
    </dgm:pt>
    <dgm:pt modelId="{458D2715-2BBB-46C5-9C09-F11C1CED6A3D}" type="sibTrans" cxnId="{39BD5943-385F-47BC-908D-BD62AFA96941}">
      <dgm:prSet/>
      <dgm:spPr/>
      <dgm:t>
        <a:bodyPr/>
        <a:lstStyle/>
        <a:p>
          <a:endParaRPr lang="en-US"/>
        </a:p>
      </dgm:t>
    </dgm:pt>
    <dgm:pt modelId="{60457D3D-2C3B-4134-8D30-419625953DEF}">
      <dgm:prSet/>
      <dgm:spPr/>
      <dgm:t>
        <a:bodyPr/>
        <a:lstStyle/>
        <a:p>
          <a:r>
            <a:rPr lang="en-US"/>
            <a:t>Jurnal ilmiah (Science Writing)</a:t>
          </a:r>
        </a:p>
      </dgm:t>
    </dgm:pt>
    <dgm:pt modelId="{439865D6-1C56-43EB-A3EE-B1917AEB61FA}" type="parTrans" cxnId="{FD958C27-26AC-4A35-819B-93A2353676F7}">
      <dgm:prSet/>
      <dgm:spPr/>
      <dgm:t>
        <a:bodyPr/>
        <a:lstStyle/>
        <a:p>
          <a:endParaRPr lang="en-US"/>
        </a:p>
      </dgm:t>
    </dgm:pt>
    <dgm:pt modelId="{BF0DC767-8996-4FF4-B7A0-C2C748AFB52D}" type="sibTrans" cxnId="{FD958C27-26AC-4A35-819B-93A2353676F7}">
      <dgm:prSet/>
      <dgm:spPr/>
      <dgm:t>
        <a:bodyPr/>
        <a:lstStyle/>
        <a:p>
          <a:endParaRPr lang="en-US"/>
        </a:p>
      </dgm:t>
    </dgm:pt>
    <dgm:pt modelId="{696245F9-B2B0-4B30-B69F-9F8797D0EE0A}">
      <dgm:prSet/>
      <dgm:spPr/>
      <dgm:t>
        <a:bodyPr/>
        <a:lstStyle/>
        <a:p>
          <a:r>
            <a:rPr lang="en-US"/>
            <a:t>Laporan terkait isu lingkungan </a:t>
          </a:r>
        </a:p>
      </dgm:t>
    </dgm:pt>
    <dgm:pt modelId="{C9C872C1-3713-4B35-AF7F-0B64C612BBA6}" type="parTrans" cxnId="{1C144AA5-BDCC-40F8-B07A-FD76F5D7A4EB}">
      <dgm:prSet/>
      <dgm:spPr/>
      <dgm:t>
        <a:bodyPr/>
        <a:lstStyle/>
        <a:p>
          <a:endParaRPr lang="en-US"/>
        </a:p>
      </dgm:t>
    </dgm:pt>
    <dgm:pt modelId="{E73320EF-5836-4E72-813A-28977D4437B7}" type="sibTrans" cxnId="{1C144AA5-BDCC-40F8-B07A-FD76F5D7A4EB}">
      <dgm:prSet/>
      <dgm:spPr/>
      <dgm:t>
        <a:bodyPr/>
        <a:lstStyle/>
        <a:p>
          <a:endParaRPr lang="en-US"/>
        </a:p>
      </dgm:t>
    </dgm:pt>
    <dgm:pt modelId="{D579AE27-6B95-42E4-8AA4-DAC89D46B8C4}">
      <dgm:prSet/>
      <dgm:spPr/>
      <dgm:t>
        <a:bodyPr/>
        <a:lstStyle/>
        <a:p>
          <a:r>
            <a:rPr lang="en-US"/>
            <a:t>Persuasi</a:t>
          </a:r>
        </a:p>
      </dgm:t>
    </dgm:pt>
    <dgm:pt modelId="{22CA7CFA-170C-4DD3-9F46-9781C478F8E7}" type="parTrans" cxnId="{231DFF94-40DD-46E7-B1E5-AFFD6A76319D}">
      <dgm:prSet/>
      <dgm:spPr/>
      <dgm:t>
        <a:bodyPr/>
        <a:lstStyle/>
        <a:p>
          <a:endParaRPr lang="en-US"/>
        </a:p>
      </dgm:t>
    </dgm:pt>
    <dgm:pt modelId="{D8E227ED-AD2D-496B-9C46-F62E37AB5C5E}" type="sibTrans" cxnId="{231DFF94-40DD-46E7-B1E5-AFFD6A76319D}">
      <dgm:prSet/>
      <dgm:spPr/>
      <dgm:t>
        <a:bodyPr/>
        <a:lstStyle/>
        <a:p>
          <a:endParaRPr lang="en-US"/>
        </a:p>
      </dgm:t>
    </dgm:pt>
    <dgm:pt modelId="{C07D1A8C-F449-2845-982D-19A0F266730D}" type="pres">
      <dgm:prSet presAssocID="{E4ACC8ED-D522-4341-A706-6BC6DFFA5C82}" presName="diagram" presStyleCnt="0">
        <dgm:presLayoutVars>
          <dgm:dir/>
          <dgm:resizeHandles val="exact"/>
        </dgm:presLayoutVars>
      </dgm:prSet>
      <dgm:spPr/>
    </dgm:pt>
    <dgm:pt modelId="{AB018896-2BF4-714D-A93C-A93FFFE75657}" type="pres">
      <dgm:prSet presAssocID="{AF0A89D1-7973-4E69-A13A-DD0270471607}" presName="node" presStyleLbl="node1" presStyleIdx="0" presStyleCnt="5">
        <dgm:presLayoutVars>
          <dgm:bulletEnabled val="1"/>
        </dgm:presLayoutVars>
      </dgm:prSet>
      <dgm:spPr/>
    </dgm:pt>
    <dgm:pt modelId="{E20C99D5-890C-AB45-BE3B-573B8D541F24}" type="pres">
      <dgm:prSet presAssocID="{99ECB807-0B61-49B2-8EEA-053DFEE5D05C}" presName="sibTrans" presStyleCnt="0"/>
      <dgm:spPr/>
    </dgm:pt>
    <dgm:pt modelId="{5A841D8C-83BA-804A-8A6E-7A4CAF42DA65}" type="pres">
      <dgm:prSet presAssocID="{7C1DFAD1-8814-4753-92D8-C975541E6ADC}" presName="node" presStyleLbl="node1" presStyleIdx="1" presStyleCnt="5">
        <dgm:presLayoutVars>
          <dgm:bulletEnabled val="1"/>
        </dgm:presLayoutVars>
      </dgm:prSet>
      <dgm:spPr/>
    </dgm:pt>
    <dgm:pt modelId="{2D0AF579-A42B-E143-B260-7B0D4C6CEFBE}" type="pres">
      <dgm:prSet presAssocID="{458D2715-2BBB-46C5-9C09-F11C1CED6A3D}" presName="sibTrans" presStyleCnt="0"/>
      <dgm:spPr/>
    </dgm:pt>
    <dgm:pt modelId="{DCEF3FB6-C5FF-6C4B-AD61-43B012514BD6}" type="pres">
      <dgm:prSet presAssocID="{60457D3D-2C3B-4134-8D30-419625953DEF}" presName="node" presStyleLbl="node1" presStyleIdx="2" presStyleCnt="5">
        <dgm:presLayoutVars>
          <dgm:bulletEnabled val="1"/>
        </dgm:presLayoutVars>
      </dgm:prSet>
      <dgm:spPr/>
    </dgm:pt>
    <dgm:pt modelId="{3112B67E-6EAA-3847-826F-5034C4937F8E}" type="pres">
      <dgm:prSet presAssocID="{BF0DC767-8996-4FF4-B7A0-C2C748AFB52D}" presName="sibTrans" presStyleCnt="0"/>
      <dgm:spPr/>
    </dgm:pt>
    <dgm:pt modelId="{E1BFCED2-923B-064A-BFC9-E4199311C3A3}" type="pres">
      <dgm:prSet presAssocID="{696245F9-B2B0-4B30-B69F-9F8797D0EE0A}" presName="node" presStyleLbl="node1" presStyleIdx="3" presStyleCnt="5">
        <dgm:presLayoutVars>
          <dgm:bulletEnabled val="1"/>
        </dgm:presLayoutVars>
      </dgm:prSet>
      <dgm:spPr/>
    </dgm:pt>
    <dgm:pt modelId="{562F308F-2CBD-6D41-9409-BBD3986960FC}" type="pres">
      <dgm:prSet presAssocID="{E73320EF-5836-4E72-813A-28977D4437B7}" presName="sibTrans" presStyleCnt="0"/>
      <dgm:spPr/>
    </dgm:pt>
    <dgm:pt modelId="{6F1B5A2C-CBA1-5E49-A781-D7901893FBB2}" type="pres">
      <dgm:prSet presAssocID="{D579AE27-6B95-42E4-8AA4-DAC89D46B8C4}" presName="node" presStyleLbl="node1" presStyleIdx="4" presStyleCnt="5">
        <dgm:presLayoutVars>
          <dgm:bulletEnabled val="1"/>
        </dgm:presLayoutVars>
      </dgm:prSet>
      <dgm:spPr/>
    </dgm:pt>
  </dgm:ptLst>
  <dgm:cxnLst>
    <dgm:cxn modelId="{47FD7E26-5395-664F-A91F-4C61D3EA1455}" type="presOf" srcId="{AF0A89D1-7973-4E69-A13A-DD0270471607}" destId="{AB018896-2BF4-714D-A93C-A93FFFE75657}" srcOrd="0" destOrd="0" presId="urn:microsoft.com/office/officeart/2005/8/layout/default"/>
    <dgm:cxn modelId="{FD958C27-26AC-4A35-819B-93A2353676F7}" srcId="{E4ACC8ED-D522-4341-A706-6BC6DFFA5C82}" destId="{60457D3D-2C3B-4134-8D30-419625953DEF}" srcOrd="2" destOrd="0" parTransId="{439865D6-1C56-43EB-A3EE-B1917AEB61FA}" sibTransId="{BF0DC767-8996-4FF4-B7A0-C2C748AFB52D}"/>
    <dgm:cxn modelId="{39BD5943-385F-47BC-908D-BD62AFA96941}" srcId="{E4ACC8ED-D522-4341-A706-6BC6DFFA5C82}" destId="{7C1DFAD1-8814-4753-92D8-C975541E6ADC}" srcOrd="1" destOrd="0" parTransId="{72A7C61B-AD84-4CC0-AFD9-0D033E17FD04}" sibTransId="{458D2715-2BBB-46C5-9C09-F11C1CED6A3D}"/>
    <dgm:cxn modelId="{C5966253-E2D8-4C8F-AD5D-EA912B372A5E}" srcId="{E4ACC8ED-D522-4341-A706-6BC6DFFA5C82}" destId="{AF0A89D1-7973-4E69-A13A-DD0270471607}" srcOrd="0" destOrd="0" parTransId="{D09EA7AB-18E5-4B0E-B280-281B31C5DD6C}" sibTransId="{99ECB807-0B61-49B2-8EEA-053DFEE5D05C}"/>
    <dgm:cxn modelId="{231DFF94-40DD-46E7-B1E5-AFFD6A76319D}" srcId="{E4ACC8ED-D522-4341-A706-6BC6DFFA5C82}" destId="{D579AE27-6B95-42E4-8AA4-DAC89D46B8C4}" srcOrd="4" destOrd="0" parTransId="{22CA7CFA-170C-4DD3-9F46-9781C478F8E7}" sibTransId="{D8E227ED-AD2D-496B-9C46-F62E37AB5C5E}"/>
    <dgm:cxn modelId="{1C144AA5-BDCC-40F8-B07A-FD76F5D7A4EB}" srcId="{E4ACC8ED-D522-4341-A706-6BC6DFFA5C82}" destId="{696245F9-B2B0-4B30-B69F-9F8797D0EE0A}" srcOrd="3" destOrd="0" parTransId="{C9C872C1-3713-4B35-AF7F-0B64C612BBA6}" sibTransId="{E73320EF-5836-4E72-813A-28977D4437B7}"/>
    <dgm:cxn modelId="{388CD2AD-1D7C-DD4D-869E-821CFCAFE8C6}" type="presOf" srcId="{7C1DFAD1-8814-4753-92D8-C975541E6ADC}" destId="{5A841D8C-83BA-804A-8A6E-7A4CAF42DA65}" srcOrd="0" destOrd="0" presId="urn:microsoft.com/office/officeart/2005/8/layout/default"/>
    <dgm:cxn modelId="{A35681DD-EF59-5B45-89D5-9CC29E5C12E0}" type="presOf" srcId="{E4ACC8ED-D522-4341-A706-6BC6DFFA5C82}" destId="{C07D1A8C-F449-2845-982D-19A0F266730D}" srcOrd="0" destOrd="0" presId="urn:microsoft.com/office/officeart/2005/8/layout/default"/>
    <dgm:cxn modelId="{293213DE-5171-4547-8CB1-9A57F3057CED}" type="presOf" srcId="{D579AE27-6B95-42E4-8AA4-DAC89D46B8C4}" destId="{6F1B5A2C-CBA1-5E49-A781-D7901893FBB2}" srcOrd="0" destOrd="0" presId="urn:microsoft.com/office/officeart/2005/8/layout/default"/>
    <dgm:cxn modelId="{7FA942E6-436C-E64B-92AD-574BF962271E}" type="presOf" srcId="{60457D3D-2C3B-4134-8D30-419625953DEF}" destId="{DCEF3FB6-C5FF-6C4B-AD61-43B012514BD6}" srcOrd="0" destOrd="0" presId="urn:microsoft.com/office/officeart/2005/8/layout/default"/>
    <dgm:cxn modelId="{9CE716FB-8081-DC48-9BAB-84C54D09DDEC}" type="presOf" srcId="{696245F9-B2B0-4B30-B69F-9F8797D0EE0A}" destId="{E1BFCED2-923B-064A-BFC9-E4199311C3A3}" srcOrd="0" destOrd="0" presId="urn:microsoft.com/office/officeart/2005/8/layout/default"/>
    <dgm:cxn modelId="{C739F72E-409C-5D4B-8A54-0B0C47FFB11F}" type="presParOf" srcId="{C07D1A8C-F449-2845-982D-19A0F266730D}" destId="{AB018896-2BF4-714D-A93C-A93FFFE75657}" srcOrd="0" destOrd="0" presId="urn:microsoft.com/office/officeart/2005/8/layout/default"/>
    <dgm:cxn modelId="{BFBB0C3E-0FC5-AE49-B4E0-2E104C569149}" type="presParOf" srcId="{C07D1A8C-F449-2845-982D-19A0F266730D}" destId="{E20C99D5-890C-AB45-BE3B-573B8D541F24}" srcOrd="1" destOrd="0" presId="urn:microsoft.com/office/officeart/2005/8/layout/default"/>
    <dgm:cxn modelId="{2DD112A4-656A-1047-BAE0-CD77678DE1EA}" type="presParOf" srcId="{C07D1A8C-F449-2845-982D-19A0F266730D}" destId="{5A841D8C-83BA-804A-8A6E-7A4CAF42DA65}" srcOrd="2" destOrd="0" presId="urn:microsoft.com/office/officeart/2005/8/layout/default"/>
    <dgm:cxn modelId="{3709D777-00FC-2A45-9AE9-6C64FA8C8E00}" type="presParOf" srcId="{C07D1A8C-F449-2845-982D-19A0F266730D}" destId="{2D0AF579-A42B-E143-B260-7B0D4C6CEFBE}" srcOrd="3" destOrd="0" presId="urn:microsoft.com/office/officeart/2005/8/layout/default"/>
    <dgm:cxn modelId="{6530623C-4A93-4A45-BCF2-8797A4D02CFF}" type="presParOf" srcId="{C07D1A8C-F449-2845-982D-19A0F266730D}" destId="{DCEF3FB6-C5FF-6C4B-AD61-43B012514BD6}" srcOrd="4" destOrd="0" presId="urn:microsoft.com/office/officeart/2005/8/layout/default"/>
    <dgm:cxn modelId="{BE75DFAA-0004-A943-A055-DFED20FBB542}" type="presParOf" srcId="{C07D1A8C-F449-2845-982D-19A0F266730D}" destId="{3112B67E-6EAA-3847-826F-5034C4937F8E}" srcOrd="5" destOrd="0" presId="urn:microsoft.com/office/officeart/2005/8/layout/default"/>
    <dgm:cxn modelId="{1BFD0788-6D3B-C64E-AA67-1A0CFF2FBE84}" type="presParOf" srcId="{C07D1A8C-F449-2845-982D-19A0F266730D}" destId="{E1BFCED2-923B-064A-BFC9-E4199311C3A3}" srcOrd="6" destOrd="0" presId="urn:microsoft.com/office/officeart/2005/8/layout/default"/>
    <dgm:cxn modelId="{7AC9242C-E72B-3E42-A6D5-967EF5324542}" type="presParOf" srcId="{C07D1A8C-F449-2845-982D-19A0F266730D}" destId="{562F308F-2CBD-6D41-9409-BBD3986960FC}" srcOrd="7" destOrd="0" presId="urn:microsoft.com/office/officeart/2005/8/layout/default"/>
    <dgm:cxn modelId="{5D012DAE-24D2-BE4E-8F7C-3E70241B80E6}" type="presParOf" srcId="{C07D1A8C-F449-2845-982D-19A0F266730D}" destId="{6F1B5A2C-CBA1-5E49-A781-D7901893FB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18896-2BF4-714D-A93C-A93FFFE75657}">
      <dsp:nvSpPr>
        <dsp:cNvPr id="0" name=""/>
        <dsp:cNvSpPr/>
      </dsp:nvSpPr>
      <dsp:spPr>
        <a:xfrm>
          <a:off x="0" y="476461"/>
          <a:ext cx="2478880" cy="14873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Tulisan tentang alam ( Nature Writing)</a:t>
          </a:r>
        </a:p>
      </dsp:txBody>
      <dsp:txXfrm>
        <a:off x="0" y="476461"/>
        <a:ext cx="2478880" cy="1487328"/>
      </dsp:txXfrm>
    </dsp:sp>
    <dsp:sp modelId="{5A841D8C-83BA-804A-8A6E-7A4CAF42DA65}">
      <dsp:nvSpPr>
        <dsp:cNvPr id="0" name=""/>
        <dsp:cNvSpPr/>
      </dsp:nvSpPr>
      <dsp:spPr>
        <a:xfrm>
          <a:off x="2726769" y="476461"/>
          <a:ext cx="2478880" cy="14873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Catatan perjalanan dan kegiatan luar ruang (traveling &amp; outdoor activities)</a:t>
          </a:r>
        </a:p>
      </dsp:txBody>
      <dsp:txXfrm>
        <a:off x="2726769" y="476461"/>
        <a:ext cx="2478880" cy="1487328"/>
      </dsp:txXfrm>
    </dsp:sp>
    <dsp:sp modelId="{DCEF3FB6-C5FF-6C4B-AD61-43B012514BD6}">
      <dsp:nvSpPr>
        <dsp:cNvPr id="0" name=""/>
        <dsp:cNvSpPr/>
      </dsp:nvSpPr>
      <dsp:spPr>
        <a:xfrm>
          <a:off x="5453538" y="476461"/>
          <a:ext cx="2478880" cy="14873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Jurnal ilmiah (Science Writing)</a:t>
          </a:r>
        </a:p>
      </dsp:txBody>
      <dsp:txXfrm>
        <a:off x="5453538" y="476461"/>
        <a:ext cx="2478880" cy="1487328"/>
      </dsp:txXfrm>
    </dsp:sp>
    <dsp:sp modelId="{E1BFCED2-923B-064A-BFC9-E4199311C3A3}">
      <dsp:nvSpPr>
        <dsp:cNvPr id="0" name=""/>
        <dsp:cNvSpPr/>
      </dsp:nvSpPr>
      <dsp:spPr>
        <a:xfrm>
          <a:off x="1363384" y="2211678"/>
          <a:ext cx="2478880" cy="14873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Laporan terkait isu lingkungan </a:t>
          </a:r>
        </a:p>
      </dsp:txBody>
      <dsp:txXfrm>
        <a:off x="1363384" y="2211678"/>
        <a:ext cx="2478880" cy="1487328"/>
      </dsp:txXfrm>
    </dsp:sp>
    <dsp:sp modelId="{6F1B5A2C-CBA1-5E49-A781-D7901893FBB2}">
      <dsp:nvSpPr>
        <dsp:cNvPr id="0" name=""/>
        <dsp:cNvSpPr/>
      </dsp:nvSpPr>
      <dsp:spPr>
        <a:xfrm>
          <a:off x="4090153" y="2211678"/>
          <a:ext cx="2478880" cy="148732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Persuasi</a:t>
          </a:r>
        </a:p>
      </dsp:txBody>
      <dsp:txXfrm>
        <a:off x="4090153" y="2211678"/>
        <a:ext cx="2478880" cy="1487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F4556-0F57-FB42-BAAF-FF4E0258539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E540D-7057-9D42-8E39-2437E478D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38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3E540D-7057-9D42-8E39-2437E478DD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68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42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2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4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0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7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262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632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8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390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8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D3ABA-96A8-234F-AF3E-FB9D307FAE04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1630437" y="2448612"/>
            <a:ext cx="331406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5934" y="691977"/>
            <a:ext cx="5821442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2207" y="2061838"/>
            <a:ext cx="5219585" cy="1662475"/>
          </a:xfrm>
        </p:spPr>
        <p:txBody>
          <a:bodyPr>
            <a:normAutofit/>
          </a:bodyPr>
          <a:lstStyle/>
          <a:p>
            <a:r>
              <a:rPr lang="en-US" sz="4200">
                <a:latin typeface="Impact"/>
                <a:cs typeface="Impact"/>
              </a:rPr>
              <a:t>KOMUNIKASI LINGKUNGAN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1703" y="3783690"/>
            <a:ext cx="4060594" cy="1196717"/>
          </a:xfrm>
        </p:spPr>
        <p:txBody>
          <a:bodyPr>
            <a:normAutofit/>
          </a:bodyPr>
          <a:lstStyle/>
          <a:p>
            <a:endParaRPr lang="en-US" sz="1700" b="1"/>
          </a:p>
          <a:p>
            <a:r>
              <a:rPr lang="en-US" sz="1700" b="1"/>
              <a:t>PERTEMUAN 1 </a:t>
            </a:r>
          </a:p>
        </p:txBody>
      </p:sp>
    </p:spTree>
    <p:extLst>
      <p:ext uri="{BB962C8B-B14F-4D97-AF65-F5344CB8AC3E}">
        <p14:creationId xmlns:p14="http://schemas.microsoft.com/office/powerpoint/2010/main" val="565768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>
                <a:latin typeface="Impact"/>
                <a:cs typeface="Impact"/>
              </a:rPr>
              <a:t>PERSUASION 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 Rounded MT Bold" panose="020F0704030504030204" pitchFamily="34" charset="77"/>
              </a:rPr>
              <a:t>TOKOH BERPENGARUH DALAM KOMUNIKASI PERSUASIF ARISTOTELES YANG DISEBUT-SEBUT SEBAGAI  ‘THE FIRST MASTERS OF CIVIC SPEAKING AND CIVIL ARGUMENTATION’.</a:t>
            </a:r>
          </a:p>
          <a:p>
            <a:r>
              <a:rPr lang="en-US">
                <a:latin typeface="Arial Rounded MT Bold" panose="020F0704030504030204" pitchFamily="34" charset="77"/>
              </a:rPr>
              <a:t>MUNCUL TREND PERSUASIVE WRITING, TULISAN YANG BIASANYA DITUJUKAN UNTUK MEMPERSUASI PEMBUATAN KEBIJAKAN. DALAM HAL INI KONTEKSNYA MENYANGKUT LINGKUNGAN.  </a:t>
            </a:r>
            <a:endParaRPr lang="en-US" dirty="0"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7722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98E8958-A0BD-4366-8F61-3A496C51C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445862C-E73D-4EFB-9DD5-8A5E3473E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D2676ED1-2492-46B6-88D6-C9ED257B7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8A42DCC-C6BA-4B68-9FC4-FEE653997B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F81ED05C-778D-41F3-9C0E-6DE1D668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EE063861-F6FC-4CC1-A77E-5993E5E25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7E1DA2FC-6137-4EC4-B9F4-72264C39D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BFE9E3A7-993F-401D-8B16-53BFC6FA2F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3757125-5D70-4D7A-B223-2FFC51F5B3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03C4207E-9457-436F-B9A0-C3CAEBF816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64EE9697-E49F-4E62-8318-9E2DBC6E7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0800120F-70F4-4696-BAFB-BBC0BC576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8D1E1ADB-5BAA-49F4-BE24-044E941043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9D410413-BDE6-4A4E-930A-0ACBBF8CD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EBF657D-5B37-4F84-8833-C569EAB904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A2DBF00E-BE35-44EC-A95B-8B2EE92335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BA2C8141-5135-467E-B940-D3836B16E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44991C1A-45E7-45C6-8816-BFEDFFCCB7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B88BEC13-903F-4318-B5AB-DC23ED2ED5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41E259CE-D2C5-4FBC-9FAE-5AB0BBD0E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495CB679-05D8-44D1-8218-C5255295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FCC6878-2DB4-4497-B668-E75220A2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36254A6B-DCFA-42AD-906C-C43E2CAE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1429180E-866D-447C-A170-484000E48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3761" y="1047102"/>
            <a:ext cx="4452664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22">
            <a:extLst>
              <a:ext uri="{FF2B5EF4-FFF2-40B4-BE49-F238E27FC236}">
                <a16:creationId xmlns:a16="http://schemas.microsoft.com/office/drawing/2014/main" id="{FEE51AA4-287D-4CB8-8CD4-D6986106F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01598" y="5546507"/>
            <a:ext cx="236991" cy="27240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177ACA7-E71A-4888-9EBD-074801D88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3761" y="1634393"/>
            <a:ext cx="4451847" cy="39173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483" y="1718735"/>
            <a:ext cx="4325675" cy="107237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sz="3100" b="1">
                <a:latin typeface="Arial Rounded MT Bold" panose="020F0704030504030204" pitchFamily="34" charset="77"/>
                <a:cs typeface="Impact"/>
              </a:rPr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826" y="2789239"/>
            <a:ext cx="4326332" cy="268360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1400">
                <a:solidFill>
                  <a:srgbClr val="FFFFFE"/>
                </a:solidFill>
                <a:latin typeface="Arial Rounded MT Bold" panose="020F0704030504030204" pitchFamily="34" charset="77"/>
              </a:rPr>
              <a:t>Jurin, Richard R.,Roush, Danny, Danter, Jeff (2010) Environmental Communication, London, Springer.</a:t>
            </a:r>
          </a:p>
          <a:p>
            <a:endParaRPr lang="en-US" sz="1400">
              <a:solidFill>
                <a:srgbClr val="FFFFFE"/>
              </a:solidFill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endParaRPr lang="en-US" sz="1400">
              <a:solidFill>
                <a:srgbClr val="FFFFFE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2DF6337-9683-4A06-B3D5-CB22C7F4F2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2396" y="-6706"/>
            <a:ext cx="3481604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489" y="1164439"/>
            <a:ext cx="2992908" cy="453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7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51969" y="1186483"/>
            <a:ext cx="6636259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313" y="1186483"/>
            <a:ext cx="2866947" cy="4477933"/>
            <a:chOff x="807084" y="1186483"/>
            <a:chExt cx="3822597" cy="447793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61" y="2075504"/>
            <a:ext cx="2740927" cy="20427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28600" tIns="228600" rIns="228600" bIns="0" rtlCol="0" anchor="b">
            <a:normAutofit/>
          </a:bodyPr>
          <a:lstStyle/>
          <a:p>
            <a:pPr defTabSz="914400">
              <a:lnSpc>
                <a:spcPct val="80000"/>
              </a:lnSpc>
            </a:pPr>
            <a:r>
              <a:rPr lang="en-US" sz="4600" spc="-150">
                <a:latin typeface="+mj-lt"/>
                <a:ea typeface="+mj-ea"/>
                <a:cs typeface="+mj-cs"/>
              </a:rPr>
              <a:t>KAPAN MULAI ADA?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80112" y="-6706"/>
            <a:ext cx="5063887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Flinstone famil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946" y="1042823"/>
            <a:ext cx="4590239" cy="4781498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94704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206091" y="-15796"/>
            <a:ext cx="5933937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687312" y="-6726"/>
            <a:ext cx="4448744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75146" y="-3116"/>
            <a:ext cx="5075230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4852" y="0"/>
            <a:ext cx="3929148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196" y="1124998"/>
            <a:ext cx="2592091" cy="458971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4200" b="1">
                <a:latin typeface="Impact"/>
                <a:cs typeface="Impact"/>
              </a:rPr>
              <a:t>A BRIEF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932" y="794042"/>
            <a:ext cx="4070353" cy="524862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400">
                <a:latin typeface="Arial Rounded MT Bold" panose="020F0704030504030204" pitchFamily="34" charset="77"/>
              </a:rPr>
              <a:t>Masalah lingkungan  sangat populer di masa kini. Meski begitu, komunikasi lingkungan sesungguhnya diyakini sudah ada sejak lama. Bahkan sama tuanya dengan keberadaan manusia di bumi. </a:t>
            </a:r>
          </a:p>
          <a:p>
            <a:pPr>
              <a:lnSpc>
                <a:spcPct val="110000"/>
              </a:lnSpc>
            </a:pPr>
            <a:r>
              <a:rPr lang="en-US" sz="1400">
                <a:latin typeface="Arial Rounded MT Bold" panose="020F0704030504030204" pitchFamily="34" charset="77"/>
              </a:rPr>
              <a:t>Istilah ‘Komunikasi Lingkungan’ dipakai secara resmi oleh para akademisi dan praktisi sejak tahun 1969. </a:t>
            </a:r>
          </a:p>
          <a:p>
            <a:pPr>
              <a:lnSpc>
                <a:spcPct val="110000"/>
              </a:lnSpc>
            </a:pPr>
            <a:r>
              <a:rPr lang="en-US" sz="1400">
                <a:latin typeface="Arial Rounded MT Bold" panose="020F0704030504030204" pitchFamily="34" charset="77"/>
              </a:rPr>
              <a:t>Schoenfeld, seorang mantan wartawan yang beralih menjadi dosen, menggunakan istilah ‘ENVIRONMENTAL COMMUNICATION’ saat meresmikan Journal of Environmental, Jurnal ini masih terbit hingga kini. </a:t>
            </a:r>
          </a:p>
          <a:p>
            <a:pPr>
              <a:lnSpc>
                <a:spcPct val="110000"/>
              </a:lnSpc>
            </a:pPr>
            <a:r>
              <a:rPr lang="en-US" sz="1400">
                <a:latin typeface="Arial Rounded MT Bold" panose="020F0704030504030204" pitchFamily="34" charset="77"/>
              </a:rPr>
              <a:t>Pada tahun 1988, Sharon &amp; Kenneth Friedman menerbitkan panduan bagi jurnalis untuk membuat reportase lingkungan yang berjudul REPORTING ON THE ENVIRONMENT: A HANDBOOK FOR JOURNALIST. </a:t>
            </a:r>
          </a:p>
        </p:txBody>
      </p:sp>
    </p:spTree>
    <p:extLst>
      <p:ext uri="{BB962C8B-B14F-4D97-AF65-F5344CB8AC3E}">
        <p14:creationId xmlns:p14="http://schemas.microsoft.com/office/powerpoint/2010/main" val="12751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465" y="798881"/>
            <a:ext cx="6505070" cy="104894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700">
                <a:solidFill>
                  <a:schemeClr val="tx1"/>
                </a:solidFill>
                <a:latin typeface="Impact"/>
                <a:cs typeface="Impact"/>
              </a:rPr>
              <a:t>BENTUK-BENTUK AWAL KOMUNIKASI LINGKUNGAN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B52A576-96B8-4618-91AF-BDF21A0510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224680"/>
              </p:ext>
            </p:extLst>
          </p:nvPr>
        </p:nvGraphicFramePr>
        <p:xfrm>
          <a:off x="605791" y="1990976"/>
          <a:ext cx="7932419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635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Impact"/>
                <a:cs typeface="Impact"/>
              </a:rPr>
              <a:t>NATURE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MUIR AND THOREAU (PENULIS AMERIKA) SECARA INTENSIF MENULIS TENTANG AKTIVITAS ALAM. MISAL TENTANG PENEMUAN PULAU BARU, CUACA EKSTRIM, FENOMENA ALAM, DLL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TRADISI INI BERLANJUT HINGGA SEKARANG, EX: BBC PLANET EARTH SERIES, NATIONAL GEOGRAPHIC, DLL. </a:t>
            </a:r>
          </a:p>
        </p:txBody>
      </p:sp>
    </p:spTree>
    <p:extLst>
      <p:ext uri="{BB962C8B-B14F-4D97-AF65-F5344CB8AC3E}">
        <p14:creationId xmlns:p14="http://schemas.microsoft.com/office/powerpoint/2010/main" val="759122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Impact"/>
                <a:cs typeface="Impact"/>
              </a:rPr>
              <a:t>OUTDOOR/TRAVEL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Arial Rounded MT Bold" panose="020F0704030504030204" pitchFamily="34" charset="77"/>
              </a:rPr>
              <a:t>TULISAN TENTANG KISAH PENDAKIAN GUNUNG-GUNUNG 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PETUALANGAN DI ALAM BEBAS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TULISAN PERJALANAN</a:t>
            </a:r>
          </a:p>
          <a:p>
            <a:pPr marL="0" indent="0">
              <a:buNone/>
            </a:pPr>
            <a:endParaRPr lang="en-US" dirty="0"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0166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Impact"/>
                <a:cs typeface="Impact"/>
              </a:rPr>
              <a:t>SCIENCE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AWAL 1800 BANYAK BERMUNCULAN JURNAL DAN MAJALAH SCIENCE. EX: SCIENTIFIC AMERICAN (1845), NATURE (1869), SCIENCE (1883). 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NATURE, DI AWAL KEMUNCULANNYA,  MENGUSUNG MISI:</a:t>
            </a:r>
          </a:p>
          <a:p>
            <a:pPr lvl="1"/>
            <a:r>
              <a:rPr lang="en-US" dirty="0">
                <a:latin typeface="Arial Rounded MT Bold" panose="020F0704030504030204" pitchFamily="34" charset="77"/>
              </a:rPr>
              <a:t> TO PLACE BEFORE THE GENERAL PUBLIC THE GRAND RESULTS OF SCIENTIFIC DISCOVERY, and</a:t>
            </a:r>
          </a:p>
          <a:p>
            <a:pPr lvl="1"/>
            <a:r>
              <a:rPr lang="en-US" dirty="0">
                <a:latin typeface="Arial Rounded MT Bold" panose="020F0704030504030204" pitchFamily="34" charset="77"/>
              </a:rPr>
              <a:t>TO URGE THE CLAIMS OF SCIENCE TO MORE GENERAL RECOGNITION IN EDUCATION AND IN DAILY 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41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400" dirty="0">
                <a:latin typeface="Impact"/>
                <a:cs typeface="Impact"/>
              </a:rPr>
              <a:t>LAPORAN SKANDAL LINGKUNGAN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AKHIR 1800/AWAL 1900 MULAI MUNCUL SURAT KABAR YANG MENULIS LAPORAN BERBAU SKANDAL ATAU YANG DIKENAL DENGAN ISTILAH  ‘MUCKRACKING’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MUNCUL INVESTIGASI TERKAIT MASALAH PUBLIC HEALTH, SAFETY (PUBLIC AFFAIRS).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TIMES, NEWSWEEK SECARA PERIODIK MENAMPILKAN ‘PUBLIC AFFAIRS REPORTING’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DI MASA KINI BENTUKNYA SEPERTI HASIL PENELITIAN ATAU INVESTIGASI SKANDAL LINGKUNGAN. CONTOHNYA INVESTIGATIVE REPORTING TENTANG ‘LUMPUR LAPINDO’. </a:t>
            </a:r>
          </a:p>
        </p:txBody>
      </p:sp>
    </p:spTree>
    <p:extLst>
      <p:ext uri="{BB962C8B-B14F-4D97-AF65-F5344CB8AC3E}">
        <p14:creationId xmlns:p14="http://schemas.microsoft.com/office/powerpoint/2010/main" val="42989503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410</Words>
  <Application>Microsoft Macintosh PowerPoint</Application>
  <PresentationFormat>On-screen Show (4:3)</PresentationFormat>
  <Paragraphs>40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Rounded MT Bold</vt:lpstr>
      <vt:lpstr>Calibri</vt:lpstr>
      <vt:lpstr>Calibri Light</vt:lpstr>
      <vt:lpstr>Impact</vt:lpstr>
      <vt:lpstr>Rockwell</vt:lpstr>
      <vt:lpstr>Wingdings</vt:lpstr>
      <vt:lpstr>Atlas</vt:lpstr>
      <vt:lpstr>KOMUNIKASI LINGKUNGAN </vt:lpstr>
      <vt:lpstr>REFERENSI</vt:lpstr>
      <vt:lpstr>KAPAN MULAI ADA?</vt:lpstr>
      <vt:lpstr>A BRIEF HISTORY</vt:lpstr>
      <vt:lpstr>BENTUK-BENTUK AWAL KOMUNIKASI LINGKUNGAN</vt:lpstr>
      <vt:lpstr>NATURE WRITING</vt:lpstr>
      <vt:lpstr>OUTDOOR/TRAVEL WRITING</vt:lpstr>
      <vt:lpstr>SCIENCE WRITING</vt:lpstr>
      <vt:lpstr>LAPORAN SKANDAL LINGKUNGAN</vt:lpstr>
      <vt:lpstr>PERSUASION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 </dc:title>
  <dc:creator>Emma  Aliudin</dc:creator>
  <cp:lastModifiedBy>Emma  Aliudin</cp:lastModifiedBy>
  <cp:revision>1</cp:revision>
  <dcterms:created xsi:type="dcterms:W3CDTF">2020-08-17T12:14:53Z</dcterms:created>
  <dcterms:modified xsi:type="dcterms:W3CDTF">2020-08-17T12:17:31Z</dcterms:modified>
</cp:coreProperties>
</file>