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svg" ContentType="image/svg+xml"/>
  <Override PartName="/ppt/slides/slide12.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sldIdLst>
    <p:sldId id="256" r:id="rId2"/>
    <p:sldId id="258" r:id="rId3"/>
    <p:sldId id="265" r:id="rId4"/>
    <p:sldId id="290" r:id="rId5"/>
    <p:sldId id="260" r:id="rId6"/>
    <p:sldId id="261" r:id="rId7"/>
    <p:sldId id="263" r:id="rId8"/>
    <p:sldId id="289" r:id="rId9"/>
    <p:sldId id="278" r:id="rId10"/>
    <p:sldId id="279" r:id="rId11"/>
    <p:sldId id="280" r:id="rId12"/>
    <p:sldId id="281" r:id="rId13"/>
    <p:sldId id="282" r:id="rId14"/>
    <p:sldId id="283" r:id="rId15"/>
    <p:sldId id="284" r:id="rId16"/>
    <p:sldId id="285" r:id="rId17"/>
    <p:sldId id="287" r:id="rId18"/>
    <p:sldId id="2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62"/>
    <p:restoredTop sz="94542"/>
  </p:normalViewPr>
  <p:slideViewPr>
    <p:cSldViewPr snapToGrid="0" snapToObjects="1">
      <p:cViewPr varScale="1">
        <p:scale>
          <a:sx n="95" d="100"/>
          <a:sy n="95" d="100"/>
        </p:scale>
        <p:origin x="-6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svg"/><Relationship Id="rId5" Type="http://schemas.openxmlformats.org/officeDocument/2006/relationships/image" Target="../media/image6.png"/><Relationship Id="rId6" Type="http://schemas.openxmlformats.org/officeDocument/2006/relationships/image" Target="../media/image10.svg"/><Relationship Id="rId1" Type="http://schemas.openxmlformats.org/officeDocument/2006/relationships/image" Target="../media/image4.png"/><Relationship Id="rId2"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svg"/><Relationship Id="rId5" Type="http://schemas.openxmlformats.org/officeDocument/2006/relationships/image" Target="../media/image6.png"/><Relationship Id="rId6" Type="http://schemas.openxmlformats.org/officeDocument/2006/relationships/image" Target="../media/image10.svg"/><Relationship Id="rId1" Type="http://schemas.openxmlformats.org/officeDocument/2006/relationships/image" Target="../media/image4.png"/><Relationship Id="rId2"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60595-4E7A-4E2E-A17A-7EAC8F64BEE3}"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C6364B9-609D-418B-92FF-CB84B089F62F}">
      <dgm:prSet/>
      <dgm:spPr/>
      <dgm:t>
        <a:bodyPr/>
        <a:lstStyle/>
        <a:p>
          <a:r>
            <a:rPr lang="en-US"/>
            <a:t>Tahukah Anda, </a:t>
          </a:r>
        </a:p>
      </dgm:t>
    </dgm:pt>
    <dgm:pt modelId="{186A5596-F00C-46F9-8DB1-BCF01E289CA8}" type="parTrans" cxnId="{BBF0DC90-B667-4962-A857-4D6FB85640AA}">
      <dgm:prSet/>
      <dgm:spPr/>
      <dgm:t>
        <a:bodyPr/>
        <a:lstStyle/>
        <a:p>
          <a:endParaRPr lang="en-US"/>
        </a:p>
      </dgm:t>
    </dgm:pt>
    <dgm:pt modelId="{FF939ADF-B969-4EDB-8C23-8B611EB6642C}" type="sibTrans" cxnId="{BBF0DC90-B667-4962-A857-4D6FB85640AA}">
      <dgm:prSet/>
      <dgm:spPr/>
      <dgm:t>
        <a:bodyPr/>
        <a:lstStyle/>
        <a:p>
          <a:endParaRPr lang="en-US"/>
        </a:p>
      </dgm:t>
    </dgm:pt>
    <dgm:pt modelId="{C36EE517-EE9B-4B9F-A62D-167C284F30A7}">
      <dgm:prSet/>
      <dgm:spPr/>
      <dgm:t>
        <a:bodyPr/>
        <a:lstStyle/>
        <a:p>
          <a:r>
            <a:rPr lang="en-US"/>
            <a:t>Simbol-simbol di balik ini </a:t>
          </a:r>
        </a:p>
      </dgm:t>
    </dgm:pt>
    <dgm:pt modelId="{7967923D-658F-435B-88EE-AE3562D3D3B4}" type="parTrans" cxnId="{283D0D4A-8872-4913-A6A9-8477066C8D5A}">
      <dgm:prSet/>
      <dgm:spPr/>
      <dgm:t>
        <a:bodyPr/>
        <a:lstStyle/>
        <a:p>
          <a:endParaRPr lang="en-US"/>
        </a:p>
      </dgm:t>
    </dgm:pt>
    <dgm:pt modelId="{DA0E14F2-9015-413C-9C7B-FCE141B30C6E}" type="sibTrans" cxnId="{283D0D4A-8872-4913-A6A9-8477066C8D5A}">
      <dgm:prSet/>
      <dgm:spPr/>
      <dgm:t>
        <a:bodyPr/>
        <a:lstStyle/>
        <a:p>
          <a:endParaRPr lang="en-US"/>
        </a:p>
      </dgm:t>
    </dgm:pt>
    <dgm:pt modelId="{7994ADEB-9A52-414F-8FEE-315B9F34DC51}">
      <dgm:prSet/>
      <dgm:spPr/>
      <dgm:t>
        <a:bodyPr/>
        <a:lstStyle/>
        <a:p>
          <a:r>
            <a:rPr lang="en-US"/>
            <a:t>menyampaikan pesan apa? </a:t>
          </a:r>
        </a:p>
      </dgm:t>
    </dgm:pt>
    <dgm:pt modelId="{B8FC6F7C-B5C3-4505-8A21-974CD02A9267}" type="parTrans" cxnId="{9676B3DD-152F-4428-86DB-BC2D207431F9}">
      <dgm:prSet/>
      <dgm:spPr/>
      <dgm:t>
        <a:bodyPr/>
        <a:lstStyle/>
        <a:p>
          <a:endParaRPr lang="en-US"/>
        </a:p>
      </dgm:t>
    </dgm:pt>
    <dgm:pt modelId="{588D3E26-BD23-4A0C-A951-6E199F9E24B5}" type="sibTrans" cxnId="{9676B3DD-152F-4428-86DB-BC2D207431F9}">
      <dgm:prSet/>
      <dgm:spPr/>
      <dgm:t>
        <a:bodyPr/>
        <a:lstStyle/>
        <a:p>
          <a:endParaRPr lang="en-US"/>
        </a:p>
      </dgm:t>
    </dgm:pt>
    <dgm:pt modelId="{26711B85-D133-425D-BAFC-BA230F641D84}" type="pres">
      <dgm:prSet presAssocID="{21160595-4E7A-4E2E-A17A-7EAC8F64BEE3}" presName="root" presStyleCnt="0">
        <dgm:presLayoutVars>
          <dgm:dir/>
          <dgm:resizeHandles val="exact"/>
        </dgm:presLayoutVars>
      </dgm:prSet>
      <dgm:spPr/>
      <dgm:t>
        <a:bodyPr/>
        <a:lstStyle/>
        <a:p>
          <a:endParaRPr lang="en-US"/>
        </a:p>
      </dgm:t>
    </dgm:pt>
    <dgm:pt modelId="{3F438A66-B8E4-4297-BB06-69D73ACB2219}" type="pres">
      <dgm:prSet presAssocID="{5C6364B9-609D-418B-92FF-CB84B089F62F}" presName="compNode" presStyleCnt="0"/>
      <dgm:spPr/>
    </dgm:pt>
    <dgm:pt modelId="{B3910AF4-2558-49CD-8C2B-262C29BD2A9E}" type="pres">
      <dgm:prSet presAssocID="{5C6364B9-609D-418B-92FF-CB84B089F62F}" presName="bgRect" presStyleLbl="bgShp" presStyleIdx="0" presStyleCnt="3"/>
      <dgm:spPr/>
    </dgm:pt>
    <dgm:pt modelId="{F52970FE-1D65-438C-92EB-C4C632DEB953}" type="pres">
      <dgm:prSet presAssocID="{5C6364B9-609D-418B-92FF-CB84B089F6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2"/>
              </a:ext>
            </a:extLst>
          </a:blip>
          <a:stretch>
            <a:fillRect/>
          </a:stretch>
        </a:blipFill>
        <a:ln>
          <a:noFill/>
        </a:ln>
      </dgm:spPr>
      <dgm:extLst>
        <a:ext uri="{E40237B7-FDA0-4F09-8148-C483321AD2D9}">
          <dgm14:cNvPr xmlns:dgm14="http://schemas.microsoft.com/office/drawing/2010/diagram" xmlns:a="http://schemas.openxmlformats.org/drawingml/2006/main" xmlns:dgm="http://schemas.openxmlformats.org/drawingml/2006/diagram" xmlns="" id="0" name="" descr="Users"/>
        </a:ext>
      </dgm:extLst>
    </dgm:pt>
    <dgm:pt modelId="{06982A2B-B8FA-43B0-8D6A-6C11873EB3E0}" type="pres">
      <dgm:prSet presAssocID="{5C6364B9-609D-418B-92FF-CB84B089F62F}" presName="spaceRect" presStyleCnt="0"/>
      <dgm:spPr/>
    </dgm:pt>
    <dgm:pt modelId="{E78CAD98-2BAF-4703-8872-3F3F6D6C68BA}" type="pres">
      <dgm:prSet presAssocID="{5C6364B9-609D-418B-92FF-CB84B089F62F}" presName="parTx" presStyleLbl="revTx" presStyleIdx="0" presStyleCnt="3">
        <dgm:presLayoutVars>
          <dgm:chMax val="0"/>
          <dgm:chPref val="0"/>
        </dgm:presLayoutVars>
      </dgm:prSet>
      <dgm:spPr/>
      <dgm:t>
        <a:bodyPr/>
        <a:lstStyle/>
        <a:p>
          <a:endParaRPr lang="en-US"/>
        </a:p>
      </dgm:t>
    </dgm:pt>
    <dgm:pt modelId="{C89499E2-70E4-4F74-AAD8-8B85416E2FF0}" type="pres">
      <dgm:prSet presAssocID="{FF939ADF-B969-4EDB-8C23-8B611EB6642C}" presName="sibTrans" presStyleCnt="0"/>
      <dgm:spPr/>
    </dgm:pt>
    <dgm:pt modelId="{9A5FB910-1B84-42DE-94CC-B467B4697D98}" type="pres">
      <dgm:prSet presAssocID="{C36EE517-EE9B-4B9F-A62D-167C284F30A7}" presName="compNode" presStyleCnt="0"/>
      <dgm:spPr/>
    </dgm:pt>
    <dgm:pt modelId="{50DC39FA-6A10-4B71-B05B-CCFBCAFE40EE}" type="pres">
      <dgm:prSet presAssocID="{C36EE517-EE9B-4B9F-A62D-167C284F30A7}" presName="bgRect" presStyleLbl="bgShp" presStyleIdx="1" presStyleCnt="3"/>
      <dgm:spPr/>
    </dgm:pt>
    <dgm:pt modelId="{F68BC19E-134E-4A99-B4E9-95D511218DE7}" type="pres">
      <dgm:prSet presAssocID="{C36EE517-EE9B-4B9F-A62D-167C284F30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4"/>
              </a:ext>
            </a:extLst>
          </a:blip>
          <a:stretch>
            <a:fillRect/>
          </a:stretch>
        </a:blipFill>
        <a:ln>
          <a:noFill/>
        </a:ln>
      </dgm:spPr>
      <dgm:extLst>
        <a:ext uri="{E40237B7-FDA0-4F09-8148-C483321AD2D9}">
          <dgm14:cNvPr xmlns:dgm14="http://schemas.microsoft.com/office/drawing/2010/diagram" xmlns:a="http://schemas.openxmlformats.org/drawingml/2006/main" xmlns:dgm="http://schemas.openxmlformats.org/drawingml/2006/diagram" xmlns="" id="0" name="" descr="Flask"/>
        </a:ext>
      </dgm:extLst>
    </dgm:pt>
    <dgm:pt modelId="{86591E53-822C-464E-9115-CFB9821F304A}" type="pres">
      <dgm:prSet presAssocID="{C36EE517-EE9B-4B9F-A62D-167C284F30A7}" presName="spaceRect" presStyleCnt="0"/>
      <dgm:spPr/>
    </dgm:pt>
    <dgm:pt modelId="{5822E64C-7051-4F21-8E82-282726BDD46C}" type="pres">
      <dgm:prSet presAssocID="{C36EE517-EE9B-4B9F-A62D-167C284F30A7}" presName="parTx" presStyleLbl="revTx" presStyleIdx="1" presStyleCnt="3">
        <dgm:presLayoutVars>
          <dgm:chMax val="0"/>
          <dgm:chPref val="0"/>
        </dgm:presLayoutVars>
      </dgm:prSet>
      <dgm:spPr/>
      <dgm:t>
        <a:bodyPr/>
        <a:lstStyle/>
        <a:p>
          <a:endParaRPr lang="en-US"/>
        </a:p>
      </dgm:t>
    </dgm:pt>
    <dgm:pt modelId="{CB7C8DF3-3B47-4242-A791-A50CCD6074A3}" type="pres">
      <dgm:prSet presAssocID="{DA0E14F2-9015-413C-9C7B-FCE141B30C6E}" presName="sibTrans" presStyleCnt="0"/>
      <dgm:spPr/>
    </dgm:pt>
    <dgm:pt modelId="{A4567B33-AEF5-4003-AFCC-00C6B47E3960}" type="pres">
      <dgm:prSet presAssocID="{7994ADEB-9A52-414F-8FEE-315B9F34DC51}" presName="compNode" presStyleCnt="0"/>
      <dgm:spPr/>
    </dgm:pt>
    <dgm:pt modelId="{26DC7492-EA35-494F-AFF9-B0BEC300C354}" type="pres">
      <dgm:prSet presAssocID="{7994ADEB-9A52-414F-8FEE-315B9F34DC51}" presName="bgRect" presStyleLbl="bgShp" presStyleIdx="2" presStyleCnt="3"/>
      <dgm:spPr/>
    </dgm:pt>
    <dgm:pt modelId="{888FA0D3-103F-44F7-A062-17D7AF625F8B}" type="pres">
      <dgm:prSet presAssocID="{7994ADEB-9A52-414F-8FEE-315B9F34DC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6"/>
              </a:ext>
            </a:extLst>
          </a:blip>
          <a:stretch>
            <a:fillRect/>
          </a:stretch>
        </a:blipFill>
        <a:ln>
          <a:noFill/>
        </a:ln>
      </dgm:spPr>
      <dgm:extLst>
        <a:ext uri="{E40237B7-FDA0-4F09-8148-C483321AD2D9}">
          <dgm14:cNvPr xmlns:dgm14="http://schemas.microsoft.com/office/drawing/2010/diagram" xmlns:a="http://schemas.openxmlformats.org/drawingml/2006/main" xmlns:dgm="http://schemas.openxmlformats.org/drawingml/2006/diagram" xmlns="" id="0" name="" descr="User"/>
        </a:ext>
      </dgm:extLst>
    </dgm:pt>
    <dgm:pt modelId="{FE771EF0-576E-4B56-9E11-5AD4A5BEF1A4}" type="pres">
      <dgm:prSet presAssocID="{7994ADEB-9A52-414F-8FEE-315B9F34DC51}" presName="spaceRect" presStyleCnt="0"/>
      <dgm:spPr/>
    </dgm:pt>
    <dgm:pt modelId="{B9D01A23-EE5F-4D2B-A4FC-2B652F1B1DD6}" type="pres">
      <dgm:prSet presAssocID="{7994ADEB-9A52-414F-8FEE-315B9F34DC51}" presName="parTx" presStyleLbl="revTx" presStyleIdx="2" presStyleCnt="3">
        <dgm:presLayoutVars>
          <dgm:chMax val="0"/>
          <dgm:chPref val="0"/>
        </dgm:presLayoutVars>
      </dgm:prSet>
      <dgm:spPr/>
      <dgm:t>
        <a:bodyPr/>
        <a:lstStyle/>
        <a:p>
          <a:endParaRPr lang="en-US"/>
        </a:p>
      </dgm:t>
    </dgm:pt>
  </dgm:ptLst>
  <dgm:cxnLst>
    <dgm:cxn modelId="{87329032-E278-4440-9220-E4CC405E9BEB}" type="presOf" srcId="{7994ADEB-9A52-414F-8FEE-315B9F34DC51}" destId="{B9D01A23-EE5F-4D2B-A4FC-2B652F1B1DD6}" srcOrd="0" destOrd="0" presId="urn:microsoft.com/office/officeart/2018/2/layout/IconVerticalSolidList"/>
    <dgm:cxn modelId="{1527B8E8-442C-4C52-854B-BA228D140D15}" type="presOf" srcId="{C36EE517-EE9B-4B9F-A62D-167C284F30A7}" destId="{5822E64C-7051-4F21-8E82-282726BDD46C}" srcOrd="0" destOrd="0" presId="urn:microsoft.com/office/officeart/2018/2/layout/IconVerticalSolidList"/>
    <dgm:cxn modelId="{54F53412-DD50-4246-8E54-60D4091E643A}" type="presOf" srcId="{5C6364B9-609D-418B-92FF-CB84B089F62F}" destId="{E78CAD98-2BAF-4703-8872-3F3F6D6C68BA}" srcOrd="0" destOrd="0" presId="urn:microsoft.com/office/officeart/2018/2/layout/IconVerticalSolidList"/>
    <dgm:cxn modelId="{9676B3DD-152F-4428-86DB-BC2D207431F9}" srcId="{21160595-4E7A-4E2E-A17A-7EAC8F64BEE3}" destId="{7994ADEB-9A52-414F-8FEE-315B9F34DC51}" srcOrd="2" destOrd="0" parTransId="{B8FC6F7C-B5C3-4505-8A21-974CD02A9267}" sibTransId="{588D3E26-BD23-4A0C-A951-6E199F9E24B5}"/>
    <dgm:cxn modelId="{BBF0DC90-B667-4962-A857-4D6FB85640AA}" srcId="{21160595-4E7A-4E2E-A17A-7EAC8F64BEE3}" destId="{5C6364B9-609D-418B-92FF-CB84B089F62F}" srcOrd="0" destOrd="0" parTransId="{186A5596-F00C-46F9-8DB1-BCF01E289CA8}" sibTransId="{FF939ADF-B969-4EDB-8C23-8B611EB6642C}"/>
    <dgm:cxn modelId="{ECF5574B-8116-47B5-8C15-DC999CCFE3A6}" type="presOf" srcId="{21160595-4E7A-4E2E-A17A-7EAC8F64BEE3}" destId="{26711B85-D133-425D-BAFC-BA230F641D84}" srcOrd="0" destOrd="0" presId="urn:microsoft.com/office/officeart/2018/2/layout/IconVerticalSolidList"/>
    <dgm:cxn modelId="{283D0D4A-8872-4913-A6A9-8477066C8D5A}" srcId="{21160595-4E7A-4E2E-A17A-7EAC8F64BEE3}" destId="{C36EE517-EE9B-4B9F-A62D-167C284F30A7}" srcOrd="1" destOrd="0" parTransId="{7967923D-658F-435B-88EE-AE3562D3D3B4}" sibTransId="{DA0E14F2-9015-413C-9C7B-FCE141B30C6E}"/>
    <dgm:cxn modelId="{475A2F67-FC3C-4899-957A-E685A00E7FF4}" type="presParOf" srcId="{26711B85-D133-425D-BAFC-BA230F641D84}" destId="{3F438A66-B8E4-4297-BB06-69D73ACB2219}" srcOrd="0" destOrd="0" presId="urn:microsoft.com/office/officeart/2018/2/layout/IconVerticalSolidList"/>
    <dgm:cxn modelId="{39C12ABC-CDC0-4E11-821A-8545E28263CF}" type="presParOf" srcId="{3F438A66-B8E4-4297-BB06-69D73ACB2219}" destId="{B3910AF4-2558-49CD-8C2B-262C29BD2A9E}" srcOrd="0" destOrd="0" presId="urn:microsoft.com/office/officeart/2018/2/layout/IconVerticalSolidList"/>
    <dgm:cxn modelId="{A10743D6-C190-4824-A061-1DD9D62CDE6F}" type="presParOf" srcId="{3F438A66-B8E4-4297-BB06-69D73ACB2219}" destId="{F52970FE-1D65-438C-92EB-C4C632DEB953}" srcOrd="1" destOrd="0" presId="urn:microsoft.com/office/officeart/2018/2/layout/IconVerticalSolidList"/>
    <dgm:cxn modelId="{52C10A51-69B4-44D3-A768-AC13D887F122}" type="presParOf" srcId="{3F438A66-B8E4-4297-BB06-69D73ACB2219}" destId="{06982A2B-B8FA-43B0-8D6A-6C11873EB3E0}" srcOrd="2" destOrd="0" presId="urn:microsoft.com/office/officeart/2018/2/layout/IconVerticalSolidList"/>
    <dgm:cxn modelId="{BBDDF75D-001C-4A73-A73A-8A89A4A0A0A4}" type="presParOf" srcId="{3F438A66-B8E4-4297-BB06-69D73ACB2219}" destId="{E78CAD98-2BAF-4703-8872-3F3F6D6C68BA}" srcOrd="3" destOrd="0" presId="urn:microsoft.com/office/officeart/2018/2/layout/IconVerticalSolidList"/>
    <dgm:cxn modelId="{B8624F39-9A33-45A9-88E0-8C0F9E571EC4}" type="presParOf" srcId="{26711B85-D133-425D-BAFC-BA230F641D84}" destId="{C89499E2-70E4-4F74-AAD8-8B85416E2FF0}" srcOrd="1" destOrd="0" presId="urn:microsoft.com/office/officeart/2018/2/layout/IconVerticalSolidList"/>
    <dgm:cxn modelId="{8B0C2E35-AA43-499E-99BA-9391D5E84681}" type="presParOf" srcId="{26711B85-D133-425D-BAFC-BA230F641D84}" destId="{9A5FB910-1B84-42DE-94CC-B467B4697D98}" srcOrd="2" destOrd="0" presId="urn:microsoft.com/office/officeart/2018/2/layout/IconVerticalSolidList"/>
    <dgm:cxn modelId="{A11E6E36-D905-4A27-B027-31793DFC547E}" type="presParOf" srcId="{9A5FB910-1B84-42DE-94CC-B467B4697D98}" destId="{50DC39FA-6A10-4B71-B05B-CCFBCAFE40EE}" srcOrd="0" destOrd="0" presId="urn:microsoft.com/office/officeart/2018/2/layout/IconVerticalSolidList"/>
    <dgm:cxn modelId="{5B938428-E74F-4AD8-A94C-EBB39875FF8C}" type="presParOf" srcId="{9A5FB910-1B84-42DE-94CC-B467B4697D98}" destId="{F68BC19E-134E-4A99-B4E9-95D511218DE7}" srcOrd="1" destOrd="0" presId="urn:microsoft.com/office/officeart/2018/2/layout/IconVerticalSolidList"/>
    <dgm:cxn modelId="{F731E765-E8F3-481B-8B21-B68B3218BAD4}" type="presParOf" srcId="{9A5FB910-1B84-42DE-94CC-B467B4697D98}" destId="{86591E53-822C-464E-9115-CFB9821F304A}" srcOrd="2" destOrd="0" presId="urn:microsoft.com/office/officeart/2018/2/layout/IconVerticalSolidList"/>
    <dgm:cxn modelId="{498DA4C8-B5FB-4C73-BBF2-EF3ECA094852}" type="presParOf" srcId="{9A5FB910-1B84-42DE-94CC-B467B4697D98}" destId="{5822E64C-7051-4F21-8E82-282726BDD46C}" srcOrd="3" destOrd="0" presId="urn:microsoft.com/office/officeart/2018/2/layout/IconVerticalSolidList"/>
    <dgm:cxn modelId="{B7A1D378-B572-463D-B961-219BDBA506DC}" type="presParOf" srcId="{26711B85-D133-425D-BAFC-BA230F641D84}" destId="{CB7C8DF3-3B47-4242-A791-A50CCD6074A3}" srcOrd="3" destOrd="0" presId="urn:microsoft.com/office/officeart/2018/2/layout/IconVerticalSolidList"/>
    <dgm:cxn modelId="{03A28E60-6521-4917-B0BE-7F435C9288A1}" type="presParOf" srcId="{26711B85-D133-425D-BAFC-BA230F641D84}" destId="{A4567B33-AEF5-4003-AFCC-00C6B47E3960}" srcOrd="4" destOrd="0" presId="urn:microsoft.com/office/officeart/2018/2/layout/IconVerticalSolidList"/>
    <dgm:cxn modelId="{AA68F084-5D82-421D-A9E4-0BE49F038D61}" type="presParOf" srcId="{A4567B33-AEF5-4003-AFCC-00C6B47E3960}" destId="{26DC7492-EA35-494F-AFF9-B0BEC300C354}" srcOrd="0" destOrd="0" presId="urn:microsoft.com/office/officeart/2018/2/layout/IconVerticalSolidList"/>
    <dgm:cxn modelId="{F60ABFAB-AAC9-46B9-9D36-B86667BB7592}" type="presParOf" srcId="{A4567B33-AEF5-4003-AFCC-00C6B47E3960}" destId="{888FA0D3-103F-44F7-A062-17D7AF625F8B}" srcOrd="1" destOrd="0" presId="urn:microsoft.com/office/officeart/2018/2/layout/IconVerticalSolidList"/>
    <dgm:cxn modelId="{0794A020-BF7A-450C-998C-9C4158C2630E}" type="presParOf" srcId="{A4567B33-AEF5-4003-AFCC-00C6B47E3960}" destId="{FE771EF0-576E-4B56-9E11-5AD4A5BEF1A4}" srcOrd="2" destOrd="0" presId="urn:microsoft.com/office/officeart/2018/2/layout/IconVerticalSolidList"/>
    <dgm:cxn modelId="{B3AE0DF1-5F16-4DCF-9069-CB2CB7CE2CCC}" type="presParOf" srcId="{A4567B33-AEF5-4003-AFCC-00C6B47E3960}" destId="{B9D01A23-EE5F-4D2B-A4FC-2B652F1B1DD6}"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910AF4-2558-49CD-8C2B-262C29BD2A9E}">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970FE-1D65-438C-92EB-C4C632DEB953}">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8CAD98-2BAF-4703-8872-3F3F6D6C68BA}">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US" sz="2500" kern="1200"/>
            <a:t>Tahukah Anda, </a:t>
          </a:r>
        </a:p>
      </dsp:txBody>
      <dsp:txXfrm>
        <a:off x="1941716" y="718"/>
        <a:ext cx="2943486" cy="1681139"/>
      </dsp:txXfrm>
    </dsp:sp>
    <dsp:sp modelId="{50DC39FA-6A10-4B71-B05B-CCFBCAFE40EE}">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BC19E-134E-4A99-B4E9-95D511218DE7}">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22E64C-7051-4F21-8E82-282726BDD46C}">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US" sz="2500" kern="1200"/>
            <a:t>Simbol-simbol di balik ini </a:t>
          </a:r>
        </a:p>
      </dsp:txBody>
      <dsp:txXfrm>
        <a:off x="1941716" y="2102143"/>
        <a:ext cx="2943486" cy="1681139"/>
      </dsp:txXfrm>
    </dsp:sp>
    <dsp:sp modelId="{26DC7492-EA35-494F-AFF9-B0BEC300C354}">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FA0D3-103F-44F7-A062-17D7AF625F8B}">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val="0"/>
              </a:ext>
              <a:ext uri="{96DAC541-7B7A-43D3-8B79-37D633B846F1}">
                <asvg:svgBlip xmlns:asvg="http://schemas.microsoft.com/office/drawing/2016/SVG/main" xmlns:r="http://schemas.openxmlformats.org/officeDocument/2006/relationships" xmlns:a="http://schemas.openxmlformats.org/drawingml/2006/main" xmlns:dgm="http://schemas.openxmlformats.org/drawingml/2006/diagram"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D01A23-EE5F-4D2B-A4FC-2B652F1B1DD6}">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US" sz="2500" kern="1200"/>
            <a:t>menyampaikan pesan apa? </a:t>
          </a:r>
        </a:p>
      </dsp:txBody>
      <dsp:txXfrm>
        <a:off x="1941716" y="4203567"/>
        <a:ext cx="2943486"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a="http://schemas.openxmlformats.org/drawingml/2006/main" xmlns:dgm="http://schemas.openxmlformats.org/drawingml/2006/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8531F-E480-4842-BB34-20CA22840B3A}" type="datetimeFigureOut">
              <a:rPr lang="en-US" smtClean="0"/>
              <a:pPr/>
              <a:t>9/8/21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8804D-19DE-1946-9A47-3CAA321E258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2284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B8804D-19DE-1946-9A47-3CAA321E258E}"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143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F5D220-8D1A-B942-B67A-3E285AFE0B01}"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387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5D220-8D1A-B942-B67A-3E285AFE0B01}"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39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5D220-8D1A-B942-B67A-3E285AFE0B01}"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813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5D220-8D1A-B942-B67A-3E285AFE0B01}"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579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5D220-8D1A-B942-B67A-3E285AFE0B01}"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542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F5D220-8D1A-B942-B67A-3E285AFE0B01}"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967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F5D220-8D1A-B942-B67A-3E285AFE0B01}" type="datetimeFigureOut">
              <a:rPr lang="en-US" smtClean="0"/>
              <a:pPr/>
              <a:t>9/8/21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34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F5D220-8D1A-B942-B67A-3E285AFE0B01}" type="datetimeFigureOut">
              <a:rPr lang="en-US" smtClean="0"/>
              <a:pPr/>
              <a:t>9/8/21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74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5D220-8D1A-B942-B67A-3E285AFE0B01}" type="datetimeFigureOut">
              <a:rPr lang="en-US" smtClean="0"/>
              <a:pPr/>
              <a:t>9/8/21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377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5D220-8D1A-B942-B67A-3E285AFE0B01}"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659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5D220-8D1A-B942-B67A-3E285AFE0B01}"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9867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5D220-8D1A-B942-B67A-3E285AFE0B01}" type="datetimeFigureOut">
              <a:rPr lang="en-US" smtClean="0"/>
              <a:pPr/>
              <a:t>9/8/21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67787-73B3-5C4B-AC97-A32D38609C4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15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AED851-54B9-4765-92D2-F0BE443BEC9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81392" y="2944090"/>
            <a:ext cx="3027250" cy="2387600"/>
          </a:xfrm>
        </p:spPr>
        <p:style>
          <a:lnRef idx="3">
            <a:schemeClr val="lt1"/>
          </a:lnRef>
          <a:fillRef idx="1">
            <a:schemeClr val="accent3"/>
          </a:fillRef>
          <a:effectRef idx="1">
            <a:schemeClr val="accent3"/>
          </a:effectRef>
          <a:fontRef idx="minor">
            <a:schemeClr val="lt1"/>
          </a:fontRef>
        </p:style>
        <p:txBody>
          <a:bodyPr anchor="t">
            <a:normAutofit/>
          </a:bodyPr>
          <a:lstStyle/>
          <a:p>
            <a:pPr algn="l">
              <a:lnSpc>
                <a:spcPct val="90000"/>
              </a:lnSpc>
            </a:pPr>
            <a:r>
              <a:rPr lang="en-US" sz="3600" dirty="0"/>
              <a:t>KOMUNIKASI </a:t>
            </a:r>
            <a:r>
              <a:rPr lang="en-US" sz="3600" dirty="0" smtClean="0"/>
              <a:t>LINGKUNGAN</a:t>
            </a:r>
            <a:br>
              <a:rPr lang="en-US" sz="3600" dirty="0" smtClean="0"/>
            </a:br>
            <a:r>
              <a:rPr lang="en-US" sz="3600" dirty="0" smtClean="0"/>
              <a:t/>
            </a:r>
            <a:br>
              <a:rPr lang="en-US" sz="3600" dirty="0" smtClean="0"/>
            </a:br>
            <a:r>
              <a:rPr lang="en-US" sz="2100" dirty="0" smtClean="0"/>
              <a:t>Emma R. </a:t>
            </a:r>
            <a:r>
              <a:rPr lang="en-US" sz="2100" dirty="0" err="1" smtClean="0"/>
              <a:t>Aliudin</a:t>
            </a:r>
            <a:r>
              <a:rPr lang="en-US" sz="2100" dirty="0" smtClean="0"/>
              <a:t/>
            </a:r>
            <a:br>
              <a:rPr lang="en-US" sz="2100" dirty="0" smtClean="0"/>
            </a:br>
            <a:r>
              <a:rPr lang="en-US" sz="2100" dirty="0" smtClean="0"/>
              <a:t>2021</a:t>
            </a:r>
            <a:endParaRPr lang="en-US" sz="2100" dirty="0"/>
          </a:p>
        </p:txBody>
      </p:sp>
      <p:sp>
        <p:nvSpPr>
          <p:cNvPr id="3" name="Subtitle 2"/>
          <p:cNvSpPr>
            <a:spLocks noGrp="1"/>
          </p:cNvSpPr>
          <p:nvPr>
            <p:ph type="subTitle" idx="1"/>
          </p:nvPr>
        </p:nvSpPr>
        <p:spPr>
          <a:xfrm>
            <a:off x="5281393" y="953037"/>
            <a:ext cx="3027250" cy="1709849"/>
          </a:xfrm>
        </p:spPr>
        <p:txBody>
          <a:bodyPr anchor="b">
            <a:normAutofit/>
          </a:bodyPr>
          <a:lstStyle/>
          <a:p>
            <a:pPr algn="l"/>
            <a:r>
              <a:rPr lang="en-US" sz="1700"/>
              <a:t>PERTEMUAN 2</a:t>
            </a:r>
          </a:p>
        </p:txBody>
      </p:sp>
      <p:sp>
        <p:nvSpPr>
          <p:cNvPr id="19" name="Rectangle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1933D1-5615-42C7-9C0B-4EB7105CCE2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C9EAEA-39D0-4B0E-A0EB-51E7B26740B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kelet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4691A99-8F56-4899-B22E-55473456F6DB}"/>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3"/>
              </a:ext>
            </a:extLst>
          </a:blip>
          <a:stretch>
            <a:fillRect/>
          </a:stretch>
        </p:blipFill>
        <p:spPr>
          <a:xfrm>
            <a:off x="550130" y="1323623"/>
            <a:ext cx="4152001" cy="4152001"/>
          </a:xfrm>
          <a:prstGeom prst="rect">
            <a:avLst/>
          </a:prstGeom>
        </p:spPr>
      </p:pic>
      <p:grpSp>
        <p:nvGrpSpPr>
          <p:cNvPr id="23" name="Group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2D8612-31EB-44CF-A1D0-14FD4C70542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GrpSpPr>
            <a:grpSpLocks noGrp="1" noUngrp="1" noRot="1" noChangeAspect="1" noMove="1" noResize="1"/>
          </p:cNvGrp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GrpSpPr>
        <p:grpSpPr>
          <a:xfrm>
            <a:off x="8595358" y="2984992"/>
            <a:ext cx="548639" cy="673460"/>
            <a:chOff x="3940602" y="308034"/>
            <a:chExt cx="2116791" cy="3428999"/>
          </a:xfrm>
          <a:solidFill>
            <a:schemeClr val="accent4"/>
          </a:solidFill>
        </p:grpSpPr>
        <p:sp>
          <p:nvSpPr>
            <p:cNvPr id="24" name="Rectangl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9A4A0F-1B59-4DB0-9764-D10936E9877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99A70F-F8CD-4992-9EF5-6CF15472E7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F4FEDC-6D80-458C-A665-075D9B9500F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9749368"/>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80C9EF-3CC6-4ECC-9C2D-9D0396C96ED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646" y="386930"/>
            <a:ext cx="7606349" cy="1300554"/>
          </a:xfrm>
        </p:spPr>
        <p:txBody>
          <a:bodyPr vert="horz" lIns="91440" tIns="45720" rIns="91440" bIns="45720" rtlCol="0" anchor="b">
            <a:normAutofit/>
          </a:bodyPr>
          <a:lstStyle/>
          <a:p>
            <a:pPr algn="l" defTabSz="914400">
              <a:lnSpc>
                <a:spcPct val="90000"/>
              </a:lnSpc>
            </a:pPr>
            <a:r>
              <a:rPr lang="en-US" sz="4200" dirty="0"/>
              <a:t>Sustainable? </a:t>
            </a:r>
          </a:p>
        </p:txBody>
      </p:sp>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A32751-37A2-45C0-BE94-63D375E27003}"/>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659831F-0D9A-4C63-9EBB-8435B85A440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Rain Forest Alliance.pn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694" r="4267" b="-2"/>
          <a:stretch/>
        </p:blipFill>
        <p:spPr>
          <a:xfrm>
            <a:off x="476471" y="2524715"/>
            <a:ext cx="3862708" cy="3714244"/>
          </a:xfrm>
          <a:prstGeom prst="rect">
            <a:avLst/>
          </a:prstGeom>
        </p:spPr>
      </p:pic>
      <p:sp>
        <p:nvSpPr>
          <p:cNvPr id="5" name="TextBox 4"/>
          <p:cNvSpPr txBox="1"/>
          <p:nvPr/>
        </p:nvSpPr>
        <p:spPr>
          <a:xfrm>
            <a:off x="4804821" y="2599509"/>
            <a:ext cx="3398174" cy="363945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700"/>
              <a:t>Means that companies are producing things sustainably. Only businesses, farms &amp; forest that meet the strict environmental &amp; social standards are given this award</a:t>
            </a:r>
          </a:p>
        </p:txBody>
      </p:sp>
      <p:sp>
        <p:nvSpPr>
          <p:cNvPr id="16" name="Rectangl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55FBCD-CD42-40F5-8A1B-3203F9CAEEA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613227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C6133C-0615-4CE4-9132-37E609A9BDF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3798" y="525982"/>
            <a:ext cx="3212237" cy="1200361"/>
          </a:xfrm>
        </p:spPr>
        <p:txBody>
          <a:bodyPr vert="horz" lIns="91440" tIns="45720" rIns="91440" bIns="45720" rtlCol="0" anchor="b">
            <a:normAutofit/>
          </a:bodyPr>
          <a:lstStyle/>
          <a:p>
            <a:pPr algn="l" defTabSz="914400">
              <a:lnSpc>
                <a:spcPct val="90000"/>
              </a:lnSpc>
            </a:pPr>
            <a:r>
              <a:rPr lang="en-US" sz="3100" kern="1200" dirty="0">
                <a:solidFill>
                  <a:schemeClr val="tx1"/>
                </a:solidFill>
                <a:latin typeface="+mj-lt"/>
                <a:ea typeface="+mj-ea"/>
                <a:cs typeface="+mj-cs"/>
              </a:rPr>
              <a:t>Kode </a:t>
            </a:r>
            <a:r>
              <a:rPr lang="en-US" sz="3100" kern="1200" dirty="0" err="1">
                <a:solidFill>
                  <a:schemeClr val="tx1"/>
                </a:solidFill>
                <a:latin typeface="+mj-lt"/>
                <a:ea typeface="+mj-ea"/>
                <a:cs typeface="+mj-cs"/>
              </a:rPr>
              <a:t>apa</a:t>
            </a: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ini</a:t>
            </a:r>
            <a:r>
              <a:rPr lang="en-US" sz="3100" kern="1200" dirty="0">
                <a:solidFill>
                  <a:schemeClr val="tx1"/>
                </a:solidFill>
                <a:latin typeface="+mj-lt"/>
                <a:ea typeface="+mj-ea"/>
                <a:cs typeface="+mj-cs"/>
              </a:rPr>
              <a:t>?</a:t>
            </a:r>
          </a:p>
        </p:txBody>
      </p:sp>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69CC832-2974-4E8D-90ED-3E2941BA733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3799" y="2031101"/>
            <a:ext cx="3212238" cy="3511943"/>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dirty="0"/>
              <a:t>Plastic Resin Code. Means that products made with plastic resin. Number range 1-7. Some numbers are accepted in some recycling plants while others aren’t. </a:t>
            </a:r>
            <a:endParaRPr lang="en-US" sz="1600"/>
          </a:p>
          <a:p>
            <a:pPr indent="-228600" defTabSz="914400">
              <a:lnSpc>
                <a:spcPct val="90000"/>
              </a:lnSpc>
              <a:spcAft>
                <a:spcPts val="600"/>
              </a:spcAft>
              <a:buFont typeface="Arial" panose="020B0604020202020204" pitchFamily="34" charset="0"/>
              <a:buChar char="•"/>
            </a:pPr>
            <a:endParaRPr lang="en-US" sz="1600"/>
          </a:p>
        </p:txBody>
      </p:sp>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5222F96-971A-4F90-B841-6BAB416C7AC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8980754-6F4B-43C9-B9BE-127B6BED658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1BBA94-3F40-40AA-8BB9-E69E25E537C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lastic Resin Codes.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6613" r="-66613"/>
          <a:stretch>
            <a:fillRect/>
          </a:stretch>
        </p:blipFill>
        <p:spPr>
          <a:xfrm>
            <a:off x="4490803" y="2152412"/>
            <a:ext cx="4221014" cy="23203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742746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E194F66-9AA1-7649-93C3-E6B01E939D69}"/>
              </a:ext>
            </a:extLst>
          </p:cNvPr>
          <p:cNvSpPr txBox="1"/>
          <p:nvPr/>
        </p:nvSpPr>
        <p:spPr>
          <a:xfrm>
            <a:off x="486698" y="2438400"/>
            <a:ext cx="2629120" cy="378541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a:t>APA MAKSUDNYA?</a:t>
            </a:r>
          </a:p>
        </p:txBody>
      </p:sp>
      <p:sp>
        <p:nvSpPr>
          <p:cNvPr id="26" name="Rectangle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39A796-BE83-48B1-B33F-35C4A32AA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F84B47-E267-4194-8194-831DB7B5547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 Tidy Man.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6372" r="-66372"/>
          <a:stretch>
            <a:fillRect/>
          </a:stretch>
        </p:blipFill>
        <p:spPr>
          <a:xfrm>
            <a:off x="4054396" y="2187962"/>
            <a:ext cx="4514498" cy="2478829"/>
          </a:xfrm>
          <a:prstGeom prst="rect">
            <a:avLst/>
          </a:prstGeom>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936277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vert="horz" lIns="91440" tIns="45720" rIns="91440" bIns="45720" rtlCol="0">
            <a:normAutofit fontScale="90000"/>
          </a:bodyPr>
          <a:lstStyle/>
          <a:p>
            <a:pPr defTabSz="914400"/>
            <a:r>
              <a:rPr lang="en-US" dirty="0" err="1"/>
              <a:t>Botol</a:t>
            </a:r>
            <a:r>
              <a:rPr lang="en-US" dirty="0"/>
              <a:t> </a:t>
            </a:r>
            <a:r>
              <a:rPr lang="en-US" dirty="0" err="1"/>
              <a:t>kaca</a:t>
            </a:r>
            <a:r>
              <a:rPr lang="en-US" dirty="0"/>
              <a:t> </a:t>
            </a:r>
            <a:r>
              <a:rPr lang="en-US" dirty="0" err="1"/>
              <a:t>mesti</a:t>
            </a:r>
            <a:r>
              <a:rPr lang="en-US" dirty="0"/>
              <a:t> </a:t>
            </a:r>
            <a:r>
              <a:rPr lang="en-US" dirty="0" err="1"/>
              <a:t>diapakan</a:t>
            </a:r>
            <a:r>
              <a:rPr lang="en-US" dirty="0"/>
              <a:t>?</a:t>
            </a:r>
          </a:p>
        </p:txBody>
      </p:sp>
      <p:sp>
        <p:nvSpPr>
          <p:cNvPr id="9" name="Conten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4F52339-C1A9-4B82-B789-0651757F4B67}"/>
              </a:ext>
            </a:extLst>
          </p:cNvPr>
          <p:cNvSpPr>
            <a:spLocks noGrp="1"/>
          </p:cNvSpPr>
          <p:nvPr>
            <p:ph idx="1"/>
          </p:nvPr>
        </p:nvSpPr>
        <p:spPr>
          <a:xfrm>
            <a:off x="486698" y="2438400"/>
            <a:ext cx="2629120" cy="3785419"/>
          </a:xfrm>
        </p:spPr>
        <p:txBody>
          <a:bodyPr vert="horz" lIns="91440" tIns="45720" rIns="91440" bIns="45720" rtlCol="0">
            <a:normAutofit/>
          </a:bodyPr>
          <a:lstStyle/>
          <a:p>
            <a:pPr marL="0" indent="0" defTabSz="914400">
              <a:spcBef>
                <a:spcPts val="1000"/>
              </a:spcBef>
              <a:buNone/>
            </a:pPr>
            <a:r>
              <a:rPr lang="en-US" sz="1700" dirty="0"/>
              <a:t>Don’t just throw away glass products. Recycle them appropriately. </a:t>
            </a:r>
          </a:p>
        </p:txBody>
      </p:sp>
      <p:sp>
        <p:nvSpPr>
          <p:cNvPr id="31"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39A796-BE83-48B1-B33F-35C4A32AAB5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F84B47-E267-4194-8194-831DB7B5547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lass.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915" r="-40915"/>
          <a:stretch>
            <a:fillRect/>
          </a:stretch>
        </p:blipFill>
        <p:spPr>
          <a:xfrm>
            <a:off x="4054396" y="2185971"/>
            <a:ext cx="4514498" cy="2482812"/>
          </a:xfrm>
          <a:prstGeom prst="rect">
            <a:avLst/>
          </a:prstGeom>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6192755"/>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CAB1E8-8195-4748-BE71-FF806D86892E}"/>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F6BDD4-E066-4008-8011-6CC31AEB455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07181" y="633619"/>
            <a:ext cx="3209537"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0935" y="978619"/>
            <a:ext cx="2558034" cy="1106424"/>
          </a:xfrm>
        </p:spPr>
        <p:txBody>
          <a:bodyPr vert="horz" lIns="91440" tIns="45720" rIns="91440" bIns="45720" rtlCol="0" anchor="ctr">
            <a:normAutofit/>
          </a:bodyPr>
          <a:lstStyle/>
          <a:p>
            <a:pPr algn="l" defTabSz="914400">
              <a:lnSpc>
                <a:spcPct val="90000"/>
              </a:lnSpc>
            </a:pPr>
            <a:r>
              <a:rPr lang="en-US" sz="2400" dirty="0" err="1"/>
              <a:t>Penjelasannya</a:t>
            </a:r>
            <a:r>
              <a:rPr lang="en-US" sz="2400" dirty="0"/>
              <a:t> </a:t>
            </a:r>
            <a:r>
              <a:rPr lang="en-US" sz="2400" dirty="0" err="1"/>
              <a:t>bagaimana</a:t>
            </a:r>
            <a:r>
              <a:rPr lang="en-US" sz="2400" dirty="0"/>
              <a:t>? </a:t>
            </a:r>
          </a:p>
        </p:txBody>
      </p:sp>
      <p:sp>
        <p:nvSpPr>
          <p:cNvPr id="30" name="Rectangle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11A8FB-68FC-45FC-B01E-38F809E2D43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865FE3-5FC9-4049-87CF-30019C46C0F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30935" y="2359152"/>
            <a:ext cx="2558034" cy="342504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500"/>
              <a:t>Products contribute in the reduction of greenhouse gas emission and save ur money</a:t>
            </a:r>
          </a:p>
        </p:txBody>
      </p:sp>
      <p:pic>
        <p:nvPicPr>
          <p:cNvPr id="4" name="Content Placeholder 3" descr="Energy Star.pn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569" r="4571" b="1"/>
          <a:stretch/>
        </p:blipFill>
        <p:spPr>
          <a:xfrm>
            <a:off x="3843337" y="634382"/>
            <a:ext cx="4992910" cy="549516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709366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Ini</a:t>
            </a:r>
            <a:r>
              <a:rPr lang="en-US" dirty="0"/>
              <a:t> </a:t>
            </a:r>
            <a:r>
              <a:rPr lang="en-US" dirty="0" err="1"/>
              <a:t>apa</a:t>
            </a:r>
            <a:r>
              <a:rPr lang="en-US" dirty="0"/>
              <a:t>???</a:t>
            </a:r>
          </a:p>
        </p:txBody>
      </p:sp>
      <p:pic>
        <p:nvPicPr>
          <p:cNvPr id="4" name="Content Placeholder 3" descr="Recycle Aluminum.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4635" r="-44635"/>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119404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Recycle Steel.p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6836" b="-16836"/>
          <a:stretch>
            <a:fillRect/>
          </a:stretch>
        </p:blipFill>
        <p:spPr>
          <a:xfrm>
            <a:off x="482600" y="1995458"/>
            <a:ext cx="5168390" cy="2842431"/>
          </a:xfrm>
          <a:prstGeom prst="rect">
            <a:avLst/>
          </a:prstGeom>
        </p:spPr>
      </p:pic>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493CFF-E43B-4B10-ACE1-C8A1246629E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097404" y="0"/>
            <a:ext cx="30465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76987" y="643467"/>
            <a:ext cx="2338388" cy="2556385"/>
          </a:xfrm>
        </p:spPr>
        <p:txBody>
          <a:bodyPr vert="horz" lIns="91440" tIns="45720" rIns="91440" bIns="45720" rtlCol="0" anchor="b">
            <a:normAutofit/>
          </a:bodyPr>
          <a:lstStyle/>
          <a:p>
            <a:pPr algn="l" defTabSz="914400">
              <a:lnSpc>
                <a:spcPct val="90000"/>
              </a:lnSpc>
            </a:pPr>
            <a:r>
              <a:rPr lang="en-US" sz="4200" kern="1200" dirty="0" err="1">
                <a:solidFill>
                  <a:schemeClr val="bg1"/>
                </a:solidFill>
                <a:latin typeface="+mj-lt"/>
                <a:ea typeface="+mj-ea"/>
                <a:cs typeface="+mj-cs"/>
              </a:rPr>
              <a:t>Artinya</a:t>
            </a:r>
            <a:r>
              <a:rPr lang="en-US" sz="4200" kern="1200" dirty="0">
                <a:solidFill>
                  <a:schemeClr val="bg1"/>
                </a:solidFill>
                <a:latin typeface="+mj-lt"/>
                <a:ea typeface="+mj-ea"/>
                <a:cs typeface="+mj-cs"/>
              </a:rPr>
              <a:t>?</a:t>
            </a:r>
          </a:p>
        </p:txBody>
      </p:sp>
      <p:sp>
        <p:nvSpPr>
          <p:cNvPr id="5" name="TextBox 4"/>
          <p:cNvSpPr txBox="1"/>
          <p:nvPr/>
        </p:nvSpPr>
        <p:spPr>
          <a:xfrm>
            <a:off x="6376986" y="3358608"/>
            <a:ext cx="2284413" cy="283127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a:solidFill>
                  <a:schemeClr val="bg1"/>
                </a:solidFill>
              </a:rPr>
              <a:t>Recyclable steel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7855113"/>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1CC55D-ED54-4C5C-95E6-10947BD1103B}"/>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vert="horz" lIns="91440" tIns="45720" rIns="91440" bIns="45720" rtlCol="0" anchor="ctr">
            <a:normAutofit/>
          </a:bodyPr>
          <a:lstStyle/>
          <a:p>
            <a:pPr algn="l" defTabSz="914400">
              <a:lnSpc>
                <a:spcPct val="90000"/>
              </a:lnSpc>
            </a:pPr>
            <a:r>
              <a:rPr lang="en-US" sz="3500" dirty="0" err="1"/>
              <a:t>Apa</a:t>
            </a:r>
            <a:r>
              <a:rPr lang="en-US" sz="3500" dirty="0"/>
              <a:t> </a:t>
            </a:r>
            <a:r>
              <a:rPr lang="en-US" sz="3500" dirty="0" err="1"/>
              <a:t>lagi</a:t>
            </a:r>
            <a:r>
              <a:rPr lang="en-US" sz="3500" dirty="0"/>
              <a:t> </a:t>
            </a:r>
            <a:r>
              <a:rPr lang="en-US" sz="3500" dirty="0" err="1"/>
              <a:t>ini</a:t>
            </a:r>
            <a:r>
              <a:rPr lang="en-US" sz="3500" dirty="0"/>
              <a:t>?</a:t>
            </a:r>
          </a:p>
        </p:txBody>
      </p:sp>
      <p:grpSp>
        <p:nvGrpSpPr>
          <p:cNvPr id="12" name="Group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E889C7-FAD6-4397-98E2-05D50348445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GrpSpPr>
            <a:grpSpLocks noGrp="1" noUngrp="1" noRot="1" noChangeAspect="1" noMove="1" noResize="1"/>
          </p:cNvGrp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GrpSpPr>
        <p:grpSpPr>
          <a:xfrm>
            <a:off x="0" y="1083484"/>
            <a:ext cx="266396" cy="673460"/>
            <a:chOff x="0" y="823811"/>
            <a:chExt cx="355196" cy="673460"/>
          </a:xfrm>
        </p:grpSpPr>
        <p:sp>
          <p:nvSpPr>
            <p:cNvPr id="13" name="Rectangl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99A70F-F8CD-4992-9EF5-6CF15472E7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F4FEDC-6D80-458C-A665-075D9B9500F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73B707-463F-40B0-8227-E8CC6C67EB2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3039" y="2330505"/>
            <a:ext cx="3419569" cy="3979585"/>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700"/>
              <a:t>The plastic material is biodegradable. Make sure to throw in the compost section, not in the plastic recycling centers as they can contaminate the other plastic when breaking down. </a:t>
            </a:r>
          </a:p>
        </p:txBody>
      </p:sp>
      <p:sp>
        <p:nvSpPr>
          <p:cNvPr id="18" name="Rectangle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3237C8-E62C-4F0D-A318-BD6FB6C2D138}"/>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C9EAEA-39D0-4B0E-A0EB-51E7B26740B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ompostable.pn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49" r="5627" b="-2"/>
          <a:stretch/>
        </p:blipFill>
        <p:spPr>
          <a:xfrm>
            <a:off x="4483341" y="799352"/>
            <a:ext cx="4069057" cy="525929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6396800"/>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EAE179-C525-48F3-AD47-0E9E2B6F2E2E}"/>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416" y="4883544"/>
            <a:ext cx="2907065" cy="1556907"/>
          </a:xfrm>
        </p:spPr>
        <p:txBody>
          <a:bodyPr vert="horz" lIns="91440" tIns="45720" rIns="91440" bIns="45720" rtlCol="0" anchor="ctr">
            <a:normAutofit/>
          </a:bodyPr>
          <a:lstStyle/>
          <a:p>
            <a:pPr algn="l" defTabSz="914400">
              <a:lnSpc>
                <a:spcPct val="90000"/>
              </a:lnSpc>
            </a:pPr>
            <a:r>
              <a:rPr lang="en-US" sz="2800"/>
              <a:t>Paham nggak? </a:t>
            </a:r>
          </a:p>
        </p:txBody>
      </p:sp>
      <p:sp>
        <p:nvSpPr>
          <p:cNvPr id="22" name="Rectangl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C8260E-968F-44E8-A823-ABB43131192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1BBA94-3F40-40AA-8BB9-E69E25E537C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Forest For All.pn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481"/>
          <a:stretch/>
        </p:blipFill>
        <p:spPr>
          <a:xfrm>
            <a:off x="719403" y="364142"/>
            <a:ext cx="7777234" cy="3867993"/>
          </a:xfrm>
          <a:prstGeom prst="rect">
            <a:avLst/>
          </a:prstGeom>
        </p:spPr>
      </p:pic>
      <p:sp>
        <p:nvSpPr>
          <p:cNvPr id="26" name="Rectangle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43805F-24A6-46A4-B19B-54F28347355C}"/>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72039" y="4883544"/>
            <a:ext cx="4940186" cy="155690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a:t>Any wood product or any product made out of the wood that comes from FSC approved forest is sustainable. The forest is very well managed under strict standards on environments, economic &amp; social.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320787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15D20E-1AB7-4E74-9236-2B72B63D60B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71" y="1336329"/>
            <a:ext cx="2919549" cy="4382588"/>
          </a:xfrm>
        </p:spPr>
        <p:style>
          <a:lnRef idx="3">
            <a:schemeClr val="lt1"/>
          </a:lnRef>
          <a:fillRef idx="1">
            <a:schemeClr val="accent3"/>
          </a:fillRef>
          <a:effectRef idx="1">
            <a:schemeClr val="accent3"/>
          </a:effectRef>
          <a:fontRef idx="minor">
            <a:schemeClr val="lt1"/>
          </a:fontRef>
        </p:style>
        <p:txBody>
          <a:bodyPr anchor="ctr">
            <a:normAutofit/>
          </a:bodyPr>
          <a:lstStyle/>
          <a:p>
            <a:pPr>
              <a:lnSpc>
                <a:spcPct val="90000"/>
              </a:lnSpc>
            </a:pPr>
            <a:r>
              <a:rPr lang="en-US" sz="3600"/>
              <a:t/>
            </a:r>
            <a:br>
              <a:rPr lang="en-US" sz="3600"/>
            </a:br>
            <a:r>
              <a:rPr lang="en-US" sz="3600"/>
              <a:t>DEFINISI </a:t>
            </a:r>
            <a:br>
              <a:rPr lang="en-US" sz="3600"/>
            </a:br>
            <a:r>
              <a:rPr lang="en-US" sz="3600"/>
              <a:t>KOMUNIKASI LINGKUNGAN</a:t>
            </a:r>
            <a:br>
              <a:rPr lang="en-US" sz="3600"/>
            </a:br>
            <a:endParaRPr lang="en-US" sz="3600"/>
          </a:p>
        </p:txBody>
      </p:sp>
      <p:grpSp>
        <p:nvGrpSpPr>
          <p:cNvPr id="23" name="Group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2D8612-31EB-44CF-A1D0-14FD4C70542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GrpSpPr>
            <a:grpSpLocks noGrp="1" noUngrp="1" noRot="1" noChangeAspect="1" noMove="1" noResize="1"/>
          </p:cNvGrp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GrpSpPr>
        <p:grpSpPr>
          <a:xfrm>
            <a:off x="-2" y="3163461"/>
            <a:ext cx="548639" cy="673460"/>
            <a:chOff x="3940602" y="308034"/>
            <a:chExt cx="2116791" cy="3428999"/>
          </a:xfrm>
          <a:solidFill>
            <a:schemeClr val="accent4"/>
          </a:solidFill>
        </p:grpSpPr>
        <p:sp>
          <p:nvSpPr>
            <p:cNvPr id="24" name="Rectangl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9A4A0F-1B59-4DB0-9764-D10936E9877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99A70F-F8CD-4992-9EF5-6CF15472E73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F4FEDC-6D80-458C-A665-075D9B9500F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73B707-463F-40B0-8227-E8CC6C67EB25}"/>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C9EAEA-39D0-4B0E-A0EB-51E7B26740B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0" y="1336329"/>
            <a:ext cx="3945636" cy="4382588"/>
          </a:xfrm>
        </p:spPr>
        <p:txBody>
          <a:bodyPr anchor="ctr">
            <a:normAutofit/>
          </a:bodyPr>
          <a:lstStyle/>
          <a:p>
            <a:pPr marL="0" indent="0">
              <a:buNone/>
            </a:pPr>
            <a:endParaRPr lang="en-US" sz="1700">
              <a:latin typeface="Arial Rounded MT Bold" panose="020F0704030504030204" pitchFamily="34" charset="77"/>
            </a:endParaRPr>
          </a:p>
          <a:p>
            <a:pPr marL="0" indent="0">
              <a:buNone/>
            </a:pPr>
            <a:r>
              <a:rPr lang="en-US" sz="1700">
                <a:latin typeface="Arial Rounded MT Bold" panose="020F0704030504030204" pitchFamily="34" charset="77"/>
              </a:rPr>
              <a:t>“The pragmatic and constitutive vehicle for our </a:t>
            </a:r>
            <a:r>
              <a:rPr lang="en-US" sz="1700" u="sng">
                <a:latin typeface="Arial Rounded MT Bold" panose="020F0704030504030204" pitchFamily="34" charset="77"/>
              </a:rPr>
              <a:t>understanding of the environment </a:t>
            </a:r>
            <a:r>
              <a:rPr lang="en-US" sz="1700">
                <a:latin typeface="Arial Rounded MT Bold" panose="020F0704030504030204" pitchFamily="34" charset="77"/>
              </a:rPr>
              <a:t>as well as our relationships to the natural world; It is the symbolic medium that we use in constructing environmental problems and negotiating society’s different responses to them.” </a:t>
            </a:r>
          </a:p>
          <a:p>
            <a:pPr marL="0" indent="0">
              <a:buNone/>
            </a:pPr>
            <a:endParaRPr lang="en-US" sz="1700">
              <a:latin typeface="Arial Rounded MT Bold" panose="020F0704030504030204" pitchFamily="34" charset="77"/>
            </a:endParaRPr>
          </a:p>
          <a:p>
            <a:pPr marL="0" indent="0">
              <a:buNone/>
            </a:pPr>
            <a:r>
              <a:rPr lang="en-US" sz="1700">
                <a:latin typeface="Arial Rounded MT Bold" panose="020F0704030504030204" pitchFamily="34" charset="77"/>
              </a:rPr>
              <a:t>(ROBERT COX, 2006)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380994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B9AA7C6-5E5A-498E-A6DF-A943376E09BC}"/>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EAB11A-76F7-48F4-9B4F-5BFDF4BF9670}"/>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GrpSpPr>
            <a:grpSpLocks noGrp="1" noUngrp="1" noRot="1" noChangeAspect="1" noMove="1" noResize="1"/>
          </p:cNvGrp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GrpSpPr>
        <p:grpSpPr>
          <a:xfrm>
            <a:off x="55725" y="2385102"/>
            <a:ext cx="430568" cy="2087796"/>
            <a:chOff x="209668" y="2857422"/>
            <a:chExt cx="463662" cy="2087796"/>
          </a:xfrm>
        </p:grpSpPr>
        <p:sp>
          <p:nvSpPr>
            <p:cNvPr id="22" name="Rectangl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D4C416-D5F4-4F6F-A6F1-87A21CD4FCAF}"/>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AC1C30-21C6-4BF6-93EE-B211D7A85011}"/>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CxnSpPr>
              <a:cxnSpLocks/>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E140AE-0ABF-47C8-BF32-7D2F0CF2BA44}"/>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C4F608-B4B8-48C3-9572-C0F061B1CD9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5213" y="1239927"/>
            <a:ext cx="3006440" cy="4680583"/>
          </a:xfrm>
        </p:spPr>
        <p:style>
          <a:lnRef idx="3">
            <a:schemeClr val="lt1"/>
          </a:lnRef>
          <a:fillRef idx="1">
            <a:schemeClr val="accent3"/>
          </a:fillRef>
          <a:effectRef idx="1">
            <a:schemeClr val="accent3"/>
          </a:effectRef>
          <a:fontRef idx="minor">
            <a:schemeClr val="lt1"/>
          </a:fontRef>
        </p:style>
        <p:txBody>
          <a:bodyPr anchor="ctr">
            <a:normAutofit/>
          </a:bodyPr>
          <a:lstStyle/>
          <a:p>
            <a:r>
              <a:rPr lang="en-US" sz="4500"/>
              <a:t>Yang artinya…</a:t>
            </a:r>
          </a:p>
        </p:txBody>
      </p:sp>
      <p:sp>
        <p:nvSpPr>
          <p:cNvPr id="3" name="Content Placeholder 2"/>
          <p:cNvSpPr>
            <a:spLocks noGrp="1"/>
          </p:cNvSpPr>
          <p:nvPr>
            <p:ph idx="1"/>
          </p:nvPr>
        </p:nvSpPr>
        <p:spPr>
          <a:xfrm>
            <a:off x="4718942" y="1239927"/>
            <a:ext cx="3728868" cy="4680583"/>
          </a:xfrm>
        </p:spPr>
        <p:txBody>
          <a:bodyPr anchor="ctr">
            <a:normAutofit/>
          </a:bodyPr>
          <a:lstStyle/>
          <a:p>
            <a:r>
              <a:rPr lang="en-US" sz="1700" b="1">
                <a:latin typeface="Arial Rounded MT Bold" panose="020F0704030504030204" pitchFamily="34" charset="77"/>
              </a:rPr>
              <a:t>Kendaraan </a:t>
            </a:r>
            <a:r>
              <a:rPr lang="en-US" sz="1700">
                <a:latin typeface="Arial Rounded MT Bold" panose="020F0704030504030204" pitchFamily="34" charset="77"/>
              </a:rPr>
              <a:t>praktis dan utama yang mengantarkan kita pada pemahaman tentang lingkungan dan cara berhubungan dengan alam; </a:t>
            </a:r>
          </a:p>
          <a:p>
            <a:r>
              <a:rPr lang="en-US" sz="1700">
                <a:latin typeface="Arial Rounded MT Bold" panose="020F0704030504030204" pitchFamily="34" charset="77"/>
              </a:rPr>
              <a:t>Sebuah </a:t>
            </a:r>
            <a:r>
              <a:rPr lang="en-US" sz="1700" b="1">
                <a:latin typeface="Arial Rounded MT Bold" panose="020F0704030504030204" pitchFamily="34" charset="77"/>
              </a:rPr>
              <a:t>medium simbolik </a:t>
            </a:r>
            <a:r>
              <a:rPr lang="en-US" sz="1700">
                <a:latin typeface="Arial Rounded MT Bold" panose="020F0704030504030204" pitchFamily="34" charset="77"/>
              </a:rPr>
              <a:t>yang kita gunakan dalam memaknai masalah-masalah lingkungan dan mendiskusikan pandangan-pandangan yang berbeda di masyarakat dalam menyikapi masalah lingkungan.  (Ingat teori Interaksi Simbolik  yang mengatakan bahwa ‘Komunikasi adalah proses pertukaran symbol’ ) </a:t>
            </a:r>
          </a:p>
          <a:p>
            <a:pPr marL="0" indent="0">
              <a:buNone/>
            </a:pPr>
            <a:endParaRPr lang="en-US" sz="17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489870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81EA652-8C6A-4E69-BEB9-170809474553}"/>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98780A-33B9-4EA2-8F67-DE68AD62841B}"/>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488E8B-4E1E-4402-8935-D4E6C02615C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F6D1C04-E38A-784B-A28E-9741E6E660B4}"/>
              </a:ext>
            </a:extLst>
          </p:cNvPr>
          <p:cNvSpPr>
            <a:spLocks noGrp="1"/>
          </p:cNvSpPr>
          <p:nvPr>
            <p:ph type="title"/>
          </p:nvPr>
        </p:nvSpPr>
        <p:spPr>
          <a:xfrm>
            <a:off x="806825" y="1188637"/>
            <a:ext cx="2241175" cy="4480726"/>
          </a:xfrm>
        </p:spPr>
        <p:style>
          <a:lnRef idx="3">
            <a:schemeClr val="lt1"/>
          </a:lnRef>
          <a:fillRef idx="1">
            <a:schemeClr val="accent3"/>
          </a:fillRef>
          <a:effectRef idx="1">
            <a:schemeClr val="accent3"/>
          </a:effectRef>
          <a:fontRef idx="minor">
            <a:schemeClr val="lt1"/>
          </a:fontRef>
        </p:style>
        <p:txBody>
          <a:bodyPr>
            <a:normAutofit/>
          </a:bodyPr>
          <a:lstStyle/>
          <a:p>
            <a:pPr algn="r">
              <a:lnSpc>
                <a:spcPct val="90000"/>
              </a:lnSpc>
            </a:pPr>
            <a:r>
              <a:rPr lang="en-US" sz="2700"/>
              <a:t>TUJUAN KOMUNIKASI LINGKUNGAN</a:t>
            </a:r>
          </a:p>
        </p:txBody>
      </p:sp>
      <p:cxnSp>
        <p:nvCxnSpPr>
          <p:cNvPr id="27" name="Straight Connector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AAC9B5-8015-485C-ACF9-A750390E9A5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85A1C5-744B-EE45-A884-B9C91DB2CF4D}"/>
              </a:ext>
            </a:extLst>
          </p:cNvPr>
          <p:cNvSpPr>
            <a:spLocks noGrp="1"/>
          </p:cNvSpPr>
          <p:nvPr>
            <p:ph idx="1"/>
          </p:nvPr>
        </p:nvSpPr>
        <p:spPr>
          <a:xfrm>
            <a:off x="3941445" y="1648870"/>
            <a:ext cx="3527136" cy="3560260"/>
          </a:xfrm>
        </p:spPr>
        <p:txBody>
          <a:bodyPr anchor="ctr">
            <a:normAutofit/>
          </a:bodyPr>
          <a:lstStyle/>
          <a:p>
            <a:pPr marL="0" indent="0">
              <a:buNone/>
            </a:pPr>
            <a:endParaRPr lang="en-US" sz="2100" b="1"/>
          </a:p>
          <a:p>
            <a:pPr marL="0" indent="0">
              <a:buNone/>
            </a:pPr>
            <a:r>
              <a:rPr lang="en-US" sz="2100" b="1">
                <a:latin typeface="Arial Rounded MT Bold" panose="020F0704030504030204" pitchFamily="34" charset="77"/>
              </a:rPr>
              <a:t>“CREATING </a:t>
            </a:r>
            <a:br>
              <a:rPr lang="en-US" sz="2100" b="1">
                <a:latin typeface="Arial Rounded MT Bold" panose="020F0704030504030204" pitchFamily="34" charset="77"/>
              </a:rPr>
            </a:br>
            <a:r>
              <a:rPr lang="en-US" sz="2100" b="1">
                <a:latin typeface="Arial Rounded MT Bold" panose="020F0704030504030204" pitchFamily="34" charset="77"/>
              </a:rPr>
              <a:t>UNDERSTANDING </a:t>
            </a:r>
            <a:br>
              <a:rPr lang="en-US" sz="2100" b="1">
                <a:latin typeface="Arial Rounded MT Bold" panose="020F0704030504030204" pitchFamily="34" charset="77"/>
              </a:rPr>
            </a:br>
            <a:r>
              <a:rPr lang="en-US" sz="2100" b="1">
                <a:latin typeface="Arial Rounded MT Bold" panose="020F0704030504030204" pitchFamily="34" charset="77"/>
              </a:rPr>
              <a:t>ABOUT </a:t>
            </a:r>
            <a:br>
              <a:rPr lang="en-US" sz="2100" b="1">
                <a:latin typeface="Arial Rounded MT Bold" panose="020F0704030504030204" pitchFamily="34" charset="77"/>
              </a:rPr>
            </a:br>
            <a:r>
              <a:rPr lang="en-US" sz="2100" b="1">
                <a:latin typeface="Arial Rounded MT Bold" panose="020F0704030504030204" pitchFamily="34" charset="77"/>
              </a:rPr>
              <a:t>ENVIRONMENT” </a:t>
            </a:r>
            <a:br>
              <a:rPr lang="en-US" sz="2100" b="1">
                <a:latin typeface="Arial Rounded MT Bold" panose="020F0704030504030204" pitchFamily="34" charset="77"/>
              </a:rPr>
            </a:br>
            <a:r>
              <a:rPr lang="en-US" sz="2100" b="1">
                <a:latin typeface="Arial Rounded MT Bold" panose="020F0704030504030204" pitchFamily="34" charset="77"/>
              </a:rPr>
              <a:t>(Corbett, 2006)</a:t>
            </a:r>
            <a:br>
              <a:rPr lang="en-US" sz="2100" b="1">
                <a:latin typeface="Arial Rounded MT Bold" panose="020F0704030504030204" pitchFamily="34" charset="77"/>
              </a:rPr>
            </a:br>
            <a:endParaRPr lang="en-US" sz="2100">
              <a:latin typeface="Arial Rounded MT Bold" panose="020F0704030504030204" pitchFamily="34" charset="77"/>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247664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A06CD6-90CA-4C45-856C-6771339E1E22}"/>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507"/>
            <a:ext cx="2620771" cy="4930986"/>
          </a:xfr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algn="r" defTabSz="914400">
              <a:lnSpc>
                <a:spcPct val="90000"/>
              </a:lnSpc>
            </a:pPr>
            <a:r>
              <a:rPr lang="en-US" sz="3700" kern="1200">
                <a:solidFill>
                  <a:schemeClr val="accent1"/>
                </a:solidFill>
                <a:latin typeface="+mj-lt"/>
                <a:ea typeface="+mj-ea"/>
                <a:cs typeface="+mj-cs"/>
              </a:rPr>
              <a:t>ILMU INI MEMBAHAS</a:t>
            </a:r>
          </a:p>
        </p:txBody>
      </p:sp>
      <p:cxnSp>
        <p:nvCxnSpPr>
          <p:cNvPr id="12" name="Straight Connector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21601D-2758-4B15-A31C-FDA184C51B3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2" y="963507"/>
            <a:ext cx="4688205" cy="2304627"/>
          </a:xfrm>
        </p:spPr>
        <p:txBody>
          <a:bodyPr vert="horz" lIns="91440" tIns="45720" rIns="91440" bIns="45720" rtlCol="0" anchor="b">
            <a:normAutofit/>
          </a:bodyPr>
          <a:lstStyle/>
          <a:p>
            <a:pPr indent="-228600" defTabSz="914400">
              <a:lnSpc>
                <a:spcPct val="90000"/>
              </a:lnSpc>
              <a:buFont typeface="Arial" panose="020B0604020202020204" pitchFamily="34" charset="0"/>
              <a:buChar char="•"/>
            </a:pPr>
            <a:r>
              <a:rPr lang="en-US" sz="1700"/>
              <a:t>Bagaimana cara kita berkomunikasi tentang lingkungan? </a:t>
            </a:r>
          </a:p>
          <a:p>
            <a:pPr indent="-228600" defTabSz="914400">
              <a:lnSpc>
                <a:spcPct val="90000"/>
              </a:lnSpc>
              <a:buFont typeface="Arial" panose="020B0604020202020204" pitchFamily="34" charset="0"/>
              <a:buChar char="•"/>
            </a:pPr>
            <a:r>
              <a:rPr lang="en-US" sz="1700"/>
              <a:t>Bagaimana komunikasi tersebut memengaruhi </a:t>
            </a:r>
            <a:r>
              <a:rPr lang="en-US" sz="1700" b="1"/>
              <a:t>persepsi* </a:t>
            </a:r>
            <a:r>
              <a:rPr lang="en-US" sz="1700"/>
              <a:t>kita terhadap lingkungan dan diri kita sendiri? </a:t>
            </a:r>
          </a:p>
          <a:p>
            <a:pPr indent="-228600" defTabSz="914400">
              <a:lnSpc>
                <a:spcPct val="90000"/>
              </a:lnSpc>
              <a:buFont typeface="Arial" panose="020B0604020202020204" pitchFamily="34" charset="0"/>
              <a:buChar char="•"/>
            </a:pPr>
            <a:r>
              <a:rPr lang="en-US" sz="1700"/>
              <a:t>Bagaimana komunikasi tersebut membentuk hubungan kita dengan lingkungan? </a:t>
            </a:r>
          </a:p>
          <a:p>
            <a:pPr indent="-228600" defTabSz="914400">
              <a:lnSpc>
                <a:spcPct val="90000"/>
              </a:lnSpc>
              <a:buFont typeface="Arial" panose="020B0604020202020204" pitchFamily="34" charset="0"/>
              <a:buChar char="•"/>
            </a:pPr>
            <a:endParaRPr lang="en-US" sz="1700"/>
          </a:p>
        </p:txBody>
      </p:sp>
      <p:sp>
        <p:nvSpPr>
          <p:cNvPr id="5" name="TextBox 4"/>
          <p:cNvSpPr txBox="1"/>
          <p:nvPr/>
        </p:nvSpPr>
        <p:spPr>
          <a:xfrm>
            <a:off x="3732022" y="3589866"/>
            <a:ext cx="4688205" cy="230462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b="1"/>
              <a:t>*Persepsi</a:t>
            </a:r>
            <a:r>
              <a:rPr lang="en-US" sz="1700"/>
              <a:t> adalah proses memberikan makna pada stimuli inderawi; proses menafsirkan pesan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56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EE73255-8084-4DF9-BB0B-15EAC92E2CB9}"/>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2953" y="640081"/>
            <a:ext cx="1956491" cy="5257799"/>
          </a:xfr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p>
            <a:pPr algn="l" defTabSz="914400">
              <a:lnSpc>
                <a:spcPct val="90000"/>
              </a:lnSpc>
            </a:pPr>
            <a:r>
              <a:rPr lang="en-US" sz="3100">
                <a:solidFill>
                  <a:srgbClr val="2C2C2C"/>
                </a:solidFill>
                <a:latin typeface="+mj-lt"/>
                <a:ea typeface="+mj-ea"/>
                <a:cs typeface="+mj-cs"/>
              </a:rPr>
              <a:t>What do you think about this…</a:t>
            </a:r>
          </a:p>
        </p:txBody>
      </p:sp>
      <p:sp>
        <p:nvSpPr>
          <p:cNvPr id="11" name="Rounded 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048353-8981-459A-9BC6-9711CE462E06}"/>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2685050"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l="3233" r="13075" b="-1"/>
          <a:stretch/>
        </p:blipFill>
        <p:spPr>
          <a:xfrm>
            <a:off x="3047223" y="942538"/>
            <a:ext cx="5372416" cy="4808332"/>
          </a:xfrm>
          <a:prstGeom prst="rect">
            <a:avLst/>
          </a:prstGeom>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871508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DF40B2-80F7-4E71-B46C-284163F3654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548464"/>
            <a:ext cx="2855390" cy="2228074"/>
          </a:xfr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defTabSz="914400"/>
            <a:r>
              <a:rPr lang="en-US" sz="3500">
                <a:latin typeface="+mj-lt"/>
                <a:ea typeface="+mj-ea"/>
                <a:cs typeface="+mj-cs"/>
              </a:rPr>
              <a:t>This…</a:t>
            </a:r>
          </a:p>
        </p:txBody>
      </p:sp>
      <p:sp>
        <p:nvSpPr>
          <p:cNvPr id="17" name="Content Placeholder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5F38629-9E47-4E1C-AE4F-16AF77B5DE87}"/>
              </a:ext>
            </a:extLst>
          </p:cNvPr>
          <p:cNvSpPr>
            <a:spLocks noGrp="1"/>
          </p:cNvSpPr>
          <p:nvPr>
            <p:ph idx="1"/>
          </p:nvPr>
        </p:nvSpPr>
        <p:spPr>
          <a:xfrm>
            <a:off x="628650" y="2962279"/>
            <a:ext cx="2849569" cy="3143241"/>
          </a:xfrm>
        </p:spPr>
        <p:txBody>
          <a:bodyPr>
            <a:normAutofit/>
          </a:bodyPr>
          <a:lstStyle/>
          <a:p>
            <a:endParaRPr lang="en-US" sz="1700"/>
          </a:p>
        </p:txBody>
      </p:sp>
      <p:pic>
        <p:nvPicPr>
          <p:cNvPr id="4" name="Content Placeholder 3"/>
          <p:cNvPicPr>
            <a:picLocks noChangeAspect="1"/>
          </p:cNvPicPr>
          <p:nvPr/>
        </p:nvPicPr>
        <p:blipFill rotWithShape="1">
          <a:blip r:embed="rId2"/>
          <a:srcRect l="10729" r="10732"/>
          <a:stretch/>
        </p:blipFill>
        <p:spPr>
          <a:xfrm>
            <a:off x="3757789" y="10"/>
            <a:ext cx="5386210" cy="6857990"/>
          </a:xfrm>
          <a:prstGeom prst="rect">
            <a:avLst/>
          </a:prstGeom>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13532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C2E80F-49A6-4372-B103-219D417A55ED}"/>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pPr>
              <a:lnSpc>
                <a:spcPct val="90000"/>
              </a:lnSpc>
            </a:pPr>
            <a:r>
              <a:rPr lang="en-US" sz="3100">
                <a:solidFill>
                  <a:srgbClr val="FFFFFF"/>
                </a:solidFill>
              </a:rPr>
              <a:t/>
            </a:r>
            <a:br>
              <a:rPr lang="en-US" sz="3100">
                <a:solidFill>
                  <a:srgbClr val="FFFFFF"/>
                </a:solidFill>
              </a:rPr>
            </a:br>
            <a:r>
              <a:rPr lang="en-US" sz="3100">
                <a:solidFill>
                  <a:srgbClr val="FFFFFF"/>
                </a:solidFill>
              </a:rPr>
              <a:t/>
            </a:r>
            <a:br>
              <a:rPr lang="en-US" sz="3100">
                <a:solidFill>
                  <a:srgbClr val="FFFFFF"/>
                </a:solidFill>
              </a:rPr>
            </a:br>
            <a:r>
              <a:rPr lang="en-US" sz="3100">
                <a:solidFill>
                  <a:srgbClr val="FFFFFF"/>
                </a:solidFill>
                <a:latin typeface="Arial Rounded MT Bold" panose="020F0704030504030204" pitchFamily="34" charset="77"/>
              </a:rPr>
              <a:t>Komunikasi </a:t>
            </a:r>
            <a:br>
              <a:rPr lang="en-US" sz="3100">
                <a:solidFill>
                  <a:srgbClr val="FFFFFF"/>
                </a:solidFill>
                <a:latin typeface="Arial Rounded MT Bold" panose="020F0704030504030204" pitchFamily="34" charset="77"/>
              </a:rPr>
            </a:br>
            <a:r>
              <a:rPr lang="en-US" sz="3100">
                <a:solidFill>
                  <a:srgbClr val="FFFFFF"/>
                </a:solidFill>
                <a:latin typeface="Arial Rounded MT Bold" panose="020F0704030504030204" pitchFamily="34" charset="77"/>
              </a:rPr>
              <a:t>adalah proses </a:t>
            </a:r>
            <a:br>
              <a:rPr lang="en-US" sz="3100">
                <a:solidFill>
                  <a:srgbClr val="FFFFFF"/>
                </a:solidFill>
                <a:latin typeface="Arial Rounded MT Bold" panose="020F0704030504030204" pitchFamily="34" charset="77"/>
              </a:rPr>
            </a:br>
            <a:r>
              <a:rPr lang="en-US" sz="3100">
                <a:solidFill>
                  <a:srgbClr val="FFFFFF"/>
                </a:solidFill>
                <a:latin typeface="Arial Rounded MT Bold" panose="020F0704030504030204" pitchFamily="34" charset="77"/>
              </a:rPr>
              <a:t>pertukaran simbol. </a:t>
            </a:r>
            <a:br>
              <a:rPr lang="en-US" sz="3100">
                <a:solidFill>
                  <a:srgbClr val="FFFFFF"/>
                </a:solidFill>
                <a:latin typeface="Arial Rounded MT Bold" panose="020F0704030504030204" pitchFamily="34" charset="77"/>
              </a:rPr>
            </a:br>
            <a:r>
              <a:rPr lang="en-US" sz="3100">
                <a:solidFill>
                  <a:srgbClr val="FFFFFF"/>
                </a:solidFill>
              </a:rPr>
              <a:t>     </a:t>
            </a:r>
          </a:p>
        </p:txBody>
      </p:sp>
      <p:graphicFrame>
        <p:nvGraphicFramePr>
          <p:cNvPr id="6"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F349BC1-FD69-4513-A85D-579D03B6EAD0}"/>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77820981"/>
              </p:ext>
            </p:extLst>
          </p:nvPr>
        </p:nvGraphicFramePr>
        <p:xfrm>
          <a:off x="3895725" y="470924"/>
          <a:ext cx="4885203" cy="588542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69827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25F302-27C5-414F-97F8-6EA0A6C028BA}"/>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0A36F8-48C2-4842-A87B-8CE8DF4E7FD2}"/>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451A30-466B-4996-9BA5-CD6ABCC6D558}"/>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2517" y="1188637"/>
            <a:ext cx="7488461" cy="1597228"/>
          </a:xfrm>
        </p:spPr>
        <p:txBody>
          <a:bodyPr vert="horz" lIns="91440" tIns="45720" rIns="91440" bIns="45720" rtlCol="0" anchor="ctr">
            <a:normAutofit/>
          </a:bodyPr>
          <a:lstStyle/>
          <a:p>
            <a:pPr algn="l" defTabSz="914400">
              <a:lnSpc>
                <a:spcPct val="90000"/>
              </a:lnSpc>
            </a:pPr>
            <a:r>
              <a:rPr lang="en-US" sz="5200" dirty="0"/>
              <a:t>100% recycled? No, wait!</a:t>
            </a:r>
          </a:p>
        </p:txBody>
      </p:sp>
      <p:pic>
        <p:nvPicPr>
          <p:cNvPr id="4" name="Content Placeholder 3" descr="Mobius Loop.pn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23" r="1125"/>
          <a:stretch/>
        </p:blipFill>
        <p:spPr>
          <a:xfrm>
            <a:off x="842517" y="3018327"/>
            <a:ext cx="2650489" cy="2728198"/>
          </a:xfrm>
          <a:prstGeom prst="rect">
            <a:avLst/>
          </a:prstGeom>
        </p:spPr>
      </p:pic>
      <p:sp>
        <p:nvSpPr>
          <p:cNvPr id="5" name="TextBox 4"/>
          <p:cNvSpPr txBox="1"/>
          <p:nvPr/>
        </p:nvSpPr>
        <p:spPr>
          <a:xfrm>
            <a:off x="3941445" y="2998278"/>
            <a:ext cx="3321177" cy="2728198"/>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700" dirty="0"/>
              <a:t>Means that the product maybe recycled or contains recycle material. Doesn’t mean that the product is 100% </a:t>
            </a:r>
            <a:r>
              <a:rPr lang="en-US" sz="1700" dirty="0" err="1"/>
              <a:t>recycleable</a:t>
            </a:r>
            <a:r>
              <a:rPr lang="en-US" sz="1700"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2601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439</Words>
  <Application>Microsoft Macintosh PowerPoint</Application>
  <PresentationFormat>On-screen Show (4:3)</PresentationFormat>
  <Paragraphs>43</Paragraphs>
  <Slides>18</Slides>
  <Notes>1</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KOMUNIKASI LINGKUNGAN  Emma R. Aliudin 2021</vt:lpstr>
      <vt:lpstr> DEFINISI  KOMUNIKASI LINGKUNGAN </vt:lpstr>
      <vt:lpstr>Yang artinya…</vt:lpstr>
      <vt:lpstr>TUJUAN KOMUNIKASI LINGKUNGAN</vt:lpstr>
      <vt:lpstr>ILMU INI MEMBAHAS</vt:lpstr>
      <vt:lpstr>What do you think about this…</vt:lpstr>
      <vt:lpstr>This…</vt:lpstr>
      <vt:lpstr>  Komunikasi  adalah proses  pertukaran simbol.       </vt:lpstr>
      <vt:lpstr>100% recycled? No, wait!</vt:lpstr>
      <vt:lpstr>Sustainable? </vt:lpstr>
      <vt:lpstr>Kode apa ini?</vt:lpstr>
      <vt:lpstr>Slide 12</vt:lpstr>
      <vt:lpstr>Botol kaca mesti diapakan?</vt:lpstr>
      <vt:lpstr>Penjelasannya bagaimana? </vt:lpstr>
      <vt:lpstr>Ini apa???</vt:lpstr>
      <vt:lpstr>Artinya?</vt:lpstr>
      <vt:lpstr>Apa lagi ini?</vt:lpstr>
      <vt:lpstr>Paham nggak?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LINGKUNGAN</dc:title>
  <dc:creator>Emma  Aliudin</dc:creator>
  <cp:lastModifiedBy>Reny Dyanasari</cp:lastModifiedBy>
  <cp:revision>3</cp:revision>
  <dcterms:created xsi:type="dcterms:W3CDTF">2021-09-08T03:54:20Z</dcterms:created>
  <dcterms:modified xsi:type="dcterms:W3CDTF">2021-09-08T04:00:02Z</dcterms:modified>
</cp:coreProperties>
</file>