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8" r:id="rId4"/>
    <p:sldId id="270" r:id="rId5"/>
    <p:sldId id="259" r:id="rId6"/>
    <p:sldId id="269" r:id="rId7"/>
    <p:sldId id="265" r:id="rId8"/>
    <p:sldId id="266" r:id="rId9"/>
    <p:sldId id="267" r:id="rId10"/>
    <p:sldId id="268" r:id="rId11"/>
    <p:sldId id="263" r:id="rId12"/>
    <p:sldId id="257" r:id="rId13"/>
    <p:sldId id="26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50"/>
    <p:restoredTop sz="94563"/>
  </p:normalViewPr>
  <p:slideViewPr>
    <p:cSldViewPr snapToGrid="0" snapToObjects="1">
      <p:cViewPr varScale="1">
        <p:scale>
          <a:sx n="87" d="100"/>
          <a:sy n="87" d="100"/>
        </p:scale>
        <p:origin x="12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4_2">
  <dgm:title val=""/>
  <dgm:desc val=""/>
  <dgm:catLst>
    <dgm:cat type="accent4" pri="14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35508A-DE17-4B5C-B007-4B1EC9149639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4_2" csCatId="accent4" phldr="1"/>
      <dgm:spPr/>
      <dgm:t>
        <a:bodyPr/>
        <a:lstStyle/>
        <a:p>
          <a:endParaRPr lang="en-US"/>
        </a:p>
      </dgm:t>
    </dgm:pt>
    <dgm:pt modelId="{405B23D2-EAE1-4AAC-98B3-F2E0A1BD8C37}">
      <dgm:prSet/>
      <dgm:spPr/>
      <dgm:t>
        <a:bodyPr/>
        <a:lstStyle/>
        <a:p>
          <a:pPr>
            <a:defRPr cap="all"/>
          </a:pPr>
          <a:r>
            <a:rPr lang="en-US" dirty="0"/>
            <a:t>MEMPERKUAT BRAND </a:t>
          </a:r>
        </a:p>
      </dgm:t>
    </dgm:pt>
    <dgm:pt modelId="{4C81139C-81F9-4C2A-AE57-05D961313595}" type="parTrans" cxnId="{6AFE1717-42DC-49B5-8558-2D34190841FA}">
      <dgm:prSet/>
      <dgm:spPr/>
      <dgm:t>
        <a:bodyPr/>
        <a:lstStyle/>
        <a:p>
          <a:endParaRPr lang="en-US"/>
        </a:p>
      </dgm:t>
    </dgm:pt>
    <dgm:pt modelId="{A7F4877E-8737-470F-998E-DF22B6DB4DB7}" type="sibTrans" cxnId="{6AFE1717-42DC-49B5-8558-2D34190841FA}">
      <dgm:prSet/>
      <dgm:spPr/>
      <dgm:t>
        <a:bodyPr/>
        <a:lstStyle/>
        <a:p>
          <a:endParaRPr lang="en-US"/>
        </a:p>
      </dgm:t>
    </dgm:pt>
    <dgm:pt modelId="{628FE81D-7603-4580-BEE5-CC0D1A02961A}">
      <dgm:prSet/>
      <dgm:spPr/>
      <dgm:t>
        <a:bodyPr/>
        <a:lstStyle/>
        <a:p>
          <a:pPr>
            <a:defRPr cap="all"/>
          </a:pPr>
          <a:r>
            <a:rPr lang="en-US" dirty="0"/>
            <a:t>MENINGKATKAN CITRA PERUSAHAAN</a:t>
          </a:r>
        </a:p>
      </dgm:t>
    </dgm:pt>
    <dgm:pt modelId="{D58F7A46-9C70-4F42-8208-C9C393F87798}" type="parTrans" cxnId="{EFBE7AF9-E733-4B6D-A0CE-A884793E0FA6}">
      <dgm:prSet/>
      <dgm:spPr/>
      <dgm:t>
        <a:bodyPr/>
        <a:lstStyle/>
        <a:p>
          <a:endParaRPr lang="en-US"/>
        </a:p>
      </dgm:t>
    </dgm:pt>
    <dgm:pt modelId="{62EC1C52-A851-4ED7-9B8D-3700E68C318C}" type="sibTrans" cxnId="{EFBE7AF9-E733-4B6D-A0CE-A884793E0FA6}">
      <dgm:prSet/>
      <dgm:spPr/>
      <dgm:t>
        <a:bodyPr/>
        <a:lstStyle/>
        <a:p>
          <a:endParaRPr lang="en-US"/>
        </a:p>
      </dgm:t>
    </dgm:pt>
    <dgm:pt modelId="{3B4A2071-AED5-438A-B560-935DBB9BCFA0}">
      <dgm:prSet/>
      <dgm:spPr/>
      <dgm:t>
        <a:bodyPr/>
        <a:lstStyle/>
        <a:p>
          <a:pPr>
            <a:defRPr cap="all"/>
          </a:pPr>
          <a:r>
            <a:rPr lang="en-US" dirty="0"/>
            <a:t>MENDUKUNG KEBERLANJUTAN BISNIS</a:t>
          </a:r>
        </a:p>
      </dgm:t>
    </dgm:pt>
    <dgm:pt modelId="{BE864528-1B83-4D8D-A7EE-7A4744D7F97A}" type="parTrans" cxnId="{64514B04-71C2-42CF-87B0-F7B9E91C1357}">
      <dgm:prSet/>
      <dgm:spPr/>
      <dgm:t>
        <a:bodyPr/>
        <a:lstStyle/>
        <a:p>
          <a:endParaRPr lang="en-US"/>
        </a:p>
      </dgm:t>
    </dgm:pt>
    <dgm:pt modelId="{DEDD9617-86D8-45A8-A4D9-0A5B8DB27DE4}" type="sibTrans" cxnId="{64514B04-71C2-42CF-87B0-F7B9E91C1357}">
      <dgm:prSet/>
      <dgm:spPr/>
      <dgm:t>
        <a:bodyPr/>
        <a:lstStyle/>
        <a:p>
          <a:endParaRPr lang="en-US"/>
        </a:p>
      </dgm:t>
    </dgm:pt>
    <dgm:pt modelId="{854895B9-6BCB-4D5E-8819-87FF06E6D8FD}" type="pres">
      <dgm:prSet presAssocID="{FA35508A-DE17-4B5C-B007-4B1EC9149639}" presName="root" presStyleCnt="0">
        <dgm:presLayoutVars>
          <dgm:dir/>
          <dgm:resizeHandles val="exact"/>
        </dgm:presLayoutVars>
      </dgm:prSet>
      <dgm:spPr/>
    </dgm:pt>
    <dgm:pt modelId="{24AC3898-45DB-4349-810F-0FD99D59AF2A}" type="pres">
      <dgm:prSet presAssocID="{405B23D2-EAE1-4AAC-98B3-F2E0A1BD8C37}" presName="compNode" presStyleCnt="0"/>
      <dgm:spPr/>
    </dgm:pt>
    <dgm:pt modelId="{728ED4CE-C855-47C9-B757-1DB599943C69}" type="pres">
      <dgm:prSet presAssocID="{405B23D2-EAE1-4AAC-98B3-F2E0A1BD8C37}" presName="iconBgRect" presStyleLbl="bgShp" presStyleIdx="0" presStyleCnt="3"/>
      <dgm:spPr/>
    </dgm:pt>
    <dgm:pt modelId="{B761EA91-1770-4698-A48D-FC2D229E1A6B}" type="pres">
      <dgm:prSet presAssocID="{405B23D2-EAE1-4AAC-98B3-F2E0A1BD8C3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curity Camera"/>
        </a:ext>
      </dgm:extLst>
    </dgm:pt>
    <dgm:pt modelId="{16EF4848-7630-465D-8BBE-F9C736F498DE}" type="pres">
      <dgm:prSet presAssocID="{405B23D2-EAE1-4AAC-98B3-F2E0A1BD8C37}" presName="spaceRect" presStyleCnt="0"/>
      <dgm:spPr/>
    </dgm:pt>
    <dgm:pt modelId="{90F9586B-B9E8-4C8C-97FB-96046DB20945}" type="pres">
      <dgm:prSet presAssocID="{405B23D2-EAE1-4AAC-98B3-F2E0A1BD8C37}" presName="textRect" presStyleLbl="revTx" presStyleIdx="0" presStyleCnt="3">
        <dgm:presLayoutVars>
          <dgm:chMax val="1"/>
          <dgm:chPref val="1"/>
        </dgm:presLayoutVars>
      </dgm:prSet>
      <dgm:spPr/>
    </dgm:pt>
    <dgm:pt modelId="{712C6D20-2B70-43B6-BDA6-D472599E9F46}" type="pres">
      <dgm:prSet presAssocID="{A7F4877E-8737-470F-998E-DF22B6DB4DB7}" presName="sibTrans" presStyleCnt="0"/>
      <dgm:spPr/>
    </dgm:pt>
    <dgm:pt modelId="{D40E486F-4803-412F-9983-CAFAFBBAF6D4}" type="pres">
      <dgm:prSet presAssocID="{628FE81D-7603-4580-BEE5-CC0D1A02961A}" presName="compNode" presStyleCnt="0"/>
      <dgm:spPr/>
    </dgm:pt>
    <dgm:pt modelId="{6A8C187C-4F33-4899-9E03-14DB8D4DF0CA}" type="pres">
      <dgm:prSet presAssocID="{628FE81D-7603-4580-BEE5-CC0D1A02961A}" presName="iconBgRect" presStyleLbl="bgShp" presStyleIdx="1" presStyleCnt="3"/>
      <dgm:spPr/>
    </dgm:pt>
    <dgm:pt modelId="{64930BB9-A390-4DCC-ACFC-086C1AC20AF3}" type="pres">
      <dgm:prSet presAssocID="{628FE81D-7603-4580-BEE5-CC0D1A02961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62D4274B-7C1B-42E7-B040-150C7A1D39CA}" type="pres">
      <dgm:prSet presAssocID="{628FE81D-7603-4580-BEE5-CC0D1A02961A}" presName="spaceRect" presStyleCnt="0"/>
      <dgm:spPr/>
    </dgm:pt>
    <dgm:pt modelId="{6383B36F-D802-4B2B-B124-FAA65106A891}" type="pres">
      <dgm:prSet presAssocID="{628FE81D-7603-4580-BEE5-CC0D1A02961A}" presName="textRect" presStyleLbl="revTx" presStyleIdx="1" presStyleCnt="3">
        <dgm:presLayoutVars>
          <dgm:chMax val="1"/>
          <dgm:chPref val="1"/>
        </dgm:presLayoutVars>
      </dgm:prSet>
      <dgm:spPr/>
    </dgm:pt>
    <dgm:pt modelId="{13E2C53A-1538-48B1-8930-AB2ED7333AA8}" type="pres">
      <dgm:prSet presAssocID="{62EC1C52-A851-4ED7-9B8D-3700E68C318C}" presName="sibTrans" presStyleCnt="0"/>
      <dgm:spPr/>
    </dgm:pt>
    <dgm:pt modelId="{EBAF1609-D5B5-415A-8004-114FB21C62B3}" type="pres">
      <dgm:prSet presAssocID="{3B4A2071-AED5-438A-B560-935DBB9BCFA0}" presName="compNode" presStyleCnt="0"/>
      <dgm:spPr/>
    </dgm:pt>
    <dgm:pt modelId="{9AF85249-C35D-43F3-B430-3001A9E55161}" type="pres">
      <dgm:prSet presAssocID="{3B4A2071-AED5-438A-B560-935DBB9BCFA0}" presName="iconBgRect" presStyleLbl="bgShp" presStyleIdx="2" presStyleCnt="3"/>
      <dgm:spPr/>
    </dgm:pt>
    <dgm:pt modelId="{636DFB0A-42F0-4CF9-BABE-427ADFB2754A}" type="pres">
      <dgm:prSet presAssocID="{3B4A2071-AED5-438A-B560-935DBB9BCFA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stainability"/>
        </a:ext>
      </dgm:extLst>
    </dgm:pt>
    <dgm:pt modelId="{04D687FF-B22D-4146-A503-FF8F0A6DBA35}" type="pres">
      <dgm:prSet presAssocID="{3B4A2071-AED5-438A-B560-935DBB9BCFA0}" presName="spaceRect" presStyleCnt="0"/>
      <dgm:spPr/>
    </dgm:pt>
    <dgm:pt modelId="{EE04C6D2-B2E2-47BF-A1AE-F6439804CE48}" type="pres">
      <dgm:prSet presAssocID="{3B4A2071-AED5-438A-B560-935DBB9BCFA0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4514B04-71C2-42CF-87B0-F7B9E91C1357}" srcId="{FA35508A-DE17-4B5C-B007-4B1EC9149639}" destId="{3B4A2071-AED5-438A-B560-935DBB9BCFA0}" srcOrd="2" destOrd="0" parTransId="{BE864528-1B83-4D8D-A7EE-7A4744D7F97A}" sibTransId="{DEDD9617-86D8-45A8-A4D9-0A5B8DB27DE4}"/>
    <dgm:cxn modelId="{6AFE1717-42DC-49B5-8558-2D34190841FA}" srcId="{FA35508A-DE17-4B5C-B007-4B1EC9149639}" destId="{405B23D2-EAE1-4AAC-98B3-F2E0A1BD8C37}" srcOrd="0" destOrd="0" parTransId="{4C81139C-81F9-4C2A-AE57-05D961313595}" sibTransId="{A7F4877E-8737-470F-998E-DF22B6DB4DB7}"/>
    <dgm:cxn modelId="{4DCFBC82-BE20-442C-8E82-3C33F02C994D}" type="presOf" srcId="{3B4A2071-AED5-438A-B560-935DBB9BCFA0}" destId="{EE04C6D2-B2E2-47BF-A1AE-F6439804CE48}" srcOrd="0" destOrd="0" presId="urn:microsoft.com/office/officeart/2018/5/layout/IconCircleLabelList"/>
    <dgm:cxn modelId="{ED4EF682-1448-47D9-9447-CFA5DA67A0AD}" type="presOf" srcId="{FA35508A-DE17-4B5C-B007-4B1EC9149639}" destId="{854895B9-6BCB-4D5E-8819-87FF06E6D8FD}" srcOrd="0" destOrd="0" presId="urn:microsoft.com/office/officeart/2018/5/layout/IconCircleLabelList"/>
    <dgm:cxn modelId="{40A30DA8-A8F5-4D92-929E-566A77AF55BE}" type="presOf" srcId="{628FE81D-7603-4580-BEE5-CC0D1A02961A}" destId="{6383B36F-D802-4B2B-B124-FAA65106A891}" srcOrd="0" destOrd="0" presId="urn:microsoft.com/office/officeart/2018/5/layout/IconCircleLabelList"/>
    <dgm:cxn modelId="{CCF336CC-8A2E-4575-9AFD-A23FA4854878}" type="presOf" srcId="{405B23D2-EAE1-4AAC-98B3-F2E0A1BD8C37}" destId="{90F9586B-B9E8-4C8C-97FB-96046DB20945}" srcOrd="0" destOrd="0" presId="urn:microsoft.com/office/officeart/2018/5/layout/IconCircleLabelList"/>
    <dgm:cxn modelId="{EFBE7AF9-E733-4B6D-A0CE-A884793E0FA6}" srcId="{FA35508A-DE17-4B5C-B007-4B1EC9149639}" destId="{628FE81D-7603-4580-BEE5-CC0D1A02961A}" srcOrd="1" destOrd="0" parTransId="{D58F7A46-9C70-4F42-8208-C9C393F87798}" sibTransId="{62EC1C52-A851-4ED7-9B8D-3700E68C318C}"/>
    <dgm:cxn modelId="{2F218C75-3453-4405-8804-56B7B8706B57}" type="presParOf" srcId="{854895B9-6BCB-4D5E-8819-87FF06E6D8FD}" destId="{24AC3898-45DB-4349-810F-0FD99D59AF2A}" srcOrd="0" destOrd="0" presId="urn:microsoft.com/office/officeart/2018/5/layout/IconCircleLabelList"/>
    <dgm:cxn modelId="{9FB0BEB7-4BCB-4F6B-BF3A-BF776B907131}" type="presParOf" srcId="{24AC3898-45DB-4349-810F-0FD99D59AF2A}" destId="{728ED4CE-C855-47C9-B757-1DB599943C69}" srcOrd="0" destOrd="0" presId="urn:microsoft.com/office/officeart/2018/5/layout/IconCircleLabelList"/>
    <dgm:cxn modelId="{F09E5170-2F83-4F7E-A173-D197E505CC91}" type="presParOf" srcId="{24AC3898-45DB-4349-810F-0FD99D59AF2A}" destId="{B761EA91-1770-4698-A48D-FC2D229E1A6B}" srcOrd="1" destOrd="0" presId="urn:microsoft.com/office/officeart/2018/5/layout/IconCircleLabelList"/>
    <dgm:cxn modelId="{246164F2-DB18-4E41-AC27-87AE53E5881B}" type="presParOf" srcId="{24AC3898-45DB-4349-810F-0FD99D59AF2A}" destId="{16EF4848-7630-465D-8BBE-F9C736F498DE}" srcOrd="2" destOrd="0" presId="urn:microsoft.com/office/officeart/2018/5/layout/IconCircleLabelList"/>
    <dgm:cxn modelId="{340C8E38-B3A9-427C-9498-8C4F7462B8D7}" type="presParOf" srcId="{24AC3898-45DB-4349-810F-0FD99D59AF2A}" destId="{90F9586B-B9E8-4C8C-97FB-96046DB20945}" srcOrd="3" destOrd="0" presId="urn:microsoft.com/office/officeart/2018/5/layout/IconCircleLabelList"/>
    <dgm:cxn modelId="{75EBAFD7-035D-4A52-8C4E-529A8E1384D6}" type="presParOf" srcId="{854895B9-6BCB-4D5E-8819-87FF06E6D8FD}" destId="{712C6D20-2B70-43B6-BDA6-D472599E9F46}" srcOrd="1" destOrd="0" presId="urn:microsoft.com/office/officeart/2018/5/layout/IconCircleLabelList"/>
    <dgm:cxn modelId="{FF66674E-ADBC-46BE-8755-F5D706416D84}" type="presParOf" srcId="{854895B9-6BCB-4D5E-8819-87FF06E6D8FD}" destId="{D40E486F-4803-412F-9983-CAFAFBBAF6D4}" srcOrd="2" destOrd="0" presId="urn:microsoft.com/office/officeart/2018/5/layout/IconCircleLabelList"/>
    <dgm:cxn modelId="{BD66FA74-E925-4460-98FE-CAC1BF92E3D5}" type="presParOf" srcId="{D40E486F-4803-412F-9983-CAFAFBBAF6D4}" destId="{6A8C187C-4F33-4899-9E03-14DB8D4DF0CA}" srcOrd="0" destOrd="0" presId="urn:microsoft.com/office/officeart/2018/5/layout/IconCircleLabelList"/>
    <dgm:cxn modelId="{171142AD-3ADF-46D5-9F04-41913763E539}" type="presParOf" srcId="{D40E486F-4803-412F-9983-CAFAFBBAF6D4}" destId="{64930BB9-A390-4DCC-ACFC-086C1AC20AF3}" srcOrd="1" destOrd="0" presId="urn:microsoft.com/office/officeart/2018/5/layout/IconCircleLabelList"/>
    <dgm:cxn modelId="{B6B08325-8190-461D-BA9D-E2C1A8F4BD52}" type="presParOf" srcId="{D40E486F-4803-412F-9983-CAFAFBBAF6D4}" destId="{62D4274B-7C1B-42E7-B040-150C7A1D39CA}" srcOrd="2" destOrd="0" presId="urn:microsoft.com/office/officeart/2018/5/layout/IconCircleLabelList"/>
    <dgm:cxn modelId="{21B95BE1-5B27-4E20-AC69-5F82DA7CB7CA}" type="presParOf" srcId="{D40E486F-4803-412F-9983-CAFAFBBAF6D4}" destId="{6383B36F-D802-4B2B-B124-FAA65106A891}" srcOrd="3" destOrd="0" presId="urn:microsoft.com/office/officeart/2018/5/layout/IconCircleLabelList"/>
    <dgm:cxn modelId="{AD156938-0BA1-4484-A270-F9108C64FE81}" type="presParOf" srcId="{854895B9-6BCB-4D5E-8819-87FF06E6D8FD}" destId="{13E2C53A-1538-48B1-8930-AB2ED7333AA8}" srcOrd="3" destOrd="0" presId="urn:microsoft.com/office/officeart/2018/5/layout/IconCircleLabelList"/>
    <dgm:cxn modelId="{BF3E7928-F437-48FA-A2EA-F4D71610E4EC}" type="presParOf" srcId="{854895B9-6BCB-4D5E-8819-87FF06E6D8FD}" destId="{EBAF1609-D5B5-415A-8004-114FB21C62B3}" srcOrd="4" destOrd="0" presId="urn:microsoft.com/office/officeart/2018/5/layout/IconCircleLabelList"/>
    <dgm:cxn modelId="{A09E6F9A-78BD-4CFD-9932-087100FAF136}" type="presParOf" srcId="{EBAF1609-D5B5-415A-8004-114FB21C62B3}" destId="{9AF85249-C35D-43F3-B430-3001A9E55161}" srcOrd="0" destOrd="0" presId="urn:microsoft.com/office/officeart/2018/5/layout/IconCircleLabelList"/>
    <dgm:cxn modelId="{473658D1-A9A2-4C95-A1E6-12D8118DDFAC}" type="presParOf" srcId="{EBAF1609-D5B5-415A-8004-114FB21C62B3}" destId="{636DFB0A-42F0-4CF9-BABE-427ADFB2754A}" srcOrd="1" destOrd="0" presId="urn:microsoft.com/office/officeart/2018/5/layout/IconCircleLabelList"/>
    <dgm:cxn modelId="{468A5530-18DF-4D3D-904E-FA63D8FFAECF}" type="presParOf" srcId="{EBAF1609-D5B5-415A-8004-114FB21C62B3}" destId="{04D687FF-B22D-4146-A503-FF8F0A6DBA35}" srcOrd="2" destOrd="0" presId="urn:microsoft.com/office/officeart/2018/5/layout/IconCircleLabelList"/>
    <dgm:cxn modelId="{CCACD2FA-7C2B-472F-926F-004A5ADBC9F6}" type="presParOf" srcId="{EBAF1609-D5B5-415A-8004-114FB21C62B3}" destId="{EE04C6D2-B2E2-47BF-A1AE-F6439804CE4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679F90-6FC8-4F92-BCAB-320D5388A606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4A00F0F-2D52-4B9F-9933-8A7A7EDABE00}">
      <dgm:prSet/>
      <dgm:spPr/>
      <dgm:t>
        <a:bodyPr/>
        <a:lstStyle/>
        <a:p>
          <a:r>
            <a:rPr lang="en-US"/>
            <a:t>SEBERAPA EFEKTIF</a:t>
          </a:r>
        </a:p>
      </dgm:t>
    </dgm:pt>
    <dgm:pt modelId="{EB0E49FB-74CD-489F-97C8-AFA8873703F9}" type="parTrans" cxnId="{56F647AC-CBD0-4FDE-8C1E-608C670A6240}">
      <dgm:prSet/>
      <dgm:spPr/>
      <dgm:t>
        <a:bodyPr/>
        <a:lstStyle/>
        <a:p>
          <a:endParaRPr lang="en-US"/>
        </a:p>
      </dgm:t>
    </dgm:pt>
    <dgm:pt modelId="{7ADF134A-7EFA-4A08-B49F-13977D6B4D2C}" type="sibTrans" cxnId="{56F647AC-CBD0-4FDE-8C1E-608C670A6240}">
      <dgm:prSet/>
      <dgm:spPr/>
      <dgm:t>
        <a:bodyPr/>
        <a:lstStyle/>
        <a:p>
          <a:endParaRPr lang="en-US"/>
        </a:p>
      </dgm:t>
    </dgm:pt>
    <dgm:pt modelId="{47F33762-0296-4661-AB5C-ED182351AC51}">
      <dgm:prSet/>
      <dgm:spPr/>
      <dgm:t>
        <a:bodyPr/>
        <a:lstStyle/>
        <a:p>
          <a:r>
            <a:rPr lang="en-US"/>
            <a:t>SEBERAPA EFISIEN</a:t>
          </a:r>
        </a:p>
      </dgm:t>
    </dgm:pt>
    <dgm:pt modelId="{A726A2DF-7176-4544-B74B-8AFDB2F25B36}" type="parTrans" cxnId="{B0F1BD68-FECA-4800-B9DB-93F725571E82}">
      <dgm:prSet/>
      <dgm:spPr/>
      <dgm:t>
        <a:bodyPr/>
        <a:lstStyle/>
        <a:p>
          <a:endParaRPr lang="en-US"/>
        </a:p>
      </dgm:t>
    </dgm:pt>
    <dgm:pt modelId="{6A48F3D0-9DC9-4E7C-B991-277C46727960}" type="sibTrans" cxnId="{B0F1BD68-FECA-4800-B9DB-93F725571E82}">
      <dgm:prSet/>
      <dgm:spPr/>
      <dgm:t>
        <a:bodyPr/>
        <a:lstStyle/>
        <a:p>
          <a:endParaRPr lang="en-US"/>
        </a:p>
      </dgm:t>
    </dgm:pt>
    <dgm:pt modelId="{3D856C35-1F0D-1E4B-9E44-D6745F2E1D70}" type="pres">
      <dgm:prSet presAssocID="{36679F90-6FC8-4F92-BCAB-320D5388A606}" presName="diagram" presStyleCnt="0">
        <dgm:presLayoutVars>
          <dgm:dir/>
          <dgm:resizeHandles val="exact"/>
        </dgm:presLayoutVars>
      </dgm:prSet>
      <dgm:spPr/>
    </dgm:pt>
    <dgm:pt modelId="{9DC0D92B-8F82-CF47-91E0-ACF7B2C40041}" type="pres">
      <dgm:prSet presAssocID="{64A00F0F-2D52-4B9F-9933-8A7A7EDABE00}" presName="node" presStyleLbl="node1" presStyleIdx="0" presStyleCnt="2">
        <dgm:presLayoutVars>
          <dgm:bulletEnabled val="1"/>
        </dgm:presLayoutVars>
      </dgm:prSet>
      <dgm:spPr/>
    </dgm:pt>
    <dgm:pt modelId="{24B3AB21-65F3-D942-8E1D-D725EAAFDCAA}" type="pres">
      <dgm:prSet presAssocID="{7ADF134A-7EFA-4A08-B49F-13977D6B4D2C}" presName="sibTrans" presStyleCnt="0"/>
      <dgm:spPr/>
    </dgm:pt>
    <dgm:pt modelId="{7FB864F4-DD47-574F-BF04-8665B1514C9E}" type="pres">
      <dgm:prSet presAssocID="{47F33762-0296-4661-AB5C-ED182351AC51}" presName="node" presStyleLbl="node1" presStyleIdx="1" presStyleCnt="2">
        <dgm:presLayoutVars>
          <dgm:bulletEnabled val="1"/>
        </dgm:presLayoutVars>
      </dgm:prSet>
      <dgm:spPr/>
    </dgm:pt>
  </dgm:ptLst>
  <dgm:cxnLst>
    <dgm:cxn modelId="{34A54128-023B-C74E-ABC7-1F5D0B3C4BFA}" type="presOf" srcId="{64A00F0F-2D52-4B9F-9933-8A7A7EDABE00}" destId="{9DC0D92B-8F82-CF47-91E0-ACF7B2C40041}" srcOrd="0" destOrd="0" presId="urn:microsoft.com/office/officeart/2005/8/layout/default"/>
    <dgm:cxn modelId="{B0F1BD68-FECA-4800-B9DB-93F725571E82}" srcId="{36679F90-6FC8-4F92-BCAB-320D5388A606}" destId="{47F33762-0296-4661-AB5C-ED182351AC51}" srcOrd="1" destOrd="0" parTransId="{A726A2DF-7176-4544-B74B-8AFDB2F25B36}" sibTransId="{6A48F3D0-9DC9-4E7C-B991-277C46727960}"/>
    <dgm:cxn modelId="{709FE486-11B3-0B40-8EB9-23A345091EE2}" type="presOf" srcId="{36679F90-6FC8-4F92-BCAB-320D5388A606}" destId="{3D856C35-1F0D-1E4B-9E44-D6745F2E1D70}" srcOrd="0" destOrd="0" presId="urn:microsoft.com/office/officeart/2005/8/layout/default"/>
    <dgm:cxn modelId="{56F647AC-CBD0-4FDE-8C1E-608C670A6240}" srcId="{36679F90-6FC8-4F92-BCAB-320D5388A606}" destId="{64A00F0F-2D52-4B9F-9933-8A7A7EDABE00}" srcOrd="0" destOrd="0" parTransId="{EB0E49FB-74CD-489F-97C8-AFA8873703F9}" sibTransId="{7ADF134A-7EFA-4A08-B49F-13977D6B4D2C}"/>
    <dgm:cxn modelId="{6439C5DF-8D83-E646-92A2-BFA0235F568C}" type="presOf" srcId="{47F33762-0296-4661-AB5C-ED182351AC51}" destId="{7FB864F4-DD47-574F-BF04-8665B1514C9E}" srcOrd="0" destOrd="0" presId="urn:microsoft.com/office/officeart/2005/8/layout/default"/>
    <dgm:cxn modelId="{298D559D-452C-CC46-A74D-6A131403D2FB}" type="presParOf" srcId="{3D856C35-1F0D-1E4B-9E44-D6745F2E1D70}" destId="{9DC0D92B-8F82-CF47-91E0-ACF7B2C40041}" srcOrd="0" destOrd="0" presId="urn:microsoft.com/office/officeart/2005/8/layout/default"/>
    <dgm:cxn modelId="{6C7D8AAD-52C0-0F4C-883A-608F53163F0C}" type="presParOf" srcId="{3D856C35-1F0D-1E4B-9E44-D6745F2E1D70}" destId="{24B3AB21-65F3-D942-8E1D-D725EAAFDCAA}" srcOrd="1" destOrd="0" presId="urn:microsoft.com/office/officeart/2005/8/layout/default"/>
    <dgm:cxn modelId="{F362A5DF-8182-9C47-8265-6AF558229288}" type="presParOf" srcId="{3D856C35-1F0D-1E4B-9E44-D6745F2E1D70}" destId="{7FB864F4-DD47-574F-BF04-8665B1514C9E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8ED4CE-C855-47C9-B757-1DB599943C69}">
      <dsp:nvSpPr>
        <dsp:cNvPr id="0" name=""/>
        <dsp:cNvSpPr/>
      </dsp:nvSpPr>
      <dsp:spPr>
        <a:xfrm>
          <a:off x="624000" y="41360"/>
          <a:ext cx="1784250" cy="178425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61EA91-1770-4698-A48D-FC2D229E1A6B}">
      <dsp:nvSpPr>
        <dsp:cNvPr id="0" name=""/>
        <dsp:cNvSpPr/>
      </dsp:nvSpPr>
      <dsp:spPr>
        <a:xfrm>
          <a:off x="1004250" y="421610"/>
          <a:ext cx="1023750" cy="10237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F9586B-B9E8-4C8C-97FB-96046DB20945}">
      <dsp:nvSpPr>
        <dsp:cNvPr id="0" name=""/>
        <dsp:cNvSpPr/>
      </dsp:nvSpPr>
      <dsp:spPr>
        <a:xfrm>
          <a:off x="53625" y="2381360"/>
          <a:ext cx="292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MEMPERKUAT BRAND </a:t>
          </a:r>
        </a:p>
      </dsp:txBody>
      <dsp:txXfrm>
        <a:off x="53625" y="2381360"/>
        <a:ext cx="2925000" cy="720000"/>
      </dsp:txXfrm>
    </dsp:sp>
    <dsp:sp modelId="{6A8C187C-4F33-4899-9E03-14DB8D4DF0CA}">
      <dsp:nvSpPr>
        <dsp:cNvPr id="0" name=""/>
        <dsp:cNvSpPr/>
      </dsp:nvSpPr>
      <dsp:spPr>
        <a:xfrm>
          <a:off x="4060875" y="41360"/>
          <a:ext cx="1784250" cy="178425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930BB9-A390-4DCC-ACFC-086C1AC20AF3}">
      <dsp:nvSpPr>
        <dsp:cNvPr id="0" name=""/>
        <dsp:cNvSpPr/>
      </dsp:nvSpPr>
      <dsp:spPr>
        <a:xfrm>
          <a:off x="4441125" y="421610"/>
          <a:ext cx="1023750" cy="10237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3B36F-D802-4B2B-B124-FAA65106A891}">
      <dsp:nvSpPr>
        <dsp:cNvPr id="0" name=""/>
        <dsp:cNvSpPr/>
      </dsp:nvSpPr>
      <dsp:spPr>
        <a:xfrm>
          <a:off x="3490500" y="2381360"/>
          <a:ext cx="292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MENINGKATKAN CITRA PERUSAHAAN</a:t>
          </a:r>
        </a:p>
      </dsp:txBody>
      <dsp:txXfrm>
        <a:off x="3490500" y="2381360"/>
        <a:ext cx="2925000" cy="720000"/>
      </dsp:txXfrm>
    </dsp:sp>
    <dsp:sp modelId="{9AF85249-C35D-43F3-B430-3001A9E55161}">
      <dsp:nvSpPr>
        <dsp:cNvPr id="0" name=""/>
        <dsp:cNvSpPr/>
      </dsp:nvSpPr>
      <dsp:spPr>
        <a:xfrm>
          <a:off x="7497750" y="41360"/>
          <a:ext cx="1784250" cy="178425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6DFB0A-42F0-4CF9-BABE-427ADFB2754A}">
      <dsp:nvSpPr>
        <dsp:cNvPr id="0" name=""/>
        <dsp:cNvSpPr/>
      </dsp:nvSpPr>
      <dsp:spPr>
        <a:xfrm>
          <a:off x="7878000" y="421610"/>
          <a:ext cx="1023750" cy="10237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4C6D2-B2E2-47BF-A1AE-F6439804CE48}">
      <dsp:nvSpPr>
        <dsp:cNvPr id="0" name=""/>
        <dsp:cNvSpPr/>
      </dsp:nvSpPr>
      <dsp:spPr>
        <a:xfrm>
          <a:off x="6927375" y="2381360"/>
          <a:ext cx="292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MENDUKUNG KEBERLANJUTAN BISNIS</a:t>
          </a:r>
        </a:p>
      </dsp:txBody>
      <dsp:txXfrm>
        <a:off x="6927375" y="2381360"/>
        <a:ext cx="2925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C0D92B-8F82-CF47-91E0-ACF7B2C40041}">
      <dsp:nvSpPr>
        <dsp:cNvPr id="0" name=""/>
        <dsp:cNvSpPr/>
      </dsp:nvSpPr>
      <dsp:spPr>
        <a:xfrm>
          <a:off x="1209" y="356058"/>
          <a:ext cx="4715991" cy="28295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SEBERAPA EFEKTIF</a:t>
          </a:r>
        </a:p>
      </dsp:txBody>
      <dsp:txXfrm>
        <a:off x="1209" y="356058"/>
        <a:ext cx="4715991" cy="2829594"/>
      </dsp:txXfrm>
    </dsp:sp>
    <dsp:sp modelId="{7FB864F4-DD47-574F-BF04-8665B1514C9E}">
      <dsp:nvSpPr>
        <dsp:cNvPr id="0" name=""/>
        <dsp:cNvSpPr/>
      </dsp:nvSpPr>
      <dsp:spPr>
        <a:xfrm>
          <a:off x="5188799" y="356058"/>
          <a:ext cx="4715991" cy="28295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SEBERAPA EFISIEN</a:t>
          </a:r>
        </a:p>
      </dsp:txBody>
      <dsp:txXfrm>
        <a:off x="5188799" y="356058"/>
        <a:ext cx="4715991" cy="28295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B963A-B9B7-7945-8682-0E131461F4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CORPORATE SOCIAL RESPONSIBILITY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E8881-9C81-E944-90E1-33A5DB9AC5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KOMUNIKASI LINGKUNGAN</a:t>
            </a:r>
          </a:p>
          <a:p>
            <a:r>
              <a:rPr lang="en-US" dirty="0"/>
              <a:t>PERTEMUAN 9</a:t>
            </a:r>
          </a:p>
        </p:txBody>
      </p:sp>
    </p:spTree>
    <p:extLst>
      <p:ext uri="{BB962C8B-B14F-4D97-AF65-F5344CB8AC3E}">
        <p14:creationId xmlns:p14="http://schemas.microsoft.com/office/powerpoint/2010/main" val="1553835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C264E-D8E6-BE44-9E41-34B3E75C5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CA194-F8BA-9F46-811D-DE9C669FF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dirty="0"/>
              <a:t>CSR </a:t>
            </a:r>
            <a:r>
              <a:rPr lang="en-ID" dirty="0" err="1"/>
              <a:t>adalah</a:t>
            </a:r>
            <a:r>
              <a:rPr lang="en-ID" dirty="0"/>
              <a:t> salah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komunikasi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dan </a:t>
            </a:r>
            <a:r>
              <a:rPr lang="en-ID" dirty="0" err="1"/>
              <a:t>lingkungan</a:t>
            </a:r>
            <a:r>
              <a:rPr lang="en-ID" dirty="0"/>
              <a:t>, </a:t>
            </a:r>
            <a:r>
              <a:rPr lang="en-ID" dirty="0" err="1"/>
              <a:t>karena</a:t>
            </a:r>
            <a:r>
              <a:rPr lang="en-ID" dirty="0"/>
              <a:t> CSR juga </a:t>
            </a:r>
            <a:r>
              <a:rPr lang="en-ID" dirty="0" err="1"/>
              <a:t>berfokus</a:t>
            </a:r>
            <a:r>
              <a:rPr lang="en-ID" dirty="0"/>
              <a:t> pada </a:t>
            </a:r>
            <a:r>
              <a:rPr lang="en-ID" i="1" dirty="0"/>
              <a:t>stakeholder</a:t>
            </a:r>
            <a:r>
              <a:rPr lang="en-ID" dirty="0"/>
              <a:t> 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dan juga </a:t>
            </a:r>
            <a:r>
              <a:rPr lang="en-ID" dirty="0" err="1"/>
              <a:t>lingkungan</a:t>
            </a:r>
            <a:r>
              <a:rPr lang="en-ID" dirty="0"/>
              <a:t>.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mencoba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menjaga</a:t>
            </a:r>
            <a:r>
              <a:rPr lang="en-ID" dirty="0"/>
              <a:t> </a:t>
            </a:r>
            <a:r>
              <a:rPr lang="en-ID" dirty="0" err="1"/>
              <a:t>lingkungan</a:t>
            </a:r>
            <a:r>
              <a:rPr lang="en-ID" dirty="0"/>
              <a:t> </a:t>
            </a:r>
            <a:r>
              <a:rPr lang="en-ID" dirty="0" err="1"/>
              <a:t>apalagi</a:t>
            </a:r>
            <a:r>
              <a:rPr lang="en-ID" dirty="0"/>
              <a:t> </a:t>
            </a:r>
            <a:r>
              <a:rPr lang="en-ID" dirty="0" err="1"/>
              <a:t>lingkungan</a:t>
            </a:r>
            <a:r>
              <a:rPr lang="en-ID" dirty="0"/>
              <a:t> yang </a:t>
            </a:r>
            <a:r>
              <a:rPr lang="en-ID" dirty="0" err="1"/>
              <a:t>berkemungkinan</a:t>
            </a:r>
            <a:r>
              <a:rPr lang="en-ID" dirty="0"/>
              <a:t> </a:t>
            </a:r>
            <a:r>
              <a:rPr lang="en-ID" dirty="0" err="1"/>
              <a:t>menerima</a:t>
            </a:r>
            <a:r>
              <a:rPr lang="en-ID" dirty="0"/>
              <a:t> </a:t>
            </a:r>
            <a:r>
              <a:rPr lang="en-ID" dirty="0" err="1"/>
              <a:t>dampak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aktivitas-aktivitas</a:t>
            </a:r>
            <a:r>
              <a:rPr lang="en-ID" dirty="0"/>
              <a:t> yang </a:t>
            </a:r>
            <a:r>
              <a:rPr lang="en-ID" dirty="0" err="1"/>
              <a:t>dilakukan</a:t>
            </a:r>
            <a:r>
              <a:rPr lang="en-ID" dirty="0"/>
              <a:t> oleh </a:t>
            </a:r>
            <a:r>
              <a:rPr lang="en-ID" dirty="0" err="1"/>
              <a:t>perusahaan</a:t>
            </a:r>
            <a:r>
              <a:rPr lang="en-ID" dirty="0"/>
              <a:t>. CSR </a:t>
            </a:r>
            <a:r>
              <a:rPr lang="en-ID" dirty="0" err="1"/>
              <a:t>mengajak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berbisnis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etis</a:t>
            </a:r>
            <a:r>
              <a:rPr lang="en-ID" dirty="0"/>
              <a:t>/</a:t>
            </a:r>
            <a:r>
              <a:rPr lang="en-ID" dirty="0" err="1"/>
              <a:t>beretika</a:t>
            </a:r>
            <a:r>
              <a:rPr lang="en-ID" dirty="0"/>
              <a:t>,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diharapkan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berorientasi</a:t>
            </a:r>
            <a:r>
              <a:rPr lang="en-ID" dirty="0"/>
              <a:t> pada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finansial</a:t>
            </a:r>
            <a:r>
              <a:rPr lang="en-ID" dirty="0"/>
              <a:t> </a:t>
            </a:r>
            <a:r>
              <a:rPr lang="en-ID" dirty="0" err="1"/>
              <a:t>namun</a:t>
            </a:r>
            <a:r>
              <a:rPr lang="en-ID" dirty="0"/>
              <a:t> juga </a:t>
            </a:r>
            <a:r>
              <a:rPr lang="en-ID" dirty="0" err="1"/>
              <a:t>peduli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para </a:t>
            </a:r>
            <a:r>
              <a:rPr lang="en-ID" i="1" dirty="0" err="1"/>
              <a:t>stakeholder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dan </a:t>
            </a:r>
            <a:r>
              <a:rPr lang="en-ID" dirty="0" err="1"/>
              <a:t>lingkungan</a:t>
            </a:r>
            <a:r>
              <a:rPr lang="en-ID" dirty="0"/>
              <a:t>.</a:t>
            </a:r>
          </a:p>
          <a:p>
            <a:pPr marL="0" indent="0">
              <a:buNone/>
            </a:pPr>
            <a:br>
              <a:rPr lang="en-ID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73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94000"/>
                <a:satMod val="148000"/>
                <a:lumMod val="150000"/>
              </a:schemeClr>
            </a:gs>
            <a:gs pos="100000">
              <a:schemeClr val="bg2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78A47D-4F17-40FE-AB70-7AF78A957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400" y="-14287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5BE3A7E-6A3F-401E-A025-BBB8FDB8D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tx1"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41EE9036-817C-476C-BD59-B5184F9A3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098087A-B4E4-4300-A841-44988BD88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5BD5F4B-A39C-4DF9-84E4-A4D33F30E6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D7FA9858-BFA0-4D5B-AF72-B1B65EB069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A508A5F3-AFE0-4750-A9C2-B51A514FF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2B4AAEB-ABF4-42A7-BE52-0B442190D1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3767C370-4A42-4376-8CAE-606C4BC8F4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36205F53-9C95-4954-B97C-1625BB8A35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DC80B58E-3469-43E9-96FC-D747B69830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E17A4ED2-DDD7-4B4D-A39C-9B0121C886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A2C14A85-E7A9-4E1D-809F-20F5CFA78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3D51E32-9399-4B7F-8D91-BF9A068B8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9969F9D2-502D-4C1D-ABA5-02B1BF2A00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4AE555C6-5623-478A-BF35-63E9929A3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A3D3AED4-A69E-4301-9BB4-436DC5F0C9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3B8082C-2D81-48D7-8B45-85B7C8929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9AD35461-BA86-408B-8A29-244EB2F2F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238E495-B6C6-4857-899B-CDD584831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E20A751E-054C-4EC2-8DA3-0EC923A658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B6E8E701-3D21-4E5C-AB6E-9A7404697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431BDA41-D09D-4984-B888-756F5F81B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0DC943D2-20E4-4C00-82D2-D405A7C00B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4BC34A74-80A2-4DE1-8ADC-BBD170903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C6C3CA25-431F-4E26-952D-4AA9C4C725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776D1836-82AE-40EF-9829-C6B8D2CF0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9A8E397E-ADF9-45C1-98F4-3F5A86378B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DE07CFD9-357F-40BC-A792-CE874BFE5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B9E23A0-EA62-1547-98A6-BED8463B9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082673"/>
            <a:ext cx="2869416" cy="4708528"/>
          </a:xfrm>
        </p:spPr>
        <p:txBody>
          <a:bodyPr>
            <a:normAutofit/>
          </a:bodyPr>
          <a:lstStyle/>
          <a:p>
            <a:pPr algn="r"/>
            <a:r>
              <a:rPr lang="en-US" sz="3100"/>
              <a:t>ANALISIS STAKEHOLDERS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85ECEC0-FF5D-4348-92C7-1EA7C61E77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454684"/>
            <a:ext cx="0" cy="3649129"/>
          </a:xfrm>
          <a:prstGeom prst="line">
            <a:avLst/>
          </a:prstGeom>
          <a:ln w="2540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30913-12AD-4743-8B09-C73163B97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3" y="1082673"/>
            <a:ext cx="5751237" cy="4708528"/>
          </a:xfrm>
        </p:spPr>
        <p:txBody>
          <a:bodyPr anchor="ctr">
            <a:normAutofit/>
          </a:bodyPr>
          <a:lstStyle/>
          <a:p>
            <a:r>
              <a:rPr lang="en-US" sz="1800"/>
              <a:t>WHO</a:t>
            </a:r>
          </a:p>
          <a:p>
            <a:r>
              <a:rPr lang="en-US" sz="1800"/>
              <a:t>MEDIUM </a:t>
            </a:r>
          </a:p>
          <a:p>
            <a:r>
              <a:rPr lang="en-US" sz="1800"/>
              <a:t>KEY MESSAGE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4E035BE-9FF4-43D3-BC25-CF582D7FF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1">
              <a:alpha val="60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F98BCEB2-EC20-4E84-A994-0AC37292C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7A2E1821-AEDF-417E-9F17-83379E9C0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CB3734E2-8292-4B47-B6AB-0E5A058DE9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A0B09C51-29AB-45C0-B707-CCFB9DF28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510C0CED-AE1B-45AE-B5E1-57521E589D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591F2327-4B45-41AA-B41C-7404B6A1E4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5A63224C-41A0-42C0-96F6-0B2BE99A13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A7C00B9F-C253-4776-9935-EC02254A4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5062D4AA-13F3-4064-8440-FFE8562D8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3E143B27-CB82-440B-879B-D25C1891C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</p:spTree>
    <p:extLst>
      <p:ext uri="{BB962C8B-B14F-4D97-AF65-F5344CB8AC3E}">
        <p14:creationId xmlns:p14="http://schemas.microsoft.com/office/powerpoint/2010/main" val="2669468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AE4726C-1831-4FE3-9A11-227F0DC2F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10" name="Rectangle 9">
              <a:extLst>
                <a:ext uri="{FF2B5EF4-FFF2-40B4-BE49-F238E27FC236}">
                  <a16:creationId xmlns:a16="http://schemas.microsoft.com/office/drawing/2014/main" id="{B651D7F7-8C54-448E-A268-1CBFAD87D4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E3B56E94-40E1-489A-98B2-A3238D66A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="" xmlns:a16="http://schemas.microsoft.com/office/drawing/2014/main" xmlns:a14="http://schemas.microsoft.com/office/drawing/2010/main" xmlns:p14="http://schemas.microsoft.com/office/powerpoint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316A546-F18C-ED42-9522-B07A8B00C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6697" y="618518"/>
            <a:ext cx="6050713" cy="1478570"/>
          </a:xfrm>
        </p:spPr>
        <p:txBody>
          <a:bodyPr>
            <a:normAutofit/>
          </a:bodyPr>
          <a:lstStyle/>
          <a:p>
            <a:r>
              <a:rPr lang="en-US" dirty="0"/>
              <a:t>KARAKTERISTIK ‘GOOD’ CSR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2D82FD-0917-45EF-96EB-4590FEC6314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8747" r="20557"/>
          <a:stretch/>
        </p:blipFill>
        <p:spPr>
          <a:xfrm>
            <a:off x="-5597" y="10"/>
            <a:ext cx="4635583" cy="685799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E916825F-759B-4F1A-BA80-AF7137691E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solidFill>
            <a:schemeClr val="tx1">
              <a:alpha val="70000"/>
            </a:schemeClr>
          </a:solidFill>
          <a:effectLst/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F64541-DE3B-4DBB-84E1-907956469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9175DCC0-514A-4CA1-AD9A-1BB0FFF1B4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10371924-94D9-48AF-9D5B-6471775BE8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C964FF9-A41A-438C-A22B-62690C98F1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61716CD6-1875-4567-B3E2-364CD0960D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31A293D3-7189-453D-AB91-1291AAFF3D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87CB4EFE-58B3-4326-9CFB-A2AFADDFA5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249CF4D3-B5A3-4287-BC9D-E9BB8FA6E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4D2515F2-4D11-41AF-A6B1-7D084BEA9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331BCBF4-0DC2-426E-84B3-AE38E403C9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EC8AF156-0BE9-437D-A83B-87364146D0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AC8CB256-3F62-4406-88F5-CE2421FF2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F3E812EB-415E-4B60-B0FB-65386882CE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EB4C95D7-8E6D-45EC-8CA1-9123D718E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83F62FD2-2F62-4495-997C-8BD7F95AB8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B7DFE0F9-22A3-4846-8D4E-0D193BD328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244DAF25-7415-491A-9FF6-E04BC2DC2E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7ACA3646-863C-4D00-A58A-62C7FE71CE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0EA18B38-BD42-45ED-8458-FB205DBC76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id="{45302917-5DBE-4CF2-B52F-478F93FDDE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8E61E6FD-D40E-479C-ABE9-2B69AE20D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6">
              <a:extLst>
                <a:ext uri="{FF2B5EF4-FFF2-40B4-BE49-F238E27FC236}">
                  <a16:creationId xmlns:a16="http://schemas.microsoft.com/office/drawing/2014/main" id="{2F4DEB4F-F824-48D7-AF9B-B5D905DCD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7">
              <a:extLst>
                <a:ext uri="{FF2B5EF4-FFF2-40B4-BE49-F238E27FC236}">
                  <a16:creationId xmlns:a16="http://schemas.microsoft.com/office/drawing/2014/main" id="{F76CFA02-6090-4464-B573-BCA350C901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28">
              <a:extLst>
                <a:ext uri="{FF2B5EF4-FFF2-40B4-BE49-F238E27FC236}">
                  <a16:creationId xmlns:a16="http://schemas.microsoft.com/office/drawing/2014/main" id="{51BE8BEC-76C7-41FE-AB76-35194C2442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29">
              <a:extLst>
                <a:ext uri="{FF2B5EF4-FFF2-40B4-BE49-F238E27FC236}">
                  <a16:creationId xmlns:a16="http://schemas.microsoft.com/office/drawing/2014/main" id="{710F61D4-3B34-45A9-B9B7-CE0373AB4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0">
              <a:extLst>
                <a:ext uri="{FF2B5EF4-FFF2-40B4-BE49-F238E27FC236}">
                  <a16:creationId xmlns:a16="http://schemas.microsoft.com/office/drawing/2014/main" id="{451F080F-4CFB-4626-87CA-BB4CACA1C6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667BBD71-2295-4A66-B76C-F82175C2B0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32">
              <a:extLst>
                <a:ext uri="{FF2B5EF4-FFF2-40B4-BE49-F238E27FC236}">
                  <a16:creationId xmlns:a16="http://schemas.microsoft.com/office/drawing/2014/main" id="{B6644DE8-5BD1-4D5F-B245-0D3A21BCE1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A4DE8FD0-E681-4D9C-85C2-BEA4C2B3A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3" name="Freeform 34">
              <a:extLst>
                <a:ext uri="{FF2B5EF4-FFF2-40B4-BE49-F238E27FC236}">
                  <a16:creationId xmlns:a16="http://schemas.microsoft.com/office/drawing/2014/main" id="{D46033BD-1026-4388-B926-9D11E1D7C4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5">
              <a:extLst>
                <a:ext uri="{FF2B5EF4-FFF2-40B4-BE49-F238E27FC236}">
                  <a16:creationId xmlns:a16="http://schemas.microsoft.com/office/drawing/2014/main" id="{1FA74D4C-2E28-42C5-A7FA-3C7D6BD8B7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6">
              <a:extLst>
                <a:ext uri="{FF2B5EF4-FFF2-40B4-BE49-F238E27FC236}">
                  <a16:creationId xmlns:a16="http://schemas.microsoft.com/office/drawing/2014/main" id="{FADF7B3F-903C-456C-983E-C9868DDAB9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7">
              <a:extLst>
                <a:ext uri="{FF2B5EF4-FFF2-40B4-BE49-F238E27FC236}">
                  <a16:creationId xmlns:a16="http://schemas.microsoft.com/office/drawing/2014/main" id="{033F8698-1549-44AD-8DAD-0055D7B807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8">
              <a:extLst>
                <a:ext uri="{FF2B5EF4-FFF2-40B4-BE49-F238E27FC236}">
                  <a16:creationId xmlns:a16="http://schemas.microsoft.com/office/drawing/2014/main" id="{F1BDD4B6-46FD-4048-ADF1-32EADD9E5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39">
              <a:extLst>
                <a:ext uri="{FF2B5EF4-FFF2-40B4-BE49-F238E27FC236}">
                  <a16:creationId xmlns:a16="http://schemas.microsoft.com/office/drawing/2014/main" id="{E7F387A7-B3BF-4B1A-BFCA-2D21AD3DF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0">
              <a:extLst>
                <a:ext uri="{FF2B5EF4-FFF2-40B4-BE49-F238E27FC236}">
                  <a16:creationId xmlns:a16="http://schemas.microsoft.com/office/drawing/2014/main" id="{7A1B6BC8-EA82-459D-A0E0-4EBE394E71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1">
              <a:extLst>
                <a:ext uri="{FF2B5EF4-FFF2-40B4-BE49-F238E27FC236}">
                  <a16:creationId xmlns:a16="http://schemas.microsoft.com/office/drawing/2014/main" id="{8B94E190-DDC2-4545-906F-A1699BD73D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2">
              <a:extLst>
                <a:ext uri="{FF2B5EF4-FFF2-40B4-BE49-F238E27FC236}">
                  <a16:creationId xmlns:a16="http://schemas.microsoft.com/office/drawing/2014/main" id="{D9807239-A5BA-4BB3-9194-BCE3B2F21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Freeform 43">
              <a:extLst>
                <a:ext uri="{FF2B5EF4-FFF2-40B4-BE49-F238E27FC236}">
                  <a16:creationId xmlns:a16="http://schemas.microsoft.com/office/drawing/2014/main" id="{04D300FD-DC53-4375-8981-09EA63BCF1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3" name="Freeform 44">
              <a:extLst>
                <a:ext uri="{FF2B5EF4-FFF2-40B4-BE49-F238E27FC236}">
                  <a16:creationId xmlns:a16="http://schemas.microsoft.com/office/drawing/2014/main" id="{1DF83FFD-4C16-41FD-928F-6E88AFC451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A5B4BC2F-B667-462B-99D8-0C433124A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5" name="Freeform 46">
              <a:extLst>
                <a:ext uri="{FF2B5EF4-FFF2-40B4-BE49-F238E27FC236}">
                  <a16:creationId xmlns:a16="http://schemas.microsoft.com/office/drawing/2014/main" id="{0CBD9EFB-AC61-4674-B75A-56449003C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7">
              <a:extLst>
                <a:ext uri="{FF2B5EF4-FFF2-40B4-BE49-F238E27FC236}">
                  <a16:creationId xmlns:a16="http://schemas.microsoft.com/office/drawing/2014/main" id="{1AD4BBB0-F6A7-451F-BE09-DF619F38E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48">
              <a:extLst>
                <a:ext uri="{FF2B5EF4-FFF2-40B4-BE49-F238E27FC236}">
                  <a16:creationId xmlns:a16="http://schemas.microsoft.com/office/drawing/2014/main" id="{A258B285-AE5E-473A-AA72-3C95E1D83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49">
              <a:extLst>
                <a:ext uri="{FF2B5EF4-FFF2-40B4-BE49-F238E27FC236}">
                  <a16:creationId xmlns:a16="http://schemas.microsoft.com/office/drawing/2014/main" id="{7BEEDDE5-CB8A-4DF9-858F-4D9462D95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0">
              <a:extLst>
                <a:ext uri="{FF2B5EF4-FFF2-40B4-BE49-F238E27FC236}">
                  <a16:creationId xmlns:a16="http://schemas.microsoft.com/office/drawing/2014/main" id="{DA1C731B-9B66-4D65-BF47-04B118107B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1">
              <a:extLst>
                <a:ext uri="{FF2B5EF4-FFF2-40B4-BE49-F238E27FC236}">
                  <a16:creationId xmlns:a16="http://schemas.microsoft.com/office/drawing/2014/main" id="{58DBFEC6-C6DC-4B7A-934F-5A79EC3280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2">
              <a:extLst>
                <a:ext uri="{FF2B5EF4-FFF2-40B4-BE49-F238E27FC236}">
                  <a16:creationId xmlns:a16="http://schemas.microsoft.com/office/drawing/2014/main" id="{9948D8CB-2DBE-4E48-98EA-DF9E2666A2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3">
              <a:extLst>
                <a:ext uri="{FF2B5EF4-FFF2-40B4-BE49-F238E27FC236}">
                  <a16:creationId xmlns:a16="http://schemas.microsoft.com/office/drawing/2014/main" id="{56AB69F6-9F0B-4AB6-BCA8-AA2FD69E99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4">
              <a:extLst>
                <a:ext uri="{FF2B5EF4-FFF2-40B4-BE49-F238E27FC236}">
                  <a16:creationId xmlns:a16="http://schemas.microsoft.com/office/drawing/2014/main" id="{0E7FB426-288D-4B0B-B73B-10CCC0EF41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5">
              <a:extLst>
                <a:ext uri="{FF2B5EF4-FFF2-40B4-BE49-F238E27FC236}">
                  <a16:creationId xmlns:a16="http://schemas.microsoft.com/office/drawing/2014/main" id="{A5C59C6B-46C9-48C9-9F57-2EE738B53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6">
              <a:extLst>
                <a:ext uri="{FF2B5EF4-FFF2-40B4-BE49-F238E27FC236}">
                  <a16:creationId xmlns:a16="http://schemas.microsoft.com/office/drawing/2014/main" id="{7CE85F33-17DC-4273-B06F-D171094449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6" name="Freeform 57">
              <a:extLst>
                <a:ext uri="{FF2B5EF4-FFF2-40B4-BE49-F238E27FC236}">
                  <a16:creationId xmlns:a16="http://schemas.microsoft.com/office/drawing/2014/main" id="{5CD001CF-F2C4-4810-A8D9-679F9F89E5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7" name="Freeform 58">
              <a:extLst>
                <a:ext uri="{FF2B5EF4-FFF2-40B4-BE49-F238E27FC236}">
                  <a16:creationId xmlns:a16="http://schemas.microsoft.com/office/drawing/2014/main" id="{69F4BCDD-D153-40D2-8DD1-2509EE0CE4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4118C-4D60-CA4E-A5E3-118FB884F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8958" y="2249487"/>
            <a:ext cx="6078453" cy="3541714"/>
          </a:xfrm>
        </p:spPr>
        <p:txBody>
          <a:bodyPr>
            <a:normAutofit/>
          </a:bodyPr>
          <a:lstStyle/>
          <a:p>
            <a:r>
              <a:rPr lang="en-US" dirty="0"/>
              <a:t>TEPAT SASARAN</a:t>
            </a:r>
          </a:p>
          <a:p>
            <a:r>
              <a:rPr lang="en-US" dirty="0"/>
              <a:t>MEMBANGUN KETERLIBATAN SOSIAL</a:t>
            </a:r>
          </a:p>
          <a:p>
            <a:r>
              <a:rPr lang="en-US" dirty="0"/>
              <a:t>MEMBANGUN KEMANDIRIAN MASYARAKAT</a:t>
            </a:r>
          </a:p>
          <a:p>
            <a:r>
              <a:rPr lang="en-US" dirty="0"/>
              <a:t>BERKELANJUTAN</a:t>
            </a:r>
          </a:p>
        </p:txBody>
      </p:sp>
    </p:spTree>
    <p:extLst>
      <p:ext uri="{BB962C8B-B14F-4D97-AF65-F5344CB8AC3E}">
        <p14:creationId xmlns:p14="http://schemas.microsoft.com/office/powerpoint/2010/main" val="2040459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CD3AF8-B16E-4174-8C1A-41F683C4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FF5EAD09-B81D-415F-8BCF-73C81AE05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CFB79010-8ED4-49EF-AFD2-F4D8C80B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4649B869-006E-42B5-9DDC-21049B130E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43096BD-333F-48B6-8220-D1F9793E40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1A45BB9A-7E84-4B9B-923A-270A97F852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D7D7C768-2F76-4DE2-A807-1B9FFF816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870B32E-EE42-470E-B543-CA55AEC8CA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EEF09120-11AA-4DB5-98A8-EC4923002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39CC463D-589C-461C-A234-0460EB06B8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B6516153-269A-421E-A021-CB3F3C5E1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5E14300-6C4A-4F77-915F-F3B25B0237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93E312A-E6A6-4B52-ADE6-618ADC89BA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F0F3026-2480-472B-8C52-36812C81E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34E1C992-559D-4827-9F30-31A3CA7A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D9F2FB98-F443-498F-AAD9-694582568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5DBF6EC-ED50-43E4-8A8B-64CE86A88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D854F40-AC43-4F21-9C62-2CE35CFD2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2CCB560-494A-4F74-9DE4-068806A893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6F9A05F2-B5D2-4D8A-9A78-14E45C13F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6373189-19BB-4BEC-84A3-432253E05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1AB3122-947A-44DB-B190-A2601C6C9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4B4109D-3AFC-4D44-87B1-0CDED3E63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44AAD39F-F7C9-4D00-95E0-0465B4E85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C1DCAB8D-6EF6-4A84-8D0C-AA9226DEC9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C407F97F-83CF-4703-B9E0-6335530E32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0D8D2363-5D84-4CFF-89AA-3C93C859D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0435A35C-AC99-4E12-8CB0-9C640DAA9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F20392CF-2256-4527-836B-2E6F88596E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2">
              <a:extLst>
                <a:ext uri="{FF2B5EF4-FFF2-40B4-BE49-F238E27FC236}">
                  <a16:creationId xmlns:a16="http://schemas.microsoft.com/office/drawing/2014/main" id="{C52C3AD3-122C-4010-9C55-B0247F8CC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Rectangle 33">
              <a:extLst>
                <a:ext uri="{FF2B5EF4-FFF2-40B4-BE49-F238E27FC236}">
                  <a16:creationId xmlns:a16="http://schemas.microsoft.com/office/drawing/2014/main" id="{EFCB53ED-09C0-4AD7-9BBC-366833D5FE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0" name="Freeform 34">
              <a:extLst>
                <a:ext uri="{FF2B5EF4-FFF2-40B4-BE49-F238E27FC236}">
                  <a16:creationId xmlns:a16="http://schemas.microsoft.com/office/drawing/2014/main" id="{6F309F52-BFCF-47D9-8089-BC049540DB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35">
              <a:extLst>
                <a:ext uri="{FF2B5EF4-FFF2-40B4-BE49-F238E27FC236}">
                  <a16:creationId xmlns:a16="http://schemas.microsoft.com/office/drawing/2014/main" id="{5F9AE85F-C7AA-4761-B468-2E100829B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6">
              <a:extLst>
                <a:ext uri="{FF2B5EF4-FFF2-40B4-BE49-F238E27FC236}">
                  <a16:creationId xmlns:a16="http://schemas.microsoft.com/office/drawing/2014/main" id="{2C81C778-91E5-4AE9-AACB-8566E7A28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7">
              <a:extLst>
                <a:ext uri="{FF2B5EF4-FFF2-40B4-BE49-F238E27FC236}">
                  <a16:creationId xmlns:a16="http://schemas.microsoft.com/office/drawing/2014/main" id="{6C56E0B4-58A0-4B2B-BD56-54121BB8D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8">
              <a:extLst>
                <a:ext uri="{FF2B5EF4-FFF2-40B4-BE49-F238E27FC236}">
                  <a16:creationId xmlns:a16="http://schemas.microsoft.com/office/drawing/2014/main" id="{88A29CFE-13A6-4509-946F-5C074F856E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9">
              <a:extLst>
                <a:ext uri="{FF2B5EF4-FFF2-40B4-BE49-F238E27FC236}">
                  <a16:creationId xmlns:a16="http://schemas.microsoft.com/office/drawing/2014/main" id="{00235A0A-018B-4499-AC16-AF83457BF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40">
              <a:extLst>
                <a:ext uri="{FF2B5EF4-FFF2-40B4-BE49-F238E27FC236}">
                  <a16:creationId xmlns:a16="http://schemas.microsoft.com/office/drawing/2014/main" id="{861DF9B7-50DC-4EBE-8B23-97FE92DBB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1">
              <a:extLst>
                <a:ext uri="{FF2B5EF4-FFF2-40B4-BE49-F238E27FC236}">
                  <a16:creationId xmlns:a16="http://schemas.microsoft.com/office/drawing/2014/main" id="{69673907-73D7-4729-A911-9BD078EC2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2">
              <a:extLst>
                <a:ext uri="{FF2B5EF4-FFF2-40B4-BE49-F238E27FC236}">
                  <a16:creationId xmlns:a16="http://schemas.microsoft.com/office/drawing/2014/main" id="{4DC844D3-8053-4EE7-A286-50157B6FD8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3">
              <a:extLst>
                <a:ext uri="{FF2B5EF4-FFF2-40B4-BE49-F238E27FC236}">
                  <a16:creationId xmlns:a16="http://schemas.microsoft.com/office/drawing/2014/main" id="{D67575A0-A45A-4773-874C-16370E3670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4">
              <a:extLst>
                <a:ext uri="{FF2B5EF4-FFF2-40B4-BE49-F238E27FC236}">
                  <a16:creationId xmlns:a16="http://schemas.microsoft.com/office/drawing/2014/main" id="{4327252B-B62B-4DE0-A924-B7F6E40AD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Rectangle 45">
              <a:extLst>
                <a:ext uri="{FF2B5EF4-FFF2-40B4-BE49-F238E27FC236}">
                  <a16:creationId xmlns:a16="http://schemas.microsoft.com/office/drawing/2014/main" id="{778BC6A7-AC19-497B-A7C6-E447B2EBD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2" name="Freeform 46">
              <a:extLst>
                <a:ext uri="{FF2B5EF4-FFF2-40B4-BE49-F238E27FC236}">
                  <a16:creationId xmlns:a16="http://schemas.microsoft.com/office/drawing/2014/main" id="{4E79A87B-BF1F-437A-9FED-BE93025E5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3" name="Freeform 47">
              <a:extLst>
                <a:ext uri="{FF2B5EF4-FFF2-40B4-BE49-F238E27FC236}">
                  <a16:creationId xmlns:a16="http://schemas.microsoft.com/office/drawing/2014/main" id="{DFAAF3CC-B4E0-45C8-AC2D-EF0D6D823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8">
              <a:extLst>
                <a:ext uri="{FF2B5EF4-FFF2-40B4-BE49-F238E27FC236}">
                  <a16:creationId xmlns:a16="http://schemas.microsoft.com/office/drawing/2014/main" id="{A5A12C87-1E4A-4664-B2F4-A1C8B656F9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9">
              <a:extLst>
                <a:ext uri="{FF2B5EF4-FFF2-40B4-BE49-F238E27FC236}">
                  <a16:creationId xmlns:a16="http://schemas.microsoft.com/office/drawing/2014/main" id="{B3AF8230-4630-4505-ADDB-16A9B6B37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50">
              <a:extLst>
                <a:ext uri="{FF2B5EF4-FFF2-40B4-BE49-F238E27FC236}">
                  <a16:creationId xmlns:a16="http://schemas.microsoft.com/office/drawing/2014/main" id="{33F93F6D-724D-42F3-AF1D-3081EAB5D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1">
              <a:extLst>
                <a:ext uri="{FF2B5EF4-FFF2-40B4-BE49-F238E27FC236}">
                  <a16:creationId xmlns:a16="http://schemas.microsoft.com/office/drawing/2014/main" id="{F5DD7A8F-FB67-4E79-80DB-0FAF3A098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2">
              <a:extLst>
                <a:ext uri="{FF2B5EF4-FFF2-40B4-BE49-F238E27FC236}">
                  <a16:creationId xmlns:a16="http://schemas.microsoft.com/office/drawing/2014/main" id="{7B140A84-E89E-4A80-9DF8-7BCA45F90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3">
              <a:extLst>
                <a:ext uri="{FF2B5EF4-FFF2-40B4-BE49-F238E27FC236}">
                  <a16:creationId xmlns:a16="http://schemas.microsoft.com/office/drawing/2014/main" id="{279E1D6A-EFE2-44C6-A5BF-DFADF0DC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4">
              <a:extLst>
                <a:ext uri="{FF2B5EF4-FFF2-40B4-BE49-F238E27FC236}">
                  <a16:creationId xmlns:a16="http://schemas.microsoft.com/office/drawing/2014/main" id="{C9FA2204-561F-4ABB-988C-03053820F1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5">
              <a:extLst>
                <a:ext uri="{FF2B5EF4-FFF2-40B4-BE49-F238E27FC236}">
                  <a16:creationId xmlns:a16="http://schemas.microsoft.com/office/drawing/2014/main" id="{8BD7D04E-AC0A-424F-BC40-28842DAF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6">
              <a:extLst>
                <a:ext uri="{FF2B5EF4-FFF2-40B4-BE49-F238E27FC236}">
                  <a16:creationId xmlns:a16="http://schemas.microsoft.com/office/drawing/2014/main" id="{32B616A2-FE09-47DD-B58C-12EE58B7C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7">
              <a:extLst>
                <a:ext uri="{FF2B5EF4-FFF2-40B4-BE49-F238E27FC236}">
                  <a16:creationId xmlns:a16="http://schemas.microsoft.com/office/drawing/2014/main" id="{08C5EAF5-6064-484E-BA05-80D09D84E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8">
              <a:extLst>
                <a:ext uri="{FF2B5EF4-FFF2-40B4-BE49-F238E27FC236}">
                  <a16:creationId xmlns:a16="http://schemas.microsoft.com/office/drawing/2014/main" id="{F11D90DF-D275-4725-884C-77E5E01D8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82EEA7F3-64E0-47B1-9B06-0677EA6FD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67" name="Rectangle 66">
              <a:extLst>
                <a:ext uri="{FF2B5EF4-FFF2-40B4-BE49-F238E27FC236}">
                  <a16:creationId xmlns:a16="http://schemas.microsoft.com/office/drawing/2014/main" id="{F0787433-E8FF-45C5-A1C3-70BC1491B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8" name="Picture 2">
              <a:extLst>
                <a:ext uri="{FF2B5EF4-FFF2-40B4-BE49-F238E27FC236}">
                  <a16:creationId xmlns:a16="http://schemas.microsoft.com/office/drawing/2014/main" id="{A649E977-62EB-4D2F-9AF9-947B5E73C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="" xmlns:a16="http://schemas.microsoft.com/office/drawing/2014/main" xmlns:p14="http://schemas.microsoft.com/office/powerpoint/2010/main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7C0F448-B51F-EC44-B659-1AAEC53C1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003300"/>
            <a:ext cx="7035800" cy="4038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/>
              <a:t>PRAKTIK CSR DI INDONESIA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81333-3CC1-F244-90C5-7DCFFA920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5056188"/>
            <a:ext cx="8008842" cy="87894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cap="all" dirty="0">
                <a:solidFill>
                  <a:schemeClr val="tx2"/>
                </a:solidFill>
              </a:rPr>
              <a:t>CARI CONTOH KEGIATAN CSR YANG DILAKUKAN PERUSAHAAN BESAR DI INDOESIA. </a:t>
            </a:r>
          </a:p>
        </p:txBody>
      </p:sp>
    </p:spTree>
    <p:extLst>
      <p:ext uri="{BB962C8B-B14F-4D97-AF65-F5344CB8AC3E}">
        <p14:creationId xmlns:p14="http://schemas.microsoft.com/office/powerpoint/2010/main" val="3405944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F4482-5252-3A42-BDA5-392BD1C49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Bacaan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8DEDE-6A56-EB4F-81BE-E2470838C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Alexander </a:t>
            </a:r>
            <a:r>
              <a:rPr lang="en-US" dirty="0" err="1"/>
              <a:t>G.Flor</a:t>
            </a:r>
            <a:r>
              <a:rPr lang="en-US" dirty="0"/>
              <a:t>, </a:t>
            </a:r>
            <a:r>
              <a:rPr lang="en-US" dirty="0" err="1"/>
              <a:t>Hafied</a:t>
            </a:r>
            <a:r>
              <a:rPr lang="en-US" dirty="0"/>
              <a:t> </a:t>
            </a:r>
            <a:r>
              <a:rPr lang="en-US" dirty="0" err="1"/>
              <a:t>Cangara</a:t>
            </a:r>
            <a:r>
              <a:rPr lang="en-US" dirty="0"/>
              <a:t>, CSR: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Masyarakat </a:t>
            </a:r>
            <a:r>
              <a:rPr lang="en-US" dirty="0" err="1"/>
              <a:t>Sekitar</a:t>
            </a:r>
            <a:r>
              <a:rPr lang="en-US" dirty="0"/>
              <a:t>,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: </a:t>
            </a:r>
            <a:r>
              <a:rPr lang="en-US" dirty="0" err="1"/>
              <a:t>Penanganan</a:t>
            </a:r>
            <a:r>
              <a:rPr lang="en-US" dirty="0"/>
              <a:t> </a:t>
            </a:r>
            <a:r>
              <a:rPr lang="en-US" dirty="0" err="1"/>
              <a:t>Kasus-Kasus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Strategi </a:t>
            </a:r>
            <a:r>
              <a:rPr lang="en-US" dirty="0" err="1"/>
              <a:t>Komunikasi</a:t>
            </a:r>
            <a:r>
              <a:rPr lang="en-US" dirty="0"/>
              <a:t> (p. 231-252), </a:t>
            </a:r>
            <a:r>
              <a:rPr lang="en-US" dirty="0" err="1"/>
              <a:t>Penerbit</a:t>
            </a:r>
            <a:r>
              <a:rPr lang="en-US" dirty="0"/>
              <a:t> </a:t>
            </a:r>
            <a:r>
              <a:rPr lang="en-US" dirty="0" err="1"/>
              <a:t>Kencana</a:t>
            </a:r>
            <a:r>
              <a:rPr lang="en-US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946466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94000"/>
                <a:satMod val="148000"/>
                <a:lumMod val="150000"/>
              </a:schemeClr>
            </a:gs>
            <a:gs pos="100000">
              <a:schemeClr val="bg2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CD3AF8-B16E-4174-8C1A-41F683C4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FF5EAD09-B81D-415F-8BCF-73C81AE05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CFB79010-8ED4-49EF-AFD2-F4D8C80B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4649B869-006E-42B5-9DDC-21049B130E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43096BD-333F-48B6-8220-D1F9793E40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1A45BB9A-7E84-4B9B-923A-270A97F852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D7D7C768-2F76-4DE2-A807-1B9FFF816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870B32E-EE42-470E-B543-CA55AEC8CA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EEF09120-11AA-4DB5-98A8-EC4923002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39CC463D-589C-461C-A234-0460EB06B8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B6516153-269A-421E-A021-CB3F3C5E1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5E14300-6C4A-4F77-915F-F3B25B0237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93E312A-E6A6-4B52-ADE6-618ADC89BA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F0F3026-2480-472B-8C52-36812C81E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34E1C992-559D-4827-9F30-31A3CA7A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D9F2FB98-F443-498F-AAD9-694582568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5DBF6EC-ED50-43E4-8A8B-64CE86A88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D854F40-AC43-4F21-9C62-2CE35CFD2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2CCB560-494A-4F74-9DE4-068806A893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6F9A05F2-B5D2-4D8A-9A78-14E45C13F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6373189-19BB-4BEC-84A3-432253E05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1AB3122-947A-44DB-B190-A2601C6C9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4B4109D-3AFC-4D44-87B1-0CDED3E63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44AAD39F-F7C9-4D00-95E0-0465B4E85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C1DCAB8D-6EF6-4A84-8D0C-AA9226DEC9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C407F97F-83CF-4703-B9E0-6335530E32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0D8D2363-5D84-4CFF-89AA-3C93C859D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0435A35C-AC99-4E12-8CB0-9C640DAA9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F20392CF-2256-4527-836B-2E6F88596E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2">
              <a:extLst>
                <a:ext uri="{FF2B5EF4-FFF2-40B4-BE49-F238E27FC236}">
                  <a16:creationId xmlns:a16="http://schemas.microsoft.com/office/drawing/2014/main" id="{C52C3AD3-122C-4010-9C55-B0247F8CC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Rectangle 33">
              <a:extLst>
                <a:ext uri="{FF2B5EF4-FFF2-40B4-BE49-F238E27FC236}">
                  <a16:creationId xmlns:a16="http://schemas.microsoft.com/office/drawing/2014/main" id="{EFCB53ED-09C0-4AD7-9BBC-366833D5FE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0" name="Freeform 34">
              <a:extLst>
                <a:ext uri="{FF2B5EF4-FFF2-40B4-BE49-F238E27FC236}">
                  <a16:creationId xmlns:a16="http://schemas.microsoft.com/office/drawing/2014/main" id="{6F309F52-BFCF-47D9-8089-BC049540DB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35">
              <a:extLst>
                <a:ext uri="{FF2B5EF4-FFF2-40B4-BE49-F238E27FC236}">
                  <a16:creationId xmlns:a16="http://schemas.microsoft.com/office/drawing/2014/main" id="{5F9AE85F-C7AA-4761-B468-2E100829B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6">
              <a:extLst>
                <a:ext uri="{FF2B5EF4-FFF2-40B4-BE49-F238E27FC236}">
                  <a16:creationId xmlns:a16="http://schemas.microsoft.com/office/drawing/2014/main" id="{2C81C778-91E5-4AE9-AACB-8566E7A28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7">
              <a:extLst>
                <a:ext uri="{FF2B5EF4-FFF2-40B4-BE49-F238E27FC236}">
                  <a16:creationId xmlns:a16="http://schemas.microsoft.com/office/drawing/2014/main" id="{6C56E0B4-58A0-4B2B-BD56-54121BB8D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8">
              <a:extLst>
                <a:ext uri="{FF2B5EF4-FFF2-40B4-BE49-F238E27FC236}">
                  <a16:creationId xmlns:a16="http://schemas.microsoft.com/office/drawing/2014/main" id="{88A29CFE-13A6-4509-946F-5C074F856E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9">
              <a:extLst>
                <a:ext uri="{FF2B5EF4-FFF2-40B4-BE49-F238E27FC236}">
                  <a16:creationId xmlns:a16="http://schemas.microsoft.com/office/drawing/2014/main" id="{00235A0A-018B-4499-AC16-AF83457BF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40">
              <a:extLst>
                <a:ext uri="{FF2B5EF4-FFF2-40B4-BE49-F238E27FC236}">
                  <a16:creationId xmlns:a16="http://schemas.microsoft.com/office/drawing/2014/main" id="{861DF9B7-50DC-4EBE-8B23-97FE92DBB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1">
              <a:extLst>
                <a:ext uri="{FF2B5EF4-FFF2-40B4-BE49-F238E27FC236}">
                  <a16:creationId xmlns:a16="http://schemas.microsoft.com/office/drawing/2014/main" id="{69673907-73D7-4729-A911-9BD078EC2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2">
              <a:extLst>
                <a:ext uri="{FF2B5EF4-FFF2-40B4-BE49-F238E27FC236}">
                  <a16:creationId xmlns:a16="http://schemas.microsoft.com/office/drawing/2014/main" id="{4DC844D3-8053-4EE7-A286-50157B6FD8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3">
              <a:extLst>
                <a:ext uri="{FF2B5EF4-FFF2-40B4-BE49-F238E27FC236}">
                  <a16:creationId xmlns:a16="http://schemas.microsoft.com/office/drawing/2014/main" id="{D67575A0-A45A-4773-874C-16370E3670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4">
              <a:extLst>
                <a:ext uri="{FF2B5EF4-FFF2-40B4-BE49-F238E27FC236}">
                  <a16:creationId xmlns:a16="http://schemas.microsoft.com/office/drawing/2014/main" id="{4327252B-B62B-4DE0-A924-B7F6E40AD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Rectangle 45">
              <a:extLst>
                <a:ext uri="{FF2B5EF4-FFF2-40B4-BE49-F238E27FC236}">
                  <a16:creationId xmlns:a16="http://schemas.microsoft.com/office/drawing/2014/main" id="{778BC6A7-AC19-497B-A7C6-E447B2EBD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2" name="Freeform 46">
              <a:extLst>
                <a:ext uri="{FF2B5EF4-FFF2-40B4-BE49-F238E27FC236}">
                  <a16:creationId xmlns:a16="http://schemas.microsoft.com/office/drawing/2014/main" id="{4E79A87B-BF1F-437A-9FED-BE93025E5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3" name="Freeform 47">
              <a:extLst>
                <a:ext uri="{FF2B5EF4-FFF2-40B4-BE49-F238E27FC236}">
                  <a16:creationId xmlns:a16="http://schemas.microsoft.com/office/drawing/2014/main" id="{DFAAF3CC-B4E0-45C8-AC2D-EF0D6D823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8">
              <a:extLst>
                <a:ext uri="{FF2B5EF4-FFF2-40B4-BE49-F238E27FC236}">
                  <a16:creationId xmlns:a16="http://schemas.microsoft.com/office/drawing/2014/main" id="{A5A12C87-1E4A-4664-B2F4-A1C8B656F9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9">
              <a:extLst>
                <a:ext uri="{FF2B5EF4-FFF2-40B4-BE49-F238E27FC236}">
                  <a16:creationId xmlns:a16="http://schemas.microsoft.com/office/drawing/2014/main" id="{B3AF8230-4630-4505-ADDB-16A9B6B37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50">
              <a:extLst>
                <a:ext uri="{FF2B5EF4-FFF2-40B4-BE49-F238E27FC236}">
                  <a16:creationId xmlns:a16="http://schemas.microsoft.com/office/drawing/2014/main" id="{33F93F6D-724D-42F3-AF1D-3081EAB5D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1">
              <a:extLst>
                <a:ext uri="{FF2B5EF4-FFF2-40B4-BE49-F238E27FC236}">
                  <a16:creationId xmlns:a16="http://schemas.microsoft.com/office/drawing/2014/main" id="{F5DD7A8F-FB67-4E79-80DB-0FAF3A098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2">
              <a:extLst>
                <a:ext uri="{FF2B5EF4-FFF2-40B4-BE49-F238E27FC236}">
                  <a16:creationId xmlns:a16="http://schemas.microsoft.com/office/drawing/2014/main" id="{7B140A84-E89E-4A80-9DF8-7BCA45F90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3">
              <a:extLst>
                <a:ext uri="{FF2B5EF4-FFF2-40B4-BE49-F238E27FC236}">
                  <a16:creationId xmlns:a16="http://schemas.microsoft.com/office/drawing/2014/main" id="{279E1D6A-EFE2-44C6-A5BF-DFADF0DC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4">
              <a:extLst>
                <a:ext uri="{FF2B5EF4-FFF2-40B4-BE49-F238E27FC236}">
                  <a16:creationId xmlns:a16="http://schemas.microsoft.com/office/drawing/2014/main" id="{C9FA2204-561F-4ABB-988C-03053820F1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5">
              <a:extLst>
                <a:ext uri="{FF2B5EF4-FFF2-40B4-BE49-F238E27FC236}">
                  <a16:creationId xmlns:a16="http://schemas.microsoft.com/office/drawing/2014/main" id="{8BD7D04E-AC0A-424F-BC40-28842DAF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6">
              <a:extLst>
                <a:ext uri="{FF2B5EF4-FFF2-40B4-BE49-F238E27FC236}">
                  <a16:creationId xmlns:a16="http://schemas.microsoft.com/office/drawing/2014/main" id="{32B616A2-FE09-47DD-B58C-12EE58B7C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7">
              <a:extLst>
                <a:ext uri="{FF2B5EF4-FFF2-40B4-BE49-F238E27FC236}">
                  <a16:creationId xmlns:a16="http://schemas.microsoft.com/office/drawing/2014/main" id="{08C5EAF5-6064-484E-BA05-80D09D84E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8">
              <a:extLst>
                <a:ext uri="{FF2B5EF4-FFF2-40B4-BE49-F238E27FC236}">
                  <a16:creationId xmlns:a16="http://schemas.microsoft.com/office/drawing/2014/main" id="{F11D90DF-D275-4725-884C-77E5E01D8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B7D4B16D-600A-41A1-8B1B-3727C56C0C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E7C35E0-BD19-4AFC-81BF-7A7507E9C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solidFill>
            <a:schemeClr val="tx1">
              <a:alpha val="60000"/>
            </a:schemeClr>
          </a:solidFill>
          <a:effectLst/>
        </p:grpSpPr>
        <p:sp>
          <p:nvSpPr>
            <p:cNvPr id="69" name="Rectangle 5">
              <a:extLst>
                <a:ext uri="{FF2B5EF4-FFF2-40B4-BE49-F238E27FC236}">
                  <a16:creationId xmlns:a16="http://schemas.microsoft.com/office/drawing/2014/main" id="{1E08D20A-3975-4596-85C6-D46799586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0" name="Freeform 6">
              <a:extLst>
                <a:ext uri="{FF2B5EF4-FFF2-40B4-BE49-F238E27FC236}">
                  <a16:creationId xmlns:a16="http://schemas.microsoft.com/office/drawing/2014/main" id="{630A9349-BFE4-4720-A229-98DCD3B69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1" name="Freeform 7">
              <a:extLst>
                <a:ext uri="{FF2B5EF4-FFF2-40B4-BE49-F238E27FC236}">
                  <a16:creationId xmlns:a16="http://schemas.microsoft.com/office/drawing/2014/main" id="{28487744-BBC9-4D40-85B3-0D45003C33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Rectangle 8">
              <a:extLst>
                <a:ext uri="{FF2B5EF4-FFF2-40B4-BE49-F238E27FC236}">
                  <a16:creationId xmlns:a16="http://schemas.microsoft.com/office/drawing/2014/main" id="{FAD6EF4D-97BD-46B4-9B5B-CD70971DD5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3" name="Freeform 9">
              <a:extLst>
                <a:ext uri="{FF2B5EF4-FFF2-40B4-BE49-F238E27FC236}">
                  <a16:creationId xmlns:a16="http://schemas.microsoft.com/office/drawing/2014/main" id="{210DCC42-11D2-4162-B47A-869B3F669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0">
              <a:extLst>
                <a:ext uri="{FF2B5EF4-FFF2-40B4-BE49-F238E27FC236}">
                  <a16:creationId xmlns:a16="http://schemas.microsoft.com/office/drawing/2014/main" id="{DE4880D6-6ECE-4F1B-B474-FE3940D04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1">
              <a:extLst>
                <a:ext uri="{FF2B5EF4-FFF2-40B4-BE49-F238E27FC236}">
                  <a16:creationId xmlns:a16="http://schemas.microsoft.com/office/drawing/2014/main" id="{A1A39307-F675-49D2-9E45-28DA2AB5C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2">
              <a:extLst>
                <a:ext uri="{FF2B5EF4-FFF2-40B4-BE49-F238E27FC236}">
                  <a16:creationId xmlns:a16="http://schemas.microsoft.com/office/drawing/2014/main" id="{AC5E23C5-C5D6-4BC3-9531-C0B2D7D29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3">
              <a:extLst>
                <a:ext uri="{FF2B5EF4-FFF2-40B4-BE49-F238E27FC236}">
                  <a16:creationId xmlns:a16="http://schemas.microsoft.com/office/drawing/2014/main" id="{4D3FC0A7-9672-4B19-8D54-71C3B39F7A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4">
              <a:extLst>
                <a:ext uri="{FF2B5EF4-FFF2-40B4-BE49-F238E27FC236}">
                  <a16:creationId xmlns:a16="http://schemas.microsoft.com/office/drawing/2014/main" id="{9911D04C-3FFB-4D1E-8F59-5C02692E3E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5">
              <a:extLst>
                <a:ext uri="{FF2B5EF4-FFF2-40B4-BE49-F238E27FC236}">
                  <a16:creationId xmlns:a16="http://schemas.microsoft.com/office/drawing/2014/main" id="{A0178C8F-EF32-4F3D-B022-60A7DE136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6">
              <a:extLst>
                <a:ext uri="{FF2B5EF4-FFF2-40B4-BE49-F238E27FC236}">
                  <a16:creationId xmlns:a16="http://schemas.microsoft.com/office/drawing/2014/main" id="{EEB2DD25-DE0D-48CE-8218-E4EF12273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7">
              <a:extLst>
                <a:ext uri="{FF2B5EF4-FFF2-40B4-BE49-F238E27FC236}">
                  <a16:creationId xmlns:a16="http://schemas.microsoft.com/office/drawing/2014/main" id="{13C92E55-66CB-48F7-BF28-5D8ED146BB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18">
              <a:extLst>
                <a:ext uri="{FF2B5EF4-FFF2-40B4-BE49-F238E27FC236}">
                  <a16:creationId xmlns:a16="http://schemas.microsoft.com/office/drawing/2014/main" id="{CB0B6C7B-4820-48AB-92AF-896559F009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19">
              <a:extLst>
                <a:ext uri="{FF2B5EF4-FFF2-40B4-BE49-F238E27FC236}">
                  <a16:creationId xmlns:a16="http://schemas.microsoft.com/office/drawing/2014/main" id="{2018EECD-4518-458F-989E-6FCAE5AE0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0">
              <a:extLst>
                <a:ext uri="{FF2B5EF4-FFF2-40B4-BE49-F238E27FC236}">
                  <a16:creationId xmlns:a16="http://schemas.microsoft.com/office/drawing/2014/main" id="{1FB0915F-3C52-468A-87E7-F3EE381DA3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1">
              <a:extLst>
                <a:ext uri="{FF2B5EF4-FFF2-40B4-BE49-F238E27FC236}">
                  <a16:creationId xmlns:a16="http://schemas.microsoft.com/office/drawing/2014/main" id="{7B184771-5A8E-4ED5-9179-24B19F26C3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2">
              <a:extLst>
                <a:ext uri="{FF2B5EF4-FFF2-40B4-BE49-F238E27FC236}">
                  <a16:creationId xmlns:a16="http://schemas.microsoft.com/office/drawing/2014/main" id="{BC5162D1-D64C-4FBA-BE86-11B27A7432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3">
              <a:extLst>
                <a:ext uri="{FF2B5EF4-FFF2-40B4-BE49-F238E27FC236}">
                  <a16:creationId xmlns:a16="http://schemas.microsoft.com/office/drawing/2014/main" id="{9EFF345C-6A58-4123-B2D1-2ED9E36912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4">
              <a:extLst>
                <a:ext uri="{FF2B5EF4-FFF2-40B4-BE49-F238E27FC236}">
                  <a16:creationId xmlns:a16="http://schemas.microsoft.com/office/drawing/2014/main" id="{03CE89F7-AE1C-4370-920E-EE04C4124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5">
              <a:extLst>
                <a:ext uri="{FF2B5EF4-FFF2-40B4-BE49-F238E27FC236}">
                  <a16:creationId xmlns:a16="http://schemas.microsoft.com/office/drawing/2014/main" id="{D6E298F6-F99D-49EF-B614-24D2179C23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6">
              <a:extLst>
                <a:ext uri="{FF2B5EF4-FFF2-40B4-BE49-F238E27FC236}">
                  <a16:creationId xmlns:a16="http://schemas.microsoft.com/office/drawing/2014/main" id="{2424FD35-451D-468C-9EB2-8DA350C12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7">
              <a:extLst>
                <a:ext uri="{FF2B5EF4-FFF2-40B4-BE49-F238E27FC236}">
                  <a16:creationId xmlns:a16="http://schemas.microsoft.com/office/drawing/2014/main" id="{45BC0C6F-B91F-42CC-9046-522FE8223C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28">
              <a:extLst>
                <a:ext uri="{FF2B5EF4-FFF2-40B4-BE49-F238E27FC236}">
                  <a16:creationId xmlns:a16="http://schemas.microsoft.com/office/drawing/2014/main" id="{F88AFBEE-A8B5-4B18-B834-5269F6C13C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29">
              <a:extLst>
                <a:ext uri="{FF2B5EF4-FFF2-40B4-BE49-F238E27FC236}">
                  <a16:creationId xmlns:a16="http://schemas.microsoft.com/office/drawing/2014/main" id="{64B0F493-EC69-4C85-87D4-287628231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0">
              <a:extLst>
                <a:ext uri="{FF2B5EF4-FFF2-40B4-BE49-F238E27FC236}">
                  <a16:creationId xmlns:a16="http://schemas.microsoft.com/office/drawing/2014/main" id="{09920E7F-979C-40F6-8FB1-791325A4A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Freeform 31">
              <a:extLst>
                <a:ext uri="{FF2B5EF4-FFF2-40B4-BE49-F238E27FC236}">
                  <a16:creationId xmlns:a16="http://schemas.microsoft.com/office/drawing/2014/main" id="{1387BCC3-D7BF-443E-B18C-87B696E64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6" name="Freeform 32">
              <a:extLst>
                <a:ext uri="{FF2B5EF4-FFF2-40B4-BE49-F238E27FC236}">
                  <a16:creationId xmlns:a16="http://schemas.microsoft.com/office/drawing/2014/main" id="{F1C0670D-9FA2-48D7-AFDB-4438ECC3EE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Rectangle 33">
              <a:extLst>
                <a:ext uri="{FF2B5EF4-FFF2-40B4-BE49-F238E27FC236}">
                  <a16:creationId xmlns:a16="http://schemas.microsoft.com/office/drawing/2014/main" id="{34088C0C-CAD1-4E66-A162-1D7020365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8" name="Freeform 34">
              <a:extLst>
                <a:ext uri="{FF2B5EF4-FFF2-40B4-BE49-F238E27FC236}">
                  <a16:creationId xmlns:a16="http://schemas.microsoft.com/office/drawing/2014/main" id="{B8C224A6-72B4-4763-B708-65A321D0D6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5">
              <a:extLst>
                <a:ext uri="{FF2B5EF4-FFF2-40B4-BE49-F238E27FC236}">
                  <a16:creationId xmlns:a16="http://schemas.microsoft.com/office/drawing/2014/main" id="{2EE3A964-523C-470B-8B10-09053452C5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6">
              <a:extLst>
                <a:ext uri="{FF2B5EF4-FFF2-40B4-BE49-F238E27FC236}">
                  <a16:creationId xmlns:a16="http://schemas.microsoft.com/office/drawing/2014/main" id="{1B87487E-C0EA-4E2A-8FC0-3D4C4F017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7">
              <a:extLst>
                <a:ext uri="{FF2B5EF4-FFF2-40B4-BE49-F238E27FC236}">
                  <a16:creationId xmlns:a16="http://schemas.microsoft.com/office/drawing/2014/main" id="{D8B57E7E-D885-4A0B-BBA0-E3BC3A68C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38">
              <a:extLst>
                <a:ext uri="{FF2B5EF4-FFF2-40B4-BE49-F238E27FC236}">
                  <a16:creationId xmlns:a16="http://schemas.microsoft.com/office/drawing/2014/main" id="{6FB84573-B84B-4571-A6E5-91CD308E7D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39">
              <a:extLst>
                <a:ext uri="{FF2B5EF4-FFF2-40B4-BE49-F238E27FC236}">
                  <a16:creationId xmlns:a16="http://schemas.microsoft.com/office/drawing/2014/main" id="{7EE5EE00-E139-4AB9-ACFC-5E39CFA95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0">
              <a:extLst>
                <a:ext uri="{FF2B5EF4-FFF2-40B4-BE49-F238E27FC236}">
                  <a16:creationId xmlns:a16="http://schemas.microsoft.com/office/drawing/2014/main" id="{5A38A6AA-6753-4EFE-94BB-96DF739758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1">
              <a:extLst>
                <a:ext uri="{FF2B5EF4-FFF2-40B4-BE49-F238E27FC236}">
                  <a16:creationId xmlns:a16="http://schemas.microsoft.com/office/drawing/2014/main" id="{506AB599-570B-4547-97F4-F2C672301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2">
              <a:extLst>
                <a:ext uri="{FF2B5EF4-FFF2-40B4-BE49-F238E27FC236}">
                  <a16:creationId xmlns:a16="http://schemas.microsoft.com/office/drawing/2014/main" id="{9AFDEA1E-DBAB-4507-8D36-786F19A85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Freeform 43">
              <a:extLst>
                <a:ext uri="{FF2B5EF4-FFF2-40B4-BE49-F238E27FC236}">
                  <a16:creationId xmlns:a16="http://schemas.microsoft.com/office/drawing/2014/main" id="{C824D6F7-0BDF-4C8C-869D-BDDEB07641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8" name="Freeform 44">
              <a:extLst>
                <a:ext uri="{FF2B5EF4-FFF2-40B4-BE49-F238E27FC236}">
                  <a16:creationId xmlns:a16="http://schemas.microsoft.com/office/drawing/2014/main" id="{6953C491-AE0F-4D2B-9474-18D5E8B5D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Rectangle 45">
              <a:extLst>
                <a:ext uri="{FF2B5EF4-FFF2-40B4-BE49-F238E27FC236}">
                  <a16:creationId xmlns:a16="http://schemas.microsoft.com/office/drawing/2014/main" id="{5B956350-9BDD-4090-B2B6-12C13D1CE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10" name="Freeform 46">
              <a:extLst>
                <a:ext uri="{FF2B5EF4-FFF2-40B4-BE49-F238E27FC236}">
                  <a16:creationId xmlns:a16="http://schemas.microsoft.com/office/drawing/2014/main" id="{ECE31E80-E354-44C3-81E0-4E3E41DDF6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7">
              <a:extLst>
                <a:ext uri="{FF2B5EF4-FFF2-40B4-BE49-F238E27FC236}">
                  <a16:creationId xmlns:a16="http://schemas.microsoft.com/office/drawing/2014/main" id="{9DFA35DB-5360-405A-A7EB-064E51FBC0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48">
              <a:extLst>
                <a:ext uri="{FF2B5EF4-FFF2-40B4-BE49-F238E27FC236}">
                  <a16:creationId xmlns:a16="http://schemas.microsoft.com/office/drawing/2014/main" id="{2DA499BD-4313-4AD1-BE87-4BEF50FEC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49">
              <a:extLst>
                <a:ext uri="{FF2B5EF4-FFF2-40B4-BE49-F238E27FC236}">
                  <a16:creationId xmlns:a16="http://schemas.microsoft.com/office/drawing/2014/main" id="{680E4C6D-12D1-417A-A709-EC416D98F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0">
              <a:extLst>
                <a:ext uri="{FF2B5EF4-FFF2-40B4-BE49-F238E27FC236}">
                  <a16:creationId xmlns:a16="http://schemas.microsoft.com/office/drawing/2014/main" id="{C93537B4-09B6-4CC6-92DE-3D3BDAC7A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1">
              <a:extLst>
                <a:ext uri="{FF2B5EF4-FFF2-40B4-BE49-F238E27FC236}">
                  <a16:creationId xmlns:a16="http://schemas.microsoft.com/office/drawing/2014/main" id="{5D100FC5-9EA8-4DA7-AFA4-BC60831FD8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2">
              <a:extLst>
                <a:ext uri="{FF2B5EF4-FFF2-40B4-BE49-F238E27FC236}">
                  <a16:creationId xmlns:a16="http://schemas.microsoft.com/office/drawing/2014/main" id="{3F10D757-6A3B-4314-9755-419B3738E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3">
              <a:extLst>
                <a:ext uri="{FF2B5EF4-FFF2-40B4-BE49-F238E27FC236}">
                  <a16:creationId xmlns:a16="http://schemas.microsoft.com/office/drawing/2014/main" id="{28A4D881-D08B-4AAF-866D-7C31601126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4">
              <a:extLst>
                <a:ext uri="{FF2B5EF4-FFF2-40B4-BE49-F238E27FC236}">
                  <a16:creationId xmlns:a16="http://schemas.microsoft.com/office/drawing/2014/main" id="{A666F3F8-571E-483F-9B9F-31EDB91A9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5">
              <a:extLst>
                <a:ext uri="{FF2B5EF4-FFF2-40B4-BE49-F238E27FC236}">
                  <a16:creationId xmlns:a16="http://schemas.microsoft.com/office/drawing/2014/main" id="{18305C0F-0A00-450D-92A1-313C724398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6">
              <a:extLst>
                <a:ext uri="{FF2B5EF4-FFF2-40B4-BE49-F238E27FC236}">
                  <a16:creationId xmlns:a16="http://schemas.microsoft.com/office/drawing/2014/main" id="{9A5635D8-CCB7-4D16-BB87-B1BC1AC97D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1" name="Freeform 57">
              <a:extLst>
                <a:ext uri="{FF2B5EF4-FFF2-40B4-BE49-F238E27FC236}">
                  <a16:creationId xmlns:a16="http://schemas.microsoft.com/office/drawing/2014/main" id="{7C10A784-B5EE-4486-96E7-3CC72B93A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2" name="Freeform 58">
              <a:extLst>
                <a:ext uri="{FF2B5EF4-FFF2-40B4-BE49-F238E27FC236}">
                  <a16:creationId xmlns:a16="http://schemas.microsoft.com/office/drawing/2014/main" id="{AE5FA7CA-916C-4A34-A727-E0289D891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124" name="Picture 2">
            <a:extLst>
              <a:ext uri="{FF2B5EF4-FFF2-40B4-BE49-F238E27FC236}">
                <a16:creationId xmlns:a16="http://schemas.microsoft.com/office/drawing/2014/main" id="{51039561-92F9-40EE-900B-6AA0F5804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" y="9525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9A36AC-E3E9-0946-89BC-A92439D99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3113" y="1122363"/>
            <a:ext cx="4527929" cy="4287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000" dirty="0" err="1"/>
              <a:t>Definisi</a:t>
            </a:r>
            <a:r>
              <a:rPr lang="en-US" sz="6000" dirty="0"/>
              <a:t> CSR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A454C-3890-8B4C-A6D4-6936860B7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1631" y="1122363"/>
            <a:ext cx="2816368" cy="4287834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indent="0">
              <a:buNone/>
            </a:pPr>
            <a:r>
              <a:rPr lang="en-US" cap="all" dirty="0" err="1">
                <a:solidFill>
                  <a:schemeClr val="tx2"/>
                </a:solidFill>
              </a:rPr>
              <a:t>Adalah</a:t>
            </a:r>
            <a:r>
              <a:rPr lang="en-US" cap="all" dirty="0">
                <a:solidFill>
                  <a:schemeClr val="tx2"/>
                </a:solidFill>
              </a:rPr>
              <a:t> </a:t>
            </a:r>
            <a:r>
              <a:rPr lang="en-US" cap="all" dirty="0" err="1">
                <a:solidFill>
                  <a:schemeClr val="tx2"/>
                </a:solidFill>
              </a:rPr>
              <a:t>komitmen</a:t>
            </a:r>
            <a:r>
              <a:rPr lang="en-US" cap="all" dirty="0">
                <a:solidFill>
                  <a:schemeClr val="tx2"/>
                </a:solidFill>
              </a:rPr>
              <a:t> </a:t>
            </a:r>
            <a:r>
              <a:rPr lang="en-US" cap="all" dirty="0" err="1">
                <a:solidFill>
                  <a:schemeClr val="tx2"/>
                </a:solidFill>
              </a:rPr>
              <a:t>dari</a:t>
            </a:r>
            <a:r>
              <a:rPr lang="en-US" cap="all" dirty="0">
                <a:solidFill>
                  <a:schemeClr val="tx2"/>
                </a:solidFill>
              </a:rPr>
              <a:t> </a:t>
            </a:r>
            <a:r>
              <a:rPr lang="en-US" cap="all" dirty="0" err="1">
                <a:solidFill>
                  <a:schemeClr val="tx2"/>
                </a:solidFill>
              </a:rPr>
              <a:t>bisnis</a:t>
            </a:r>
            <a:r>
              <a:rPr lang="en-US" cap="all" dirty="0">
                <a:solidFill>
                  <a:schemeClr val="tx2"/>
                </a:solidFill>
              </a:rPr>
              <a:t>/</a:t>
            </a:r>
            <a:r>
              <a:rPr lang="en-US" cap="all" dirty="0" err="1">
                <a:solidFill>
                  <a:schemeClr val="tx2"/>
                </a:solidFill>
              </a:rPr>
              <a:t>perusahaan</a:t>
            </a:r>
            <a:r>
              <a:rPr lang="en-US" cap="all" dirty="0">
                <a:solidFill>
                  <a:schemeClr val="tx2"/>
                </a:solidFill>
              </a:rPr>
              <a:t> </a:t>
            </a:r>
            <a:r>
              <a:rPr lang="en-US" cap="all" dirty="0" err="1">
                <a:solidFill>
                  <a:schemeClr val="tx2"/>
                </a:solidFill>
              </a:rPr>
              <a:t>untuk</a:t>
            </a:r>
            <a:r>
              <a:rPr lang="en-US" cap="all" dirty="0">
                <a:solidFill>
                  <a:schemeClr val="tx2"/>
                </a:solidFill>
              </a:rPr>
              <a:t> </a:t>
            </a:r>
            <a:r>
              <a:rPr lang="en-US" cap="all" dirty="0" err="1">
                <a:solidFill>
                  <a:schemeClr val="tx2"/>
                </a:solidFill>
              </a:rPr>
              <a:t>berperilaku</a:t>
            </a:r>
            <a:r>
              <a:rPr lang="en-US" cap="all" dirty="0">
                <a:solidFill>
                  <a:schemeClr val="tx2"/>
                </a:solidFill>
              </a:rPr>
              <a:t> </a:t>
            </a:r>
            <a:r>
              <a:rPr lang="en-US" cap="all" dirty="0" err="1">
                <a:solidFill>
                  <a:schemeClr val="tx2"/>
                </a:solidFill>
              </a:rPr>
              <a:t>etis</a:t>
            </a:r>
            <a:r>
              <a:rPr lang="en-US" cap="all" dirty="0">
                <a:solidFill>
                  <a:schemeClr val="tx2"/>
                </a:solidFill>
              </a:rPr>
              <a:t>  dan </a:t>
            </a:r>
            <a:r>
              <a:rPr lang="en-US" cap="all" dirty="0" err="1">
                <a:solidFill>
                  <a:schemeClr val="tx2"/>
                </a:solidFill>
              </a:rPr>
              <a:t>berkontribusi</a:t>
            </a:r>
            <a:r>
              <a:rPr lang="en-US" cap="all" dirty="0">
                <a:solidFill>
                  <a:schemeClr val="tx2"/>
                </a:solidFill>
              </a:rPr>
              <a:t> </a:t>
            </a:r>
            <a:r>
              <a:rPr lang="en-US" cap="all" dirty="0" err="1">
                <a:solidFill>
                  <a:schemeClr val="tx2"/>
                </a:solidFill>
              </a:rPr>
              <a:t>terhadap</a:t>
            </a:r>
            <a:r>
              <a:rPr lang="en-US" cap="all" dirty="0">
                <a:solidFill>
                  <a:schemeClr val="tx2"/>
                </a:solidFill>
              </a:rPr>
              <a:t> </a:t>
            </a:r>
            <a:r>
              <a:rPr lang="en-US" cap="all" dirty="0" err="1">
                <a:solidFill>
                  <a:schemeClr val="tx2"/>
                </a:solidFill>
              </a:rPr>
              <a:t>pembangunan</a:t>
            </a:r>
            <a:r>
              <a:rPr lang="en-US" cap="all" dirty="0">
                <a:solidFill>
                  <a:schemeClr val="tx2"/>
                </a:solidFill>
              </a:rPr>
              <a:t> </a:t>
            </a:r>
            <a:r>
              <a:rPr lang="en-US" cap="all" dirty="0" err="1">
                <a:solidFill>
                  <a:schemeClr val="tx2"/>
                </a:solidFill>
              </a:rPr>
              <a:t>ekonomi</a:t>
            </a:r>
            <a:r>
              <a:rPr lang="en-US" cap="all" dirty="0">
                <a:solidFill>
                  <a:schemeClr val="tx2"/>
                </a:solidFill>
              </a:rPr>
              <a:t> </a:t>
            </a:r>
            <a:r>
              <a:rPr lang="en-US" cap="all" dirty="0" err="1">
                <a:solidFill>
                  <a:schemeClr val="tx2"/>
                </a:solidFill>
              </a:rPr>
              <a:t>Berkelanjutan</a:t>
            </a:r>
            <a:r>
              <a:rPr lang="en-US" cap="all" dirty="0">
                <a:solidFill>
                  <a:schemeClr val="tx2"/>
                </a:solidFill>
              </a:rPr>
              <a:t>, </a:t>
            </a:r>
            <a:r>
              <a:rPr lang="en-US" cap="all" dirty="0" err="1">
                <a:solidFill>
                  <a:schemeClr val="tx2"/>
                </a:solidFill>
              </a:rPr>
              <a:t>serta</a:t>
            </a:r>
            <a:r>
              <a:rPr lang="en-US" cap="all" dirty="0">
                <a:solidFill>
                  <a:schemeClr val="tx2"/>
                </a:solidFill>
              </a:rPr>
              <a:t> </a:t>
            </a:r>
            <a:r>
              <a:rPr lang="en-US" cap="all" dirty="0" err="1">
                <a:solidFill>
                  <a:schemeClr val="tx2"/>
                </a:solidFill>
              </a:rPr>
              <a:t>meningkatkan</a:t>
            </a:r>
            <a:r>
              <a:rPr lang="en-US" cap="all" dirty="0">
                <a:solidFill>
                  <a:schemeClr val="tx2"/>
                </a:solidFill>
              </a:rPr>
              <a:t>  </a:t>
            </a:r>
            <a:r>
              <a:rPr lang="en-US" cap="all" dirty="0" err="1">
                <a:solidFill>
                  <a:schemeClr val="tx2"/>
                </a:solidFill>
              </a:rPr>
              <a:t>kualitas</a:t>
            </a:r>
            <a:r>
              <a:rPr lang="en-US" cap="all" dirty="0">
                <a:solidFill>
                  <a:schemeClr val="tx2"/>
                </a:solidFill>
              </a:rPr>
              <a:t> </a:t>
            </a:r>
            <a:r>
              <a:rPr lang="en-US" cap="all" dirty="0" err="1">
                <a:solidFill>
                  <a:schemeClr val="tx2"/>
                </a:solidFill>
              </a:rPr>
              <a:t>hidup</a:t>
            </a:r>
            <a:r>
              <a:rPr lang="en-US" cap="all" dirty="0">
                <a:solidFill>
                  <a:schemeClr val="tx2"/>
                </a:solidFill>
              </a:rPr>
              <a:t> </a:t>
            </a:r>
            <a:r>
              <a:rPr lang="en-US" cap="all" dirty="0" err="1">
                <a:solidFill>
                  <a:schemeClr val="tx2"/>
                </a:solidFill>
              </a:rPr>
              <a:t>karyawan</a:t>
            </a:r>
            <a:r>
              <a:rPr lang="en-US" cap="all" dirty="0">
                <a:solidFill>
                  <a:schemeClr val="tx2"/>
                </a:solidFill>
              </a:rPr>
              <a:t> dan </a:t>
            </a:r>
            <a:r>
              <a:rPr lang="en-US" cap="all" dirty="0" err="1">
                <a:solidFill>
                  <a:schemeClr val="tx2"/>
                </a:solidFill>
              </a:rPr>
              <a:t>keluarganya</a:t>
            </a:r>
            <a:r>
              <a:rPr lang="en-US" cap="all" dirty="0">
                <a:solidFill>
                  <a:schemeClr val="tx2"/>
                </a:solidFill>
              </a:rPr>
              <a:t>, </a:t>
            </a:r>
            <a:r>
              <a:rPr lang="en-US" cap="all" dirty="0" err="1">
                <a:solidFill>
                  <a:schemeClr val="tx2"/>
                </a:solidFill>
              </a:rPr>
              <a:t>komunitas</a:t>
            </a:r>
            <a:r>
              <a:rPr lang="en-US" cap="all" dirty="0">
                <a:solidFill>
                  <a:schemeClr val="tx2"/>
                </a:solidFill>
              </a:rPr>
              <a:t> </a:t>
            </a:r>
            <a:r>
              <a:rPr lang="en-US" cap="all" dirty="0" err="1">
                <a:solidFill>
                  <a:schemeClr val="tx2"/>
                </a:solidFill>
              </a:rPr>
              <a:t>lokal</a:t>
            </a:r>
            <a:r>
              <a:rPr lang="en-US" cap="all" dirty="0">
                <a:solidFill>
                  <a:schemeClr val="tx2"/>
                </a:solidFill>
              </a:rPr>
              <a:t> dan </a:t>
            </a:r>
            <a:r>
              <a:rPr lang="en-US" cap="all" dirty="0" err="1">
                <a:solidFill>
                  <a:schemeClr val="tx2"/>
                </a:solidFill>
              </a:rPr>
              <a:t>masyarakat</a:t>
            </a:r>
            <a:r>
              <a:rPr lang="en-US" cap="all" dirty="0">
                <a:solidFill>
                  <a:schemeClr val="tx2"/>
                </a:solidFill>
              </a:rPr>
              <a:t> </a:t>
            </a:r>
            <a:r>
              <a:rPr lang="en-US" cap="all" dirty="0" err="1">
                <a:solidFill>
                  <a:schemeClr val="tx2"/>
                </a:solidFill>
              </a:rPr>
              <a:t>luas</a:t>
            </a:r>
            <a:r>
              <a:rPr lang="en-US" cap="all" dirty="0">
                <a:solidFill>
                  <a:schemeClr val="tx2"/>
                </a:solidFill>
              </a:rPr>
              <a:t>. </a:t>
            </a:r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D902DA06-324A-48CE-8C20-94535480A6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1336" y="1454684"/>
            <a:ext cx="0" cy="3649129"/>
          </a:xfrm>
          <a:prstGeom prst="line">
            <a:avLst/>
          </a:prstGeom>
          <a:ln w="2540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8957371-B49C-C14C-9916-E259452AE261}"/>
              </a:ext>
            </a:extLst>
          </p:cNvPr>
          <p:cNvSpPr txBox="1"/>
          <p:nvPr/>
        </p:nvSpPr>
        <p:spPr>
          <a:xfrm>
            <a:off x="6902245" y="5978525"/>
            <a:ext cx="491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World Business Council on Sustainable Development</a:t>
            </a:r>
          </a:p>
        </p:txBody>
      </p:sp>
    </p:spTree>
    <p:extLst>
      <p:ext uri="{BB962C8B-B14F-4D97-AF65-F5344CB8AC3E}">
        <p14:creationId xmlns:p14="http://schemas.microsoft.com/office/powerpoint/2010/main" val="3725173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B69D9-5B5C-B74C-A9C0-E5FD689D7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en-US" dirty="0"/>
              <a:t>MENGAPA CSR PENTING </a:t>
            </a:r>
            <a:r>
              <a:rPr lang="en-US" dirty="0" err="1"/>
              <a:t>bAGI</a:t>
            </a:r>
            <a:r>
              <a:rPr lang="en-US" dirty="0"/>
              <a:t> PERUSAHAAN?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FA456CC-E168-46B9-810B-C112780B7C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0526025"/>
              </p:ext>
            </p:extLst>
          </p:nvPr>
        </p:nvGraphicFramePr>
        <p:xfrm>
          <a:off x="1141413" y="2418820"/>
          <a:ext cx="9906000" cy="3142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9907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0954A-AF76-A148-8C9A-A6D93D902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social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inisiatif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9361C-1138-6946-A495-4A524CDA0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Kemanusiaan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amal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dana </a:t>
            </a:r>
            <a:r>
              <a:rPr lang="en-US" dirty="0" err="1"/>
              <a:t>tunai</a:t>
            </a:r>
            <a:r>
              <a:rPr lang="en-US" dirty="0"/>
              <a:t>, </a:t>
            </a:r>
            <a:r>
              <a:rPr lang="en-US" dirty="0" err="1"/>
              <a:t>barang</a:t>
            </a:r>
            <a:r>
              <a:rPr lang="en-US" dirty="0"/>
              <a:t>, </a:t>
            </a:r>
            <a:r>
              <a:rPr lang="en-US" dirty="0" err="1"/>
              <a:t>jasa</a:t>
            </a:r>
            <a:r>
              <a:rPr lang="en-US" dirty="0"/>
              <a:t>.</a:t>
            </a:r>
          </a:p>
          <a:p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relawan</a:t>
            </a:r>
            <a:r>
              <a:rPr lang="en-US" dirty="0"/>
              <a:t> yang </a:t>
            </a:r>
            <a:r>
              <a:rPr lang="en-US" dirty="0" err="1"/>
              <a:t>dimotori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</a:t>
            </a:r>
          </a:p>
          <a:p>
            <a:r>
              <a:rPr lang="en-US" dirty="0" err="1"/>
              <a:t>Praktik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social.</a:t>
            </a:r>
          </a:p>
          <a:p>
            <a:r>
              <a:rPr lang="en-US" dirty="0" err="1"/>
              <a:t>Promosi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kampanye</a:t>
            </a:r>
            <a:r>
              <a:rPr lang="en-US" dirty="0"/>
              <a:t> </a:t>
            </a:r>
            <a:r>
              <a:rPr lang="en-US" dirty="0" err="1"/>
              <a:t>advokasi</a:t>
            </a:r>
            <a:r>
              <a:rPr lang="en-US" dirty="0"/>
              <a:t> yang </a:t>
            </a:r>
            <a:r>
              <a:rPr lang="en-US" dirty="0" err="1"/>
              <a:t>didanai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05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94000"/>
                <a:satMod val="148000"/>
                <a:lumMod val="150000"/>
              </a:schemeClr>
            </a:gs>
            <a:gs pos="100000">
              <a:schemeClr val="bg2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CD3AF8-B16E-4174-8C1A-41F683C4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FF5EAD09-B81D-415F-8BCF-73C81AE05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CFB79010-8ED4-49EF-AFD2-F4D8C80B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4649B869-006E-42B5-9DDC-21049B130E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43096BD-333F-48B6-8220-D1F9793E40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1A45BB9A-7E84-4B9B-923A-270A97F852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D7D7C768-2F76-4DE2-A807-1B9FFF816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870B32E-EE42-470E-B543-CA55AEC8CA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EEF09120-11AA-4DB5-98A8-EC4923002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39CC463D-589C-461C-A234-0460EB06B8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B6516153-269A-421E-A021-CB3F3C5E1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5E14300-6C4A-4F77-915F-F3B25B0237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93E312A-E6A6-4B52-ADE6-618ADC89BA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F0F3026-2480-472B-8C52-36812C81E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34E1C992-559D-4827-9F30-31A3CA7A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D9F2FB98-F443-498F-AAD9-694582568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5DBF6EC-ED50-43E4-8A8B-64CE86A88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D854F40-AC43-4F21-9C62-2CE35CFD2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2CCB560-494A-4F74-9DE4-068806A893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6F9A05F2-B5D2-4D8A-9A78-14E45C13F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6373189-19BB-4BEC-84A3-432253E05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1AB3122-947A-44DB-B190-A2601C6C9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4B4109D-3AFC-4D44-87B1-0CDED3E63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44AAD39F-F7C9-4D00-95E0-0465B4E85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C1DCAB8D-6EF6-4A84-8D0C-AA9226DEC9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C407F97F-83CF-4703-B9E0-6335530E32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0D8D2363-5D84-4CFF-89AA-3C93C859D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0435A35C-AC99-4E12-8CB0-9C640DAA9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F20392CF-2256-4527-836B-2E6F88596E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2">
              <a:extLst>
                <a:ext uri="{FF2B5EF4-FFF2-40B4-BE49-F238E27FC236}">
                  <a16:creationId xmlns:a16="http://schemas.microsoft.com/office/drawing/2014/main" id="{C52C3AD3-122C-4010-9C55-B0247F8CC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Rectangle 33">
              <a:extLst>
                <a:ext uri="{FF2B5EF4-FFF2-40B4-BE49-F238E27FC236}">
                  <a16:creationId xmlns:a16="http://schemas.microsoft.com/office/drawing/2014/main" id="{EFCB53ED-09C0-4AD7-9BBC-366833D5FE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0" name="Freeform 34">
              <a:extLst>
                <a:ext uri="{FF2B5EF4-FFF2-40B4-BE49-F238E27FC236}">
                  <a16:creationId xmlns:a16="http://schemas.microsoft.com/office/drawing/2014/main" id="{6F309F52-BFCF-47D9-8089-BC049540DB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35">
              <a:extLst>
                <a:ext uri="{FF2B5EF4-FFF2-40B4-BE49-F238E27FC236}">
                  <a16:creationId xmlns:a16="http://schemas.microsoft.com/office/drawing/2014/main" id="{5F9AE85F-C7AA-4761-B468-2E100829B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6">
              <a:extLst>
                <a:ext uri="{FF2B5EF4-FFF2-40B4-BE49-F238E27FC236}">
                  <a16:creationId xmlns:a16="http://schemas.microsoft.com/office/drawing/2014/main" id="{2C81C778-91E5-4AE9-AACB-8566E7A28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7">
              <a:extLst>
                <a:ext uri="{FF2B5EF4-FFF2-40B4-BE49-F238E27FC236}">
                  <a16:creationId xmlns:a16="http://schemas.microsoft.com/office/drawing/2014/main" id="{6C56E0B4-58A0-4B2B-BD56-54121BB8D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8">
              <a:extLst>
                <a:ext uri="{FF2B5EF4-FFF2-40B4-BE49-F238E27FC236}">
                  <a16:creationId xmlns:a16="http://schemas.microsoft.com/office/drawing/2014/main" id="{88A29CFE-13A6-4509-946F-5C074F856E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9">
              <a:extLst>
                <a:ext uri="{FF2B5EF4-FFF2-40B4-BE49-F238E27FC236}">
                  <a16:creationId xmlns:a16="http://schemas.microsoft.com/office/drawing/2014/main" id="{00235A0A-018B-4499-AC16-AF83457BF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40">
              <a:extLst>
                <a:ext uri="{FF2B5EF4-FFF2-40B4-BE49-F238E27FC236}">
                  <a16:creationId xmlns:a16="http://schemas.microsoft.com/office/drawing/2014/main" id="{861DF9B7-50DC-4EBE-8B23-97FE92DBB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1">
              <a:extLst>
                <a:ext uri="{FF2B5EF4-FFF2-40B4-BE49-F238E27FC236}">
                  <a16:creationId xmlns:a16="http://schemas.microsoft.com/office/drawing/2014/main" id="{69673907-73D7-4729-A911-9BD078EC2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2">
              <a:extLst>
                <a:ext uri="{FF2B5EF4-FFF2-40B4-BE49-F238E27FC236}">
                  <a16:creationId xmlns:a16="http://schemas.microsoft.com/office/drawing/2014/main" id="{4DC844D3-8053-4EE7-A286-50157B6FD8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3">
              <a:extLst>
                <a:ext uri="{FF2B5EF4-FFF2-40B4-BE49-F238E27FC236}">
                  <a16:creationId xmlns:a16="http://schemas.microsoft.com/office/drawing/2014/main" id="{D67575A0-A45A-4773-874C-16370E3670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4">
              <a:extLst>
                <a:ext uri="{FF2B5EF4-FFF2-40B4-BE49-F238E27FC236}">
                  <a16:creationId xmlns:a16="http://schemas.microsoft.com/office/drawing/2014/main" id="{4327252B-B62B-4DE0-A924-B7F6E40AD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Rectangle 45">
              <a:extLst>
                <a:ext uri="{FF2B5EF4-FFF2-40B4-BE49-F238E27FC236}">
                  <a16:creationId xmlns:a16="http://schemas.microsoft.com/office/drawing/2014/main" id="{778BC6A7-AC19-497B-A7C6-E447B2EBD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2" name="Freeform 46">
              <a:extLst>
                <a:ext uri="{FF2B5EF4-FFF2-40B4-BE49-F238E27FC236}">
                  <a16:creationId xmlns:a16="http://schemas.microsoft.com/office/drawing/2014/main" id="{4E79A87B-BF1F-437A-9FED-BE93025E5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3" name="Freeform 47">
              <a:extLst>
                <a:ext uri="{FF2B5EF4-FFF2-40B4-BE49-F238E27FC236}">
                  <a16:creationId xmlns:a16="http://schemas.microsoft.com/office/drawing/2014/main" id="{DFAAF3CC-B4E0-45C8-AC2D-EF0D6D823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8">
              <a:extLst>
                <a:ext uri="{FF2B5EF4-FFF2-40B4-BE49-F238E27FC236}">
                  <a16:creationId xmlns:a16="http://schemas.microsoft.com/office/drawing/2014/main" id="{A5A12C87-1E4A-4664-B2F4-A1C8B656F9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9">
              <a:extLst>
                <a:ext uri="{FF2B5EF4-FFF2-40B4-BE49-F238E27FC236}">
                  <a16:creationId xmlns:a16="http://schemas.microsoft.com/office/drawing/2014/main" id="{B3AF8230-4630-4505-ADDB-16A9B6B37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50">
              <a:extLst>
                <a:ext uri="{FF2B5EF4-FFF2-40B4-BE49-F238E27FC236}">
                  <a16:creationId xmlns:a16="http://schemas.microsoft.com/office/drawing/2014/main" id="{33F93F6D-724D-42F3-AF1D-3081EAB5D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1">
              <a:extLst>
                <a:ext uri="{FF2B5EF4-FFF2-40B4-BE49-F238E27FC236}">
                  <a16:creationId xmlns:a16="http://schemas.microsoft.com/office/drawing/2014/main" id="{F5DD7A8F-FB67-4E79-80DB-0FAF3A098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2">
              <a:extLst>
                <a:ext uri="{FF2B5EF4-FFF2-40B4-BE49-F238E27FC236}">
                  <a16:creationId xmlns:a16="http://schemas.microsoft.com/office/drawing/2014/main" id="{7B140A84-E89E-4A80-9DF8-7BCA45F90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3">
              <a:extLst>
                <a:ext uri="{FF2B5EF4-FFF2-40B4-BE49-F238E27FC236}">
                  <a16:creationId xmlns:a16="http://schemas.microsoft.com/office/drawing/2014/main" id="{279E1D6A-EFE2-44C6-A5BF-DFADF0DC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4">
              <a:extLst>
                <a:ext uri="{FF2B5EF4-FFF2-40B4-BE49-F238E27FC236}">
                  <a16:creationId xmlns:a16="http://schemas.microsoft.com/office/drawing/2014/main" id="{C9FA2204-561F-4ABB-988C-03053820F1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5">
              <a:extLst>
                <a:ext uri="{FF2B5EF4-FFF2-40B4-BE49-F238E27FC236}">
                  <a16:creationId xmlns:a16="http://schemas.microsoft.com/office/drawing/2014/main" id="{8BD7D04E-AC0A-424F-BC40-28842DAF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6">
              <a:extLst>
                <a:ext uri="{FF2B5EF4-FFF2-40B4-BE49-F238E27FC236}">
                  <a16:creationId xmlns:a16="http://schemas.microsoft.com/office/drawing/2014/main" id="{32B616A2-FE09-47DD-B58C-12EE58B7C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7">
              <a:extLst>
                <a:ext uri="{FF2B5EF4-FFF2-40B4-BE49-F238E27FC236}">
                  <a16:creationId xmlns:a16="http://schemas.microsoft.com/office/drawing/2014/main" id="{08C5EAF5-6064-484E-BA05-80D09D84E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8">
              <a:extLst>
                <a:ext uri="{FF2B5EF4-FFF2-40B4-BE49-F238E27FC236}">
                  <a16:creationId xmlns:a16="http://schemas.microsoft.com/office/drawing/2014/main" id="{F11D90DF-D275-4725-884C-77E5E01D8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B7D4B16D-600A-41A1-8B1B-3727C56C0C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E7C35E0-BD19-4AFC-81BF-7A7507E9C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solidFill>
            <a:schemeClr val="tx1">
              <a:alpha val="60000"/>
            </a:schemeClr>
          </a:solidFill>
          <a:effectLst/>
        </p:grpSpPr>
        <p:sp>
          <p:nvSpPr>
            <p:cNvPr id="69" name="Rectangle 5">
              <a:extLst>
                <a:ext uri="{FF2B5EF4-FFF2-40B4-BE49-F238E27FC236}">
                  <a16:creationId xmlns:a16="http://schemas.microsoft.com/office/drawing/2014/main" id="{1E08D20A-3975-4596-85C6-D46799586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0" name="Freeform 6">
              <a:extLst>
                <a:ext uri="{FF2B5EF4-FFF2-40B4-BE49-F238E27FC236}">
                  <a16:creationId xmlns:a16="http://schemas.microsoft.com/office/drawing/2014/main" id="{630A9349-BFE4-4720-A229-98DCD3B69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1" name="Freeform 7">
              <a:extLst>
                <a:ext uri="{FF2B5EF4-FFF2-40B4-BE49-F238E27FC236}">
                  <a16:creationId xmlns:a16="http://schemas.microsoft.com/office/drawing/2014/main" id="{28487744-BBC9-4D40-85B3-0D45003C33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Rectangle 8">
              <a:extLst>
                <a:ext uri="{FF2B5EF4-FFF2-40B4-BE49-F238E27FC236}">
                  <a16:creationId xmlns:a16="http://schemas.microsoft.com/office/drawing/2014/main" id="{FAD6EF4D-97BD-46B4-9B5B-CD70971DD5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3" name="Freeform 9">
              <a:extLst>
                <a:ext uri="{FF2B5EF4-FFF2-40B4-BE49-F238E27FC236}">
                  <a16:creationId xmlns:a16="http://schemas.microsoft.com/office/drawing/2014/main" id="{210DCC42-11D2-4162-B47A-869B3F669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0">
              <a:extLst>
                <a:ext uri="{FF2B5EF4-FFF2-40B4-BE49-F238E27FC236}">
                  <a16:creationId xmlns:a16="http://schemas.microsoft.com/office/drawing/2014/main" id="{DE4880D6-6ECE-4F1B-B474-FE3940D04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1">
              <a:extLst>
                <a:ext uri="{FF2B5EF4-FFF2-40B4-BE49-F238E27FC236}">
                  <a16:creationId xmlns:a16="http://schemas.microsoft.com/office/drawing/2014/main" id="{A1A39307-F675-49D2-9E45-28DA2AB5C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2">
              <a:extLst>
                <a:ext uri="{FF2B5EF4-FFF2-40B4-BE49-F238E27FC236}">
                  <a16:creationId xmlns:a16="http://schemas.microsoft.com/office/drawing/2014/main" id="{AC5E23C5-C5D6-4BC3-9531-C0B2D7D29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3">
              <a:extLst>
                <a:ext uri="{FF2B5EF4-FFF2-40B4-BE49-F238E27FC236}">
                  <a16:creationId xmlns:a16="http://schemas.microsoft.com/office/drawing/2014/main" id="{4D3FC0A7-9672-4B19-8D54-71C3B39F7A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4">
              <a:extLst>
                <a:ext uri="{FF2B5EF4-FFF2-40B4-BE49-F238E27FC236}">
                  <a16:creationId xmlns:a16="http://schemas.microsoft.com/office/drawing/2014/main" id="{9911D04C-3FFB-4D1E-8F59-5C02692E3E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5">
              <a:extLst>
                <a:ext uri="{FF2B5EF4-FFF2-40B4-BE49-F238E27FC236}">
                  <a16:creationId xmlns:a16="http://schemas.microsoft.com/office/drawing/2014/main" id="{A0178C8F-EF32-4F3D-B022-60A7DE136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6">
              <a:extLst>
                <a:ext uri="{FF2B5EF4-FFF2-40B4-BE49-F238E27FC236}">
                  <a16:creationId xmlns:a16="http://schemas.microsoft.com/office/drawing/2014/main" id="{EEB2DD25-DE0D-48CE-8218-E4EF12273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7">
              <a:extLst>
                <a:ext uri="{FF2B5EF4-FFF2-40B4-BE49-F238E27FC236}">
                  <a16:creationId xmlns:a16="http://schemas.microsoft.com/office/drawing/2014/main" id="{13C92E55-66CB-48F7-BF28-5D8ED146BB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18">
              <a:extLst>
                <a:ext uri="{FF2B5EF4-FFF2-40B4-BE49-F238E27FC236}">
                  <a16:creationId xmlns:a16="http://schemas.microsoft.com/office/drawing/2014/main" id="{CB0B6C7B-4820-48AB-92AF-896559F009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19">
              <a:extLst>
                <a:ext uri="{FF2B5EF4-FFF2-40B4-BE49-F238E27FC236}">
                  <a16:creationId xmlns:a16="http://schemas.microsoft.com/office/drawing/2014/main" id="{2018EECD-4518-458F-989E-6FCAE5AE0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0">
              <a:extLst>
                <a:ext uri="{FF2B5EF4-FFF2-40B4-BE49-F238E27FC236}">
                  <a16:creationId xmlns:a16="http://schemas.microsoft.com/office/drawing/2014/main" id="{1FB0915F-3C52-468A-87E7-F3EE381DA3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1">
              <a:extLst>
                <a:ext uri="{FF2B5EF4-FFF2-40B4-BE49-F238E27FC236}">
                  <a16:creationId xmlns:a16="http://schemas.microsoft.com/office/drawing/2014/main" id="{7B184771-5A8E-4ED5-9179-24B19F26C3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2">
              <a:extLst>
                <a:ext uri="{FF2B5EF4-FFF2-40B4-BE49-F238E27FC236}">
                  <a16:creationId xmlns:a16="http://schemas.microsoft.com/office/drawing/2014/main" id="{BC5162D1-D64C-4FBA-BE86-11B27A7432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3">
              <a:extLst>
                <a:ext uri="{FF2B5EF4-FFF2-40B4-BE49-F238E27FC236}">
                  <a16:creationId xmlns:a16="http://schemas.microsoft.com/office/drawing/2014/main" id="{9EFF345C-6A58-4123-B2D1-2ED9E36912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4">
              <a:extLst>
                <a:ext uri="{FF2B5EF4-FFF2-40B4-BE49-F238E27FC236}">
                  <a16:creationId xmlns:a16="http://schemas.microsoft.com/office/drawing/2014/main" id="{03CE89F7-AE1C-4370-920E-EE04C4124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5">
              <a:extLst>
                <a:ext uri="{FF2B5EF4-FFF2-40B4-BE49-F238E27FC236}">
                  <a16:creationId xmlns:a16="http://schemas.microsoft.com/office/drawing/2014/main" id="{D6E298F6-F99D-49EF-B614-24D2179C23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6">
              <a:extLst>
                <a:ext uri="{FF2B5EF4-FFF2-40B4-BE49-F238E27FC236}">
                  <a16:creationId xmlns:a16="http://schemas.microsoft.com/office/drawing/2014/main" id="{2424FD35-451D-468C-9EB2-8DA350C12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7">
              <a:extLst>
                <a:ext uri="{FF2B5EF4-FFF2-40B4-BE49-F238E27FC236}">
                  <a16:creationId xmlns:a16="http://schemas.microsoft.com/office/drawing/2014/main" id="{45BC0C6F-B91F-42CC-9046-522FE8223C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28">
              <a:extLst>
                <a:ext uri="{FF2B5EF4-FFF2-40B4-BE49-F238E27FC236}">
                  <a16:creationId xmlns:a16="http://schemas.microsoft.com/office/drawing/2014/main" id="{F88AFBEE-A8B5-4B18-B834-5269F6C13C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29">
              <a:extLst>
                <a:ext uri="{FF2B5EF4-FFF2-40B4-BE49-F238E27FC236}">
                  <a16:creationId xmlns:a16="http://schemas.microsoft.com/office/drawing/2014/main" id="{64B0F493-EC69-4C85-87D4-287628231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0">
              <a:extLst>
                <a:ext uri="{FF2B5EF4-FFF2-40B4-BE49-F238E27FC236}">
                  <a16:creationId xmlns:a16="http://schemas.microsoft.com/office/drawing/2014/main" id="{09920E7F-979C-40F6-8FB1-791325A4A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Freeform 31">
              <a:extLst>
                <a:ext uri="{FF2B5EF4-FFF2-40B4-BE49-F238E27FC236}">
                  <a16:creationId xmlns:a16="http://schemas.microsoft.com/office/drawing/2014/main" id="{1387BCC3-D7BF-443E-B18C-87B696E64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6" name="Freeform 32">
              <a:extLst>
                <a:ext uri="{FF2B5EF4-FFF2-40B4-BE49-F238E27FC236}">
                  <a16:creationId xmlns:a16="http://schemas.microsoft.com/office/drawing/2014/main" id="{F1C0670D-9FA2-48D7-AFDB-4438ECC3EE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Rectangle 33">
              <a:extLst>
                <a:ext uri="{FF2B5EF4-FFF2-40B4-BE49-F238E27FC236}">
                  <a16:creationId xmlns:a16="http://schemas.microsoft.com/office/drawing/2014/main" id="{34088C0C-CAD1-4E66-A162-1D7020365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8" name="Freeform 34">
              <a:extLst>
                <a:ext uri="{FF2B5EF4-FFF2-40B4-BE49-F238E27FC236}">
                  <a16:creationId xmlns:a16="http://schemas.microsoft.com/office/drawing/2014/main" id="{B8C224A6-72B4-4763-B708-65A321D0D6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5">
              <a:extLst>
                <a:ext uri="{FF2B5EF4-FFF2-40B4-BE49-F238E27FC236}">
                  <a16:creationId xmlns:a16="http://schemas.microsoft.com/office/drawing/2014/main" id="{2EE3A964-523C-470B-8B10-09053452C5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6">
              <a:extLst>
                <a:ext uri="{FF2B5EF4-FFF2-40B4-BE49-F238E27FC236}">
                  <a16:creationId xmlns:a16="http://schemas.microsoft.com/office/drawing/2014/main" id="{1B87487E-C0EA-4E2A-8FC0-3D4C4F017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7">
              <a:extLst>
                <a:ext uri="{FF2B5EF4-FFF2-40B4-BE49-F238E27FC236}">
                  <a16:creationId xmlns:a16="http://schemas.microsoft.com/office/drawing/2014/main" id="{D8B57E7E-D885-4A0B-BBA0-E3BC3A68C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38">
              <a:extLst>
                <a:ext uri="{FF2B5EF4-FFF2-40B4-BE49-F238E27FC236}">
                  <a16:creationId xmlns:a16="http://schemas.microsoft.com/office/drawing/2014/main" id="{6FB84573-B84B-4571-A6E5-91CD308E7D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39">
              <a:extLst>
                <a:ext uri="{FF2B5EF4-FFF2-40B4-BE49-F238E27FC236}">
                  <a16:creationId xmlns:a16="http://schemas.microsoft.com/office/drawing/2014/main" id="{7EE5EE00-E139-4AB9-ACFC-5E39CFA95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0">
              <a:extLst>
                <a:ext uri="{FF2B5EF4-FFF2-40B4-BE49-F238E27FC236}">
                  <a16:creationId xmlns:a16="http://schemas.microsoft.com/office/drawing/2014/main" id="{5A38A6AA-6753-4EFE-94BB-96DF739758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1">
              <a:extLst>
                <a:ext uri="{FF2B5EF4-FFF2-40B4-BE49-F238E27FC236}">
                  <a16:creationId xmlns:a16="http://schemas.microsoft.com/office/drawing/2014/main" id="{506AB599-570B-4547-97F4-F2C672301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2">
              <a:extLst>
                <a:ext uri="{FF2B5EF4-FFF2-40B4-BE49-F238E27FC236}">
                  <a16:creationId xmlns:a16="http://schemas.microsoft.com/office/drawing/2014/main" id="{9AFDEA1E-DBAB-4507-8D36-786F19A85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Freeform 43">
              <a:extLst>
                <a:ext uri="{FF2B5EF4-FFF2-40B4-BE49-F238E27FC236}">
                  <a16:creationId xmlns:a16="http://schemas.microsoft.com/office/drawing/2014/main" id="{C824D6F7-0BDF-4C8C-869D-BDDEB07641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8" name="Freeform 44">
              <a:extLst>
                <a:ext uri="{FF2B5EF4-FFF2-40B4-BE49-F238E27FC236}">
                  <a16:creationId xmlns:a16="http://schemas.microsoft.com/office/drawing/2014/main" id="{6953C491-AE0F-4D2B-9474-18D5E8B5D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Rectangle 45">
              <a:extLst>
                <a:ext uri="{FF2B5EF4-FFF2-40B4-BE49-F238E27FC236}">
                  <a16:creationId xmlns:a16="http://schemas.microsoft.com/office/drawing/2014/main" id="{5B956350-9BDD-4090-B2B6-12C13D1CE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10" name="Freeform 46">
              <a:extLst>
                <a:ext uri="{FF2B5EF4-FFF2-40B4-BE49-F238E27FC236}">
                  <a16:creationId xmlns:a16="http://schemas.microsoft.com/office/drawing/2014/main" id="{ECE31E80-E354-44C3-81E0-4E3E41DDF6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7">
              <a:extLst>
                <a:ext uri="{FF2B5EF4-FFF2-40B4-BE49-F238E27FC236}">
                  <a16:creationId xmlns:a16="http://schemas.microsoft.com/office/drawing/2014/main" id="{9DFA35DB-5360-405A-A7EB-064E51FBC0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48">
              <a:extLst>
                <a:ext uri="{FF2B5EF4-FFF2-40B4-BE49-F238E27FC236}">
                  <a16:creationId xmlns:a16="http://schemas.microsoft.com/office/drawing/2014/main" id="{2DA499BD-4313-4AD1-BE87-4BEF50FEC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49">
              <a:extLst>
                <a:ext uri="{FF2B5EF4-FFF2-40B4-BE49-F238E27FC236}">
                  <a16:creationId xmlns:a16="http://schemas.microsoft.com/office/drawing/2014/main" id="{680E4C6D-12D1-417A-A709-EC416D98F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0">
              <a:extLst>
                <a:ext uri="{FF2B5EF4-FFF2-40B4-BE49-F238E27FC236}">
                  <a16:creationId xmlns:a16="http://schemas.microsoft.com/office/drawing/2014/main" id="{C93537B4-09B6-4CC6-92DE-3D3BDAC7A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1">
              <a:extLst>
                <a:ext uri="{FF2B5EF4-FFF2-40B4-BE49-F238E27FC236}">
                  <a16:creationId xmlns:a16="http://schemas.microsoft.com/office/drawing/2014/main" id="{5D100FC5-9EA8-4DA7-AFA4-BC60831FD8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2">
              <a:extLst>
                <a:ext uri="{FF2B5EF4-FFF2-40B4-BE49-F238E27FC236}">
                  <a16:creationId xmlns:a16="http://schemas.microsoft.com/office/drawing/2014/main" id="{3F10D757-6A3B-4314-9755-419B3738E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3">
              <a:extLst>
                <a:ext uri="{FF2B5EF4-FFF2-40B4-BE49-F238E27FC236}">
                  <a16:creationId xmlns:a16="http://schemas.microsoft.com/office/drawing/2014/main" id="{28A4D881-D08B-4AAF-866D-7C31601126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4">
              <a:extLst>
                <a:ext uri="{FF2B5EF4-FFF2-40B4-BE49-F238E27FC236}">
                  <a16:creationId xmlns:a16="http://schemas.microsoft.com/office/drawing/2014/main" id="{A666F3F8-571E-483F-9B9F-31EDB91A9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5">
              <a:extLst>
                <a:ext uri="{FF2B5EF4-FFF2-40B4-BE49-F238E27FC236}">
                  <a16:creationId xmlns:a16="http://schemas.microsoft.com/office/drawing/2014/main" id="{18305C0F-0A00-450D-92A1-313C724398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6">
              <a:extLst>
                <a:ext uri="{FF2B5EF4-FFF2-40B4-BE49-F238E27FC236}">
                  <a16:creationId xmlns:a16="http://schemas.microsoft.com/office/drawing/2014/main" id="{9A5635D8-CCB7-4D16-BB87-B1BC1AC97D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1" name="Freeform 57">
              <a:extLst>
                <a:ext uri="{FF2B5EF4-FFF2-40B4-BE49-F238E27FC236}">
                  <a16:creationId xmlns:a16="http://schemas.microsoft.com/office/drawing/2014/main" id="{7C10A784-B5EE-4486-96E7-3CC72B93A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2" name="Freeform 58">
              <a:extLst>
                <a:ext uri="{FF2B5EF4-FFF2-40B4-BE49-F238E27FC236}">
                  <a16:creationId xmlns:a16="http://schemas.microsoft.com/office/drawing/2014/main" id="{AE5FA7CA-916C-4A34-A727-E0289D891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124" name="Picture 2">
            <a:extLst>
              <a:ext uri="{FF2B5EF4-FFF2-40B4-BE49-F238E27FC236}">
                <a16:creationId xmlns:a16="http://schemas.microsoft.com/office/drawing/2014/main" id="{51039561-92F9-40EE-900B-6AA0F5804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" y="9525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4888EE-4FF5-C24C-BEF7-AE2BCC3DC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3113" y="1122363"/>
            <a:ext cx="4527929" cy="4287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000" dirty="0" err="1"/>
              <a:t>daSAR</a:t>
            </a:r>
            <a:r>
              <a:rPr lang="en-US" sz="6000" dirty="0"/>
              <a:t> HUKUM </a:t>
            </a:r>
            <a:br>
              <a:rPr lang="en-US" sz="6000" dirty="0"/>
            </a:br>
            <a:r>
              <a:rPr lang="en-US" sz="6000" dirty="0"/>
              <a:t>CSR DI INDONESIA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C2971-FC7E-F04D-A203-4652A55ED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1631" y="1122363"/>
            <a:ext cx="2816368" cy="42878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cap="all" dirty="0">
                <a:solidFill>
                  <a:schemeClr val="tx2"/>
                </a:solidFill>
              </a:rPr>
              <a:t>UNDANG-UNDANG NO.40 TAHUN 2007 TENTANG PERSEROAN TERBATAS, </a:t>
            </a:r>
          </a:p>
          <a:p>
            <a:pPr marL="0" indent="0">
              <a:buNone/>
            </a:pPr>
            <a:r>
              <a:rPr lang="en-US" cap="all" dirty="0">
                <a:solidFill>
                  <a:schemeClr val="tx2"/>
                </a:solidFill>
              </a:rPr>
              <a:t>PASAL 74, AYAT 1-4</a:t>
            </a:r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D902DA06-324A-48CE-8C20-94535480A6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1336" y="1454684"/>
            <a:ext cx="0" cy="3649129"/>
          </a:xfrm>
          <a:prstGeom prst="line">
            <a:avLst/>
          </a:prstGeom>
          <a:ln w="2540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013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FDFF3-2F55-1E4A-AAFD-1CD28D6F1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PEMBAHASAN CSR DALAM PERSPEKTIF KOMUNIKASI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30EB0-2602-BB4C-BCD9-6388370A5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AKTIVITAS KOMUNIKASI</a:t>
            </a:r>
          </a:p>
          <a:p>
            <a:r>
              <a:rPr lang="en-US" dirty="0"/>
              <a:t>TRANSAKSI INFORMASI</a:t>
            </a:r>
          </a:p>
          <a:p>
            <a:r>
              <a:rPr lang="en-US" dirty="0"/>
              <a:t>KAJIAN BISA DILIHAT DARI ASPEK KOMUNIKATOR, PESAN, MEDIA DAN KOMUNIKAN</a:t>
            </a:r>
          </a:p>
        </p:txBody>
      </p:sp>
    </p:spTree>
    <p:extLst>
      <p:ext uri="{BB962C8B-B14F-4D97-AF65-F5344CB8AC3E}">
        <p14:creationId xmlns:p14="http://schemas.microsoft.com/office/powerpoint/2010/main" val="345979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270675-9512-4978-8583-36659256EE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2B6E8A-A729-2742-B665-0B0DB9F7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en-US" dirty="0"/>
              <a:t>EVALUASI KOMUNIKASI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92C2825-08F3-4498-8E33-2517337E78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6070730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17579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12CE9-45DF-A747-BA49-B55E7B44D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C6F0D-5146-1643-B5B4-5260EE135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D" dirty="0" err="1"/>
              <a:t>Teori</a:t>
            </a:r>
            <a:r>
              <a:rPr lang="en-ID" dirty="0"/>
              <a:t> </a:t>
            </a:r>
            <a:r>
              <a:rPr lang="en-ID" i="1" dirty="0"/>
              <a:t>stakeholder</a:t>
            </a:r>
            <a:r>
              <a:rPr lang="en-ID" dirty="0"/>
              <a:t> </a:t>
            </a:r>
            <a:r>
              <a:rPr lang="en-ID" dirty="0" err="1"/>
              <a:t>mengatakan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bukanlah</a:t>
            </a:r>
            <a:r>
              <a:rPr lang="en-ID" dirty="0"/>
              <a:t> </a:t>
            </a:r>
            <a:r>
              <a:rPr lang="en-ID" dirty="0" err="1"/>
              <a:t>entitas</a:t>
            </a:r>
            <a:r>
              <a:rPr lang="en-ID" dirty="0"/>
              <a:t> yang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beroperasi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kepentingan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,  </a:t>
            </a:r>
            <a:r>
              <a:rPr lang="en-ID" dirty="0" err="1"/>
              <a:t>namun</a:t>
            </a:r>
            <a:r>
              <a:rPr lang="en-ID" dirty="0"/>
              <a:t> juga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manfaat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 </a:t>
            </a:r>
            <a:r>
              <a:rPr lang="en-ID" i="1" dirty="0" err="1"/>
              <a:t>stakeholder</a:t>
            </a:r>
            <a:r>
              <a:rPr lang="en-ID" dirty="0" err="1"/>
              <a:t>nya</a:t>
            </a:r>
            <a:r>
              <a:rPr lang="en-ID" dirty="0"/>
              <a:t>.</a:t>
            </a:r>
          </a:p>
          <a:p>
            <a:r>
              <a:rPr lang="en-ID" dirty="0"/>
              <a:t>Yang </a:t>
            </a:r>
            <a:r>
              <a:rPr lang="en-ID" dirty="0" err="1"/>
              <a:t>dimaksud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i="1" dirty="0"/>
              <a:t> Stakeholder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individu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 yang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mempengaruhi</a:t>
            </a:r>
            <a:r>
              <a:rPr lang="en-ID" dirty="0"/>
              <a:t> dan </a:t>
            </a:r>
            <a:r>
              <a:rPr lang="en-ID" dirty="0" err="1"/>
              <a:t>dipengaruhi</a:t>
            </a:r>
            <a:r>
              <a:rPr lang="en-ID" dirty="0"/>
              <a:t> oleh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dampak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aktivitas-aktivitas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karyawan</a:t>
            </a:r>
            <a:r>
              <a:rPr lang="en-ID" dirty="0"/>
              <a:t>, </a:t>
            </a:r>
            <a:r>
              <a:rPr lang="en-ID" dirty="0" err="1"/>
              <a:t>pelangan</a:t>
            </a:r>
            <a:r>
              <a:rPr lang="en-ID" dirty="0"/>
              <a:t>, </a:t>
            </a:r>
            <a:r>
              <a:rPr lang="en-ID" dirty="0" err="1"/>
              <a:t>masyarakat</a:t>
            </a:r>
            <a:r>
              <a:rPr lang="en-ID" dirty="0"/>
              <a:t>, dan </a:t>
            </a:r>
            <a:r>
              <a:rPr lang="en-ID" dirty="0" err="1"/>
              <a:t>lingkungan</a:t>
            </a:r>
            <a:r>
              <a:rPr lang="en-ID" dirty="0"/>
              <a:t>. </a:t>
            </a:r>
          </a:p>
          <a:p>
            <a:r>
              <a:rPr lang="en-ID" dirty="0" err="1"/>
              <a:t>Asumsi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 </a:t>
            </a:r>
            <a:r>
              <a:rPr lang="en-ID" i="1" dirty="0"/>
              <a:t>stakeholder</a:t>
            </a:r>
            <a:r>
              <a:rPr lang="en-ID" dirty="0"/>
              <a:t> </a:t>
            </a:r>
            <a:r>
              <a:rPr lang="en-ID" dirty="0" err="1"/>
              <a:t>dibangun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pernyataan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berkembang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dan </a:t>
            </a:r>
            <a:r>
              <a:rPr lang="en-ID" dirty="0" err="1"/>
              <a:t>menyebabkan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terkait</a:t>
            </a:r>
            <a:r>
              <a:rPr lang="en-ID" dirty="0"/>
              <a:t> dan </a:t>
            </a:r>
            <a:r>
              <a:rPr lang="en-ID" dirty="0" err="1"/>
              <a:t>memerhatikan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akuntabilitas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responsibilitas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luas</a:t>
            </a:r>
            <a:r>
              <a:rPr lang="en-ID" dirty="0"/>
              <a:t>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terbatas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pemegang</a:t>
            </a:r>
            <a:r>
              <a:rPr lang="en-ID" dirty="0"/>
              <a:t> </a:t>
            </a:r>
            <a:r>
              <a:rPr lang="en-ID" dirty="0" err="1"/>
              <a:t>saham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455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A1D1E-9BAB-344F-AAFE-417B92336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BE6B2-8822-BD4F-99D4-F4E6A44DF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Perusahaan </a:t>
            </a:r>
            <a:r>
              <a:rPr lang="en-ID" dirty="0" err="1"/>
              <a:t>idealnya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mengejar</a:t>
            </a:r>
            <a:r>
              <a:rPr lang="en-ID" dirty="0"/>
              <a:t> </a:t>
            </a:r>
            <a:r>
              <a:rPr lang="en-ID" dirty="0" err="1"/>
              <a:t>keuntungan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dirinya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, </a:t>
            </a:r>
            <a:r>
              <a:rPr lang="en-ID" dirty="0" err="1"/>
              <a:t>tapi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memberi</a:t>
            </a:r>
            <a:r>
              <a:rPr lang="en-ID" dirty="0"/>
              <a:t> </a:t>
            </a:r>
            <a:r>
              <a:rPr lang="en-ID" dirty="0" err="1"/>
              <a:t>manfaat</a:t>
            </a:r>
            <a:r>
              <a:rPr lang="en-ID" dirty="0"/>
              <a:t> pada </a:t>
            </a:r>
            <a:r>
              <a:rPr lang="en-ID" dirty="0" err="1"/>
              <a:t>lingkungan</a:t>
            </a:r>
            <a:r>
              <a:rPr lang="en-ID" dirty="0"/>
              <a:t> di mana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beroperasi</a:t>
            </a:r>
            <a:r>
              <a:rPr lang="en-ID" dirty="0"/>
              <a:t>.  </a:t>
            </a:r>
            <a:r>
              <a:rPr lang="en-ID" dirty="0" err="1"/>
              <a:t>Manfaat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diberikan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melaksanakan</a:t>
            </a:r>
            <a:r>
              <a:rPr lang="en-ID" dirty="0"/>
              <a:t> program </a:t>
            </a:r>
            <a:r>
              <a:rPr lang="en-ID" i="1" dirty="0"/>
              <a:t>Corporate Social Responsibility</a:t>
            </a:r>
            <a:r>
              <a:rPr lang="en-ID" dirty="0"/>
              <a:t> (CSR). Program </a:t>
            </a:r>
            <a:r>
              <a:rPr lang="en-ID" dirty="0" err="1"/>
              <a:t>diharapkan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kesejahteraan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karyawan</a:t>
            </a:r>
            <a:r>
              <a:rPr lang="en-ID" dirty="0"/>
              <a:t>, </a:t>
            </a:r>
            <a:r>
              <a:rPr lang="en-ID" dirty="0" err="1"/>
              <a:t>kastemer</a:t>
            </a:r>
            <a:r>
              <a:rPr lang="en-ID" dirty="0"/>
              <a:t>, </a:t>
            </a:r>
            <a:r>
              <a:rPr lang="en-ID" dirty="0" err="1"/>
              <a:t>masyarakat</a:t>
            </a:r>
            <a:r>
              <a:rPr lang="en-ID" dirty="0"/>
              <a:t>, dan </a:t>
            </a:r>
            <a:r>
              <a:rPr lang="en-ID" dirty="0" err="1"/>
              <a:t>lingkungan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terjalin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harmonis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lingkungan</a:t>
            </a:r>
            <a:r>
              <a:rPr lang="en-ID" dirty="0"/>
              <a:t> </a:t>
            </a:r>
            <a:r>
              <a:rPr lang="en-ID" dirty="0" err="1"/>
              <a:t>sekitar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886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454</Words>
  <Application>Microsoft Macintosh PowerPoint</Application>
  <PresentationFormat>Widescreen</PresentationFormat>
  <Paragraphs>45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Tw Cen MT</vt:lpstr>
      <vt:lpstr>Circuit</vt:lpstr>
      <vt:lpstr>CORPORATE SOCIAL RESPONSIBILITY</vt:lpstr>
      <vt:lpstr>Definisi CSR</vt:lpstr>
      <vt:lpstr>MENGAPA CSR PENTING bAGI PERUSAHAAN?</vt:lpstr>
      <vt:lpstr>Tanggung jawab social perusahaan bisa berupa inisiatif sbb:</vt:lpstr>
      <vt:lpstr>daSAR HUKUM  CSR DI INDONESIA</vt:lpstr>
      <vt:lpstr>PEMBAHASAN CSR DALAM PERSPEKTIF KOMUNIKASI</vt:lpstr>
      <vt:lpstr>EVALUASI KOMUNIKASI</vt:lpstr>
      <vt:lpstr>STAKEHOLDER THEORY</vt:lpstr>
      <vt:lpstr>PowerPoint Presentation</vt:lpstr>
      <vt:lpstr>PowerPoint Presentation</vt:lpstr>
      <vt:lpstr>ANALISIS STAKEHOLDERS</vt:lpstr>
      <vt:lpstr>KARAKTERISTIK ‘GOOD’ CSR</vt:lpstr>
      <vt:lpstr>PRAKTIK CSR DI INDONESIA</vt:lpstr>
      <vt:lpstr>Bacaan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SOCIAL RESPONSIBILITY</dc:title>
  <dc:creator>Emma  Aliudin</dc:creator>
  <cp:lastModifiedBy>Emma  Aliudin</cp:lastModifiedBy>
  <cp:revision>7</cp:revision>
  <dcterms:created xsi:type="dcterms:W3CDTF">2020-08-20T12:42:26Z</dcterms:created>
  <dcterms:modified xsi:type="dcterms:W3CDTF">2020-11-18T01:33:40Z</dcterms:modified>
</cp:coreProperties>
</file>