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4" r:id="rId9"/>
    <p:sldId id="266" r:id="rId10"/>
    <p:sldId id="263" r:id="rId11"/>
    <p:sldId id="265"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3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B712E7-D9A4-4FAD-B1EF-B12D688A5E03}" type="datetimeFigureOut">
              <a:rPr lang="en-ID" smtClean="0"/>
              <a:t>10/09/2020</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DC62AC-EF86-496E-ABAB-BED91ABF60AD}" type="slidenum">
              <a:rPr lang="en-ID" smtClean="0"/>
              <a:t>‹#›</a:t>
            </a:fld>
            <a:endParaRPr lang="en-ID"/>
          </a:p>
        </p:txBody>
      </p:sp>
    </p:spTree>
    <p:extLst>
      <p:ext uri="{BB962C8B-B14F-4D97-AF65-F5344CB8AC3E}">
        <p14:creationId xmlns:p14="http://schemas.microsoft.com/office/powerpoint/2010/main" val="194565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D89C2-C4E5-4DEF-9D5D-211193BE90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5C153EEF-32FA-43E1-AABF-001181EC4F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0186347D-B679-4F0B-92B2-FB25783EB5F7}"/>
              </a:ext>
            </a:extLst>
          </p:cNvPr>
          <p:cNvSpPr>
            <a:spLocks noGrp="1"/>
          </p:cNvSpPr>
          <p:nvPr>
            <p:ph type="dt" sz="half" idx="10"/>
          </p:nvPr>
        </p:nvSpPr>
        <p:spPr/>
        <p:txBody>
          <a:bodyPr/>
          <a:lstStyle/>
          <a:p>
            <a:fld id="{1637688F-0A58-4FC3-AA09-C91B31ECA436}" type="datetime1">
              <a:rPr lang="en-ID" smtClean="0"/>
              <a:t>10/09/2020</a:t>
            </a:fld>
            <a:endParaRPr lang="en-ID"/>
          </a:p>
        </p:txBody>
      </p:sp>
      <p:sp>
        <p:nvSpPr>
          <p:cNvPr id="5" name="Footer Placeholder 4">
            <a:extLst>
              <a:ext uri="{FF2B5EF4-FFF2-40B4-BE49-F238E27FC236}">
                <a16:creationId xmlns:a16="http://schemas.microsoft.com/office/drawing/2014/main" id="{0F254EC0-9EE9-469F-AC66-F8F92C21498F}"/>
              </a:ext>
            </a:extLst>
          </p:cNvPr>
          <p:cNvSpPr>
            <a:spLocks noGrp="1"/>
          </p:cNvSpPr>
          <p:nvPr>
            <p:ph type="ftr" sz="quarter" idx="11"/>
          </p:nvPr>
        </p:nvSpPr>
        <p:spPr/>
        <p:txBody>
          <a:bodyPr/>
          <a:lstStyle/>
          <a:p>
            <a:r>
              <a:rPr lang="en-GB"/>
              <a:t>E.M. Griffin. A First Look at Communication Theory</a:t>
            </a:r>
            <a:endParaRPr lang="en-ID"/>
          </a:p>
        </p:txBody>
      </p:sp>
      <p:sp>
        <p:nvSpPr>
          <p:cNvPr id="6" name="Slide Number Placeholder 5">
            <a:extLst>
              <a:ext uri="{FF2B5EF4-FFF2-40B4-BE49-F238E27FC236}">
                <a16:creationId xmlns:a16="http://schemas.microsoft.com/office/drawing/2014/main" id="{741DDBA3-E5BF-4E08-89DB-C62BD908097C}"/>
              </a:ext>
            </a:extLst>
          </p:cNvPr>
          <p:cNvSpPr>
            <a:spLocks noGrp="1"/>
          </p:cNvSpPr>
          <p:nvPr>
            <p:ph type="sldNum" sz="quarter" idx="12"/>
          </p:nvPr>
        </p:nvSpPr>
        <p:spPr/>
        <p:txBody>
          <a:bodyPr/>
          <a:lstStyle/>
          <a:p>
            <a:fld id="{054B8106-B045-482A-A669-5D66A776261F}" type="slidenum">
              <a:rPr lang="en-ID" smtClean="0"/>
              <a:t>‹#›</a:t>
            </a:fld>
            <a:endParaRPr lang="en-ID"/>
          </a:p>
        </p:txBody>
      </p:sp>
    </p:spTree>
    <p:extLst>
      <p:ext uri="{BB962C8B-B14F-4D97-AF65-F5344CB8AC3E}">
        <p14:creationId xmlns:p14="http://schemas.microsoft.com/office/powerpoint/2010/main" val="1738440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9F1EF-39CA-4D05-A2E5-0A0264FC53F7}"/>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6F4F3B51-C73B-4A62-8F25-2497B67B9E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5EE0DC98-78B5-4C00-9B84-77C93F3F86EE}"/>
              </a:ext>
            </a:extLst>
          </p:cNvPr>
          <p:cNvSpPr>
            <a:spLocks noGrp="1"/>
          </p:cNvSpPr>
          <p:nvPr>
            <p:ph type="dt" sz="half" idx="10"/>
          </p:nvPr>
        </p:nvSpPr>
        <p:spPr/>
        <p:txBody>
          <a:bodyPr/>
          <a:lstStyle/>
          <a:p>
            <a:fld id="{4D693B22-D40C-462B-8BDE-7689F0487A94}" type="datetime1">
              <a:rPr lang="en-ID" smtClean="0"/>
              <a:t>10/09/2020</a:t>
            </a:fld>
            <a:endParaRPr lang="en-ID"/>
          </a:p>
        </p:txBody>
      </p:sp>
      <p:sp>
        <p:nvSpPr>
          <p:cNvPr id="5" name="Footer Placeholder 4">
            <a:extLst>
              <a:ext uri="{FF2B5EF4-FFF2-40B4-BE49-F238E27FC236}">
                <a16:creationId xmlns:a16="http://schemas.microsoft.com/office/drawing/2014/main" id="{7E29F5BD-3175-48DC-A5E5-C02E72FE4148}"/>
              </a:ext>
            </a:extLst>
          </p:cNvPr>
          <p:cNvSpPr>
            <a:spLocks noGrp="1"/>
          </p:cNvSpPr>
          <p:nvPr>
            <p:ph type="ftr" sz="quarter" idx="11"/>
          </p:nvPr>
        </p:nvSpPr>
        <p:spPr/>
        <p:txBody>
          <a:bodyPr/>
          <a:lstStyle/>
          <a:p>
            <a:r>
              <a:rPr lang="en-GB"/>
              <a:t>E.M. Griffin. A First Look at Communication Theory</a:t>
            </a:r>
            <a:endParaRPr lang="en-ID"/>
          </a:p>
        </p:txBody>
      </p:sp>
      <p:sp>
        <p:nvSpPr>
          <p:cNvPr id="6" name="Slide Number Placeholder 5">
            <a:extLst>
              <a:ext uri="{FF2B5EF4-FFF2-40B4-BE49-F238E27FC236}">
                <a16:creationId xmlns:a16="http://schemas.microsoft.com/office/drawing/2014/main" id="{39DA18BB-73C6-454D-A97F-332229CF9E8F}"/>
              </a:ext>
            </a:extLst>
          </p:cNvPr>
          <p:cNvSpPr>
            <a:spLocks noGrp="1"/>
          </p:cNvSpPr>
          <p:nvPr>
            <p:ph type="sldNum" sz="quarter" idx="12"/>
          </p:nvPr>
        </p:nvSpPr>
        <p:spPr/>
        <p:txBody>
          <a:bodyPr/>
          <a:lstStyle/>
          <a:p>
            <a:fld id="{054B8106-B045-482A-A669-5D66A776261F}" type="slidenum">
              <a:rPr lang="en-ID" smtClean="0"/>
              <a:t>‹#›</a:t>
            </a:fld>
            <a:endParaRPr lang="en-ID"/>
          </a:p>
        </p:txBody>
      </p:sp>
    </p:spTree>
    <p:extLst>
      <p:ext uri="{BB962C8B-B14F-4D97-AF65-F5344CB8AC3E}">
        <p14:creationId xmlns:p14="http://schemas.microsoft.com/office/powerpoint/2010/main" val="2354969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4FCF76-3FC6-4586-83F4-C1C7254A0B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04BDF0B2-B395-44C6-BC1B-8CDB13FA61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E714A5F-ADC2-40A2-884F-426E269D10A4}"/>
              </a:ext>
            </a:extLst>
          </p:cNvPr>
          <p:cNvSpPr>
            <a:spLocks noGrp="1"/>
          </p:cNvSpPr>
          <p:nvPr>
            <p:ph type="dt" sz="half" idx="10"/>
          </p:nvPr>
        </p:nvSpPr>
        <p:spPr/>
        <p:txBody>
          <a:bodyPr/>
          <a:lstStyle/>
          <a:p>
            <a:fld id="{B863615C-E234-4CE7-814C-9C9C6AE88256}" type="datetime1">
              <a:rPr lang="en-ID" smtClean="0"/>
              <a:t>10/09/2020</a:t>
            </a:fld>
            <a:endParaRPr lang="en-ID"/>
          </a:p>
        </p:txBody>
      </p:sp>
      <p:sp>
        <p:nvSpPr>
          <p:cNvPr id="5" name="Footer Placeholder 4">
            <a:extLst>
              <a:ext uri="{FF2B5EF4-FFF2-40B4-BE49-F238E27FC236}">
                <a16:creationId xmlns:a16="http://schemas.microsoft.com/office/drawing/2014/main" id="{C0D383BE-FB14-4F7D-8507-AB5D0C26E2A7}"/>
              </a:ext>
            </a:extLst>
          </p:cNvPr>
          <p:cNvSpPr>
            <a:spLocks noGrp="1"/>
          </p:cNvSpPr>
          <p:nvPr>
            <p:ph type="ftr" sz="quarter" idx="11"/>
          </p:nvPr>
        </p:nvSpPr>
        <p:spPr/>
        <p:txBody>
          <a:bodyPr/>
          <a:lstStyle/>
          <a:p>
            <a:r>
              <a:rPr lang="en-GB"/>
              <a:t>E.M. Griffin. A First Look at Communication Theory</a:t>
            </a:r>
            <a:endParaRPr lang="en-ID"/>
          </a:p>
        </p:txBody>
      </p:sp>
      <p:sp>
        <p:nvSpPr>
          <p:cNvPr id="6" name="Slide Number Placeholder 5">
            <a:extLst>
              <a:ext uri="{FF2B5EF4-FFF2-40B4-BE49-F238E27FC236}">
                <a16:creationId xmlns:a16="http://schemas.microsoft.com/office/drawing/2014/main" id="{8B6E6118-173E-4A78-A531-73BEC89EB4BD}"/>
              </a:ext>
            </a:extLst>
          </p:cNvPr>
          <p:cNvSpPr>
            <a:spLocks noGrp="1"/>
          </p:cNvSpPr>
          <p:nvPr>
            <p:ph type="sldNum" sz="quarter" idx="12"/>
          </p:nvPr>
        </p:nvSpPr>
        <p:spPr/>
        <p:txBody>
          <a:bodyPr/>
          <a:lstStyle/>
          <a:p>
            <a:fld id="{054B8106-B045-482A-A669-5D66A776261F}" type="slidenum">
              <a:rPr lang="en-ID" smtClean="0"/>
              <a:t>‹#›</a:t>
            </a:fld>
            <a:endParaRPr lang="en-ID"/>
          </a:p>
        </p:txBody>
      </p:sp>
    </p:spTree>
    <p:extLst>
      <p:ext uri="{BB962C8B-B14F-4D97-AF65-F5344CB8AC3E}">
        <p14:creationId xmlns:p14="http://schemas.microsoft.com/office/powerpoint/2010/main" val="3909421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15AA2-D500-4AF9-AF7D-574F36A27719}"/>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2B580F79-C075-429F-86E8-C93E481B71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030A3D4-C61D-4D39-BEBE-0BB9DD5A16D9}"/>
              </a:ext>
            </a:extLst>
          </p:cNvPr>
          <p:cNvSpPr>
            <a:spLocks noGrp="1"/>
          </p:cNvSpPr>
          <p:nvPr>
            <p:ph type="dt" sz="half" idx="10"/>
          </p:nvPr>
        </p:nvSpPr>
        <p:spPr/>
        <p:txBody>
          <a:bodyPr/>
          <a:lstStyle/>
          <a:p>
            <a:fld id="{85EC4A2D-213D-4829-94A2-6F3EEF424EB4}" type="datetime1">
              <a:rPr lang="en-ID" smtClean="0"/>
              <a:t>10/09/2020</a:t>
            </a:fld>
            <a:endParaRPr lang="en-ID"/>
          </a:p>
        </p:txBody>
      </p:sp>
      <p:sp>
        <p:nvSpPr>
          <p:cNvPr id="5" name="Footer Placeholder 4">
            <a:extLst>
              <a:ext uri="{FF2B5EF4-FFF2-40B4-BE49-F238E27FC236}">
                <a16:creationId xmlns:a16="http://schemas.microsoft.com/office/drawing/2014/main" id="{BA0A53D0-8080-4F1B-87E6-7DB8F5ABDFDA}"/>
              </a:ext>
            </a:extLst>
          </p:cNvPr>
          <p:cNvSpPr>
            <a:spLocks noGrp="1"/>
          </p:cNvSpPr>
          <p:nvPr>
            <p:ph type="ftr" sz="quarter" idx="11"/>
          </p:nvPr>
        </p:nvSpPr>
        <p:spPr/>
        <p:txBody>
          <a:bodyPr/>
          <a:lstStyle/>
          <a:p>
            <a:r>
              <a:rPr lang="en-GB"/>
              <a:t>E.M. Griffin. A First Look at Communication Theory</a:t>
            </a:r>
            <a:endParaRPr lang="en-ID"/>
          </a:p>
        </p:txBody>
      </p:sp>
      <p:sp>
        <p:nvSpPr>
          <p:cNvPr id="6" name="Slide Number Placeholder 5">
            <a:extLst>
              <a:ext uri="{FF2B5EF4-FFF2-40B4-BE49-F238E27FC236}">
                <a16:creationId xmlns:a16="http://schemas.microsoft.com/office/drawing/2014/main" id="{9D28037B-5D30-456A-9C45-9DA45238736F}"/>
              </a:ext>
            </a:extLst>
          </p:cNvPr>
          <p:cNvSpPr>
            <a:spLocks noGrp="1"/>
          </p:cNvSpPr>
          <p:nvPr>
            <p:ph type="sldNum" sz="quarter" idx="12"/>
          </p:nvPr>
        </p:nvSpPr>
        <p:spPr/>
        <p:txBody>
          <a:bodyPr/>
          <a:lstStyle/>
          <a:p>
            <a:fld id="{054B8106-B045-482A-A669-5D66A776261F}" type="slidenum">
              <a:rPr lang="en-ID" smtClean="0"/>
              <a:t>‹#›</a:t>
            </a:fld>
            <a:endParaRPr lang="en-ID"/>
          </a:p>
        </p:txBody>
      </p:sp>
    </p:spTree>
    <p:extLst>
      <p:ext uri="{BB962C8B-B14F-4D97-AF65-F5344CB8AC3E}">
        <p14:creationId xmlns:p14="http://schemas.microsoft.com/office/powerpoint/2010/main" val="138054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218D3-3299-4C52-A2D9-C1C3C30405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51642165-4C23-4A07-8C93-7840F8C1DA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567D91-AC65-49D9-922B-16E2BD9ABEDB}"/>
              </a:ext>
            </a:extLst>
          </p:cNvPr>
          <p:cNvSpPr>
            <a:spLocks noGrp="1"/>
          </p:cNvSpPr>
          <p:nvPr>
            <p:ph type="dt" sz="half" idx="10"/>
          </p:nvPr>
        </p:nvSpPr>
        <p:spPr/>
        <p:txBody>
          <a:bodyPr/>
          <a:lstStyle/>
          <a:p>
            <a:fld id="{71C4E400-3E49-4FB8-AF5E-236DDBB91ACC}" type="datetime1">
              <a:rPr lang="en-ID" smtClean="0"/>
              <a:t>10/09/2020</a:t>
            </a:fld>
            <a:endParaRPr lang="en-ID"/>
          </a:p>
        </p:txBody>
      </p:sp>
      <p:sp>
        <p:nvSpPr>
          <p:cNvPr id="5" name="Footer Placeholder 4">
            <a:extLst>
              <a:ext uri="{FF2B5EF4-FFF2-40B4-BE49-F238E27FC236}">
                <a16:creationId xmlns:a16="http://schemas.microsoft.com/office/drawing/2014/main" id="{C5BA7E58-628E-4341-A3AD-431DC138DE19}"/>
              </a:ext>
            </a:extLst>
          </p:cNvPr>
          <p:cNvSpPr>
            <a:spLocks noGrp="1"/>
          </p:cNvSpPr>
          <p:nvPr>
            <p:ph type="ftr" sz="quarter" idx="11"/>
          </p:nvPr>
        </p:nvSpPr>
        <p:spPr/>
        <p:txBody>
          <a:bodyPr/>
          <a:lstStyle/>
          <a:p>
            <a:r>
              <a:rPr lang="en-GB"/>
              <a:t>E.M. Griffin. A First Look at Communication Theory</a:t>
            </a:r>
            <a:endParaRPr lang="en-ID"/>
          </a:p>
        </p:txBody>
      </p:sp>
      <p:sp>
        <p:nvSpPr>
          <p:cNvPr id="6" name="Slide Number Placeholder 5">
            <a:extLst>
              <a:ext uri="{FF2B5EF4-FFF2-40B4-BE49-F238E27FC236}">
                <a16:creationId xmlns:a16="http://schemas.microsoft.com/office/drawing/2014/main" id="{44712343-3910-4C80-8DCC-E025F0D4F8F3}"/>
              </a:ext>
            </a:extLst>
          </p:cNvPr>
          <p:cNvSpPr>
            <a:spLocks noGrp="1"/>
          </p:cNvSpPr>
          <p:nvPr>
            <p:ph type="sldNum" sz="quarter" idx="12"/>
          </p:nvPr>
        </p:nvSpPr>
        <p:spPr/>
        <p:txBody>
          <a:bodyPr/>
          <a:lstStyle/>
          <a:p>
            <a:fld id="{054B8106-B045-482A-A669-5D66A776261F}" type="slidenum">
              <a:rPr lang="en-ID" smtClean="0"/>
              <a:t>‹#›</a:t>
            </a:fld>
            <a:endParaRPr lang="en-ID"/>
          </a:p>
        </p:txBody>
      </p:sp>
    </p:spTree>
    <p:extLst>
      <p:ext uri="{BB962C8B-B14F-4D97-AF65-F5344CB8AC3E}">
        <p14:creationId xmlns:p14="http://schemas.microsoft.com/office/powerpoint/2010/main" val="3191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C7C70-89CB-4710-8A0E-17E96D1F0453}"/>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E2031EB1-E2E1-489F-98CD-7E60F980DB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51BD378A-D705-44F5-A5B8-FBB59E90DB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3C7B5956-6AEC-4E89-91FE-7C02A34CECFD}"/>
              </a:ext>
            </a:extLst>
          </p:cNvPr>
          <p:cNvSpPr>
            <a:spLocks noGrp="1"/>
          </p:cNvSpPr>
          <p:nvPr>
            <p:ph type="dt" sz="half" idx="10"/>
          </p:nvPr>
        </p:nvSpPr>
        <p:spPr/>
        <p:txBody>
          <a:bodyPr/>
          <a:lstStyle/>
          <a:p>
            <a:fld id="{4E386B1E-2C2A-408F-B39F-9A969CE8FA46}" type="datetime1">
              <a:rPr lang="en-ID" smtClean="0"/>
              <a:t>10/09/2020</a:t>
            </a:fld>
            <a:endParaRPr lang="en-ID"/>
          </a:p>
        </p:txBody>
      </p:sp>
      <p:sp>
        <p:nvSpPr>
          <p:cNvPr id="6" name="Footer Placeholder 5">
            <a:extLst>
              <a:ext uri="{FF2B5EF4-FFF2-40B4-BE49-F238E27FC236}">
                <a16:creationId xmlns:a16="http://schemas.microsoft.com/office/drawing/2014/main" id="{0AC416F3-86A0-400E-B5BF-AFCA1844F31E}"/>
              </a:ext>
            </a:extLst>
          </p:cNvPr>
          <p:cNvSpPr>
            <a:spLocks noGrp="1"/>
          </p:cNvSpPr>
          <p:nvPr>
            <p:ph type="ftr" sz="quarter" idx="11"/>
          </p:nvPr>
        </p:nvSpPr>
        <p:spPr/>
        <p:txBody>
          <a:bodyPr/>
          <a:lstStyle/>
          <a:p>
            <a:r>
              <a:rPr lang="en-GB"/>
              <a:t>E.M. Griffin. A First Look at Communication Theory</a:t>
            </a:r>
            <a:endParaRPr lang="en-ID"/>
          </a:p>
        </p:txBody>
      </p:sp>
      <p:sp>
        <p:nvSpPr>
          <p:cNvPr id="7" name="Slide Number Placeholder 6">
            <a:extLst>
              <a:ext uri="{FF2B5EF4-FFF2-40B4-BE49-F238E27FC236}">
                <a16:creationId xmlns:a16="http://schemas.microsoft.com/office/drawing/2014/main" id="{B591A12B-D108-483F-9CDD-94A74D5435CB}"/>
              </a:ext>
            </a:extLst>
          </p:cNvPr>
          <p:cNvSpPr>
            <a:spLocks noGrp="1"/>
          </p:cNvSpPr>
          <p:nvPr>
            <p:ph type="sldNum" sz="quarter" idx="12"/>
          </p:nvPr>
        </p:nvSpPr>
        <p:spPr/>
        <p:txBody>
          <a:bodyPr/>
          <a:lstStyle/>
          <a:p>
            <a:fld id="{054B8106-B045-482A-A669-5D66A776261F}" type="slidenum">
              <a:rPr lang="en-ID" smtClean="0"/>
              <a:t>‹#›</a:t>
            </a:fld>
            <a:endParaRPr lang="en-ID"/>
          </a:p>
        </p:txBody>
      </p:sp>
    </p:spTree>
    <p:extLst>
      <p:ext uri="{BB962C8B-B14F-4D97-AF65-F5344CB8AC3E}">
        <p14:creationId xmlns:p14="http://schemas.microsoft.com/office/powerpoint/2010/main" val="2669809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F7067-BBD9-4D0F-99D2-45E9238A8144}"/>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1A940FA6-5270-4AF7-955A-453758920E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620FF1-1E61-47CF-8EC8-4E03362429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3A3A3441-905B-439E-B838-D10862D138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A07392-C7B9-492C-ACA0-5A611BDE87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7D7F01BA-00E4-45C5-87F0-03087EB3D89D}"/>
              </a:ext>
            </a:extLst>
          </p:cNvPr>
          <p:cNvSpPr>
            <a:spLocks noGrp="1"/>
          </p:cNvSpPr>
          <p:nvPr>
            <p:ph type="dt" sz="half" idx="10"/>
          </p:nvPr>
        </p:nvSpPr>
        <p:spPr/>
        <p:txBody>
          <a:bodyPr/>
          <a:lstStyle/>
          <a:p>
            <a:fld id="{C72EE32D-4484-46EB-93DC-2B6E05B9A840}" type="datetime1">
              <a:rPr lang="en-ID" smtClean="0"/>
              <a:t>10/09/2020</a:t>
            </a:fld>
            <a:endParaRPr lang="en-ID"/>
          </a:p>
        </p:txBody>
      </p:sp>
      <p:sp>
        <p:nvSpPr>
          <p:cNvPr id="8" name="Footer Placeholder 7">
            <a:extLst>
              <a:ext uri="{FF2B5EF4-FFF2-40B4-BE49-F238E27FC236}">
                <a16:creationId xmlns:a16="http://schemas.microsoft.com/office/drawing/2014/main" id="{2C3E0AE3-9F24-48F2-9094-F496352AEBFA}"/>
              </a:ext>
            </a:extLst>
          </p:cNvPr>
          <p:cNvSpPr>
            <a:spLocks noGrp="1"/>
          </p:cNvSpPr>
          <p:nvPr>
            <p:ph type="ftr" sz="quarter" idx="11"/>
          </p:nvPr>
        </p:nvSpPr>
        <p:spPr/>
        <p:txBody>
          <a:bodyPr/>
          <a:lstStyle/>
          <a:p>
            <a:r>
              <a:rPr lang="en-GB"/>
              <a:t>E.M. Griffin. A First Look at Communication Theory</a:t>
            </a:r>
            <a:endParaRPr lang="en-ID"/>
          </a:p>
        </p:txBody>
      </p:sp>
      <p:sp>
        <p:nvSpPr>
          <p:cNvPr id="9" name="Slide Number Placeholder 8">
            <a:extLst>
              <a:ext uri="{FF2B5EF4-FFF2-40B4-BE49-F238E27FC236}">
                <a16:creationId xmlns:a16="http://schemas.microsoft.com/office/drawing/2014/main" id="{01927BDE-DE32-4D7D-80C8-9C5AB8BFC47F}"/>
              </a:ext>
            </a:extLst>
          </p:cNvPr>
          <p:cNvSpPr>
            <a:spLocks noGrp="1"/>
          </p:cNvSpPr>
          <p:nvPr>
            <p:ph type="sldNum" sz="quarter" idx="12"/>
          </p:nvPr>
        </p:nvSpPr>
        <p:spPr/>
        <p:txBody>
          <a:bodyPr/>
          <a:lstStyle/>
          <a:p>
            <a:fld id="{054B8106-B045-482A-A669-5D66A776261F}" type="slidenum">
              <a:rPr lang="en-ID" smtClean="0"/>
              <a:t>‹#›</a:t>
            </a:fld>
            <a:endParaRPr lang="en-ID"/>
          </a:p>
        </p:txBody>
      </p:sp>
    </p:spTree>
    <p:extLst>
      <p:ext uri="{BB962C8B-B14F-4D97-AF65-F5344CB8AC3E}">
        <p14:creationId xmlns:p14="http://schemas.microsoft.com/office/powerpoint/2010/main" val="2123997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C4AA1-46C0-48FE-AFFE-5DD1CC5842EC}"/>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C2B8A556-67CB-414D-A03C-F92403A2A303}"/>
              </a:ext>
            </a:extLst>
          </p:cNvPr>
          <p:cNvSpPr>
            <a:spLocks noGrp="1"/>
          </p:cNvSpPr>
          <p:nvPr>
            <p:ph type="dt" sz="half" idx="10"/>
          </p:nvPr>
        </p:nvSpPr>
        <p:spPr/>
        <p:txBody>
          <a:bodyPr/>
          <a:lstStyle/>
          <a:p>
            <a:fld id="{392C3BAA-E16B-4DFD-B999-6E4B2E3E45D4}" type="datetime1">
              <a:rPr lang="en-ID" smtClean="0"/>
              <a:t>10/09/2020</a:t>
            </a:fld>
            <a:endParaRPr lang="en-ID"/>
          </a:p>
        </p:txBody>
      </p:sp>
      <p:sp>
        <p:nvSpPr>
          <p:cNvPr id="4" name="Footer Placeholder 3">
            <a:extLst>
              <a:ext uri="{FF2B5EF4-FFF2-40B4-BE49-F238E27FC236}">
                <a16:creationId xmlns:a16="http://schemas.microsoft.com/office/drawing/2014/main" id="{5DF90F8F-640B-462C-A562-7CB4F719F4EC}"/>
              </a:ext>
            </a:extLst>
          </p:cNvPr>
          <p:cNvSpPr>
            <a:spLocks noGrp="1"/>
          </p:cNvSpPr>
          <p:nvPr>
            <p:ph type="ftr" sz="quarter" idx="11"/>
          </p:nvPr>
        </p:nvSpPr>
        <p:spPr/>
        <p:txBody>
          <a:bodyPr/>
          <a:lstStyle/>
          <a:p>
            <a:r>
              <a:rPr lang="en-GB"/>
              <a:t>E.M. Griffin. A First Look at Communication Theory</a:t>
            </a:r>
            <a:endParaRPr lang="en-ID"/>
          </a:p>
        </p:txBody>
      </p:sp>
      <p:sp>
        <p:nvSpPr>
          <p:cNvPr id="5" name="Slide Number Placeholder 4">
            <a:extLst>
              <a:ext uri="{FF2B5EF4-FFF2-40B4-BE49-F238E27FC236}">
                <a16:creationId xmlns:a16="http://schemas.microsoft.com/office/drawing/2014/main" id="{C5EA9CC7-0AD8-4F1A-9ACD-839C6324729F}"/>
              </a:ext>
            </a:extLst>
          </p:cNvPr>
          <p:cNvSpPr>
            <a:spLocks noGrp="1"/>
          </p:cNvSpPr>
          <p:nvPr>
            <p:ph type="sldNum" sz="quarter" idx="12"/>
          </p:nvPr>
        </p:nvSpPr>
        <p:spPr/>
        <p:txBody>
          <a:bodyPr/>
          <a:lstStyle/>
          <a:p>
            <a:fld id="{054B8106-B045-482A-A669-5D66A776261F}" type="slidenum">
              <a:rPr lang="en-ID" smtClean="0"/>
              <a:t>‹#›</a:t>
            </a:fld>
            <a:endParaRPr lang="en-ID"/>
          </a:p>
        </p:txBody>
      </p:sp>
    </p:spTree>
    <p:extLst>
      <p:ext uri="{BB962C8B-B14F-4D97-AF65-F5344CB8AC3E}">
        <p14:creationId xmlns:p14="http://schemas.microsoft.com/office/powerpoint/2010/main" val="68618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C03A9E-3D7B-466B-BD3D-16E893284D14}"/>
              </a:ext>
            </a:extLst>
          </p:cNvPr>
          <p:cNvSpPr>
            <a:spLocks noGrp="1"/>
          </p:cNvSpPr>
          <p:nvPr>
            <p:ph type="dt" sz="half" idx="10"/>
          </p:nvPr>
        </p:nvSpPr>
        <p:spPr/>
        <p:txBody>
          <a:bodyPr/>
          <a:lstStyle/>
          <a:p>
            <a:fld id="{F64949BF-5A82-44C0-925F-B7AC4E8331C5}" type="datetime1">
              <a:rPr lang="en-ID" smtClean="0"/>
              <a:t>10/09/2020</a:t>
            </a:fld>
            <a:endParaRPr lang="en-ID"/>
          </a:p>
        </p:txBody>
      </p:sp>
      <p:sp>
        <p:nvSpPr>
          <p:cNvPr id="3" name="Footer Placeholder 2">
            <a:extLst>
              <a:ext uri="{FF2B5EF4-FFF2-40B4-BE49-F238E27FC236}">
                <a16:creationId xmlns:a16="http://schemas.microsoft.com/office/drawing/2014/main" id="{CF5D99DE-70A7-44DF-BB05-1A9E36D7BDE0}"/>
              </a:ext>
            </a:extLst>
          </p:cNvPr>
          <p:cNvSpPr>
            <a:spLocks noGrp="1"/>
          </p:cNvSpPr>
          <p:nvPr>
            <p:ph type="ftr" sz="quarter" idx="11"/>
          </p:nvPr>
        </p:nvSpPr>
        <p:spPr/>
        <p:txBody>
          <a:bodyPr/>
          <a:lstStyle/>
          <a:p>
            <a:r>
              <a:rPr lang="en-GB"/>
              <a:t>E.M. Griffin. A First Look at Communication Theory</a:t>
            </a:r>
            <a:endParaRPr lang="en-ID"/>
          </a:p>
        </p:txBody>
      </p:sp>
      <p:sp>
        <p:nvSpPr>
          <p:cNvPr id="4" name="Slide Number Placeholder 3">
            <a:extLst>
              <a:ext uri="{FF2B5EF4-FFF2-40B4-BE49-F238E27FC236}">
                <a16:creationId xmlns:a16="http://schemas.microsoft.com/office/drawing/2014/main" id="{17DCB215-6E19-4A4D-A559-BBE9C6AF028C}"/>
              </a:ext>
            </a:extLst>
          </p:cNvPr>
          <p:cNvSpPr>
            <a:spLocks noGrp="1"/>
          </p:cNvSpPr>
          <p:nvPr>
            <p:ph type="sldNum" sz="quarter" idx="12"/>
          </p:nvPr>
        </p:nvSpPr>
        <p:spPr/>
        <p:txBody>
          <a:bodyPr/>
          <a:lstStyle/>
          <a:p>
            <a:fld id="{054B8106-B045-482A-A669-5D66A776261F}" type="slidenum">
              <a:rPr lang="en-ID" smtClean="0"/>
              <a:t>‹#›</a:t>
            </a:fld>
            <a:endParaRPr lang="en-ID"/>
          </a:p>
        </p:txBody>
      </p:sp>
    </p:spTree>
    <p:extLst>
      <p:ext uri="{BB962C8B-B14F-4D97-AF65-F5344CB8AC3E}">
        <p14:creationId xmlns:p14="http://schemas.microsoft.com/office/powerpoint/2010/main" val="18258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5117-73F2-4EC3-A617-0A691FF89E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B69F309F-A186-4325-9ADD-80760ABD8E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420147E1-14EC-4BA9-AFB8-6E982A6F2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23FB76-0BEC-455D-B09A-D3764127E894}"/>
              </a:ext>
            </a:extLst>
          </p:cNvPr>
          <p:cNvSpPr>
            <a:spLocks noGrp="1"/>
          </p:cNvSpPr>
          <p:nvPr>
            <p:ph type="dt" sz="half" idx="10"/>
          </p:nvPr>
        </p:nvSpPr>
        <p:spPr/>
        <p:txBody>
          <a:bodyPr/>
          <a:lstStyle/>
          <a:p>
            <a:fld id="{F712AB8A-2BC6-467A-A860-64DAC3220970}" type="datetime1">
              <a:rPr lang="en-ID" smtClean="0"/>
              <a:t>10/09/2020</a:t>
            </a:fld>
            <a:endParaRPr lang="en-ID"/>
          </a:p>
        </p:txBody>
      </p:sp>
      <p:sp>
        <p:nvSpPr>
          <p:cNvPr id="6" name="Footer Placeholder 5">
            <a:extLst>
              <a:ext uri="{FF2B5EF4-FFF2-40B4-BE49-F238E27FC236}">
                <a16:creationId xmlns:a16="http://schemas.microsoft.com/office/drawing/2014/main" id="{91A8C5AA-4C34-47FF-893B-50E3F66A9CDC}"/>
              </a:ext>
            </a:extLst>
          </p:cNvPr>
          <p:cNvSpPr>
            <a:spLocks noGrp="1"/>
          </p:cNvSpPr>
          <p:nvPr>
            <p:ph type="ftr" sz="quarter" idx="11"/>
          </p:nvPr>
        </p:nvSpPr>
        <p:spPr/>
        <p:txBody>
          <a:bodyPr/>
          <a:lstStyle/>
          <a:p>
            <a:r>
              <a:rPr lang="en-GB"/>
              <a:t>E.M. Griffin. A First Look at Communication Theory</a:t>
            </a:r>
            <a:endParaRPr lang="en-ID"/>
          </a:p>
        </p:txBody>
      </p:sp>
      <p:sp>
        <p:nvSpPr>
          <p:cNvPr id="7" name="Slide Number Placeholder 6">
            <a:extLst>
              <a:ext uri="{FF2B5EF4-FFF2-40B4-BE49-F238E27FC236}">
                <a16:creationId xmlns:a16="http://schemas.microsoft.com/office/drawing/2014/main" id="{B52890B8-C645-4C6C-8000-3FD73F0ADC16}"/>
              </a:ext>
            </a:extLst>
          </p:cNvPr>
          <p:cNvSpPr>
            <a:spLocks noGrp="1"/>
          </p:cNvSpPr>
          <p:nvPr>
            <p:ph type="sldNum" sz="quarter" idx="12"/>
          </p:nvPr>
        </p:nvSpPr>
        <p:spPr/>
        <p:txBody>
          <a:bodyPr/>
          <a:lstStyle/>
          <a:p>
            <a:fld id="{054B8106-B045-482A-A669-5D66A776261F}" type="slidenum">
              <a:rPr lang="en-ID" smtClean="0"/>
              <a:t>‹#›</a:t>
            </a:fld>
            <a:endParaRPr lang="en-ID"/>
          </a:p>
        </p:txBody>
      </p:sp>
    </p:spTree>
    <p:extLst>
      <p:ext uri="{BB962C8B-B14F-4D97-AF65-F5344CB8AC3E}">
        <p14:creationId xmlns:p14="http://schemas.microsoft.com/office/powerpoint/2010/main" val="3296157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2A726-BA93-4018-8D81-A2C30AA590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24B83EC9-0957-42FE-A779-417C991E18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96A48D32-2318-478F-BB78-3013018C37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93EA8D-11F0-4F77-A0C5-5602E21D9959}"/>
              </a:ext>
            </a:extLst>
          </p:cNvPr>
          <p:cNvSpPr>
            <a:spLocks noGrp="1"/>
          </p:cNvSpPr>
          <p:nvPr>
            <p:ph type="dt" sz="half" idx="10"/>
          </p:nvPr>
        </p:nvSpPr>
        <p:spPr/>
        <p:txBody>
          <a:bodyPr/>
          <a:lstStyle/>
          <a:p>
            <a:fld id="{3493D649-8FC3-40D6-A3A8-42F17AB8228F}" type="datetime1">
              <a:rPr lang="en-ID" smtClean="0"/>
              <a:t>10/09/2020</a:t>
            </a:fld>
            <a:endParaRPr lang="en-ID"/>
          </a:p>
        </p:txBody>
      </p:sp>
      <p:sp>
        <p:nvSpPr>
          <p:cNvPr id="6" name="Footer Placeholder 5">
            <a:extLst>
              <a:ext uri="{FF2B5EF4-FFF2-40B4-BE49-F238E27FC236}">
                <a16:creationId xmlns:a16="http://schemas.microsoft.com/office/drawing/2014/main" id="{F8B1E8D4-6BD5-443F-AB36-25FA24C47426}"/>
              </a:ext>
            </a:extLst>
          </p:cNvPr>
          <p:cNvSpPr>
            <a:spLocks noGrp="1"/>
          </p:cNvSpPr>
          <p:nvPr>
            <p:ph type="ftr" sz="quarter" idx="11"/>
          </p:nvPr>
        </p:nvSpPr>
        <p:spPr/>
        <p:txBody>
          <a:bodyPr/>
          <a:lstStyle/>
          <a:p>
            <a:r>
              <a:rPr lang="en-GB"/>
              <a:t>E.M. Griffin. A First Look at Communication Theory</a:t>
            </a:r>
            <a:endParaRPr lang="en-ID"/>
          </a:p>
        </p:txBody>
      </p:sp>
      <p:sp>
        <p:nvSpPr>
          <p:cNvPr id="7" name="Slide Number Placeholder 6">
            <a:extLst>
              <a:ext uri="{FF2B5EF4-FFF2-40B4-BE49-F238E27FC236}">
                <a16:creationId xmlns:a16="http://schemas.microsoft.com/office/drawing/2014/main" id="{4FB0CFE5-8029-40F9-AE63-9A31E15C7E42}"/>
              </a:ext>
            </a:extLst>
          </p:cNvPr>
          <p:cNvSpPr>
            <a:spLocks noGrp="1"/>
          </p:cNvSpPr>
          <p:nvPr>
            <p:ph type="sldNum" sz="quarter" idx="12"/>
          </p:nvPr>
        </p:nvSpPr>
        <p:spPr/>
        <p:txBody>
          <a:bodyPr/>
          <a:lstStyle/>
          <a:p>
            <a:fld id="{054B8106-B045-482A-A669-5D66A776261F}" type="slidenum">
              <a:rPr lang="en-ID" smtClean="0"/>
              <a:t>‹#›</a:t>
            </a:fld>
            <a:endParaRPr lang="en-ID"/>
          </a:p>
        </p:txBody>
      </p:sp>
    </p:spTree>
    <p:extLst>
      <p:ext uri="{BB962C8B-B14F-4D97-AF65-F5344CB8AC3E}">
        <p14:creationId xmlns:p14="http://schemas.microsoft.com/office/powerpoint/2010/main" val="1153705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408ACA-0822-4C34-8E40-92DED3EC78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56352B2F-514B-4BF0-B7C8-FFEA7FC0B4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347BDF89-2467-4EEC-AB2C-C2ED16CC75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87C7F4-8721-494C-9CAC-A0989A3613AF}" type="datetime1">
              <a:rPr lang="en-ID" smtClean="0"/>
              <a:t>10/09/2020</a:t>
            </a:fld>
            <a:endParaRPr lang="en-ID"/>
          </a:p>
        </p:txBody>
      </p:sp>
      <p:sp>
        <p:nvSpPr>
          <p:cNvPr id="5" name="Footer Placeholder 4">
            <a:extLst>
              <a:ext uri="{FF2B5EF4-FFF2-40B4-BE49-F238E27FC236}">
                <a16:creationId xmlns:a16="http://schemas.microsoft.com/office/drawing/2014/main" id="{E99529A8-514D-42BE-BC2F-65847D54D4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E.M. Griffin. A First Look at Communication Theory</a:t>
            </a:r>
            <a:endParaRPr lang="en-ID"/>
          </a:p>
        </p:txBody>
      </p:sp>
      <p:sp>
        <p:nvSpPr>
          <p:cNvPr id="6" name="Slide Number Placeholder 5">
            <a:extLst>
              <a:ext uri="{FF2B5EF4-FFF2-40B4-BE49-F238E27FC236}">
                <a16:creationId xmlns:a16="http://schemas.microsoft.com/office/drawing/2014/main" id="{6A8F057B-6F2C-4744-A2F6-268C8618B1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4B8106-B045-482A-A669-5D66A776261F}" type="slidenum">
              <a:rPr lang="en-ID" smtClean="0"/>
              <a:t>‹#›</a:t>
            </a:fld>
            <a:endParaRPr lang="en-ID"/>
          </a:p>
        </p:txBody>
      </p:sp>
    </p:spTree>
    <p:extLst>
      <p:ext uri="{BB962C8B-B14F-4D97-AF65-F5344CB8AC3E}">
        <p14:creationId xmlns:p14="http://schemas.microsoft.com/office/powerpoint/2010/main" val="569046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5A9913A-78C7-4093-BC8C-87DD5DA9E692}"/>
              </a:ext>
            </a:extLst>
          </p:cNvPr>
          <p:cNvSpPr>
            <a:spLocks noGrp="1"/>
          </p:cNvSpPr>
          <p:nvPr>
            <p:ph type="ctrTitle"/>
          </p:nvPr>
        </p:nvSpPr>
        <p:spPr>
          <a:xfrm>
            <a:off x="3045368" y="2043663"/>
            <a:ext cx="6105194" cy="2031055"/>
          </a:xfrm>
        </p:spPr>
        <p:txBody>
          <a:bodyPr>
            <a:normAutofit/>
          </a:bodyPr>
          <a:lstStyle/>
          <a:p>
            <a:r>
              <a:rPr lang="en-GB" dirty="0" err="1">
                <a:solidFill>
                  <a:srgbClr val="FFFFFF"/>
                </a:solidFill>
              </a:rPr>
              <a:t>Teori</a:t>
            </a:r>
            <a:r>
              <a:rPr lang="en-GB" dirty="0">
                <a:solidFill>
                  <a:srgbClr val="FFFFFF"/>
                </a:solidFill>
              </a:rPr>
              <a:t> </a:t>
            </a:r>
            <a:r>
              <a:rPr lang="en-GB" dirty="0" err="1">
                <a:solidFill>
                  <a:srgbClr val="FFFFFF"/>
                </a:solidFill>
              </a:rPr>
              <a:t>Komunikasi</a:t>
            </a:r>
            <a:r>
              <a:rPr lang="en-GB" dirty="0">
                <a:solidFill>
                  <a:srgbClr val="FFFFFF"/>
                </a:solidFill>
              </a:rPr>
              <a:t> </a:t>
            </a:r>
            <a:r>
              <a:rPr lang="en-GB" dirty="0" err="1">
                <a:solidFill>
                  <a:srgbClr val="FFFFFF"/>
                </a:solidFill>
              </a:rPr>
              <a:t>Antar</a:t>
            </a:r>
            <a:r>
              <a:rPr lang="en-GB" dirty="0">
                <a:solidFill>
                  <a:srgbClr val="FFFFFF"/>
                </a:solidFill>
              </a:rPr>
              <a:t> </a:t>
            </a:r>
            <a:r>
              <a:rPr lang="en-GB" dirty="0" err="1">
                <a:solidFill>
                  <a:srgbClr val="FFFFFF"/>
                </a:solidFill>
              </a:rPr>
              <a:t>Budaya</a:t>
            </a:r>
            <a:endParaRPr lang="en-ID" dirty="0">
              <a:solidFill>
                <a:srgbClr val="FFFFFF"/>
              </a:solidFill>
            </a:endParaRPr>
          </a:p>
        </p:txBody>
      </p:sp>
      <p:sp>
        <p:nvSpPr>
          <p:cNvPr id="3" name="Subtitle 2">
            <a:extLst>
              <a:ext uri="{FF2B5EF4-FFF2-40B4-BE49-F238E27FC236}">
                <a16:creationId xmlns:a16="http://schemas.microsoft.com/office/drawing/2014/main" id="{469DA9EF-83CC-4F5C-86F9-7C87B61455C2}"/>
              </a:ext>
            </a:extLst>
          </p:cNvPr>
          <p:cNvSpPr>
            <a:spLocks noGrp="1"/>
          </p:cNvSpPr>
          <p:nvPr>
            <p:ph type="subTitle" idx="1"/>
          </p:nvPr>
        </p:nvSpPr>
        <p:spPr>
          <a:xfrm>
            <a:off x="3045368" y="4074718"/>
            <a:ext cx="6105194" cy="682079"/>
          </a:xfrm>
        </p:spPr>
        <p:txBody>
          <a:bodyPr>
            <a:normAutofit/>
          </a:bodyPr>
          <a:lstStyle/>
          <a:p>
            <a:r>
              <a:rPr lang="en-GB" dirty="0" err="1">
                <a:solidFill>
                  <a:srgbClr val="FFFFFF"/>
                </a:solidFill>
              </a:rPr>
              <a:t>Pertemuan</a:t>
            </a:r>
            <a:r>
              <a:rPr lang="en-GB" dirty="0">
                <a:solidFill>
                  <a:srgbClr val="FFFFFF"/>
                </a:solidFill>
              </a:rPr>
              <a:t> 13</a:t>
            </a:r>
            <a:endParaRPr lang="en-ID" dirty="0">
              <a:solidFill>
                <a:srgbClr val="FFFFFF"/>
              </a:solidFill>
            </a:endParaRPr>
          </a:p>
        </p:txBody>
      </p:sp>
    </p:spTree>
    <p:extLst>
      <p:ext uri="{BB962C8B-B14F-4D97-AF65-F5344CB8AC3E}">
        <p14:creationId xmlns:p14="http://schemas.microsoft.com/office/powerpoint/2010/main" val="806380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C68669F2-DF09-49D9-BBF2-285C9E3900C3}"/>
              </a:ext>
            </a:extLst>
          </p:cNvPr>
          <p:cNvPicPr>
            <a:picLocks noGrp="1" noChangeAspect="1"/>
          </p:cNvPicPr>
          <p:nvPr>
            <p:ph idx="1"/>
          </p:nvPr>
        </p:nvPicPr>
        <p:blipFill>
          <a:blip r:embed="rId2"/>
          <a:stretch>
            <a:fillRect/>
          </a:stretch>
        </p:blipFill>
        <p:spPr>
          <a:xfrm>
            <a:off x="1754050" y="136525"/>
            <a:ext cx="8683901" cy="6040438"/>
          </a:xfrm>
        </p:spPr>
      </p:pic>
      <p:sp>
        <p:nvSpPr>
          <p:cNvPr id="4" name="Footer Placeholder 3">
            <a:extLst>
              <a:ext uri="{FF2B5EF4-FFF2-40B4-BE49-F238E27FC236}">
                <a16:creationId xmlns:a16="http://schemas.microsoft.com/office/drawing/2014/main" id="{4528AB18-6E78-4FCF-83FF-32F8FF3D23F9}"/>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1423017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CC1EAC55-4436-4802-AC3B-CE005CC431AF}"/>
              </a:ext>
            </a:extLst>
          </p:cNvPr>
          <p:cNvPicPr>
            <a:picLocks noGrp="1" noChangeAspect="1"/>
          </p:cNvPicPr>
          <p:nvPr>
            <p:ph idx="1"/>
          </p:nvPr>
        </p:nvPicPr>
        <p:blipFill>
          <a:blip r:embed="rId2"/>
          <a:stretch>
            <a:fillRect/>
          </a:stretch>
        </p:blipFill>
        <p:spPr>
          <a:xfrm>
            <a:off x="2074691" y="346364"/>
            <a:ext cx="8042619" cy="5830599"/>
          </a:xfrm>
        </p:spPr>
      </p:pic>
      <p:sp>
        <p:nvSpPr>
          <p:cNvPr id="4" name="Footer Placeholder 3">
            <a:extLst>
              <a:ext uri="{FF2B5EF4-FFF2-40B4-BE49-F238E27FC236}">
                <a16:creationId xmlns:a16="http://schemas.microsoft.com/office/drawing/2014/main" id="{54FA7EB3-51E1-439B-B54F-DCF97B2B2B7C}"/>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661440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73D32-B8B4-47F9-9A27-64BED7D9A70E}"/>
              </a:ext>
            </a:extLst>
          </p:cNvPr>
          <p:cNvSpPr>
            <a:spLocks noGrp="1"/>
          </p:cNvSpPr>
          <p:nvPr>
            <p:ph type="title"/>
          </p:nvPr>
        </p:nvSpPr>
        <p:spPr/>
        <p:txBody>
          <a:bodyPr/>
          <a:lstStyle/>
          <a:p>
            <a:r>
              <a:rPr lang="en-ID" b="1" dirty="0" err="1"/>
              <a:t>Teori</a:t>
            </a:r>
            <a:r>
              <a:rPr lang="en-ID" b="1" dirty="0"/>
              <a:t> Genderlect</a:t>
            </a:r>
            <a:br>
              <a:rPr lang="en-ID" b="1" dirty="0"/>
            </a:br>
            <a:r>
              <a:rPr lang="en-ID" b="1" i="1" dirty="0" err="1"/>
              <a:t>Genderlect</a:t>
            </a:r>
            <a:r>
              <a:rPr lang="en-ID" b="1" i="1" dirty="0"/>
              <a:t> Styles Theory</a:t>
            </a:r>
          </a:p>
        </p:txBody>
      </p:sp>
      <p:sp>
        <p:nvSpPr>
          <p:cNvPr id="3" name="Content Placeholder 2">
            <a:extLst>
              <a:ext uri="{FF2B5EF4-FFF2-40B4-BE49-F238E27FC236}">
                <a16:creationId xmlns:a16="http://schemas.microsoft.com/office/drawing/2014/main" id="{EA9D0199-D6AC-4818-94E0-899F9C6A61F2}"/>
              </a:ext>
            </a:extLst>
          </p:cNvPr>
          <p:cNvSpPr>
            <a:spLocks noGrp="1"/>
          </p:cNvSpPr>
          <p:nvPr>
            <p:ph idx="1"/>
          </p:nvPr>
        </p:nvSpPr>
        <p:spPr/>
        <p:txBody>
          <a:bodyPr>
            <a:normAutofit lnSpcReduction="10000"/>
          </a:bodyPr>
          <a:lstStyle/>
          <a:p>
            <a:pPr algn="l">
              <a:lnSpc>
                <a:spcPct val="100000"/>
              </a:lnSpc>
            </a:pPr>
            <a:r>
              <a:rPr lang="en-GB" sz="2000" b="0" i="0" u="none" strike="noStrike" baseline="0" dirty="0"/>
              <a:t>“Male–female conversation is cross-cultural communication.” </a:t>
            </a:r>
          </a:p>
          <a:p>
            <a:pPr algn="l">
              <a:lnSpc>
                <a:spcPct val="100000"/>
              </a:lnSpc>
            </a:pPr>
            <a:r>
              <a:rPr lang="en-GB" sz="2000" b="0" i="0" u="none" strike="noStrike" baseline="0" dirty="0"/>
              <a:t>This simple statement is the basic premise of Deborah Tannen’s </a:t>
            </a:r>
            <a:r>
              <a:rPr lang="en-GB" sz="2000" b="0" i="1" u="none" strike="noStrike" baseline="0" dirty="0"/>
              <a:t>You Just Don’t Understand, </a:t>
            </a:r>
            <a:r>
              <a:rPr lang="en-GB" sz="2000" b="0" i="0" u="none" strike="noStrike" baseline="0" dirty="0"/>
              <a:t>a book that seeks to explain why men and women often talk past each other</a:t>
            </a:r>
          </a:p>
          <a:p>
            <a:pPr algn="l">
              <a:lnSpc>
                <a:spcPct val="100000"/>
              </a:lnSpc>
            </a:pPr>
            <a:r>
              <a:rPr lang="en-GB" sz="2000" b="0" i="0" u="none" strike="noStrike" baseline="0" dirty="0"/>
              <a:t>Tannen is convinced that miscommunication occurs all the time between women and men. The effect may be more insidious, however, because the parties usually don’t realize that they are in a cross-cultural </a:t>
            </a:r>
            <a:r>
              <a:rPr lang="en-ID" sz="2000" b="0" i="0" u="none" strike="noStrike" baseline="0" dirty="0"/>
              <a:t>encounter.</a:t>
            </a:r>
          </a:p>
          <a:p>
            <a:pPr algn="l">
              <a:lnSpc>
                <a:spcPct val="100000"/>
              </a:lnSpc>
            </a:pPr>
            <a:r>
              <a:rPr lang="en-GB" sz="2000" b="0" i="0" u="none" strike="noStrike" baseline="0" dirty="0"/>
              <a:t>In conversing with members of the opposite sex, Tannen notes, our failure to acknowledge different conversational styles can get us in big trouble. Most men and women don’t grasp that “talking through their problems” with each other will only make things worse if it’s their divergent ways of talking that are causing the trouble in the first place.</a:t>
            </a:r>
          </a:p>
          <a:p>
            <a:pPr algn="l">
              <a:lnSpc>
                <a:spcPct val="100000"/>
              </a:lnSpc>
            </a:pPr>
            <a:r>
              <a:rPr lang="en-GB" sz="2000" b="1" dirty="0"/>
              <a:t>Genderlect</a:t>
            </a:r>
          </a:p>
          <a:p>
            <a:pPr algn="l">
              <a:lnSpc>
                <a:spcPct val="100000"/>
              </a:lnSpc>
            </a:pPr>
            <a:r>
              <a:rPr lang="en-GB" sz="2000" dirty="0"/>
              <a:t>A term suggesting that masculine and feminine styles of discourse are best viewed as two distinct cultural dialects.</a:t>
            </a:r>
            <a:endParaRPr lang="en-ID" sz="2000" dirty="0"/>
          </a:p>
        </p:txBody>
      </p:sp>
      <p:sp>
        <p:nvSpPr>
          <p:cNvPr id="4" name="Footer Placeholder 3">
            <a:extLst>
              <a:ext uri="{FF2B5EF4-FFF2-40B4-BE49-F238E27FC236}">
                <a16:creationId xmlns:a16="http://schemas.microsoft.com/office/drawing/2014/main" id="{1FCF1ACA-88A4-4C84-8C3E-AEE83F74F81F}"/>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3658504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C1A7D-420D-4CF0-8157-F346A6E58E14}"/>
              </a:ext>
            </a:extLst>
          </p:cNvPr>
          <p:cNvSpPr>
            <a:spLocks noGrp="1"/>
          </p:cNvSpPr>
          <p:nvPr>
            <p:ph type="title"/>
          </p:nvPr>
        </p:nvSpPr>
        <p:spPr/>
        <p:txBody>
          <a:bodyPr/>
          <a:lstStyle/>
          <a:p>
            <a:r>
              <a:rPr lang="en-GB" b="1" dirty="0"/>
              <a:t>WOMEN’S DESIRE FOR CONNECTION VS. MEN’S DESIRE FOR STATUS</a:t>
            </a:r>
            <a:endParaRPr lang="en-ID" b="1" dirty="0"/>
          </a:p>
        </p:txBody>
      </p:sp>
      <p:sp>
        <p:nvSpPr>
          <p:cNvPr id="3" name="Content Placeholder 2">
            <a:extLst>
              <a:ext uri="{FF2B5EF4-FFF2-40B4-BE49-F238E27FC236}">
                <a16:creationId xmlns:a16="http://schemas.microsoft.com/office/drawing/2014/main" id="{7C2529D7-F442-4C7B-B9AD-06B0DF31406B}"/>
              </a:ext>
            </a:extLst>
          </p:cNvPr>
          <p:cNvSpPr>
            <a:spLocks noGrp="1"/>
          </p:cNvSpPr>
          <p:nvPr>
            <p:ph idx="1"/>
          </p:nvPr>
        </p:nvSpPr>
        <p:spPr/>
        <p:txBody>
          <a:bodyPr/>
          <a:lstStyle/>
          <a:p>
            <a:pPr>
              <a:lnSpc>
                <a:spcPct val="100000"/>
              </a:lnSpc>
            </a:pPr>
            <a:r>
              <a:rPr lang="en-GB" sz="1800" b="0" i="0" u="none" strike="noStrike" baseline="0" dirty="0"/>
              <a:t>Tannen says that, more than anything else, women seek human </a:t>
            </a:r>
            <a:r>
              <a:rPr lang="en-GB" sz="1800" b="0" i="1" u="none" strike="noStrike" baseline="0" dirty="0"/>
              <a:t>connection </a:t>
            </a:r>
            <a:r>
              <a:rPr lang="en-GB" sz="1800" b="0" i="0" u="none" strike="noStrike" baseline="0" dirty="0"/>
              <a:t>.</a:t>
            </a:r>
          </a:p>
          <a:p>
            <a:pPr algn="l">
              <a:lnSpc>
                <a:spcPct val="100000"/>
              </a:lnSpc>
            </a:pPr>
            <a:r>
              <a:rPr lang="en-GB" sz="1800" b="0" i="0" u="none" strike="noStrike" baseline="0" dirty="0"/>
              <a:t>According to Tannen, men are concerned mainly with </a:t>
            </a:r>
            <a:r>
              <a:rPr lang="en-GB" sz="1800" b="0" i="1" u="none" strike="noStrike" baseline="0" dirty="0"/>
              <a:t>status. </a:t>
            </a:r>
            <a:r>
              <a:rPr lang="en-GB" sz="1800" b="0" i="0" u="none" strike="noStrike" baseline="0" dirty="0"/>
              <a:t>They are working hard to preserve their independence as they jockey for position on a hierarchy </a:t>
            </a:r>
            <a:r>
              <a:rPr lang="en-ID" sz="1800" b="0" i="0" u="none" strike="noStrike" baseline="0" dirty="0"/>
              <a:t>of competitive accomplishment.</a:t>
            </a:r>
          </a:p>
          <a:p>
            <a:pPr algn="l">
              <a:lnSpc>
                <a:spcPct val="100000"/>
              </a:lnSpc>
            </a:pPr>
            <a:r>
              <a:rPr lang="en-ID" sz="1800" b="0" i="0" u="none" strike="noStrike" baseline="0" dirty="0"/>
              <a:t>Tannen agrees that many </a:t>
            </a:r>
            <a:r>
              <a:rPr lang="en-GB" sz="1800" b="0" i="0" u="none" strike="noStrike" baseline="0" dirty="0"/>
              <a:t>men and women would like to have intimacy </a:t>
            </a:r>
            <a:r>
              <a:rPr lang="en-GB" sz="1800" b="0" i="1" u="none" strike="noStrike" baseline="0" dirty="0"/>
              <a:t>and </a:t>
            </a:r>
            <a:r>
              <a:rPr lang="en-GB" sz="1800" b="0" i="0" u="none" strike="noStrike" baseline="0" dirty="0"/>
              <a:t>independence in every situation if they could, but she doesn’t think it’s possible. As a result, these differences in priority tend to give men and women differing views of the same situation.</a:t>
            </a:r>
            <a:endParaRPr lang="en-ID" dirty="0"/>
          </a:p>
        </p:txBody>
      </p:sp>
      <p:sp>
        <p:nvSpPr>
          <p:cNvPr id="4" name="Footer Placeholder 3">
            <a:extLst>
              <a:ext uri="{FF2B5EF4-FFF2-40B4-BE49-F238E27FC236}">
                <a16:creationId xmlns:a16="http://schemas.microsoft.com/office/drawing/2014/main" id="{C85CA902-D905-4C7E-B9D6-D5B0A6EE3ED4}"/>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794130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FEA85-6430-4942-8649-00AA9DBF8489}"/>
              </a:ext>
            </a:extLst>
          </p:cNvPr>
          <p:cNvSpPr>
            <a:spLocks noGrp="1"/>
          </p:cNvSpPr>
          <p:nvPr>
            <p:ph type="title"/>
          </p:nvPr>
        </p:nvSpPr>
        <p:spPr/>
        <p:txBody>
          <a:bodyPr/>
          <a:lstStyle/>
          <a:p>
            <a:r>
              <a:rPr lang="en-GB" b="1" dirty="0"/>
              <a:t>RAPPORT TALK VS. REPORT TALK</a:t>
            </a:r>
            <a:endParaRPr lang="en-ID" b="1" dirty="0"/>
          </a:p>
        </p:txBody>
      </p:sp>
      <p:sp>
        <p:nvSpPr>
          <p:cNvPr id="3" name="Content Placeholder 2">
            <a:extLst>
              <a:ext uri="{FF2B5EF4-FFF2-40B4-BE49-F238E27FC236}">
                <a16:creationId xmlns:a16="http://schemas.microsoft.com/office/drawing/2014/main" id="{CF4371C9-82E8-4886-94E7-E8F4C8772F58}"/>
              </a:ext>
            </a:extLst>
          </p:cNvPr>
          <p:cNvSpPr>
            <a:spLocks noGrp="1"/>
          </p:cNvSpPr>
          <p:nvPr>
            <p:ph idx="1"/>
          </p:nvPr>
        </p:nvSpPr>
        <p:spPr/>
        <p:txBody>
          <a:bodyPr>
            <a:normAutofit fontScale="85000" lnSpcReduction="10000"/>
          </a:bodyPr>
          <a:lstStyle/>
          <a:p>
            <a:pPr algn="l">
              <a:lnSpc>
                <a:spcPct val="110000"/>
              </a:lnSpc>
            </a:pPr>
            <a:r>
              <a:rPr lang="en-ID" sz="1800" b="1" i="0" u="none" strike="noStrike" baseline="0" dirty="0">
                <a:latin typeface="OptimaLTStd-Bold"/>
              </a:rPr>
              <a:t>Rapport talk</a:t>
            </a:r>
          </a:p>
          <a:p>
            <a:pPr marL="0" indent="0" algn="l">
              <a:lnSpc>
                <a:spcPct val="110000"/>
              </a:lnSpc>
              <a:buNone/>
            </a:pPr>
            <a:r>
              <a:rPr lang="en-ID" sz="1800" b="0" i="0" u="none" strike="noStrike" baseline="0" dirty="0">
                <a:latin typeface="OptimaLTStd"/>
              </a:rPr>
              <a:t>	The typical conversational style of women, which seeks to establish connection with others.</a:t>
            </a:r>
          </a:p>
          <a:p>
            <a:pPr algn="l">
              <a:lnSpc>
                <a:spcPct val="110000"/>
              </a:lnSpc>
            </a:pPr>
            <a:r>
              <a:rPr lang="en-ID" sz="1800" b="1" i="0" u="none" strike="noStrike" baseline="0" dirty="0">
                <a:latin typeface="OptimaLTStd-Bold"/>
              </a:rPr>
              <a:t>Report talk</a:t>
            </a:r>
          </a:p>
          <a:p>
            <a:pPr marL="901700" indent="0" algn="l">
              <a:lnSpc>
                <a:spcPct val="110000"/>
              </a:lnSpc>
              <a:buNone/>
            </a:pPr>
            <a:r>
              <a:rPr lang="en-ID" sz="1800" b="0" i="0" u="none" strike="noStrike" baseline="0" dirty="0">
                <a:latin typeface="OptimaLTStd"/>
              </a:rPr>
              <a:t>	The typical monologic style of men, which seeks to command attention, convey information, and win arguments.</a:t>
            </a:r>
          </a:p>
          <a:p>
            <a:pPr marL="901700" indent="0" algn="l">
              <a:lnSpc>
                <a:spcPct val="110000"/>
              </a:lnSpc>
              <a:buNone/>
            </a:pPr>
            <a:endParaRPr lang="en-ID" sz="1800" dirty="0">
              <a:latin typeface="OptimaLTStd"/>
            </a:endParaRPr>
          </a:p>
          <a:p>
            <a:pPr>
              <a:lnSpc>
                <a:spcPct val="110000"/>
              </a:lnSpc>
            </a:pPr>
            <a:r>
              <a:rPr lang="en-GB" sz="1600" b="1" i="0" u="none" strike="noStrike" baseline="0" dirty="0"/>
              <a:t>Private Speaking Vs. Public Speaking</a:t>
            </a:r>
          </a:p>
          <a:p>
            <a:pPr lvl="1">
              <a:lnSpc>
                <a:spcPct val="110000"/>
              </a:lnSpc>
            </a:pPr>
            <a:r>
              <a:rPr lang="en-GB" sz="1400" dirty="0"/>
              <a:t>W</a:t>
            </a:r>
            <a:r>
              <a:rPr lang="en-GB" sz="1400" i="0" u="none" strike="noStrike" baseline="0" dirty="0"/>
              <a:t>omen talk more than men do in private conversations</a:t>
            </a:r>
          </a:p>
          <a:p>
            <a:pPr lvl="1">
              <a:lnSpc>
                <a:spcPct val="110000"/>
              </a:lnSpc>
            </a:pPr>
            <a:r>
              <a:rPr lang="en-GB" sz="1400" i="0" u="none" strike="noStrike" baseline="0" dirty="0"/>
              <a:t>Tannen finds that men use talk as a weapon. The function of the long explanations they use is to command attention, convey information, and insist on agreement</a:t>
            </a:r>
          </a:p>
          <a:p>
            <a:pPr>
              <a:lnSpc>
                <a:spcPct val="110000"/>
              </a:lnSpc>
            </a:pPr>
            <a:r>
              <a:rPr lang="en-ID" sz="1600" b="1" i="0" u="none" strike="noStrike" baseline="0" dirty="0"/>
              <a:t>Telling a Story</a:t>
            </a:r>
          </a:p>
          <a:p>
            <a:pPr lvl="1">
              <a:lnSpc>
                <a:spcPct val="110000"/>
              </a:lnSpc>
            </a:pPr>
            <a:r>
              <a:rPr lang="en-GB" sz="1400" i="0" u="none" strike="noStrike" baseline="0" dirty="0"/>
              <a:t>Tannen notes that men tell more stories than women do—especially jokes. Telling jokes is a masculine way to negotiate </a:t>
            </a:r>
            <a:r>
              <a:rPr lang="en-ID" sz="1400" i="0" u="none" strike="noStrike" baseline="0" dirty="0"/>
              <a:t>status.</a:t>
            </a:r>
          </a:p>
          <a:p>
            <a:pPr lvl="1">
              <a:lnSpc>
                <a:spcPct val="110000"/>
              </a:lnSpc>
            </a:pPr>
            <a:r>
              <a:rPr lang="en-GB" sz="1400" dirty="0"/>
              <a:t>When men aren’t trying to be funny, they tell stories in which they are heroes, often acting alone to overcome great obstacles. On the other hand, women tend to express their desire for community by telling stories about others. </a:t>
            </a:r>
          </a:p>
          <a:p>
            <a:pPr lvl="1">
              <a:lnSpc>
                <a:spcPct val="110000"/>
              </a:lnSpc>
            </a:pPr>
            <a:r>
              <a:rPr lang="en-GB" sz="1400" dirty="0"/>
              <a:t>On rarer occasions when a woman is a character in her own narrative, she usually describes herself as doing something foolish rather than acting in a clever manner. This downplaying of self puts her on the same level with her hearers, thus strengthening her network of support.</a:t>
            </a:r>
          </a:p>
        </p:txBody>
      </p:sp>
      <p:sp>
        <p:nvSpPr>
          <p:cNvPr id="4" name="Footer Placeholder 3">
            <a:extLst>
              <a:ext uri="{FF2B5EF4-FFF2-40B4-BE49-F238E27FC236}">
                <a16:creationId xmlns:a16="http://schemas.microsoft.com/office/drawing/2014/main" id="{6E079C3E-D0F1-4EFD-8718-7EC31CE11A04}"/>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3149106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9358D-A407-4956-BC5B-CB1E601DE1F3}"/>
              </a:ext>
            </a:extLst>
          </p:cNvPr>
          <p:cNvSpPr>
            <a:spLocks noGrp="1"/>
          </p:cNvSpPr>
          <p:nvPr>
            <p:ph type="title"/>
          </p:nvPr>
        </p:nvSpPr>
        <p:spPr/>
        <p:txBody>
          <a:bodyPr/>
          <a:lstStyle/>
          <a:p>
            <a:r>
              <a:rPr lang="en-GB" b="1" dirty="0"/>
              <a:t>RAPPORT TALK VS. REPORT TALK</a:t>
            </a:r>
            <a:endParaRPr lang="en-ID" dirty="0"/>
          </a:p>
        </p:txBody>
      </p:sp>
      <p:sp>
        <p:nvSpPr>
          <p:cNvPr id="3" name="Content Placeholder 2">
            <a:extLst>
              <a:ext uri="{FF2B5EF4-FFF2-40B4-BE49-F238E27FC236}">
                <a16:creationId xmlns:a16="http://schemas.microsoft.com/office/drawing/2014/main" id="{0D328476-711E-45BD-9B58-A3AC9ABE6A65}"/>
              </a:ext>
            </a:extLst>
          </p:cNvPr>
          <p:cNvSpPr>
            <a:spLocks noGrp="1"/>
          </p:cNvSpPr>
          <p:nvPr>
            <p:ph idx="1"/>
          </p:nvPr>
        </p:nvSpPr>
        <p:spPr/>
        <p:txBody>
          <a:bodyPr>
            <a:normAutofit/>
          </a:bodyPr>
          <a:lstStyle/>
          <a:p>
            <a:pPr>
              <a:lnSpc>
                <a:spcPct val="100000"/>
              </a:lnSpc>
            </a:pPr>
            <a:r>
              <a:rPr lang="en-ID" sz="1400" b="1" i="0" u="none" strike="noStrike" baseline="0" dirty="0"/>
              <a:t>Listening</a:t>
            </a:r>
          </a:p>
          <a:p>
            <a:pPr lvl="1">
              <a:lnSpc>
                <a:spcPct val="100000"/>
              </a:lnSpc>
            </a:pPr>
            <a:r>
              <a:rPr lang="en-GB" sz="1400" i="0" u="none" strike="noStrike" baseline="0" dirty="0"/>
              <a:t>When a woman who is listening starts to speak before the other person is finished, she usually does so to add a word of agreement, to show support, or</a:t>
            </a:r>
          </a:p>
          <a:p>
            <a:pPr lvl="1">
              <a:lnSpc>
                <a:spcPct val="100000"/>
              </a:lnSpc>
            </a:pPr>
            <a:r>
              <a:rPr lang="en-GB" sz="1400" i="0" u="none" strike="noStrike" baseline="0" dirty="0"/>
              <a:t>to finish a sentence with what she thinks the speaker will say. Tannen labels this cooperative overlap. She says that from a woman’s perspective, cooperative overlap is a sign of rapport rather than a competitive ploy to control the conversation.</a:t>
            </a:r>
          </a:p>
          <a:p>
            <a:pPr lvl="1">
              <a:lnSpc>
                <a:spcPct val="100000"/>
              </a:lnSpc>
            </a:pPr>
            <a:r>
              <a:rPr lang="en-GB" sz="1400" i="0" u="none" strike="noStrike" baseline="0" dirty="0"/>
              <a:t>She also recognizes that men don’t see it that way. Men regard any interruption as a power move to take control of the conversation, because in their world that’s how it’s done.</a:t>
            </a:r>
          </a:p>
          <a:p>
            <a:pPr>
              <a:lnSpc>
                <a:spcPct val="100000"/>
              </a:lnSpc>
            </a:pPr>
            <a:r>
              <a:rPr lang="en-ID" sz="1400" b="1" i="0" u="none" strike="noStrike" baseline="0" dirty="0"/>
              <a:t>Asking Questions</a:t>
            </a:r>
          </a:p>
          <a:p>
            <a:pPr lvl="1">
              <a:lnSpc>
                <a:spcPct val="100000"/>
              </a:lnSpc>
            </a:pPr>
            <a:r>
              <a:rPr lang="en-GB" sz="1400" b="0" i="0" u="none" strike="noStrike" baseline="0" dirty="0"/>
              <a:t>Women ask questions to establish a connection with others</a:t>
            </a:r>
            <a:endParaRPr lang="en-ID" sz="1400" b="1" dirty="0"/>
          </a:p>
          <a:p>
            <a:pPr lvl="1">
              <a:lnSpc>
                <a:spcPct val="100000"/>
              </a:lnSpc>
            </a:pPr>
            <a:r>
              <a:rPr lang="en-ID" sz="1400" b="1" dirty="0"/>
              <a:t>Men don’t ask questions to invite dialogue</a:t>
            </a:r>
            <a:endParaRPr lang="en-GB" sz="1400" b="1" dirty="0"/>
          </a:p>
          <a:p>
            <a:pPr>
              <a:lnSpc>
                <a:spcPct val="100000"/>
              </a:lnSpc>
            </a:pPr>
            <a:r>
              <a:rPr lang="en-ID" sz="1400" b="1" i="0" u="none" strike="noStrike" baseline="0" dirty="0"/>
              <a:t>Conflict</a:t>
            </a:r>
          </a:p>
          <a:p>
            <a:pPr lvl="1">
              <a:lnSpc>
                <a:spcPct val="100000"/>
              </a:lnSpc>
            </a:pPr>
            <a:r>
              <a:rPr lang="en-GB" sz="1400" dirty="0"/>
              <a:t>Many men are more comfortable with conflict and are therefore less likely to hold themselves in check</a:t>
            </a:r>
          </a:p>
          <a:p>
            <a:pPr lvl="1">
              <a:lnSpc>
                <a:spcPct val="100000"/>
              </a:lnSpc>
            </a:pPr>
            <a:r>
              <a:rPr lang="en-GB" sz="1400" dirty="0"/>
              <a:t>To most women, conflict is a threat to connection—to be avoided at all costs.</a:t>
            </a:r>
            <a:endParaRPr lang="en-ID" sz="1400" dirty="0"/>
          </a:p>
        </p:txBody>
      </p:sp>
      <p:sp>
        <p:nvSpPr>
          <p:cNvPr id="4" name="Footer Placeholder 3">
            <a:extLst>
              <a:ext uri="{FF2B5EF4-FFF2-40B4-BE49-F238E27FC236}">
                <a16:creationId xmlns:a16="http://schemas.microsoft.com/office/drawing/2014/main" id="{CF12675C-5115-4887-B5AB-7A9951E0D188}"/>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320120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9D2A0-F748-4196-89A4-35D907E27179}"/>
              </a:ext>
            </a:extLst>
          </p:cNvPr>
          <p:cNvSpPr>
            <a:spLocks noGrp="1"/>
          </p:cNvSpPr>
          <p:nvPr>
            <p:ph type="title"/>
          </p:nvPr>
        </p:nvSpPr>
        <p:spPr/>
        <p:txBody>
          <a:bodyPr/>
          <a:lstStyle/>
          <a:p>
            <a:r>
              <a:rPr lang="en-ID" dirty="0" err="1"/>
              <a:t>Teori</a:t>
            </a:r>
            <a:r>
              <a:rPr lang="en-ID" dirty="0"/>
              <a:t> </a:t>
            </a:r>
            <a:r>
              <a:rPr lang="en-ID" dirty="0" err="1"/>
              <a:t>Kebungkaman</a:t>
            </a:r>
            <a:br>
              <a:rPr lang="en-ID" dirty="0"/>
            </a:br>
            <a:r>
              <a:rPr lang="en-ID" i="1" dirty="0"/>
              <a:t>Muted Group Theory</a:t>
            </a:r>
          </a:p>
        </p:txBody>
      </p:sp>
      <p:sp>
        <p:nvSpPr>
          <p:cNvPr id="3" name="Content Placeholder 2">
            <a:extLst>
              <a:ext uri="{FF2B5EF4-FFF2-40B4-BE49-F238E27FC236}">
                <a16:creationId xmlns:a16="http://schemas.microsoft.com/office/drawing/2014/main" id="{C146BBEB-DC55-4C2E-AB6F-F5DD29A94BF4}"/>
              </a:ext>
            </a:extLst>
          </p:cNvPr>
          <p:cNvSpPr>
            <a:spLocks noGrp="1"/>
          </p:cNvSpPr>
          <p:nvPr>
            <p:ph idx="1"/>
          </p:nvPr>
        </p:nvSpPr>
        <p:spPr/>
        <p:txBody>
          <a:bodyPr>
            <a:normAutofit/>
          </a:bodyPr>
          <a:lstStyle/>
          <a:p>
            <a:pPr>
              <a:lnSpc>
                <a:spcPct val="100000"/>
              </a:lnSpc>
            </a:pPr>
            <a:r>
              <a:rPr lang="en-GB" sz="1800" b="0" i="0" u="none" strike="noStrike" baseline="0" dirty="0"/>
              <a:t>Cheris </a:t>
            </a:r>
            <a:r>
              <a:rPr lang="en-GB" sz="1800" b="0" i="0" u="none" strike="noStrike" baseline="0" dirty="0" err="1"/>
              <a:t>Kramarae</a:t>
            </a:r>
            <a:r>
              <a:rPr lang="en-GB" sz="1800" b="0" i="0" u="none" strike="noStrike" baseline="0" dirty="0"/>
              <a:t> maintains that language is literally a </a:t>
            </a:r>
            <a:r>
              <a:rPr lang="en-GB" sz="1800" b="0" i="1" u="none" strike="noStrike" baseline="0" dirty="0"/>
              <a:t>man </a:t>
            </a:r>
            <a:r>
              <a:rPr lang="en-GB" sz="1800" b="0" i="0" u="none" strike="noStrike" baseline="0" dirty="0"/>
              <a:t>-made construction.</a:t>
            </a:r>
          </a:p>
          <a:p>
            <a:pPr algn="l">
              <a:lnSpc>
                <a:spcPct val="100000"/>
              </a:lnSpc>
            </a:pPr>
            <a:r>
              <a:rPr lang="en-GB" sz="1800" b="0" i="0" u="none" strike="noStrike" baseline="0" dirty="0"/>
              <a:t>The language of a particular culture does not serve all its speakers equally, for not all speakers contribute in an equal fashion to its formulation. Women (and members of other subordinate groups) are not as free or as able as men are to say what they wish, when and where they wish, because the words and the norms for their use have been formulated by the dominant group, men.</a:t>
            </a:r>
          </a:p>
          <a:p>
            <a:pPr algn="l">
              <a:lnSpc>
                <a:spcPct val="100000"/>
              </a:lnSpc>
            </a:pPr>
            <a:r>
              <a:rPr lang="en-ID" sz="1800" b="1" i="0" u="none" strike="noStrike" baseline="0" dirty="0"/>
              <a:t>Muted group:</a:t>
            </a:r>
          </a:p>
          <a:p>
            <a:pPr algn="l">
              <a:lnSpc>
                <a:spcPct val="100000"/>
              </a:lnSpc>
            </a:pPr>
            <a:r>
              <a:rPr lang="en-ID" sz="1800" b="0" i="0" u="none" strike="noStrike" baseline="0" dirty="0"/>
              <a:t>People belonging to low power groups who must change their language when communicating publicly, thus, their ideas are often overlooked; e.g., women.</a:t>
            </a:r>
          </a:p>
          <a:p>
            <a:pPr algn="l">
              <a:lnSpc>
                <a:spcPct val="100000"/>
              </a:lnSpc>
            </a:pPr>
            <a:r>
              <a:rPr lang="en-GB" sz="1800" b="0" i="0" u="none" strike="noStrike" baseline="0" dirty="0" err="1"/>
              <a:t>Kramarae</a:t>
            </a:r>
            <a:r>
              <a:rPr lang="en-GB" sz="1800" b="0" i="0" u="none" strike="noStrike" baseline="0" dirty="0"/>
              <a:t> starts with the assumption that “women perceive the world differently from men because of women’s and men’s different experience and activities rooted in the division of </a:t>
            </a:r>
            <a:r>
              <a:rPr lang="en-GB" sz="1800" b="0" i="0" u="none" strike="noStrike" baseline="0" dirty="0" err="1"/>
              <a:t>labor</a:t>
            </a:r>
            <a:r>
              <a:rPr lang="en-GB" sz="1800" b="0" i="0" u="none" strike="noStrike" baseline="0" dirty="0"/>
              <a:t>.</a:t>
            </a:r>
            <a:endParaRPr lang="en-ID" dirty="0"/>
          </a:p>
        </p:txBody>
      </p:sp>
      <p:sp>
        <p:nvSpPr>
          <p:cNvPr id="4" name="Footer Placeholder 3">
            <a:extLst>
              <a:ext uri="{FF2B5EF4-FFF2-40B4-BE49-F238E27FC236}">
                <a16:creationId xmlns:a16="http://schemas.microsoft.com/office/drawing/2014/main" id="{106C9CDE-AB7B-4131-8864-9322F620A61C}"/>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895046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62CEB-F940-41F9-BCD7-E83A0E628AEC}"/>
              </a:ext>
            </a:extLst>
          </p:cNvPr>
          <p:cNvSpPr>
            <a:spLocks noGrp="1"/>
          </p:cNvSpPr>
          <p:nvPr>
            <p:ph type="title"/>
          </p:nvPr>
        </p:nvSpPr>
        <p:spPr/>
        <p:txBody>
          <a:bodyPr/>
          <a:lstStyle/>
          <a:p>
            <a:r>
              <a:rPr lang="en-GB" dirty="0"/>
              <a:t>THE MASCULINE POWER TO NAME EXPERIENCE</a:t>
            </a:r>
            <a:endParaRPr lang="en-ID" dirty="0"/>
          </a:p>
        </p:txBody>
      </p:sp>
      <p:sp>
        <p:nvSpPr>
          <p:cNvPr id="3" name="Content Placeholder 2">
            <a:extLst>
              <a:ext uri="{FF2B5EF4-FFF2-40B4-BE49-F238E27FC236}">
                <a16:creationId xmlns:a16="http://schemas.microsoft.com/office/drawing/2014/main" id="{DF483A1B-62F8-46FE-9481-E2EA85CFD594}"/>
              </a:ext>
            </a:extLst>
          </p:cNvPr>
          <p:cNvSpPr>
            <a:spLocks noGrp="1"/>
          </p:cNvSpPr>
          <p:nvPr>
            <p:ph idx="1"/>
          </p:nvPr>
        </p:nvSpPr>
        <p:spPr/>
        <p:txBody>
          <a:bodyPr>
            <a:normAutofit/>
          </a:bodyPr>
          <a:lstStyle/>
          <a:p>
            <a:pPr algn="l">
              <a:lnSpc>
                <a:spcPct val="100000"/>
              </a:lnSpc>
            </a:pPr>
            <a:r>
              <a:rPr lang="en-GB" sz="1800" b="0" i="0" u="none" strike="noStrike" baseline="0" dirty="0" err="1"/>
              <a:t>Kramarae</a:t>
            </a:r>
            <a:r>
              <a:rPr lang="en-GB" sz="1800" b="0" i="0" u="none" strike="noStrike" baseline="0" dirty="0"/>
              <a:t> notes that men’s control of the dominant mode of expression has produced a vast stock of derogatory, gender-specific terms to refer to women’s talking— </a:t>
            </a:r>
            <a:r>
              <a:rPr lang="en-GB" sz="1800" b="0" i="1" u="none" strike="noStrike" baseline="0" dirty="0"/>
              <a:t>catty, bitchy, shrill, cackling, gossipy, chitchat, sharp-tongued, </a:t>
            </a:r>
            <a:r>
              <a:rPr lang="en-GB" sz="1800" b="0" i="0" u="none" strike="noStrike" baseline="0" dirty="0"/>
              <a:t>and so forth. There is no corresponding vocabulary </a:t>
            </a:r>
            <a:r>
              <a:rPr lang="en-ID" sz="1800" b="0" i="0" u="none" strike="noStrike" baseline="0" dirty="0"/>
              <a:t>to disparage men’s conversation.</a:t>
            </a:r>
          </a:p>
          <a:p>
            <a:pPr algn="l">
              <a:lnSpc>
                <a:spcPct val="100000"/>
              </a:lnSpc>
            </a:pPr>
            <a:r>
              <a:rPr lang="en-GB" sz="1800" b="0" i="0" u="none" strike="noStrike" baseline="0" dirty="0"/>
              <a:t>In case you think this lexical bias is limited to descriptions of speech, consider the variety of terms in the English language to describe sexually promiscuous individuals. </a:t>
            </a:r>
          </a:p>
          <a:p>
            <a:pPr algn="l">
              <a:lnSpc>
                <a:spcPct val="100000"/>
              </a:lnSpc>
            </a:pPr>
            <a:r>
              <a:rPr lang="en-GB" sz="1800" b="0" i="0" u="none" strike="noStrike" baseline="0" dirty="0"/>
              <a:t>By one count, there are 22 gender-related words to label men who are sexually loose— </a:t>
            </a:r>
            <a:r>
              <a:rPr lang="en-GB" sz="1800" b="0" i="1" u="none" strike="noStrike" baseline="0" dirty="0"/>
              <a:t>playboy, stud, rake, gigolo, player, Don Juan, lothario, womanizer, </a:t>
            </a:r>
            <a:r>
              <a:rPr lang="en-GB" sz="1800" b="0" i="0" u="none" strike="noStrike" baseline="0" dirty="0"/>
              <a:t>and so on. </a:t>
            </a:r>
          </a:p>
          <a:p>
            <a:pPr algn="l">
              <a:lnSpc>
                <a:spcPct val="100000"/>
              </a:lnSpc>
            </a:pPr>
            <a:r>
              <a:rPr lang="en-GB" sz="1800" b="0" i="0" u="none" strike="noStrike" baseline="0" dirty="0"/>
              <a:t>There are more than 200 words that label sexually loose women— </a:t>
            </a:r>
            <a:r>
              <a:rPr lang="en-GB" sz="1800" b="0" i="1" u="none" strike="noStrike" baseline="0" dirty="0"/>
              <a:t>slut, </a:t>
            </a:r>
            <a:r>
              <a:rPr lang="en-ID" sz="1800" b="0" i="1" u="none" strike="noStrike" baseline="0" dirty="0"/>
              <a:t>whore, hooker, prostitute, trollop, mistress, harlot, Jezebel, hussy, concubine, streetwalker, </a:t>
            </a:r>
            <a:r>
              <a:rPr lang="en-GB" sz="1800" b="0" i="1" u="none" strike="noStrike" baseline="0" dirty="0"/>
              <a:t>strumpet, easy lay, </a:t>
            </a:r>
            <a:r>
              <a:rPr lang="en-GB" sz="1800" b="0" i="0" u="none" strike="noStrike" baseline="0" dirty="0"/>
              <a:t>and the like.</a:t>
            </a:r>
            <a:endParaRPr lang="en-ID" dirty="0"/>
          </a:p>
        </p:txBody>
      </p:sp>
      <p:sp>
        <p:nvSpPr>
          <p:cNvPr id="4" name="Footer Placeholder 3">
            <a:extLst>
              <a:ext uri="{FF2B5EF4-FFF2-40B4-BE49-F238E27FC236}">
                <a16:creationId xmlns:a16="http://schemas.microsoft.com/office/drawing/2014/main" id="{E5E95A36-C8B0-4059-8055-4CCC854E4517}"/>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4046404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EA69B-C06B-4FFE-884C-F71F7BCD30FB}"/>
              </a:ext>
            </a:extLst>
          </p:cNvPr>
          <p:cNvSpPr>
            <a:spLocks noGrp="1"/>
          </p:cNvSpPr>
          <p:nvPr>
            <p:ph type="title"/>
          </p:nvPr>
        </p:nvSpPr>
        <p:spPr/>
        <p:txBody>
          <a:bodyPr/>
          <a:lstStyle/>
          <a:p>
            <a:r>
              <a:rPr lang="en-GB" dirty="0"/>
              <a:t>MEN AS THE GATEKEEPERS OF COMMUNICATION</a:t>
            </a:r>
            <a:endParaRPr lang="en-ID" dirty="0"/>
          </a:p>
        </p:txBody>
      </p:sp>
      <p:sp>
        <p:nvSpPr>
          <p:cNvPr id="3" name="Content Placeholder 2">
            <a:extLst>
              <a:ext uri="{FF2B5EF4-FFF2-40B4-BE49-F238E27FC236}">
                <a16:creationId xmlns:a16="http://schemas.microsoft.com/office/drawing/2014/main" id="{B8BF3D1F-991B-4713-AC59-49A804604FFB}"/>
              </a:ext>
            </a:extLst>
          </p:cNvPr>
          <p:cNvSpPr>
            <a:spLocks noGrp="1"/>
          </p:cNvSpPr>
          <p:nvPr>
            <p:ph idx="1"/>
          </p:nvPr>
        </p:nvSpPr>
        <p:spPr/>
        <p:txBody>
          <a:bodyPr/>
          <a:lstStyle/>
          <a:p>
            <a:pPr algn="l">
              <a:lnSpc>
                <a:spcPct val="100000"/>
              </a:lnSpc>
            </a:pPr>
            <a:r>
              <a:rPr lang="en-ID" sz="1800" b="1" i="0" u="none" strike="noStrike" baseline="0" dirty="0"/>
              <a:t>Gatekeepers: </a:t>
            </a:r>
          </a:p>
          <a:p>
            <a:pPr marL="265113" indent="0" algn="l">
              <a:lnSpc>
                <a:spcPct val="100000"/>
              </a:lnSpc>
              <a:buNone/>
            </a:pPr>
            <a:r>
              <a:rPr lang="en-ID" sz="1800" b="0" i="0" u="none" strike="noStrike" baseline="0" dirty="0"/>
              <a:t>Editors and other arbiters of culture who determine which books, essays, poetry, plays, film scripts, </a:t>
            </a:r>
            <a:r>
              <a:rPr lang="en-GB" sz="1800" b="0" i="0" u="none" strike="noStrike" baseline="0" dirty="0"/>
              <a:t>etc. will appear in the </a:t>
            </a:r>
            <a:r>
              <a:rPr lang="en-ID" sz="1800" b="0" i="0" u="none" strike="noStrike" baseline="0" dirty="0"/>
              <a:t>mass media.</a:t>
            </a:r>
          </a:p>
          <a:p>
            <a:pPr algn="l">
              <a:lnSpc>
                <a:spcPct val="100000"/>
              </a:lnSpc>
            </a:pPr>
            <a:r>
              <a:rPr lang="en-GB" sz="1800" b="0" i="0" u="none" strike="noStrike" baseline="0" dirty="0"/>
              <a:t>Men attend to and treat as significant only what men say. The circle of men whose writing and talk was significant to each other extends backwards in time as far as our records reach. What men were doing was relevant to men, was written by men about men for men. Men listened and listen to what one another said. </a:t>
            </a:r>
            <a:endParaRPr lang="en-ID" dirty="0"/>
          </a:p>
        </p:txBody>
      </p:sp>
      <p:sp>
        <p:nvSpPr>
          <p:cNvPr id="4" name="Footer Placeholder 3">
            <a:extLst>
              <a:ext uri="{FF2B5EF4-FFF2-40B4-BE49-F238E27FC236}">
                <a16:creationId xmlns:a16="http://schemas.microsoft.com/office/drawing/2014/main" id="{84BE2875-71A2-441D-A537-AD8A718ADA9F}"/>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4174740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1BC02-2C58-424D-AD7F-E7BAE12A8B0A}"/>
              </a:ext>
            </a:extLst>
          </p:cNvPr>
          <p:cNvSpPr>
            <a:spLocks noGrp="1"/>
          </p:cNvSpPr>
          <p:nvPr>
            <p:ph type="title"/>
          </p:nvPr>
        </p:nvSpPr>
        <p:spPr>
          <a:xfrm>
            <a:off x="838200" y="365125"/>
            <a:ext cx="10515600" cy="501149"/>
          </a:xfrm>
        </p:spPr>
        <p:txBody>
          <a:bodyPr>
            <a:normAutofit fontScale="90000"/>
          </a:bodyPr>
          <a:lstStyle/>
          <a:p>
            <a:r>
              <a:rPr lang="en-GB" dirty="0"/>
              <a:t>Read this story</a:t>
            </a:r>
            <a:endParaRPr lang="en-ID" dirty="0"/>
          </a:p>
        </p:txBody>
      </p:sp>
      <p:sp>
        <p:nvSpPr>
          <p:cNvPr id="3" name="Content Placeholder 2">
            <a:extLst>
              <a:ext uri="{FF2B5EF4-FFF2-40B4-BE49-F238E27FC236}">
                <a16:creationId xmlns:a16="http://schemas.microsoft.com/office/drawing/2014/main" id="{616D6A4D-E0D1-4953-B2F5-A1717E778631}"/>
              </a:ext>
            </a:extLst>
          </p:cNvPr>
          <p:cNvSpPr>
            <a:spLocks noGrp="1"/>
          </p:cNvSpPr>
          <p:nvPr>
            <p:ph idx="1"/>
          </p:nvPr>
        </p:nvSpPr>
        <p:spPr>
          <a:xfrm>
            <a:off x="838200" y="1022684"/>
            <a:ext cx="10515600" cy="5333666"/>
          </a:xfrm>
        </p:spPr>
        <p:txBody>
          <a:bodyPr>
            <a:normAutofit fontScale="85000" lnSpcReduction="10000"/>
          </a:bodyPr>
          <a:lstStyle/>
          <a:p>
            <a:pPr algn="l">
              <a:lnSpc>
                <a:spcPct val="110000"/>
              </a:lnSpc>
            </a:pPr>
            <a:r>
              <a:rPr lang="en-GB" sz="1800" b="0" i="0" u="none" strike="noStrike" baseline="0" dirty="0">
                <a:latin typeface="PalatinoLTStd-Roman"/>
              </a:rPr>
              <a:t>He was fifty; I was twenty-one. He was the major professor in my area; I was a first year M.A. student. His position was secure; mine was nebulous and contingent on his support of me. He felt entitled; I felt dependent. He probably hasn’t thought much about what happened; I’ve never forgotten. Like most beginning students, I was unsure of myself and my abilities, so I was hungry for praise and indicators of my intellectual merit. . . . Then, one November morning I found a note in my mailbox from Professor X, the senior faculty member in my area and, thus, a person very important to me. In the note Professor X asked me to come by his office late that afternoon to discuss a paper I’d written for him. </a:t>
            </a:r>
          </a:p>
          <a:p>
            <a:pPr algn="l">
              <a:lnSpc>
                <a:spcPct val="110000"/>
              </a:lnSpc>
            </a:pPr>
            <a:r>
              <a:rPr lang="en-GB" sz="1800" b="0" i="0" u="none" strike="noStrike" baseline="0" dirty="0">
                <a:latin typeface="PalatinoLTStd-Roman"/>
              </a:rPr>
              <a:t>The conversation closed with his telling me that we should plan on getting to know each other and working together closely. I wanted to work with him and agreed. We stood and he embraced me and pressed a kiss on me. I recall backing up in surprise. I really didn’t know what was happening. He smiled and told me that being “friends” could do nothing but enhance our working relationship. I said nothing, but felt badly confused. . . . This man was a respectable faculty member and surely he knew more about norms for student–faculty relationships than I did. So I figured I must be wrong to feel his </a:t>
            </a:r>
            <a:r>
              <a:rPr lang="en-GB" sz="1800" b="0" i="0" u="none" strike="noStrike" baseline="0" dirty="0" err="1">
                <a:latin typeface="PalatinoLTStd-Roman"/>
              </a:rPr>
              <a:t>behavior</a:t>
            </a:r>
            <a:r>
              <a:rPr lang="en-GB" sz="1800" b="0" i="0" u="none" strike="noStrike" baseline="0" dirty="0">
                <a:latin typeface="PalatinoLTStd-Roman"/>
              </a:rPr>
              <a:t> was inappropriate, must be misconstruing his motives, exaggerating the significance of “being friendly.” . . . </a:t>
            </a:r>
          </a:p>
          <a:p>
            <a:pPr algn="l">
              <a:lnSpc>
                <a:spcPct val="110000"/>
              </a:lnSpc>
            </a:pPr>
            <a:r>
              <a:rPr lang="en-GB" sz="1800" b="0" i="0" u="none" strike="noStrike" baseline="0" dirty="0">
                <a:latin typeface="PalatinoLTStd-Roman"/>
              </a:rPr>
              <a:t>So I planned to have an “open talk” with him. I was at a disadvantage in our “open talk,” because I approached it as a chance to clarify feelings while he used it as an occasion to reinterpret and redefine what was happening in ways that suited his purposes. I told him I didn’t feel right “being so friendly” with him. He replied that I was over-reacting and, further, that my small-town southern upbringing was showing. . . . I told him I was concerned that he wasn’t being objective about my work, but was praising it because he wanted to be “friends” with me; he twisted this, explaining he was judging my work fairly, BUT that being “friends” did increase his interest in helping me professionally. No matter what I said, he had a response that defi ned my feelings as inappropriate</a:t>
            </a:r>
            <a:endParaRPr lang="en-ID" dirty="0"/>
          </a:p>
        </p:txBody>
      </p:sp>
      <p:sp>
        <p:nvSpPr>
          <p:cNvPr id="4" name="Footer Placeholder 3">
            <a:extLst>
              <a:ext uri="{FF2B5EF4-FFF2-40B4-BE49-F238E27FC236}">
                <a16:creationId xmlns:a16="http://schemas.microsoft.com/office/drawing/2014/main" id="{347D539F-F666-4932-A43A-FE4CFB7DF3A7}"/>
              </a:ext>
            </a:extLst>
          </p:cNvPr>
          <p:cNvSpPr>
            <a:spLocks noGrp="1"/>
          </p:cNvSpPr>
          <p:nvPr>
            <p:ph type="ftr" sz="quarter" idx="11"/>
          </p:nvPr>
        </p:nvSpPr>
        <p:spPr/>
        <p:txBody>
          <a:bodyPr/>
          <a:lstStyle/>
          <a:p>
            <a:r>
              <a:rPr lang="en-GB" dirty="0"/>
              <a:t>E.M. Griffin. A First Look at Communication Theory</a:t>
            </a:r>
            <a:endParaRPr lang="en-ID" dirty="0"/>
          </a:p>
        </p:txBody>
      </p:sp>
    </p:spTree>
    <p:extLst>
      <p:ext uri="{BB962C8B-B14F-4D97-AF65-F5344CB8AC3E}">
        <p14:creationId xmlns:p14="http://schemas.microsoft.com/office/powerpoint/2010/main" val="3209597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E51FD-6832-4A81-B02C-E4003D57E702}"/>
              </a:ext>
            </a:extLst>
          </p:cNvPr>
          <p:cNvSpPr>
            <a:spLocks noGrp="1"/>
          </p:cNvSpPr>
          <p:nvPr>
            <p:ph type="title"/>
          </p:nvPr>
        </p:nvSpPr>
        <p:spPr/>
        <p:txBody>
          <a:bodyPr/>
          <a:lstStyle/>
          <a:p>
            <a:r>
              <a:rPr lang="en-GB" b="1" dirty="0"/>
              <a:t>Masih </a:t>
            </a:r>
            <a:r>
              <a:rPr lang="en-GB" b="1" dirty="0" err="1"/>
              <a:t>ingat</a:t>
            </a:r>
            <a:r>
              <a:rPr lang="en-GB" b="1" dirty="0"/>
              <a:t> </a:t>
            </a:r>
            <a:r>
              <a:rPr lang="en-GB" b="1" dirty="0" err="1"/>
              <a:t>dengan</a:t>
            </a:r>
            <a:r>
              <a:rPr lang="en-GB" b="1" dirty="0"/>
              <a:t> </a:t>
            </a:r>
            <a:r>
              <a:rPr lang="en-GB" b="1" dirty="0" err="1"/>
              <a:t>Dimensi</a:t>
            </a:r>
            <a:r>
              <a:rPr lang="en-GB" b="1" dirty="0"/>
              <a:t> Nilai </a:t>
            </a:r>
            <a:r>
              <a:rPr lang="en-US" b="1" dirty="0"/>
              <a:t>HOFSTEDE?</a:t>
            </a:r>
            <a:endParaRPr lang="en-ID" b="1" dirty="0"/>
          </a:p>
        </p:txBody>
      </p:sp>
      <p:sp>
        <p:nvSpPr>
          <p:cNvPr id="3" name="Content Placeholder 2">
            <a:extLst>
              <a:ext uri="{FF2B5EF4-FFF2-40B4-BE49-F238E27FC236}">
                <a16:creationId xmlns:a16="http://schemas.microsoft.com/office/drawing/2014/main" id="{BE09EC3D-F322-4376-B114-99CFFED4E181}"/>
              </a:ext>
            </a:extLst>
          </p:cNvPr>
          <p:cNvSpPr>
            <a:spLocks noGrp="1"/>
          </p:cNvSpPr>
          <p:nvPr>
            <p:ph idx="1"/>
          </p:nvPr>
        </p:nvSpPr>
        <p:spPr/>
        <p:txBody>
          <a:bodyPr>
            <a:normAutofit fontScale="92500" lnSpcReduction="20000"/>
          </a:bodyPr>
          <a:lstStyle/>
          <a:p>
            <a:pPr lvl="1">
              <a:lnSpc>
                <a:spcPct val="110000"/>
              </a:lnSpc>
            </a:pPr>
            <a:r>
              <a:rPr lang="en-US" sz="2800" dirty="0"/>
              <a:t>individualism/ collectivism, </a:t>
            </a:r>
          </a:p>
          <a:p>
            <a:pPr lvl="1">
              <a:lnSpc>
                <a:spcPct val="110000"/>
              </a:lnSpc>
            </a:pPr>
            <a:r>
              <a:rPr lang="en-US" sz="2800" dirty="0"/>
              <a:t>uncertainty avoidance, </a:t>
            </a:r>
          </a:p>
          <a:p>
            <a:pPr lvl="1">
              <a:lnSpc>
                <a:spcPct val="110000"/>
              </a:lnSpc>
            </a:pPr>
            <a:r>
              <a:rPr lang="en-US" sz="2800" dirty="0"/>
              <a:t>power distance, </a:t>
            </a:r>
          </a:p>
          <a:p>
            <a:pPr lvl="1">
              <a:lnSpc>
                <a:spcPct val="110000"/>
              </a:lnSpc>
            </a:pPr>
            <a:r>
              <a:rPr lang="en-US" sz="2800" dirty="0"/>
              <a:t>masculinity/femininity,</a:t>
            </a:r>
          </a:p>
          <a:p>
            <a:pPr lvl="1">
              <a:lnSpc>
                <a:spcPct val="110000"/>
              </a:lnSpc>
            </a:pPr>
            <a:r>
              <a:rPr lang="en-US" sz="2800" dirty="0"/>
              <a:t>long-term/short-term orientation, </a:t>
            </a:r>
          </a:p>
          <a:p>
            <a:pPr lvl="1">
              <a:lnSpc>
                <a:spcPct val="110000"/>
              </a:lnSpc>
            </a:pPr>
            <a:r>
              <a:rPr lang="en-US" sz="2800" dirty="0"/>
              <a:t>indulgence/restraint</a:t>
            </a:r>
          </a:p>
          <a:p>
            <a:pPr marL="0" indent="0">
              <a:lnSpc>
                <a:spcPct val="110000"/>
              </a:lnSpc>
              <a:buNone/>
            </a:pPr>
            <a:r>
              <a:rPr lang="en-ID" dirty="0" err="1"/>
              <a:t>Dimensi</a:t>
            </a:r>
            <a:r>
              <a:rPr lang="en-ID" dirty="0"/>
              <a:t> </a:t>
            </a:r>
            <a:r>
              <a:rPr lang="en-ID" dirty="0" err="1"/>
              <a:t>nilai</a:t>
            </a:r>
            <a:r>
              <a:rPr lang="en-ID" dirty="0"/>
              <a:t> di </a:t>
            </a:r>
            <a:r>
              <a:rPr lang="en-ID" dirty="0" err="1"/>
              <a:t>atas</a:t>
            </a:r>
            <a:r>
              <a:rPr lang="en-ID" dirty="0"/>
              <a:t> </a:t>
            </a:r>
            <a:r>
              <a:rPr lang="en-ID" dirty="0" err="1"/>
              <a:t>menjadi</a:t>
            </a:r>
            <a:r>
              <a:rPr lang="en-ID" dirty="0"/>
              <a:t> </a:t>
            </a:r>
            <a:r>
              <a:rPr lang="en-ID" dirty="0" err="1"/>
              <a:t>dasar</a:t>
            </a:r>
            <a:r>
              <a:rPr lang="en-ID" dirty="0"/>
              <a:t> </a:t>
            </a:r>
            <a:r>
              <a:rPr lang="en-ID" dirty="0" err="1"/>
              <a:t>untuk</a:t>
            </a:r>
            <a:r>
              <a:rPr lang="en-ID" dirty="0"/>
              <a:t> </a:t>
            </a:r>
            <a:r>
              <a:rPr lang="en-ID" dirty="0" err="1"/>
              <a:t>banyak</a:t>
            </a:r>
            <a:r>
              <a:rPr lang="en-ID" dirty="0"/>
              <a:t> </a:t>
            </a:r>
            <a:r>
              <a:rPr lang="en-ID" dirty="0" err="1"/>
              <a:t>peneliti</a:t>
            </a:r>
            <a:r>
              <a:rPr lang="en-ID" dirty="0"/>
              <a:t> lain </a:t>
            </a:r>
            <a:r>
              <a:rPr lang="en-ID" dirty="0" err="1"/>
              <a:t>dalam</a:t>
            </a:r>
            <a:r>
              <a:rPr lang="en-ID" dirty="0"/>
              <a:t> </a:t>
            </a:r>
            <a:r>
              <a:rPr lang="en-ID" dirty="0" err="1"/>
              <a:t>membedakan</a:t>
            </a:r>
            <a:r>
              <a:rPr lang="en-ID" dirty="0"/>
              <a:t> </a:t>
            </a:r>
            <a:r>
              <a:rPr lang="en-ID" dirty="0" err="1"/>
              <a:t>variasi</a:t>
            </a:r>
            <a:r>
              <a:rPr lang="en-ID" dirty="0"/>
              <a:t> </a:t>
            </a:r>
            <a:r>
              <a:rPr lang="en-ID" dirty="0" err="1"/>
              <a:t>budaya</a:t>
            </a:r>
            <a:r>
              <a:rPr lang="en-ID" dirty="0"/>
              <a:t>. </a:t>
            </a:r>
            <a:r>
              <a:rPr lang="en-ID" dirty="0" err="1"/>
              <a:t>Begitu</a:t>
            </a:r>
            <a:r>
              <a:rPr lang="en-ID" dirty="0"/>
              <a:t> pula </a:t>
            </a:r>
            <a:r>
              <a:rPr lang="en-ID" dirty="0" err="1"/>
              <a:t>dengan</a:t>
            </a:r>
            <a:r>
              <a:rPr lang="en-ID" dirty="0"/>
              <a:t> High Context dan Low Context </a:t>
            </a:r>
            <a:r>
              <a:rPr lang="en-ID" dirty="0" err="1"/>
              <a:t>milik</a:t>
            </a:r>
            <a:r>
              <a:rPr lang="en-ID" dirty="0"/>
              <a:t> Stuart Hall yang </a:t>
            </a:r>
            <a:r>
              <a:rPr lang="en-ID" dirty="0" err="1"/>
              <a:t>menjadi</a:t>
            </a:r>
            <a:r>
              <a:rPr lang="en-ID" dirty="0"/>
              <a:t> </a:t>
            </a:r>
            <a:r>
              <a:rPr lang="en-ID" dirty="0" err="1"/>
              <a:t>dasar</a:t>
            </a:r>
            <a:r>
              <a:rPr lang="en-ID" dirty="0"/>
              <a:t> </a:t>
            </a:r>
            <a:r>
              <a:rPr lang="en-ID" dirty="0" err="1"/>
              <a:t>berbagai</a:t>
            </a:r>
            <a:r>
              <a:rPr lang="en-ID" dirty="0"/>
              <a:t> </a:t>
            </a:r>
            <a:r>
              <a:rPr lang="en-ID" dirty="0" err="1"/>
              <a:t>pendekatan</a:t>
            </a:r>
            <a:r>
              <a:rPr lang="en-ID" dirty="0"/>
              <a:t> </a:t>
            </a:r>
            <a:r>
              <a:rPr lang="en-ID" dirty="0" err="1"/>
              <a:t>penelitian</a:t>
            </a:r>
            <a:r>
              <a:rPr lang="en-ID" dirty="0"/>
              <a:t> </a:t>
            </a:r>
            <a:r>
              <a:rPr lang="en-ID" dirty="0" err="1"/>
              <a:t>terkait</a:t>
            </a:r>
            <a:r>
              <a:rPr lang="en-ID" dirty="0"/>
              <a:t> </a:t>
            </a:r>
            <a:r>
              <a:rPr lang="en-ID" dirty="0" err="1"/>
              <a:t>Komunikasi</a:t>
            </a:r>
            <a:r>
              <a:rPr lang="en-ID" dirty="0"/>
              <a:t> </a:t>
            </a:r>
            <a:r>
              <a:rPr lang="en-ID" dirty="0" err="1"/>
              <a:t>Antar</a:t>
            </a:r>
            <a:r>
              <a:rPr lang="en-ID" dirty="0"/>
              <a:t> </a:t>
            </a:r>
            <a:r>
              <a:rPr lang="en-ID" dirty="0" err="1"/>
              <a:t>Budaya</a:t>
            </a:r>
            <a:endParaRPr lang="en-ID" dirty="0"/>
          </a:p>
        </p:txBody>
      </p:sp>
      <p:sp>
        <p:nvSpPr>
          <p:cNvPr id="4" name="Footer Placeholder 3">
            <a:extLst>
              <a:ext uri="{FF2B5EF4-FFF2-40B4-BE49-F238E27FC236}">
                <a16:creationId xmlns:a16="http://schemas.microsoft.com/office/drawing/2014/main" id="{20141DFA-ADA5-40C7-BAEB-90A725162011}"/>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1587196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6A7C2-AA27-4969-A954-C4AAF0D9A20F}"/>
              </a:ext>
            </a:extLst>
          </p:cNvPr>
          <p:cNvSpPr>
            <a:spLocks noGrp="1"/>
          </p:cNvSpPr>
          <p:nvPr>
            <p:ph type="title"/>
          </p:nvPr>
        </p:nvSpPr>
        <p:spPr/>
        <p:txBody>
          <a:bodyPr/>
          <a:lstStyle/>
          <a:p>
            <a:r>
              <a:rPr lang="en-GB" b="1" dirty="0" err="1"/>
              <a:t>Teori</a:t>
            </a:r>
            <a:r>
              <a:rPr lang="en-GB" b="1" dirty="0"/>
              <a:t> </a:t>
            </a:r>
            <a:r>
              <a:rPr lang="en-GB" b="1" dirty="0" err="1"/>
              <a:t>Akomodasi</a:t>
            </a:r>
            <a:r>
              <a:rPr lang="en-GB" b="1" dirty="0"/>
              <a:t> </a:t>
            </a:r>
            <a:r>
              <a:rPr lang="en-GB" b="1" dirty="0" err="1"/>
              <a:t>Komunikasi</a:t>
            </a:r>
            <a:r>
              <a:rPr lang="en-GB" b="1" dirty="0"/>
              <a:t> </a:t>
            </a:r>
            <a:br>
              <a:rPr lang="en-GB" b="1" dirty="0"/>
            </a:br>
            <a:r>
              <a:rPr lang="en-GB" b="1" i="1" dirty="0"/>
              <a:t>Communication Accommodation Theory</a:t>
            </a:r>
            <a:endParaRPr lang="en-ID" b="1" dirty="0"/>
          </a:p>
        </p:txBody>
      </p:sp>
      <p:sp>
        <p:nvSpPr>
          <p:cNvPr id="3" name="Content Placeholder 2">
            <a:extLst>
              <a:ext uri="{FF2B5EF4-FFF2-40B4-BE49-F238E27FC236}">
                <a16:creationId xmlns:a16="http://schemas.microsoft.com/office/drawing/2014/main" id="{F319FB6A-C295-451C-83FF-7CC41AAEF55B}"/>
              </a:ext>
            </a:extLst>
          </p:cNvPr>
          <p:cNvSpPr>
            <a:spLocks noGrp="1"/>
          </p:cNvSpPr>
          <p:nvPr>
            <p:ph idx="1"/>
          </p:nvPr>
        </p:nvSpPr>
        <p:spPr/>
        <p:txBody>
          <a:bodyPr>
            <a:normAutofit fontScale="77500" lnSpcReduction="20000"/>
          </a:bodyPr>
          <a:lstStyle/>
          <a:p>
            <a:pPr>
              <a:lnSpc>
                <a:spcPct val="110000"/>
              </a:lnSpc>
            </a:pPr>
            <a:r>
              <a:rPr lang="en-GB" dirty="0"/>
              <a:t>In 1973, Welsh social psychologist Howard Giles claimed that when two people from different ethnic or cultural groups interact, they tend to accommodate each other in the way they speak in order to gain the other’s approval. </a:t>
            </a:r>
          </a:p>
          <a:p>
            <a:pPr>
              <a:lnSpc>
                <a:spcPct val="110000"/>
              </a:lnSpc>
            </a:pPr>
            <a:r>
              <a:rPr lang="en-GB" dirty="0"/>
              <a:t>He specifically focused on the nonverbal adjustments of speech rate, accent, and pauses. </a:t>
            </a:r>
          </a:p>
          <a:p>
            <a:pPr>
              <a:lnSpc>
                <a:spcPct val="110000"/>
              </a:lnSpc>
            </a:pPr>
            <a:r>
              <a:rPr lang="en-GB" dirty="0"/>
              <a:t>Based on the principle that we tend to like others who strike us as similar, Giles claimed that speech accommodation is a frequently used strategy to gain the appreciation of people who are from different groups or cultures. </a:t>
            </a:r>
          </a:p>
          <a:p>
            <a:pPr>
              <a:lnSpc>
                <a:spcPct val="110000"/>
              </a:lnSpc>
            </a:pPr>
            <a:r>
              <a:rPr lang="en-GB" dirty="0"/>
              <a:t>This process of seeking approval by meshing with another’s style of speaking is at the core of what he then </a:t>
            </a:r>
            <a:r>
              <a:rPr lang="en-GB" dirty="0" err="1"/>
              <a:t>labeled</a:t>
            </a:r>
            <a:r>
              <a:rPr lang="en-GB" dirty="0"/>
              <a:t> speech accommodation theory.</a:t>
            </a:r>
          </a:p>
          <a:p>
            <a:pPr>
              <a:lnSpc>
                <a:spcPct val="110000"/>
              </a:lnSpc>
            </a:pPr>
            <a:r>
              <a:rPr lang="en-GB" dirty="0"/>
              <a:t>In 1987 Giles changed the name of the theory to communication accommodation theory ( CAT)</a:t>
            </a:r>
            <a:endParaRPr lang="en-ID" dirty="0"/>
          </a:p>
        </p:txBody>
      </p:sp>
      <p:sp>
        <p:nvSpPr>
          <p:cNvPr id="4" name="Footer Placeholder 3">
            <a:extLst>
              <a:ext uri="{FF2B5EF4-FFF2-40B4-BE49-F238E27FC236}">
                <a16:creationId xmlns:a16="http://schemas.microsoft.com/office/drawing/2014/main" id="{719146CA-8E40-4B33-8857-9AB3816ADCF1}"/>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1988302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C788-51EF-435E-B234-A8AFF16C16A9}"/>
              </a:ext>
            </a:extLst>
          </p:cNvPr>
          <p:cNvSpPr>
            <a:spLocks noGrp="1"/>
          </p:cNvSpPr>
          <p:nvPr>
            <p:ph type="title"/>
          </p:nvPr>
        </p:nvSpPr>
        <p:spPr/>
        <p:txBody>
          <a:bodyPr/>
          <a:lstStyle/>
          <a:p>
            <a:r>
              <a:rPr lang="en-GB" b="1" dirty="0"/>
              <a:t>What is </a:t>
            </a:r>
            <a:r>
              <a:rPr lang="en-GB" b="1" dirty="0" err="1"/>
              <a:t>Accomodation</a:t>
            </a:r>
            <a:r>
              <a:rPr lang="en-GB" b="1" dirty="0"/>
              <a:t>?</a:t>
            </a:r>
            <a:endParaRPr lang="en-ID" b="1" dirty="0"/>
          </a:p>
        </p:txBody>
      </p:sp>
      <p:sp>
        <p:nvSpPr>
          <p:cNvPr id="3" name="Content Placeholder 2">
            <a:extLst>
              <a:ext uri="{FF2B5EF4-FFF2-40B4-BE49-F238E27FC236}">
                <a16:creationId xmlns:a16="http://schemas.microsoft.com/office/drawing/2014/main" id="{4A48A388-3E42-40A2-AE90-F140FCAC1CDB}"/>
              </a:ext>
            </a:extLst>
          </p:cNvPr>
          <p:cNvSpPr>
            <a:spLocks noGrp="1"/>
          </p:cNvSpPr>
          <p:nvPr>
            <p:ph idx="1"/>
          </p:nvPr>
        </p:nvSpPr>
        <p:spPr/>
        <p:txBody>
          <a:bodyPr/>
          <a:lstStyle/>
          <a:p>
            <a:pPr algn="l">
              <a:lnSpc>
                <a:spcPct val="100000"/>
              </a:lnSpc>
            </a:pPr>
            <a:r>
              <a:rPr lang="en-ID" sz="1800" b="1" i="0" u="none" strike="noStrike" baseline="0" dirty="0"/>
              <a:t>Accommodation:</a:t>
            </a:r>
          </a:p>
          <a:p>
            <a:pPr marL="0" indent="0" algn="l">
              <a:lnSpc>
                <a:spcPct val="100000"/>
              </a:lnSpc>
              <a:buNone/>
            </a:pPr>
            <a:r>
              <a:rPr lang="en-ID" sz="1800" b="0" i="0" u="none" strike="noStrike" baseline="0" dirty="0"/>
              <a:t>	The constant movement toward or away from others by changing your communicative </a:t>
            </a:r>
            <a:r>
              <a:rPr lang="en-ID" sz="1800" b="0" i="0" u="none" strike="noStrike" baseline="0" dirty="0" err="1"/>
              <a:t>behavior</a:t>
            </a:r>
            <a:r>
              <a:rPr lang="en-ID" sz="1800" b="0" i="0" u="none" strike="noStrike" baseline="0" dirty="0"/>
              <a:t>.</a:t>
            </a:r>
          </a:p>
          <a:p>
            <a:pPr marL="0" indent="0" algn="l">
              <a:lnSpc>
                <a:spcPct val="100000"/>
              </a:lnSpc>
              <a:buNone/>
            </a:pPr>
            <a:r>
              <a:rPr lang="en-ID" sz="1800" b="0" i="0" u="none" strike="noStrike" baseline="0" dirty="0"/>
              <a:t>	Gerakan </a:t>
            </a:r>
            <a:r>
              <a:rPr lang="en-ID" sz="1800" b="0" i="0" u="none" strike="noStrike" baseline="0" dirty="0" err="1"/>
              <a:t>konstan</a:t>
            </a:r>
            <a:r>
              <a:rPr lang="en-ID" sz="1800" b="0" i="0" u="none" strike="noStrike" baseline="0" dirty="0"/>
              <a:t> </a:t>
            </a:r>
            <a:r>
              <a:rPr lang="en-ID" sz="1800" b="0" i="0" u="none" strike="noStrike" baseline="0" dirty="0" err="1"/>
              <a:t>menuju</a:t>
            </a:r>
            <a:r>
              <a:rPr lang="en-ID" sz="1800" b="0" i="0" u="none" strike="noStrike" baseline="0" dirty="0"/>
              <a:t> </a:t>
            </a:r>
            <a:r>
              <a:rPr lang="en-ID" sz="1800" b="0" i="0" u="none" strike="noStrike" baseline="0" dirty="0" err="1"/>
              <a:t>atau</a:t>
            </a:r>
            <a:r>
              <a:rPr lang="en-ID" sz="1800" b="0" i="0" u="none" strike="noStrike" baseline="0" dirty="0"/>
              <a:t> </a:t>
            </a:r>
            <a:r>
              <a:rPr lang="en-ID" sz="1800" b="0" i="0" u="none" strike="noStrike" baseline="0" dirty="0" err="1"/>
              <a:t>menjauh</a:t>
            </a:r>
            <a:r>
              <a:rPr lang="en-ID" sz="1800" b="0" i="0" u="none" strike="noStrike" baseline="0" dirty="0"/>
              <a:t> </a:t>
            </a:r>
            <a:r>
              <a:rPr lang="en-ID" sz="1800" b="0" i="0" u="none" strike="noStrike" baseline="0" dirty="0" err="1"/>
              <a:t>dari</a:t>
            </a:r>
            <a:r>
              <a:rPr lang="en-ID" sz="1800" b="0" i="0" u="none" strike="noStrike" baseline="0" dirty="0"/>
              <a:t> orang lain </a:t>
            </a:r>
            <a:r>
              <a:rPr lang="en-ID" sz="1800" b="0" i="0" u="none" strike="noStrike" baseline="0" dirty="0" err="1"/>
              <a:t>dengan</a:t>
            </a:r>
            <a:r>
              <a:rPr lang="en-ID" sz="1800" b="0" i="0" u="none" strike="noStrike" baseline="0" dirty="0"/>
              <a:t> </a:t>
            </a:r>
            <a:r>
              <a:rPr lang="en-ID" sz="1800" b="0" i="0" u="none" strike="noStrike" baseline="0" dirty="0" err="1"/>
              <a:t>mengubah</a:t>
            </a:r>
            <a:r>
              <a:rPr lang="en-ID" sz="1800" b="0" i="0" u="none" strike="noStrike" baseline="0" dirty="0"/>
              <a:t> </a:t>
            </a:r>
            <a:r>
              <a:rPr lang="en-ID" sz="1800" b="0" i="0" u="none" strike="noStrike" baseline="0" dirty="0" err="1"/>
              <a:t>perilaku</a:t>
            </a:r>
            <a:r>
              <a:rPr lang="en-ID" sz="1800" b="0" i="0" u="none" strike="noStrike" baseline="0" dirty="0"/>
              <a:t> </a:t>
            </a:r>
            <a:r>
              <a:rPr lang="en-ID" sz="1800" b="0" i="0" u="none" strike="noStrike" baseline="0" dirty="0" err="1"/>
              <a:t>komunikatif</a:t>
            </a:r>
            <a:r>
              <a:rPr lang="en-ID" sz="1800" b="0" i="0" u="none" strike="noStrike" baseline="0" dirty="0"/>
              <a:t> Anda.</a:t>
            </a:r>
          </a:p>
          <a:p>
            <a:pPr marL="0" indent="0" algn="l">
              <a:lnSpc>
                <a:spcPct val="100000"/>
              </a:lnSpc>
              <a:buNone/>
            </a:pPr>
            <a:endParaRPr lang="en-ID" sz="1800" dirty="0"/>
          </a:p>
          <a:p>
            <a:pPr marL="0" indent="0" algn="l">
              <a:lnSpc>
                <a:spcPct val="100000"/>
              </a:lnSpc>
              <a:buNone/>
            </a:pPr>
            <a:r>
              <a:rPr lang="en-ID" sz="1800" dirty="0"/>
              <a:t>Hal </a:t>
            </a:r>
            <a:r>
              <a:rPr lang="en-ID" sz="1800" dirty="0" err="1"/>
              <a:t>ini</a:t>
            </a:r>
            <a:r>
              <a:rPr lang="en-ID" sz="1800" dirty="0"/>
              <a:t> </a:t>
            </a:r>
            <a:r>
              <a:rPr lang="en-ID" sz="1800" dirty="0" err="1"/>
              <a:t>muncul</a:t>
            </a:r>
            <a:r>
              <a:rPr lang="en-ID" sz="1800" dirty="0"/>
              <a:t> </a:t>
            </a:r>
            <a:r>
              <a:rPr lang="en-ID" sz="1800" dirty="0" err="1"/>
              <a:t>dikarenakan</a:t>
            </a:r>
            <a:r>
              <a:rPr lang="en-ID" sz="1800" dirty="0"/>
              <a:t> </a:t>
            </a:r>
            <a:r>
              <a:rPr lang="en-ID" sz="1800" dirty="0" err="1"/>
              <a:t>ketika</a:t>
            </a:r>
            <a:r>
              <a:rPr lang="en-ID" sz="1800" dirty="0"/>
              <a:t> </a:t>
            </a:r>
            <a:r>
              <a:rPr lang="en-ID" sz="1800" dirty="0" err="1"/>
              <a:t>ada</a:t>
            </a:r>
            <a:r>
              <a:rPr lang="en-ID" sz="1800" dirty="0"/>
              <a:t> </a:t>
            </a:r>
            <a:r>
              <a:rPr lang="en-ID" sz="1800" dirty="0" err="1"/>
              <a:t>dua</a:t>
            </a:r>
            <a:r>
              <a:rPr lang="en-ID" sz="1800" dirty="0"/>
              <a:t> orang </a:t>
            </a:r>
            <a:r>
              <a:rPr lang="en-ID" sz="1800" dirty="0" err="1"/>
              <a:t>atau</a:t>
            </a:r>
            <a:r>
              <a:rPr lang="en-ID" sz="1800" dirty="0"/>
              <a:t> </a:t>
            </a:r>
            <a:r>
              <a:rPr lang="en-ID" sz="1800" dirty="0" err="1"/>
              <a:t>lebih</a:t>
            </a:r>
            <a:r>
              <a:rPr lang="en-ID" sz="1800" dirty="0"/>
              <a:t> </a:t>
            </a:r>
            <a:r>
              <a:rPr lang="en-ID" sz="1800" dirty="0" err="1"/>
              <a:t>komunikator</a:t>
            </a:r>
            <a:r>
              <a:rPr lang="en-ID" sz="1800" dirty="0"/>
              <a:t> yang </a:t>
            </a:r>
            <a:r>
              <a:rPr lang="en-ID" sz="1800" dirty="0" err="1"/>
              <a:t>berbeda</a:t>
            </a:r>
            <a:r>
              <a:rPr lang="en-ID" sz="1800" dirty="0"/>
              <a:t> </a:t>
            </a:r>
            <a:r>
              <a:rPr lang="en-ID" sz="1800" dirty="0" err="1"/>
              <a:t>budaya</a:t>
            </a:r>
            <a:r>
              <a:rPr lang="en-ID" sz="1800" dirty="0"/>
              <a:t> </a:t>
            </a:r>
            <a:r>
              <a:rPr lang="en-ID" sz="1800" dirty="0" err="1"/>
              <a:t>bertemu</a:t>
            </a:r>
            <a:r>
              <a:rPr lang="en-ID" sz="1800" dirty="0"/>
              <a:t>, </a:t>
            </a:r>
            <a:r>
              <a:rPr lang="en-ID" sz="1800" dirty="0" err="1"/>
              <a:t>ada</a:t>
            </a:r>
            <a:r>
              <a:rPr lang="en-ID" sz="1800" dirty="0"/>
              <a:t> </a:t>
            </a:r>
            <a:r>
              <a:rPr lang="en-ID" sz="1800" dirty="0" err="1"/>
              <a:t>kemungkinan</a:t>
            </a:r>
            <a:r>
              <a:rPr lang="en-ID" sz="1800" dirty="0"/>
              <a:t> di </a:t>
            </a:r>
            <a:r>
              <a:rPr lang="en-ID" sz="1800" dirty="0" err="1"/>
              <a:t>antara</a:t>
            </a:r>
            <a:r>
              <a:rPr lang="en-ID" sz="1800" dirty="0"/>
              <a:t> </a:t>
            </a:r>
            <a:r>
              <a:rPr lang="en-ID" sz="1800" dirty="0" err="1"/>
              <a:t>mereka</a:t>
            </a:r>
            <a:r>
              <a:rPr lang="en-ID" sz="1800" dirty="0"/>
              <a:t> </a:t>
            </a:r>
            <a:r>
              <a:rPr lang="en-ID" sz="1800" dirty="0" err="1"/>
              <a:t>mencoba</a:t>
            </a:r>
            <a:r>
              <a:rPr lang="en-ID" sz="1800" dirty="0"/>
              <a:t> </a:t>
            </a:r>
            <a:r>
              <a:rPr lang="en-ID" sz="1800" dirty="0" err="1"/>
              <a:t>untuk</a:t>
            </a:r>
            <a:r>
              <a:rPr lang="en-ID" sz="1800" dirty="0"/>
              <a:t> </a:t>
            </a:r>
            <a:r>
              <a:rPr lang="en-ID" sz="1800" dirty="0" err="1"/>
              <a:t>mengubah</a:t>
            </a:r>
            <a:r>
              <a:rPr lang="en-ID" sz="1800" dirty="0"/>
              <a:t> </a:t>
            </a:r>
            <a:r>
              <a:rPr lang="en-ID" sz="1800" dirty="0" err="1"/>
              <a:t>perilaku</a:t>
            </a:r>
            <a:r>
              <a:rPr lang="en-ID" sz="1800" dirty="0"/>
              <a:t> </a:t>
            </a:r>
            <a:r>
              <a:rPr lang="en-ID" sz="1800" dirty="0" err="1"/>
              <a:t>komunikasi</a:t>
            </a:r>
            <a:r>
              <a:rPr lang="en-ID" sz="1800" dirty="0"/>
              <a:t> agar </a:t>
            </a:r>
            <a:r>
              <a:rPr lang="en-ID" sz="1800" dirty="0" err="1"/>
              <a:t>diterima</a:t>
            </a:r>
            <a:r>
              <a:rPr lang="en-ID" sz="1800" dirty="0"/>
              <a:t> oleh </a:t>
            </a:r>
            <a:r>
              <a:rPr lang="en-ID" sz="1800" dirty="0" err="1"/>
              <a:t>komunikator</a:t>
            </a:r>
            <a:r>
              <a:rPr lang="en-ID" sz="1800" dirty="0"/>
              <a:t> </a:t>
            </a:r>
            <a:r>
              <a:rPr lang="en-ID" sz="1800" dirty="0" err="1"/>
              <a:t>dari</a:t>
            </a:r>
            <a:r>
              <a:rPr lang="en-ID" sz="1800" dirty="0"/>
              <a:t> </a:t>
            </a:r>
            <a:r>
              <a:rPr lang="en-ID" sz="1800" dirty="0" err="1"/>
              <a:t>budaya</a:t>
            </a:r>
            <a:r>
              <a:rPr lang="en-ID" sz="1800" dirty="0"/>
              <a:t> lain. </a:t>
            </a:r>
            <a:endParaRPr lang="en-ID" sz="1800" b="0" i="0" u="none" strike="noStrike" baseline="0" dirty="0"/>
          </a:p>
          <a:p>
            <a:pPr algn="l">
              <a:lnSpc>
                <a:spcPct val="100000"/>
              </a:lnSpc>
            </a:pPr>
            <a:endParaRPr lang="en-ID" dirty="0"/>
          </a:p>
        </p:txBody>
      </p:sp>
      <p:sp>
        <p:nvSpPr>
          <p:cNvPr id="4" name="Footer Placeholder 3">
            <a:extLst>
              <a:ext uri="{FF2B5EF4-FFF2-40B4-BE49-F238E27FC236}">
                <a16:creationId xmlns:a16="http://schemas.microsoft.com/office/drawing/2014/main" id="{8E6277D8-10A0-4FC6-9E22-F7A681C8007D}"/>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3848169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08E0B-3562-4281-8856-3C4BCB4E20C6}"/>
              </a:ext>
            </a:extLst>
          </p:cNvPr>
          <p:cNvSpPr>
            <a:spLocks noGrp="1"/>
          </p:cNvSpPr>
          <p:nvPr>
            <p:ph type="title"/>
          </p:nvPr>
        </p:nvSpPr>
        <p:spPr/>
        <p:txBody>
          <a:bodyPr/>
          <a:lstStyle/>
          <a:p>
            <a:r>
              <a:rPr lang="en-ID" b="1" dirty="0"/>
              <a:t>COMMUNICATION ACCOMMODATION STRATEGIES</a:t>
            </a:r>
          </a:p>
        </p:txBody>
      </p:sp>
      <p:sp>
        <p:nvSpPr>
          <p:cNvPr id="3" name="Content Placeholder 2">
            <a:extLst>
              <a:ext uri="{FF2B5EF4-FFF2-40B4-BE49-F238E27FC236}">
                <a16:creationId xmlns:a16="http://schemas.microsoft.com/office/drawing/2014/main" id="{0F051474-D198-4E10-8B70-6F9DD1BF8815}"/>
              </a:ext>
            </a:extLst>
          </p:cNvPr>
          <p:cNvSpPr>
            <a:spLocks noGrp="1"/>
          </p:cNvSpPr>
          <p:nvPr>
            <p:ph idx="1"/>
          </p:nvPr>
        </p:nvSpPr>
        <p:spPr/>
        <p:txBody>
          <a:bodyPr/>
          <a:lstStyle/>
          <a:p>
            <a:pPr algn="l">
              <a:lnSpc>
                <a:spcPct val="100000"/>
              </a:lnSpc>
            </a:pPr>
            <a:r>
              <a:rPr lang="en-GB" sz="1800" b="0" i="0" u="none" strike="noStrike" baseline="0" dirty="0"/>
              <a:t>Throughout the theory’s extensive development, Giles has consistently contrasted two strategic forms of communication that diverse people use when they </a:t>
            </a:r>
            <a:r>
              <a:rPr lang="en-ID" sz="1800" b="0" i="0" u="none" strike="noStrike" baseline="0" dirty="0"/>
              <a:t>interact— </a:t>
            </a:r>
            <a:r>
              <a:rPr lang="en-ID" sz="1800" b="0" i="1" u="none" strike="noStrike" baseline="0" dirty="0"/>
              <a:t>convergence </a:t>
            </a:r>
            <a:r>
              <a:rPr lang="en-ID" sz="1800" b="0" i="0" u="none" strike="noStrike" baseline="0" dirty="0"/>
              <a:t>and </a:t>
            </a:r>
            <a:r>
              <a:rPr lang="en-ID" sz="1800" b="0" i="1" u="none" strike="noStrike" baseline="0" dirty="0"/>
              <a:t>divergence.</a:t>
            </a:r>
          </a:p>
          <a:p>
            <a:pPr algn="l">
              <a:lnSpc>
                <a:spcPct val="100000"/>
              </a:lnSpc>
            </a:pPr>
            <a:r>
              <a:rPr lang="en-ID" sz="1800" b="1" i="0" u="none" strike="noStrike" baseline="0" dirty="0"/>
              <a:t>Convergence</a:t>
            </a:r>
          </a:p>
          <a:p>
            <a:pPr marL="539750" indent="0" algn="l">
              <a:lnSpc>
                <a:spcPct val="100000"/>
              </a:lnSpc>
              <a:buNone/>
            </a:pPr>
            <a:r>
              <a:rPr lang="en-GB" sz="1800" b="0" i="1" u="none" strike="noStrike" baseline="0" dirty="0"/>
              <a:t>Convergence </a:t>
            </a:r>
            <a:r>
              <a:rPr lang="en-GB" sz="1800" b="0" i="0" u="none" strike="noStrike" baseline="0" dirty="0"/>
              <a:t>is a strategy by which you adapt your communication </a:t>
            </a:r>
            <a:r>
              <a:rPr lang="en-GB" sz="1800" b="0" i="0" u="none" strike="noStrike" baseline="0" dirty="0" err="1"/>
              <a:t>behavior</a:t>
            </a:r>
            <a:r>
              <a:rPr lang="en-GB" sz="1800" b="0" i="0" u="none" strike="noStrike" baseline="0" dirty="0"/>
              <a:t> in such a way as to become more similar to another person.</a:t>
            </a:r>
          </a:p>
          <a:p>
            <a:pPr marL="539750" indent="0" algn="l">
              <a:lnSpc>
                <a:spcPct val="100000"/>
              </a:lnSpc>
              <a:buNone/>
            </a:pPr>
            <a:r>
              <a:rPr lang="en-GB" sz="1800" dirty="0"/>
              <a:t>Ketika </a:t>
            </a:r>
            <a:r>
              <a:rPr lang="en-GB" sz="1800" dirty="0" err="1"/>
              <a:t>kita</a:t>
            </a:r>
            <a:r>
              <a:rPr lang="en-GB" sz="1800" dirty="0"/>
              <a:t> </a:t>
            </a:r>
            <a:r>
              <a:rPr lang="en-GB" sz="1800" dirty="0" err="1"/>
              <a:t>berbicara</a:t>
            </a:r>
            <a:r>
              <a:rPr lang="en-GB" sz="1800" dirty="0"/>
              <a:t> </a:t>
            </a:r>
            <a:r>
              <a:rPr lang="en-GB" sz="1800" dirty="0" err="1"/>
              <a:t>dengan</a:t>
            </a:r>
            <a:r>
              <a:rPr lang="en-GB" sz="1800" dirty="0"/>
              <a:t> orang yang </a:t>
            </a:r>
            <a:r>
              <a:rPr lang="en-GB" sz="1800" dirty="0" err="1"/>
              <a:t>lebih</a:t>
            </a:r>
            <a:r>
              <a:rPr lang="en-GB" sz="1800" dirty="0"/>
              <a:t> </a:t>
            </a:r>
            <a:r>
              <a:rPr lang="en-GB" sz="1800" dirty="0" err="1"/>
              <a:t>tua</a:t>
            </a:r>
            <a:r>
              <a:rPr lang="en-GB" sz="1800" dirty="0"/>
              <a:t>, </a:t>
            </a:r>
            <a:r>
              <a:rPr lang="en-GB" sz="1800" dirty="0" err="1"/>
              <a:t>mungkin</a:t>
            </a:r>
            <a:r>
              <a:rPr lang="en-GB" sz="1800" dirty="0"/>
              <a:t> </a:t>
            </a:r>
            <a:r>
              <a:rPr lang="en-GB" sz="1800" dirty="0" err="1"/>
              <a:t>kita</a:t>
            </a:r>
            <a:r>
              <a:rPr lang="en-GB" sz="1800" dirty="0"/>
              <a:t> </a:t>
            </a:r>
            <a:r>
              <a:rPr lang="en-GB" sz="1800" dirty="0" err="1"/>
              <a:t>akan</a:t>
            </a:r>
            <a:r>
              <a:rPr lang="en-GB" sz="1800" dirty="0"/>
              <a:t> </a:t>
            </a:r>
            <a:r>
              <a:rPr lang="en-GB" sz="1800" dirty="0" err="1"/>
              <a:t>mencoba</a:t>
            </a:r>
            <a:r>
              <a:rPr lang="en-GB" sz="1800" dirty="0"/>
              <a:t> </a:t>
            </a:r>
            <a:r>
              <a:rPr lang="en-GB" sz="1800" dirty="0" err="1"/>
              <a:t>berbicara</a:t>
            </a:r>
            <a:r>
              <a:rPr lang="en-GB" sz="1800" dirty="0"/>
              <a:t> </a:t>
            </a:r>
            <a:r>
              <a:rPr lang="en-GB" sz="1800" dirty="0" err="1"/>
              <a:t>dengan</a:t>
            </a:r>
            <a:r>
              <a:rPr lang="en-GB" sz="1800" dirty="0"/>
              <a:t> nada yang </a:t>
            </a:r>
            <a:r>
              <a:rPr lang="en-GB" sz="1800" dirty="0" err="1"/>
              <a:t>lebih</a:t>
            </a:r>
            <a:r>
              <a:rPr lang="en-GB" sz="1800" dirty="0"/>
              <a:t> </a:t>
            </a:r>
            <a:r>
              <a:rPr lang="en-GB" sz="1800" dirty="0" err="1"/>
              <a:t>rendah</a:t>
            </a:r>
            <a:r>
              <a:rPr lang="en-GB" sz="1800" dirty="0"/>
              <a:t>, </a:t>
            </a:r>
            <a:r>
              <a:rPr lang="en-GB" sz="1800" dirty="0" err="1"/>
              <a:t>atau</a:t>
            </a:r>
            <a:r>
              <a:rPr lang="en-GB" sz="1800" dirty="0"/>
              <a:t> </a:t>
            </a:r>
            <a:r>
              <a:rPr lang="en-GB" sz="1800" dirty="0" err="1"/>
              <a:t>justru</a:t>
            </a:r>
            <a:r>
              <a:rPr lang="en-GB" sz="1800" dirty="0"/>
              <a:t> </a:t>
            </a:r>
            <a:r>
              <a:rPr lang="en-GB" sz="1800" dirty="0" err="1"/>
              <a:t>sebaliknya</a:t>
            </a:r>
            <a:r>
              <a:rPr lang="en-GB" sz="1800" dirty="0"/>
              <a:t> </a:t>
            </a:r>
            <a:r>
              <a:rPr lang="en-GB" sz="1800" dirty="0" err="1"/>
              <a:t>ketika</a:t>
            </a:r>
            <a:r>
              <a:rPr lang="en-GB" sz="1800" dirty="0"/>
              <a:t> orang </a:t>
            </a:r>
            <a:r>
              <a:rPr lang="en-GB" sz="1800" dirty="0" err="1"/>
              <a:t>tua</a:t>
            </a:r>
            <a:r>
              <a:rPr lang="en-GB" sz="1800" dirty="0"/>
              <a:t> </a:t>
            </a:r>
            <a:r>
              <a:rPr lang="en-GB" sz="1800" dirty="0" err="1"/>
              <a:t>ingin</a:t>
            </a:r>
            <a:r>
              <a:rPr lang="en-GB" sz="1800" dirty="0"/>
              <a:t> </a:t>
            </a:r>
            <a:r>
              <a:rPr lang="en-GB" sz="1800" dirty="0" err="1"/>
              <a:t>mendapatkan</a:t>
            </a:r>
            <a:r>
              <a:rPr lang="en-GB" sz="1800" dirty="0"/>
              <a:t> </a:t>
            </a:r>
            <a:r>
              <a:rPr lang="en-GB" sz="1800" dirty="0" err="1"/>
              <a:t>penerimaan</a:t>
            </a:r>
            <a:r>
              <a:rPr lang="en-GB" sz="1800" dirty="0"/>
              <a:t> </a:t>
            </a:r>
            <a:r>
              <a:rPr lang="en-GB" sz="1800" dirty="0" err="1"/>
              <a:t>dari</a:t>
            </a:r>
            <a:r>
              <a:rPr lang="en-GB" sz="1800" dirty="0"/>
              <a:t> orang </a:t>
            </a:r>
            <a:r>
              <a:rPr lang="en-GB" sz="1800" dirty="0" err="1"/>
              <a:t>muda</a:t>
            </a:r>
            <a:r>
              <a:rPr lang="en-GB" sz="1800" dirty="0"/>
              <a:t>, </a:t>
            </a:r>
            <a:r>
              <a:rPr lang="en-GB" sz="1800" dirty="0" err="1"/>
              <a:t>mereka</a:t>
            </a:r>
            <a:r>
              <a:rPr lang="en-GB" sz="1800" dirty="0"/>
              <a:t> </a:t>
            </a:r>
            <a:r>
              <a:rPr lang="en-GB" sz="1800" dirty="0" err="1"/>
              <a:t>berusaha</a:t>
            </a:r>
            <a:r>
              <a:rPr lang="en-GB" sz="1800" dirty="0"/>
              <a:t> </a:t>
            </a:r>
            <a:r>
              <a:rPr lang="en-GB" sz="1800" dirty="0" err="1"/>
              <a:t>untuk</a:t>
            </a:r>
            <a:r>
              <a:rPr lang="en-GB" sz="1800" dirty="0"/>
              <a:t> </a:t>
            </a:r>
            <a:r>
              <a:rPr lang="en-GB" sz="1800" dirty="0" err="1"/>
              <a:t>berbicara</a:t>
            </a:r>
            <a:r>
              <a:rPr lang="en-GB" sz="1800" dirty="0"/>
              <a:t> </a:t>
            </a:r>
            <a:r>
              <a:rPr lang="en-GB" sz="1800" dirty="0" err="1"/>
              <a:t>dengan</a:t>
            </a:r>
            <a:r>
              <a:rPr lang="en-GB" sz="1800" dirty="0"/>
              <a:t> nada </a:t>
            </a:r>
            <a:r>
              <a:rPr lang="en-GB" sz="1800" dirty="0" err="1"/>
              <a:t>lebih</a:t>
            </a:r>
            <a:r>
              <a:rPr lang="en-GB" sz="1800" dirty="0"/>
              <a:t> </a:t>
            </a:r>
            <a:r>
              <a:rPr lang="en-GB" sz="1800" dirty="0" err="1"/>
              <a:t>tinggi</a:t>
            </a:r>
            <a:r>
              <a:rPr lang="en-GB" sz="1800" dirty="0"/>
              <a:t> </a:t>
            </a:r>
            <a:r>
              <a:rPr lang="en-GB" sz="1800" dirty="0" err="1"/>
              <a:t>atau</a:t>
            </a:r>
            <a:r>
              <a:rPr lang="en-GB" sz="1800" dirty="0"/>
              <a:t> </a:t>
            </a:r>
            <a:r>
              <a:rPr lang="en-GB" sz="1800" dirty="0" err="1"/>
              <a:t>suara</a:t>
            </a:r>
            <a:r>
              <a:rPr lang="en-GB" sz="1800" dirty="0"/>
              <a:t> yang </a:t>
            </a:r>
            <a:r>
              <a:rPr lang="en-GB" sz="1800" dirty="0" err="1"/>
              <a:t>lebih</a:t>
            </a:r>
            <a:r>
              <a:rPr lang="en-GB" sz="1800" dirty="0"/>
              <a:t> </a:t>
            </a:r>
            <a:r>
              <a:rPr lang="en-GB" sz="1800" dirty="0" err="1"/>
              <a:t>keras</a:t>
            </a:r>
            <a:r>
              <a:rPr lang="en-GB" sz="1800" dirty="0"/>
              <a:t>.</a:t>
            </a:r>
          </a:p>
          <a:p>
            <a:pPr marL="539750" indent="0" algn="l">
              <a:lnSpc>
                <a:spcPct val="100000"/>
              </a:lnSpc>
              <a:buNone/>
            </a:pPr>
            <a:r>
              <a:rPr lang="en-GB" sz="1800" dirty="0" err="1"/>
              <a:t>Sering</a:t>
            </a:r>
            <a:r>
              <a:rPr lang="en-GB" sz="1800" dirty="0"/>
              <a:t> kali </a:t>
            </a:r>
            <a:r>
              <a:rPr lang="en-GB" sz="1800" dirty="0" err="1"/>
              <a:t>ketika</a:t>
            </a:r>
            <a:r>
              <a:rPr lang="en-GB" sz="1800" dirty="0"/>
              <a:t> </a:t>
            </a:r>
            <a:r>
              <a:rPr lang="en-GB" sz="1800" dirty="0" err="1"/>
              <a:t>kita</a:t>
            </a:r>
            <a:r>
              <a:rPr lang="en-GB" sz="1800" dirty="0"/>
              <a:t> </a:t>
            </a:r>
            <a:r>
              <a:rPr lang="en-GB" sz="1800" dirty="0" err="1"/>
              <a:t>berbicara</a:t>
            </a:r>
            <a:r>
              <a:rPr lang="en-GB" sz="1800" dirty="0"/>
              <a:t> </a:t>
            </a:r>
            <a:r>
              <a:rPr lang="en-GB" sz="1800" dirty="0" err="1"/>
              <a:t>dengan</a:t>
            </a:r>
            <a:r>
              <a:rPr lang="en-GB" sz="1800" dirty="0"/>
              <a:t> orang </a:t>
            </a:r>
            <a:r>
              <a:rPr lang="en-GB" sz="1800" dirty="0" err="1"/>
              <a:t>asing</a:t>
            </a:r>
            <a:r>
              <a:rPr lang="en-GB" sz="1800" dirty="0"/>
              <a:t> </a:t>
            </a:r>
            <a:r>
              <a:rPr lang="en-GB" sz="1800" dirty="0" err="1"/>
              <a:t>menggunakan</a:t>
            </a:r>
            <a:r>
              <a:rPr lang="en-GB" sz="1800" dirty="0"/>
              <a:t> Bahasa </a:t>
            </a:r>
            <a:r>
              <a:rPr lang="en-GB" sz="1800" dirty="0" err="1"/>
              <a:t>mereka</a:t>
            </a:r>
            <a:r>
              <a:rPr lang="en-GB" sz="1800" dirty="0"/>
              <a:t>, </a:t>
            </a:r>
            <a:r>
              <a:rPr lang="en-GB" sz="1800" dirty="0" err="1"/>
              <a:t>kita</a:t>
            </a:r>
            <a:r>
              <a:rPr lang="en-GB" sz="1800" dirty="0"/>
              <a:t> pun </a:t>
            </a:r>
            <a:r>
              <a:rPr lang="en-GB" sz="1800" dirty="0" err="1"/>
              <a:t>mengikuti</a:t>
            </a:r>
            <a:r>
              <a:rPr lang="en-GB" sz="1800" dirty="0"/>
              <a:t> nada </a:t>
            </a:r>
            <a:r>
              <a:rPr lang="en-GB" sz="1800" dirty="0" err="1"/>
              <a:t>atau</a:t>
            </a:r>
            <a:r>
              <a:rPr lang="en-GB" sz="1800" dirty="0"/>
              <a:t> </a:t>
            </a:r>
            <a:r>
              <a:rPr lang="en-GB" sz="1800" dirty="0" err="1"/>
              <a:t>aksen</a:t>
            </a:r>
            <a:r>
              <a:rPr lang="en-GB" sz="1800" dirty="0"/>
              <a:t> yang </a:t>
            </a:r>
            <a:r>
              <a:rPr lang="en-GB" sz="1800" dirty="0" err="1"/>
              <a:t>mereka</a:t>
            </a:r>
            <a:r>
              <a:rPr lang="en-GB" sz="1800" dirty="0"/>
              <a:t> </a:t>
            </a:r>
            <a:r>
              <a:rPr lang="en-GB" sz="1800" dirty="0" err="1"/>
              <a:t>gunakan</a:t>
            </a:r>
            <a:r>
              <a:rPr lang="en-GB" sz="1800" dirty="0"/>
              <a:t>.</a:t>
            </a:r>
            <a:endParaRPr lang="en-ID" dirty="0"/>
          </a:p>
        </p:txBody>
      </p:sp>
      <p:sp>
        <p:nvSpPr>
          <p:cNvPr id="4" name="Footer Placeholder 3">
            <a:extLst>
              <a:ext uri="{FF2B5EF4-FFF2-40B4-BE49-F238E27FC236}">
                <a16:creationId xmlns:a16="http://schemas.microsoft.com/office/drawing/2014/main" id="{707605B4-97EF-4894-BB30-FAA5FC87E682}"/>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3353659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0D7D3-387B-4E1E-9B86-2D4D2CDD103B}"/>
              </a:ext>
            </a:extLst>
          </p:cNvPr>
          <p:cNvSpPr>
            <a:spLocks noGrp="1"/>
          </p:cNvSpPr>
          <p:nvPr>
            <p:ph type="title"/>
          </p:nvPr>
        </p:nvSpPr>
        <p:spPr/>
        <p:txBody>
          <a:bodyPr/>
          <a:lstStyle/>
          <a:p>
            <a:r>
              <a:rPr lang="en-ID" b="1" dirty="0"/>
              <a:t>COMMUNICATION ACCOMMODATION STRATEGIES</a:t>
            </a:r>
          </a:p>
        </p:txBody>
      </p:sp>
      <p:sp>
        <p:nvSpPr>
          <p:cNvPr id="3" name="Content Placeholder 2">
            <a:extLst>
              <a:ext uri="{FF2B5EF4-FFF2-40B4-BE49-F238E27FC236}">
                <a16:creationId xmlns:a16="http://schemas.microsoft.com/office/drawing/2014/main" id="{6E6A7C7F-1D1F-4A5D-8493-5BD4A4CA4722}"/>
              </a:ext>
            </a:extLst>
          </p:cNvPr>
          <p:cNvSpPr>
            <a:spLocks noGrp="1"/>
          </p:cNvSpPr>
          <p:nvPr>
            <p:ph idx="1"/>
          </p:nvPr>
        </p:nvSpPr>
        <p:spPr/>
        <p:txBody>
          <a:bodyPr/>
          <a:lstStyle/>
          <a:p>
            <a:pPr algn="l">
              <a:lnSpc>
                <a:spcPct val="100000"/>
              </a:lnSpc>
            </a:pPr>
            <a:r>
              <a:rPr lang="en-ID" sz="1800" b="1" i="0" u="none" strike="noStrike" baseline="0" dirty="0"/>
              <a:t>Divergence</a:t>
            </a:r>
          </a:p>
          <a:p>
            <a:pPr algn="l">
              <a:lnSpc>
                <a:spcPct val="100000"/>
              </a:lnSpc>
            </a:pPr>
            <a:r>
              <a:rPr lang="en-GB" sz="1800" b="0" i="1" u="none" strike="noStrike" baseline="0" dirty="0"/>
              <a:t>Divergence </a:t>
            </a:r>
            <a:r>
              <a:rPr lang="en-GB" sz="1800" b="0" i="0" u="none" strike="noStrike" baseline="0" dirty="0"/>
              <a:t>is a communication strategy of accentuating the differences between </a:t>
            </a:r>
            <a:r>
              <a:rPr lang="en-ID" sz="1800" b="0" i="0" u="none" strike="noStrike" baseline="0" dirty="0"/>
              <a:t>you and another person.</a:t>
            </a:r>
          </a:p>
          <a:p>
            <a:pPr algn="l">
              <a:lnSpc>
                <a:spcPct val="100000"/>
              </a:lnSpc>
            </a:pPr>
            <a:r>
              <a:rPr lang="en-GB" sz="1800" b="0" i="0" u="none" strike="noStrike" baseline="0" dirty="0"/>
              <a:t>Linguistically, divergence could be </a:t>
            </a:r>
            <a:r>
              <a:rPr lang="en-GB" sz="1800" b="0" i="0" u="none" strike="noStrike" baseline="0" dirty="0" err="1"/>
              <a:t>signaled</a:t>
            </a:r>
            <a:r>
              <a:rPr lang="en-GB" sz="1800" b="0" i="0" u="none" strike="noStrike" baseline="0" dirty="0"/>
              <a:t> by a </a:t>
            </a:r>
            <a:r>
              <a:rPr lang="en-ID" sz="1800" b="0" i="0" u="none" strike="noStrike" baseline="0" dirty="0"/>
              <a:t>deliberate substitution of words.</a:t>
            </a:r>
          </a:p>
          <a:p>
            <a:pPr algn="l">
              <a:lnSpc>
                <a:spcPct val="100000"/>
              </a:lnSpc>
            </a:pPr>
            <a:r>
              <a:rPr lang="en-ID" sz="1800" dirty="0"/>
              <a:t>Dari </a:t>
            </a:r>
            <a:r>
              <a:rPr lang="en-ID" sz="1800" dirty="0" err="1"/>
              <a:t>segi</a:t>
            </a:r>
            <a:r>
              <a:rPr lang="en-ID" sz="1800" dirty="0"/>
              <a:t> Bahasa, </a:t>
            </a:r>
            <a:r>
              <a:rPr lang="en-ID" sz="1800" i="1" dirty="0"/>
              <a:t>divergence</a:t>
            </a:r>
            <a:r>
              <a:rPr lang="en-ID" sz="1800" dirty="0"/>
              <a:t> </a:t>
            </a:r>
            <a:r>
              <a:rPr lang="en-ID" sz="1800" dirty="0" err="1"/>
              <a:t>dapat</a:t>
            </a:r>
            <a:r>
              <a:rPr lang="en-ID" sz="1800" dirty="0"/>
              <a:t> </a:t>
            </a:r>
            <a:r>
              <a:rPr lang="en-ID" sz="1800" dirty="0" err="1"/>
              <a:t>ditunjukkan</a:t>
            </a:r>
            <a:r>
              <a:rPr lang="en-ID" sz="1800" dirty="0"/>
              <a:t> </a:t>
            </a:r>
            <a:r>
              <a:rPr lang="en-ID" sz="1800" dirty="0" err="1"/>
              <a:t>dengan</a:t>
            </a:r>
            <a:r>
              <a:rPr lang="en-ID" sz="1800" dirty="0"/>
              <a:t> kata-kata </a:t>
            </a:r>
            <a:r>
              <a:rPr lang="en-ID" sz="1800" dirty="0" err="1"/>
              <a:t>pengganti</a:t>
            </a:r>
            <a:r>
              <a:rPr lang="en-ID" sz="1800" dirty="0"/>
              <a:t> yang </a:t>
            </a:r>
            <a:r>
              <a:rPr lang="en-ID" sz="1800" dirty="0" err="1"/>
              <a:t>disengaja</a:t>
            </a:r>
            <a:r>
              <a:rPr lang="en-ID" sz="1800" dirty="0"/>
              <a:t>.</a:t>
            </a:r>
          </a:p>
          <a:p>
            <a:pPr algn="l">
              <a:lnSpc>
                <a:spcPct val="100000"/>
              </a:lnSpc>
            </a:pPr>
            <a:r>
              <a:rPr lang="en-ID" sz="1800" dirty="0" err="1"/>
              <a:t>Kalau</a:t>
            </a:r>
            <a:r>
              <a:rPr lang="en-ID" sz="1800" dirty="0"/>
              <a:t> </a:t>
            </a:r>
            <a:r>
              <a:rPr lang="en-ID" sz="1800" dirty="0" err="1"/>
              <a:t>kita</a:t>
            </a:r>
            <a:r>
              <a:rPr lang="en-ID" sz="1800" dirty="0"/>
              <a:t> </a:t>
            </a:r>
            <a:r>
              <a:rPr lang="en-ID" sz="1800" dirty="0" err="1"/>
              <a:t>lihat</a:t>
            </a:r>
            <a:r>
              <a:rPr lang="en-ID" sz="1800" dirty="0"/>
              <a:t> </a:t>
            </a:r>
            <a:r>
              <a:rPr lang="en-ID" sz="1800" dirty="0" err="1"/>
              <a:t>perbedaan</a:t>
            </a:r>
            <a:r>
              <a:rPr lang="en-ID" sz="1800" dirty="0"/>
              <a:t> </a:t>
            </a:r>
            <a:r>
              <a:rPr lang="en-ID" sz="1800" dirty="0" err="1"/>
              <a:t>budaya</a:t>
            </a:r>
            <a:r>
              <a:rPr lang="en-ID" sz="1800" dirty="0"/>
              <a:t> </a:t>
            </a:r>
            <a:r>
              <a:rPr lang="en-ID" sz="1800" dirty="0" err="1"/>
              <a:t>antara</a:t>
            </a:r>
            <a:r>
              <a:rPr lang="en-ID" sz="1800" dirty="0"/>
              <a:t> </a:t>
            </a:r>
            <a:r>
              <a:rPr lang="en-ID" sz="1800" dirty="0" err="1"/>
              <a:t>generasi</a:t>
            </a:r>
            <a:r>
              <a:rPr lang="en-ID" sz="1800" dirty="0"/>
              <a:t> </a:t>
            </a:r>
            <a:r>
              <a:rPr lang="en-ID" sz="1800" dirty="0" err="1"/>
              <a:t>muda</a:t>
            </a:r>
            <a:r>
              <a:rPr lang="en-ID" sz="1800" dirty="0"/>
              <a:t> dan </a:t>
            </a:r>
            <a:r>
              <a:rPr lang="en-ID" sz="1800" dirty="0" err="1"/>
              <a:t>tua</a:t>
            </a:r>
            <a:r>
              <a:rPr lang="en-ID" sz="1800" dirty="0"/>
              <a:t> </a:t>
            </a:r>
            <a:r>
              <a:rPr lang="en-ID" sz="1800" dirty="0" err="1"/>
              <a:t>misalnya</a:t>
            </a:r>
            <a:r>
              <a:rPr lang="en-ID" sz="1800" dirty="0"/>
              <a:t>, yang </a:t>
            </a:r>
            <a:r>
              <a:rPr lang="en-ID" sz="1800" dirty="0" err="1"/>
              <a:t>muda</a:t>
            </a:r>
            <a:r>
              <a:rPr lang="en-ID" sz="1800" dirty="0"/>
              <a:t> </a:t>
            </a:r>
            <a:r>
              <a:rPr lang="en-ID" sz="1800" dirty="0" err="1"/>
              <a:t>bisa</a:t>
            </a:r>
            <a:r>
              <a:rPr lang="en-ID" sz="1800" dirty="0"/>
              <a:t> </a:t>
            </a:r>
            <a:r>
              <a:rPr lang="en-ID" sz="1800" dirty="0" err="1"/>
              <a:t>saja</a:t>
            </a:r>
            <a:r>
              <a:rPr lang="en-ID" sz="1800" dirty="0"/>
              <a:t> </a:t>
            </a:r>
            <a:r>
              <a:rPr lang="en-ID" sz="1800" dirty="0" err="1"/>
              <a:t>menggunakan</a:t>
            </a:r>
            <a:r>
              <a:rPr lang="en-ID" sz="1800" dirty="0"/>
              <a:t> kata ‘Bro’ </a:t>
            </a:r>
            <a:r>
              <a:rPr lang="en-ID" sz="1800" dirty="0" err="1"/>
              <a:t>atau</a:t>
            </a:r>
            <a:r>
              <a:rPr lang="en-ID" sz="1800" dirty="0"/>
              <a:t> ‘Mas’ </a:t>
            </a:r>
            <a:r>
              <a:rPr lang="en-ID" sz="1800" dirty="0" err="1"/>
              <a:t>ketika</a:t>
            </a:r>
            <a:r>
              <a:rPr lang="en-ID" sz="1800" dirty="0"/>
              <a:t> </a:t>
            </a:r>
            <a:r>
              <a:rPr lang="en-ID" sz="1800" dirty="0" err="1"/>
              <a:t>memanggil</a:t>
            </a:r>
            <a:r>
              <a:rPr lang="en-ID" sz="1800" dirty="0"/>
              <a:t> orang lain yang </a:t>
            </a:r>
            <a:r>
              <a:rPr lang="en-ID" sz="1800" dirty="0" err="1"/>
              <a:t>lebih</a:t>
            </a:r>
            <a:r>
              <a:rPr lang="en-ID" sz="1800" dirty="0"/>
              <a:t> </a:t>
            </a:r>
            <a:r>
              <a:rPr lang="en-ID" sz="1800" dirty="0" err="1"/>
              <a:t>tua</a:t>
            </a:r>
            <a:r>
              <a:rPr lang="en-ID" sz="1800" dirty="0"/>
              <a:t>, </a:t>
            </a:r>
            <a:r>
              <a:rPr lang="en-ID" sz="1800" dirty="0" err="1"/>
              <a:t>namun</a:t>
            </a:r>
            <a:r>
              <a:rPr lang="en-ID" sz="1800" dirty="0"/>
              <a:t> orang </a:t>
            </a:r>
            <a:r>
              <a:rPr lang="en-ID" sz="1800" dirty="0" err="1"/>
              <a:t>tersebut</a:t>
            </a:r>
            <a:r>
              <a:rPr lang="en-ID" sz="1800" dirty="0"/>
              <a:t> </a:t>
            </a:r>
            <a:r>
              <a:rPr lang="en-ID" sz="1800" dirty="0" err="1"/>
              <a:t>bisa</a:t>
            </a:r>
            <a:r>
              <a:rPr lang="en-ID" sz="1800" dirty="0"/>
              <a:t> </a:t>
            </a:r>
            <a:r>
              <a:rPr lang="en-ID" sz="1800" dirty="0" err="1"/>
              <a:t>menjawab</a:t>
            </a:r>
            <a:r>
              <a:rPr lang="en-ID" sz="1800" dirty="0"/>
              <a:t> </a:t>
            </a:r>
            <a:r>
              <a:rPr lang="en-ID" sz="1800" dirty="0" err="1"/>
              <a:t>dengan</a:t>
            </a:r>
            <a:r>
              <a:rPr lang="en-ID" sz="1800" dirty="0"/>
              <a:t> ‘Bung’ </a:t>
            </a:r>
            <a:r>
              <a:rPr lang="en-ID" sz="1800" dirty="0" err="1"/>
              <a:t>untuk</a:t>
            </a:r>
            <a:r>
              <a:rPr lang="en-ID" sz="1800" dirty="0"/>
              <a:t> </a:t>
            </a:r>
            <a:r>
              <a:rPr lang="en-ID" sz="1800" dirty="0" err="1"/>
              <a:t>menunjukkan</a:t>
            </a:r>
            <a:r>
              <a:rPr lang="en-ID" sz="1800" dirty="0"/>
              <a:t> </a:t>
            </a:r>
            <a:r>
              <a:rPr lang="en-ID" sz="1800" dirty="0" err="1"/>
              <a:t>perbedaan</a:t>
            </a:r>
            <a:r>
              <a:rPr lang="en-ID" sz="1800" dirty="0"/>
              <a:t> </a:t>
            </a:r>
            <a:r>
              <a:rPr lang="en-ID" sz="1800" dirty="0" err="1"/>
              <a:t>generasi</a:t>
            </a:r>
            <a:r>
              <a:rPr lang="en-ID" sz="1800" dirty="0"/>
              <a:t> </a:t>
            </a:r>
            <a:r>
              <a:rPr lang="en-ID" sz="1800" dirty="0" err="1"/>
              <a:t>mereka</a:t>
            </a:r>
            <a:r>
              <a:rPr lang="en-ID" sz="1800" dirty="0"/>
              <a:t>.</a:t>
            </a:r>
          </a:p>
          <a:p>
            <a:pPr algn="l">
              <a:lnSpc>
                <a:spcPct val="100000"/>
              </a:lnSpc>
            </a:pPr>
            <a:r>
              <a:rPr lang="en-ID" sz="1800" dirty="0"/>
              <a:t>Banyak juga </a:t>
            </a:r>
            <a:r>
              <a:rPr lang="en-ID" sz="1800" dirty="0" err="1"/>
              <a:t>warga</a:t>
            </a:r>
            <a:r>
              <a:rPr lang="en-ID" sz="1800" dirty="0"/>
              <a:t> negara </a:t>
            </a:r>
            <a:r>
              <a:rPr lang="en-ID" sz="1800" dirty="0" err="1"/>
              <a:t>atau</a:t>
            </a:r>
            <a:r>
              <a:rPr lang="en-ID" sz="1800" dirty="0"/>
              <a:t> </a:t>
            </a:r>
            <a:r>
              <a:rPr lang="en-ID" sz="1800" dirty="0" err="1"/>
              <a:t>masyarakat</a:t>
            </a:r>
            <a:r>
              <a:rPr lang="en-ID" sz="1800" dirty="0"/>
              <a:t> </a:t>
            </a:r>
            <a:r>
              <a:rPr lang="en-ID" sz="1800" dirty="0" err="1"/>
              <a:t>budaya</a:t>
            </a:r>
            <a:r>
              <a:rPr lang="en-ID" sz="1800" dirty="0"/>
              <a:t> </a:t>
            </a:r>
            <a:r>
              <a:rPr lang="en-ID" sz="1800" dirty="0" err="1"/>
              <a:t>tertentu</a:t>
            </a:r>
            <a:r>
              <a:rPr lang="en-ID" sz="1800" dirty="0"/>
              <a:t> yang </a:t>
            </a:r>
            <a:r>
              <a:rPr lang="en-ID" sz="1800" dirty="0" err="1"/>
              <a:t>bisa</a:t>
            </a:r>
            <a:r>
              <a:rPr lang="en-ID" sz="1800" dirty="0"/>
              <a:t> </a:t>
            </a:r>
            <a:r>
              <a:rPr lang="en-ID" sz="1800" dirty="0" err="1"/>
              <a:t>dibilang</a:t>
            </a:r>
            <a:r>
              <a:rPr lang="en-ID" sz="1800" dirty="0"/>
              <a:t> ‘anti’ </a:t>
            </a:r>
            <a:r>
              <a:rPr lang="en-ID" sz="1800" dirty="0" err="1"/>
              <a:t>untuk</a:t>
            </a:r>
            <a:r>
              <a:rPr lang="en-ID" sz="1800" dirty="0"/>
              <a:t> </a:t>
            </a:r>
            <a:r>
              <a:rPr lang="en-ID" sz="1800" dirty="0" err="1"/>
              <a:t>diajak</a:t>
            </a:r>
            <a:r>
              <a:rPr lang="en-ID" sz="1800" dirty="0"/>
              <a:t> </a:t>
            </a:r>
            <a:r>
              <a:rPr lang="en-ID" sz="1800" dirty="0" err="1"/>
              <a:t>berbahasa</a:t>
            </a:r>
            <a:r>
              <a:rPr lang="en-ID" sz="1800" dirty="0"/>
              <a:t> </a:t>
            </a:r>
            <a:r>
              <a:rPr lang="en-ID" sz="1800" dirty="0" err="1"/>
              <a:t>Inggris</a:t>
            </a:r>
            <a:r>
              <a:rPr lang="en-ID" sz="1800" dirty="0"/>
              <a:t>, dan </a:t>
            </a:r>
            <a:r>
              <a:rPr lang="en-ID" sz="1800" dirty="0" err="1"/>
              <a:t>tetap</a:t>
            </a:r>
            <a:r>
              <a:rPr lang="en-ID" sz="1800" dirty="0"/>
              <a:t> </a:t>
            </a:r>
            <a:r>
              <a:rPr lang="en-ID" sz="1800" dirty="0" err="1"/>
              <a:t>menjawab</a:t>
            </a:r>
            <a:r>
              <a:rPr lang="en-ID" sz="1800" dirty="0"/>
              <a:t> </a:t>
            </a:r>
            <a:r>
              <a:rPr lang="en-ID" sz="1800" dirty="0" err="1"/>
              <a:t>dengan</a:t>
            </a:r>
            <a:r>
              <a:rPr lang="en-ID" sz="1800" dirty="0"/>
              <a:t> Bahasa </a:t>
            </a:r>
            <a:r>
              <a:rPr lang="en-ID" sz="1800" dirty="0" err="1"/>
              <a:t>mereka</a:t>
            </a:r>
            <a:r>
              <a:rPr lang="en-ID" sz="1800" dirty="0"/>
              <a:t> </a:t>
            </a:r>
            <a:r>
              <a:rPr lang="en-ID" sz="1800" dirty="0" err="1"/>
              <a:t>sendiri</a:t>
            </a:r>
            <a:r>
              <a:rPr lang="en-ID" sz="1800" dirty="0"/>
              <a:t>.</a:t>
            </a:r>
            <a:endParaRPr lang="en-ID" dirty="0"/>
          </a:p>
        </p:txBody>
      </p:sp>
      <p:sp>
        <p:nvSpPr>
          <p:cNvPr id="4" name="Footer Placeholder 3">
            <a:extLst>
              <a:ext uri="{FF2B5EF4-FFF2-40B4-BE49-F238E27FC236}">
                <a16:creationId xmlns:a16="http://schemas.microsoft.com/office/drawing/2014/main" id="{BF35816F-41C4-45D3-83B0-D913E325DDED}"/>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4144420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E4D89-3C1D-4ED8-918C-C6BA85236C35}"/>
              </a:ext>
            </a:extLst>
          </p:cNvPr>
          <p:cNvSpPr>
            <a:spLocks noGrp="1"/>
          </p:cNvSpPr>
          <p:nvPr>
            <p:ph type="title"/>
          </p:nvPr>
        </p:nvSpPr>
        <p:spPr/>
        <p:txBody>
          <a:bodyPr>
            <a:normAutofit/>
          </a:bodyPr>
          <a:lstStyle/>
          <a:p>
            <a:r>
              <a:rPr lang="en-ID" b="1" dirty="0" err="1"/>
              <a:t>Teori</a:t>
            </a:r>
            <a:r>
              <a:rPr lang="en-ID" b="1" dirty="0"/>
              <a:t> </a:t>
            </a:r>
            <a:r>
              <a:rPr lang="en-ID" b="1" dirty="0" err="1"/>
              <a:t>Negosiasi</a:t>
            </a:r>
            <a:r>
              <a:rPr lang="en-ID" b="1" dirty="0"/>
              <a:t> </a:t>
            </a:r>
            <a:r>
              <a:rPr lang="en-ID" b="1" dirty="0" err="1"/>
              <a:t>Wajah</a:t>
            </a:r>
            <a:br>
              <a:rPr lang="en-ID" b="1" dirty="0"/>
            </a:br>
            <a:r>
              <a:rPr lang="en-ID" b="1" i="1" dirty="0"/>
              <a:t>Face-Negotiation Theory</a:t>
            </a:r>
          </a:p>
        </p:txBody>
      </p:sp>
      <p:sp>
        <p:nvSpPr>
          <p:cNvPr id="3" name="Content Placeholder 2">
            <a:extLst>
              <a:ext uri="{FF2B5EF4-FFF2-40B4-BE49-F238E27FC236}">
                <a16:creationId xmlns:a16="http://schemas.microsoft.com/office/drawing/2014/main" id="{398F5531-0FF9-4800-A836-35FE0DA258B9}"/>
              </a:ext>
            </a:extLst>
          </p:cNvPr>
          <p:cNvSpPr>
            <a:spLocks noGrp="1"/>
          </p:cNvSpPr>
          <p:nvPr>
            <p:ph idx="1"/>
          </p:nvPr>
        </p:nvSpPr>
        <p:spPr/>
        <p:txBody>
          <a:bodyPr/>
          <a:lstStyle/>
          <a:p>
            <a:pPr algn="l">
              <a:lnSpc>
                <a:spcPct val="100000"/>
              </a:lnSpc>
            </a:pPr>
            <a:r>
              <a:rPr lang="en-GB" sz="1800" b="0" i="0" u="none" strike="noStrike" baseline="0" dirty="0"/>
              <a:t>Stella Ting-Toomey’s face-negotiation theory helps explain cultural differences in responses to conflict. Ting-Toomey assumes that people of every culture are always negotiating </a:t>
            </a:r>
            <a:r>
              <a:rPr lang="en-GB" sz="1800" b="0" i="1" u="none" strike="noStrike" baseline="0" dirty="0"/>
              <a:t>face. </a:t>
            </a:r>
            <a:r>
              <a:rPr lang="en-GB" sz="1800" b="0" i="0" u="none" strike="noStrike" baseline="0" dirty="0"/>
              <a:t>The term is a metaphor for our public self-image, the way we want others to see us and treat us.</a:t>
            </a:r>
          </a:p>
          <a:p>
            <a:pPr algn="l">
              <a:lnSpc>
                <a:spcPct val="100000"/>
              </a:lnSpc>
            </a:pPr>
            <a:r>
              <a:rPr lang="en-ID" sz="1800" b="1" i="0" u="none" strike="noStrike" baseline="0" dirty="0"/>
              <a:t>Face: </a:t>
            </a:r>
            <a:r>
              <a:rPr lang="en-ID" sz="1800" b="0" i="0" u="none" strike="noStrike" baseline="0" dirty="0"/>
              <a:t>The projected image of </a:t>
            </a:r>
            <a:r>
              <a:rPr lang="en-GB" sz="1800" b="0" i="0" u="none" strike="noStrike" baseline="0" dirty="0"/>
              <a:t>one’s self in a relational </a:t>
            </a:r>
            <a:r>
              <a:rPr lang="en-ID" sz="1800" b="0" i="0" u="none" strike="noStrike" baseline="0" dirty="0"/>
              <a:t>situation.</a:t>
            </a:r>
          </a:p>
          <a:p>
            <a:pPr algn="l">
              <a:lnSpc>
                <a:spcPct val="100000"/>
              </a:lnSpc>
            </a:pPr>
            <a:r>
              <a:rPr lang="en-ID" sz="1800" b="1" i="0" u="none" strike="noStrike" baseline="0" dirty="0"/>
              <a:t>Facework: </a:t>
            </a:r>
            <a:r>
              <a:rPr lang="en-ID" sz="1800" b="0" i="0" u="none" strike="noStrike" baseline="0" dirty="0"/>
              <a:t>Specific verbal and nonverbal messages that help to maintain and restore </a:t>
            </a:r>
            <a:r>
              <a:rPr lang="en-GB" sz="1800" b="0" i="0" u="none" strike="noStrike" baseline="0" dirty="0"/>
              <a:t>face loss, and to uphold </a:t>
            </a:r>
            <a:r>
              <a:rPr lang="en-ID" sz="1800" b="0" i="0" u="none" strike="noStrike" baseline="0" dirty="0"/>
              <a:t>and </a:t>
            </a:r>
            <a:r>
              <a:rPr lang="en-ID" sz="1800" b="0" i="0" u="none" strike="noStrike" baseline="0" dirty="0" err="1"/>
              <a:t>honor</a:t>
            </a:r>
            <a:r>
              <a:rPr lang="en-ID" sz="1800" b="0" i="0" u="none" strike="noStrike" baseline="0" dirty="0"/>
              <a:t> face gain.</a:t>
            </a:r>
          </a:p>
          <a:p>
            <a:pPr algn="l">
              <a:lnSpc>
                <a:spcPct val="100000"/>
              </a:lnSpc>
            </a:pPr>
            <a:r>
              <a:rPr lang="en-ID" sz="1800" b="0" i="0" u="none" strike="noStrike" baseline="0" dirty="0"/>
              <a:t>Face-negotiation </a:t>
            </a:r>
            <a:r>
              <a:rPr lang="en-GB" sz="1800" b="0" i="0" u="none" strike="noStrike" baseline="0" dirty="0"/>
              <a:t>theory postulates that the facework of people from individualistic cultures like the United States or Germany will be strikingly different from the facework of people from collectivistic cultures like Japan or China. </a:t>
            </a:r>
          </a:p>
          <a:p>
            <a:pPr algn="l">
              <a:lnSpc>
                <a:spcPct val="100000"/>
              </a:lnSpc>
            </a:pPr>
            <a:r>
              <a:rPr lang="en-GB" sz="1800" b="0" i="0" u="none" strike="noStrike" baseline="0" dirty="0"/>
              <a:t>Ting-Toomey’s face-negotiation theory suggests that face maintenance is the crucial intervening variable that ties culture to people’s ways of handling conflict.</a:t>
            </a:r>
            <a:endParaRPr lang="en-ID" dirty="0"/>
          </a:p>
        </p:txBody>
      </p:sp>
      <p:sp>
        <p:nvSpPr>
          <p:cNvPr id="4" name="Footer Placeholder 3">
            <a:extLst>
              <a:ext uri="{FF2B5EF4-FFF2-40B4-BE49-F238E27FC236}">
                <a16:creationId xmlns:a16="http://schemas.microsoft.com/office/drawing/2014/main" id="{EE62FE0A-6861-4D5D-A8C8-952D80BD83BB}"/>
              </a:ext>
            </a:extLst>
          </p:cNvPr>
          <p:cNvSpPr>
            <a:spLocks noGrp="1"/>
          </p:cNvSpPr>
          <p:nvPr>
            <p:ph type="ftr" sz="quarter" idx="11"/>
          </p:nvPr>
        </p:nvSpPr>
        <p:spPr/>
        <p:txBody>
          <a:bodyPr/>
          <a:lstStyle/>
          <a:p>
            <a:r>
              <a:rPr lang="en-GB" dirty="0"/>
              <a:t>E.M. Griffin. A First Look at Communication Theory</a:t>
            </a:r>
            <a:endParaRPr lang="en-ID" dirty="0"/>
          </a:p>
        </p:txBody>
      </p:sp>
    </p:spTree>
    <p:extLst>
      <p:ext uri="{BB962C8B-B14F-4D97-AF65-F5344CB8AC3E}">
        <p14:creationId xmlns:p14="http://schemas.microsoft.com/office/powerpoint/2010/main" val="3316483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372C1-6EAD-408C-891C-37135151DDE1}"/>
              </a:ext>
            </a:extLst>
          </p:cNvPr>
          <p:cNvSpPr>
            <a:spLocks noGrp="1"/>
          </p:cNvSpPr>
          <p:nvPr>
            <p:ph type="title"/>
          </p:nvPr>
        </p:nvSpPr>
        <p:spPr/>
        <p:txBody>
          <a:bodyPr/>
          <a:lstStyle/>
          <a:p>
            <a:r>
              <a:rPr lang="en-ID" b="1" dirty="0" err="1"/>
              <a:t>Teori</a:t>
            </a:r>
            <a:r>
              <a:rPr lang="en-ID" b="1" dirty="0"/>
              <a:t> </a:t>
            </a:r>
            <a:r>
              <a:rPr lang="en-ID" b="1" dirty="0" err="1"/>
              <a:t>Negosiasi</a:t>
            </a:r>
            <a:r>
              <a:rPr lang="en-ID" b="1" dirty="0"/>
              <a:t> </a:t>
            </a:r>
            <a:r>
              <a:rPr lang="en-ID" b="1" dirty="0" err="1"/>
              <a:t>Wajah</a:t>
            </a:r>
            <a:br>
              <a:rPr lang="en-ID" b="1" dirty="0"/>
            </a:br>
            <a:r>
              <a:rPr lang="en-ID" b="1" i="1" dirty="0"/>
              <a:t>Face-Negotiation Theory</a:t>
            </a:r>
            <a:endParaRPr lang="en-ID" dirty="0"/>
          </a:p>
        </p:txBody>
      </p:sp>
      <p:sp>
        <p:nvSpPr>
          <p:cNvPr id="3" name="Content Placeholder 2">
            <a:extLst>
              <a:ext uri="{FF2B5EF4-FFF2-40B4-BE49-F238E27FC236}">
                <a16:creationId xmlns:a16="http://schemas.microsoft.com/office/drawing/2014/main" id="{7B29D062-DD6E-431C-8B9F-C0E9B61C493E}"/>
              </a:ext>
            </a:extLst>
          </p:cNvPr>
          <p:cNvSpPr>
            <a:spLocks noGrp="1"/>
          </p:cNvSpPr>
          <p:nvPr>
            <p:ph idx="1"/>
          </p:nvPr>
        </p:nvSpPr>
        <p:spPr/>
        <p:txBody>
          <a:bodyPr>
            <a:normAutofit lnSpcReduction="10000"/>
          </a:bodyPr>
          <a:lstStyle/>
          <a:p>
            <a:r>
              <a:rPr lang="en-GB" sz="1800" dirty="0"/>
              <a:t>Pada </a:t>
            </a:r>
            <a:r>
              <a:rPr lang="en-GB" sz="1800" dirty="0" err="1"/>
              <a:t>intinya</a:t>
            </a:r>
            <a:r>
              <a:rPr lang="en-GB" sz="1800" dirty="0"/>
              <a:t>, Ting-Toomey </a:t>
            </a:r>
            <a:r>
              <a:rPr lang="en-GB" sz="1800" dirty="0" err="1"/>
              <a:t>menyatakan</a:t>
            </a:r>
            <a:r>
              <a:rPr lang="en-GB" sz="1800" dirty="0"/>
              <a:t> </a:t>
            </a:r>
            <a:r>
              <a:rPr lang="en-GB" sz="1800" dirty="0" err="1"/>
              <a:t>bahwa</a:t>
            </a:r>
            <a:r>
              <a:rPr lang="en-GB" sz="1800" dirty="0"/>
              <a:t> </a:t>
            </a:r>
            <a:r>
              <a:rPr lang="en-GB" sz="1800" dirty="0" err="1"/>
              <a:t>ada</a:t>
            </a:r>
            <a:r>
              <a:rPr lang="en-GB" sz="1800" dirty="0"/>
              <a:t> </a:t>
            </a:r>
            <a:r>
              <a:rPr lang="en-GB" sz="1800" dirty="0" err="1"/>
              <a:t>perbedaan</a:t>
            </a:r>
            <a:r>
              <a:rPr lang="en-GB" sz="1800" dirty="0"/>
              <a:t> </a:t>
            </a:r>
            <a:r>
              <a:rPr lang="en-GB" sz="1800" dirty="0" err="1"/>
              <a:t>antara</a:t>
            </a:r>
            <a:r>
              <a:rPr lang="en-GB" sz="1800" dirty="0"/>
              <a:t> orang </a:t>
            </a:r>
            <a:r>
              <a:rPr lang="en-GB" sz="1800" dirty="0" err="1"/>
              <a:t>dari</a:t>
            </a:r>
            <a:r>
              <a:rPr lang="en-GB" sz="1800" dirty="0"/>
              <a:t> </a:t>
            </a:r>
            <a:r>
              <a:rPr lang="en-GB" sz="1800" dirty="0" err="1"/>
              <a:t>budaya</a:t>
            </a:r>
            <a:r>
              <a:rPr lang="en-GB" sz="1800" dirty="0"/>
              <a:t> </a:t>
            </a:r>
            <a:r>
              <a:rPr lang="en-GB" sz="1800" dirty="0" err="1"/>
              <a:t>individualis</a:t>
            </a:r>
            <a:r>
              <a:rPr lang="en-GB" sz="1800" dirty="0"/>
              <a:t> </a:t>
            </a:r>
            <a:r>
              <a:rPr lang="en-GB" sz="1800" dirty="0" err="1"/>
              <a:t>dengan</a:t>
            </a:r>
            <a:r>
              <a:rPr lang="en-GB" sz="1800" dirty="0"/>
              <a:t> </a:t>
            </a:r>
            <a:r>
              <a:rPr lang="en-GB" sz="1800" dirty="0" err="1"/>
              <a:t>kolektivis</a:t>
            </a:r>
            <a:r>
              <a:rPr lang="en-GB" sz="1800" dirty="0"/>
              <a:t> </a:t>
            </a:r>
            <a:r>
              <a:rPr lang="en-GB" sz="1800" dirty="0" err="1"/>
              <a:t>dalam</a:t>
            </a:r>
            <a:r>
              <a:rPr lang="en-GB" sz="1800" dirty="0"/>
              <a:t> </a:t>
            </a:r>
            <a:r>
              <a:rPr lang="en-GB" sz="1800" dirty="0" err="1"/>
              <a:t>hal</a:t>
            </a:r>
            <a:r>
              <a:rPr lang="en-GB" sz="1800" dirty="0"/>
              <a:t> </a:t>
            </a:r>
            <a:r>
              <a:rPr lang="en-GB" sz="1800" dirty="0" err="1"/>
              <a:t>penyelesaian</a:t>
            </a:r>
            <a:r>
              <a:rPr lang="en-GB" sz="1800" dirty="0"/>
              <a:t> </a:t>
            </a:r>
            <a:r>
              <a:rPr lang="en-GB" sz="1800" dirty="0" err="1"/>
              <a:t>masalah</a:t>
            </a:r>
            <a:r>
              <a:rPr lang="en-GB" sz="1800" dirty="0"/>
              <a:t>.</a:t>
            </a:r>
          </a:p>
          <a:p>
            <a:r>
              <a:rPr lang="en-GB" sz="1800" dirty="0" err="1"/>
              <a:t>Beberapa</a:t>
            </a:r>
            <a:r>
              <a:rPr lang="en-GB" sz="1800" dirty="0"/>
              <a:t> yang </a:t>
            </a:r>
            <a:r>
              <a:rPr lang="en-GB" sz="1800" dirty="0" err="1"/>
              <a:t>perlu</a:t>
            </a:r>
            <a:r>
              <a:rPr lang="en-GB" sz="1800" dirty="0"/>
              <a:t> </a:t>
            </a:r>
            <a:r>
              <a:rPr lang="en-GB" sz="1800" dirty="0" err="1"/>
              <a:t>dipahami</a:t>
            </a:r>
            <a:r>
              <a:rPr lang="en-GB" sz="1800" dirty="0"/>
              <a:t>:</a:t>
            </a:r>
          </a:p>
          <a:p>
            <a:pPr marL="623888" indent="-342900" algn="l">
              <a:buFont typeface="+mj-lt"/>
              <a:buAutoNum type="arabicPeriod"/>
            </a:pPr>
            <a:r>
              <a:rPr lang="en-ID" sz="1800" b="1" i="0" u="none" strike="noStrike" baseline="0" dirty="0"/>
              <a:t>Self-construal:</a:t>
            </a:r>
          </a:p>
          <a:p>
            <a:pPr marL="738188" lvl="1" indent="0">
              <a:buNone/>
            </a:pPr>
            <a:r>
              <a:rPr lang="en-ID" sz="1800" b="0" i="0" u="none" strike="noStrike" baseline="0" dirty="0"/>
              <a:t>Self-image; the degree to which people conceive of themselves as relatively autonomous from, or connected to, others.</a:t>
            </a:r>
          </a:p>
          <a:p>
            <a:pPr marL="1023938" lvl="1" indent="-285750"/>
            <a:r>
              <a:rPr lang="en-ID" sz="1800" dirty="0"/>
              <a:t>Independent</a:t>
            </a:r>
          </a:p>
          <a:p>
            <a:pPr marL="1023938" lvl="1" indent="-285750"/>
            <a:r>
              <a:rPr lang="en-ID" sz="1800" b="0" i="0" u="none" strike="noStrike" baseline="0" dirty="0"/>
              <a:t>Interdependent</a:t>
            </a:r>
          </a:p>
          <a:p>
            <a:pPr marL="623888" indent="-342900" algn="l">
              <a:buFont typeface="+mj-lt"/>
              <a:buAutoNum type="arabicPeriod"/>
            </a:pPr>
            <a:r>
              <a:rPr lang="en-ID" sz="1800" b="1" i="0" u="none" strike="noStrike" baseline="0" dirty="0">
                <a:latin typeface="OptimaLTStd-Bold"/>
              </a:rPr>
              <a:t>Face concern</a:t>
            </a:r>
          </a:p>
          <a:p>
            <a:pPr marL="720725" indent="0" algn="l">
              <a:buNone/>
            </a:pPr>
            <a:r>
              <a:rPr lang="en-ID" sz="1800" b="0" i="0" u="none" strike="noStrike" baseline="0" dirty="0">
                <a:latin typeface="OptimaLTStd"/>
              </a:rPr>
              <a:t>Regard for self-face, other face, or mutual-face.</a:t>
            </a:r>
          </a:p>
          <a:p>
            <a:pPr marL="1006475" indent="-285750"/>
            <a:r>
              <a:rPr lang="en-ID" sz="1800" dirty="0">
                <a:latin typeface="OptimaLTStd"/>
              </a:rPr>
              <a:t>Self-Face maintenance</a:t>
            </a:r>
          </a:p>
          <a:p>
            <a:pPr marL="1006475" indent="-285750"/>
            <a:r>
              <a:rPr lang="en-ID" sz="1800" dirty="0">
                <a:latin typeface="OptimaLTStd"/>
              </a:rPr>
              <a:t>Mutual-face maintenance</a:t>
            </a:r>
          </a:p>
          <a:p>
            <a:pPr marL="1006475" indent="-285750"/>
            <a:r>
              <a:rPr lang="en-ID" sz="1800" dirty="0">
                <a:latin typeface="OptimaLTStd"/>
              </a:rPr>
              <a:t>Other-face maintenance</a:t>
            </a:r>
            <a:endParaRPr lang="en-ID" sz="1800" dirty="0"/>
          </a:p>
        </p:txBody>
      </p:sp>
      <p:sp>
        <p:nvSpPr>
          <p:cNvPr id="4" name="Footer Placeholder 3">
            <a:extLst>
              <a:ext uri="{FF2B5EF4-FFF2-40B4-BE49-F238E27FC236}">
                <a16:creationId xmlns:a16="http://schemas.microsoft.com/office/drawing/2014/main" id="{57BE3F5B-03C7-4897-A307-BE17F9F77027}"/>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976383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3AB69-B46A-4883-AA41-29E0D48FEAB3}"/>
              </a:ext>
            </a:extLst>
          </p:cNvPr>
          <p:cNvSpPr>
            <a:spLocks noGrp="1"/>
          </p:cNvSpPr>
          <p:nvPr>
            <p:ph type="title"/>
          </p:nvPr>
        </p:nvSpPr>
        <p:spPr/>
        <p:txBody>
          <a:bodyPr/>
          <a:lstStyle/>
          <a:p>
            <a:r>
              <a:rPr lang="en-GB" b="1" dirty="0"/>
              <a:t>PREDICTABLE STYLES OF CONFLICT MANAGEMENT</a:t>
            </a:r>
            <a:endParaRPr lang="en-ID" b="1" dirty="0"/>
          </a:p>
        </p:txBody>
      </p:sp>
      <p:sp>
        <p:nvSpPr>
          <p:cNvPr id="3" name="Content Placeholder 2">
            <a:extLst>
              <a:ext uri="{FF2B5EF4-FFF2-40B4-BE49-F238E27FC236}">
                <a16:creationId xmlns:a16="http://schemas.microsoft.com/office/drawing/2014/main" id="{7C526BAB-1264-4A47-82E1-F32517A39DE9}"/>
              </a:ext>
            </a:extLst>
          </p:cNvPr>
          <p:cNvSpPr>
            <a:spLocks noGrp="1"/>
          </p:cNvSpPr>
          <p:nvPr>
            <p:ph sz="half" idx="1"/>
          </p:nvPr>
        </p:nvSpPr>
        <p:spPr/>
        <p:txBody>
          <a:bodyPr>
            <a:normAutofit fontScale="55000" lnSpcReduction="20000"/>
          </a:bodyPr>
          <a:lstStyle/>
          <a:p>
            <a:pPr algn="l">
              <a:lnSpc>
                <a:spcPct val="120000"/>
              </a:lnSpc>
            </a:pPr>
            <a:r>
              <a:rPr lang="en-ID" sz="2900" b="1" i="0" u="none" strike="noStrike" baseline="0" dirty="0"/>
              <a:t>Avoiding</a:t>
            </a:r>
          </a:p>
          <a:p>
            <a:pPr algn="l">
              <a:lnSpc>
                <a:spcPct val="120000"/>
              </a:lnSpc>
            </a:pPr>
            <a:r>
              <a:rPr lang="en-ID" sz="2900" b="0" i="0" u="none" strike="noStrike" baseline="0" dirty="0"/>
              <a:t>Responding to conflict by withdrawing from open discussion.</a:t>
            </a:r>
          </a:p>
          <a:p>
            <a:pPr algn="l">
              <a:lnSpc>
                <a:spcPct val="120000"/>
              </a:lnSpc>
            </a:pPr>
            <a:r>
              <a:rPr lang="en-ID" sz="2900" b="1" i="0" u="none" strike="noStrike" baseline="0" dirty="0"/>
              <a:t>Obliging</a:t>
            </a:r>
          </a:p>
          <a:p>
            <a:pPr algn="l">
              <a:lnSpc>
                <a:spcPct val="120000"/>
              </a:lnSpc>
            </a:pPr>
            <a:r>
              <a:rPr lang="en-ID" sz="2900" b="0" i="0" u="none" strike="noStrike" baseline="0" dirty="0"/>
              <a:t>Accommodating or giving </a:t>
            </a:r>
            <a:r>
              <a:rPr lang="en-GB" sz="2900" b="0" i="0" u="none" strike="noStrike" baseline="0" dirty="0"/>
              <a:t>in to the wishes of another </a:t>
            </a:r>
            <a:r>
              <a:rPr lang="en-ID" sz="2900" b="0" i="0" u="none" strike="noStrike" baseline="0" dirty="0"/>
              <a:t>in a conflict situation.</a:t>
            </a:r>
          </a:p>
          <a:p>
            <a:pPr algn="l">
              <a:lnSpc>
                <a:spcPct val="120000"/>
              </a:lnSpc>
            </a:pPr>
            <a:r>
              <a:rPr lang="en-ID" sz="2900" b="1" i="0" u="none" strike="noStrike" baseline="0" dirty="0"/>
              <a:t>Compromising</a:t>
            </a:r>
          </a:p>
          <a:p>
            <a:pPr algn="l">
              <a:lnSpc>
                <a:spcPct val="120000"/>
              </a:lnSpc>
            </a:pPr>
            <a:r>
              <a:rPr lang="en-ID" sz="2900" b="0" i="0" u="none" strike="noStrike" baseline="0" dirty="0"/>
              <a:t>Conflict management by negotiating or bargaining; seeking a middle way.</a:t>
            </a:r>
          </a:p>
          <a:p>
            <a:pPr algn="l">
              <a:lnSpc>
                <a:spcPct val="120000"/>
              </a:lnSpc>
            </a:pPr>
            <a:r>
              <a:rPr lang="en-ID" sz="2900" b="1" i="0" u="none" strike="noStrike" baseline="0" dirty="0"/>
              <a:t>Dominating</a:t>
            </a:r>
          </a:p>
          <a:p>
            <a:pPr algn="l">
              <a:lnSpc>
                <a:spcPct val="120000"/>
              </a:lnSpc>
            </a:pPr>
            <a:r>
              <a:rPr lang="en-ID" sz="2900" b="0" i="0" u="none" strike="noStrike" baseline="0" dirty="0"/>
              <a:t>Competing to win when people’s interests conflict.</a:t>
            </a:r>
          </a:p>
          <a:p>
            <a:pPr algn="l">
              <a:lnSpc>
                <a:spcPct val="120000"/>
              </a:lnSpc>
            </a:pPr>
            <a:endParaRPr lang="en-ID" sz="1800" b="0" i="0" u="none" strike="noStrike" baseline="0" dirty="0"/>
          </a:p>
        </p:txBody>
      </p:sp>
      <p:sp>
        <p:nvSpPr>
          <p:cNvPr id="5" name="Content Placeholder 4">
            <a:extLst>
              <a:ext uri="{FF2B5EF4-FFF2-40B4-BE49-F238E27FC236}">
                <a16:creationId xmlns:a16="http://schemas.microsoft.com/office/drawing/2014/main" id="{6FB843DE-6F70-446B-8189-B4F60FE38A7C}"/>
              </a:ext>
            </a:extLst>
          </p:cNvPr>
          <p:cNvSpPr>
            <a:spLocks noGrp="1"/>
          </p:cNvSpPr>
          <p:nvPr>
            <p:ph sz="half" idx="2"/>
          </p:nvPr>
        </p:nvSpPr>
        <p:spPr/>
        <p:txBody>
          <a:bodyPr>
            <a:normAutofit fontScale="55000" lnSpcReduction="20000"/>
          </a:bodyPr>
          <a:lstStyle/>
          <a:p>
            <a:pPr algn="l">
              <a:lnSpc>
                <a:spcPct val="120000"/>
              </a:lnSpc>
            </a:pPr>
            <a:r>
              <a:rPr lang="en-ID" sz="2800" b="1" i="0" u="none" strike="noStrike" baseline="0" dirty="0"/>
              <a:t>Integrating</a:t>
            </a:r>
          </a:p>
          <a:p>
            <a:pPr algn="l">
              <a:lnSpc>
                <a:spcPct val="120000"/>
              </a:lnSpc>
            </a:pPr>
            <a:r>
              <a:rPr lang="en-ID" sz="2800" b="0" i="0" u="none" strike="noStrike" baseline="0" dirty="0"/>
              <a:t>Problem solving through open discussion; collaborating for a win–win resolution of conflict.</a:t>
            </a:r>
          </a:p>
          <a:p>
            <a:pPr algn="l">
              <a:lnSpc>
                <a:spcPct val="120000"/>
              </a:lnSpc>
            </a:pPr>
            <a:r>
              <a:rPr lang="en-ID" sz="2800" b="1" i="0" u="none" strike="noStrike" baseline="0" dirty="0"/>
              <a:t>Emotional expression</a:t>
            </a:r>
          </a:p>
          <a:p>
            <a:pPr algn="l">
              <a:lnSpc>
                <a:spcPct val="120000"/>
              </a:lnSpc>
            </a:pPr>
            <a:r>
              <a:rPr lang="en-ID" sz="2800" b="0" i="0" u="none" strike="noStrike" baseline="0" dirty="0"/>
              <a:t>Managing conflict by disclosure or venting of feelings.</a:t>
            </a:r>
          </a:p>
          <a:p>
            <a:pPr algn="l">
              <a:lnSpc>
                <a:spcPct val="120000"/>
              </a:lnSpc>
            </a:pPr>
            <a:r>
              <a:rPr lang="en-ID" sz="2800" b="1" i="0" u="none" strike="noStrike" baseline="0" dirty="0"/>
              <a:t>Passive aggressive</a:t>
            </a:r>
          </a:p>
          <a:p>
            <a:pPr algn="l">
              <a:lnSpc>
                <a:spcPct val="120000"/>
              </a:lnSpc>
            </a:pPr>
            <a:r>
              <a:rPr lang="en-ID" sz="2800" b="0" i="0" u="none" strike="noStrike" baseline="0" dirty="0"/>
              <a:t>Making indirect accusations, showing resentment, procrastination, and other </a:t>
            </a:r>
            <a:r>
              <a:rPr lang="en-ID" sz="2800" b="0" i="0" u="none" strike="noStrike" baseline="0" dirty="0" err="1"/>
              <a:t>behaviors</a:t>
            </a:r>
            <a:r>
              <a:rPr lang="en-ID" sz="2800" b="0" i="0" u="none" strike="noStrike" baseline="0" dirty="0"/>
              <a:t> aimed at thwarting another’s resolution of conflict.</a:t>
            </a:r>
            <a:endParaRPr lang="en-ID" sz="2800" dirty="0"/>
          </a:p>
          <a:p>
            <a:pPr algn="l">
              <a:lnSpc>
                <a:spcPct val="120000"/>
              </a:lnSpc>
            </a:pPr>
            <a:r>
              <a:rPr lang="en-ID" sz="2800" b="1" i="0" u="none" strike="noStrike" baseline="0" dirty="0"/>
              <a:t>Third-party help</a:t>
            </a:r>
          </a:p>
          <a:p>
            <a:pPr algn="l">
              <a:lnSpc>
                <a:spcPct val="120000"/>
              </a:lnSpc>
            </a:pPr>
            <a:r>
              <a:rPr lang="en-GB" sz="2800" b="0" i="0" u="none" strike="noStrike" baseline="0" dirty="0"/>
              <a:t>A method of conflict management </a:t>
            </a:r>
            <a:r>
              <a:rPr lang="en-ID" sz="2800" b="0" i="0" u="none" strike="noStrike" baseline="0" dirty="0"/>
              <a:t>in which disputing </a:t>
            </a:r>
            <a:r>
              <a:rPr lang="en-GB" sz="2800" b="0" i="0" u="none" strike="noStrike" baseline="0" dirty="0"/>
              <a:t>parties seek the aid of </a:t>
            </a:r>
            <a:r>
              <a:rPr lang="en-ID" sz="2800" b="0" i="0" u="none" strike="noStrike" baseline="0" dirty="0"/>
              <a:t>a mediator, arbitrator, or respected neutral party to help them resolve their differences.</a:t>
            </a:r>
            <a:endParaRPr lang="en-ID" dirty="0"/>
          </a:p>
          <a:p>
            <a:pPr>
              <a:lnSpc>
                <a:spcPct val="120000"/>
              </a:lnSpc>
            </a:pPr>
            <a:endParaRPr lang="en-ID" dirty="0"/>
          </a:p>
        </p:txBody>
      </p:sp>
      <p:sp>
        <p:nvSpPr>
          <p:cNvPr id="4" name="Footer Placeholder 3">
            <a:extLst>
              <a:ext uri="{FF2B5EF4-FFF2-40B4-BE49-F238E27FC236}">
                <a16:creationId xmlns:a16="http://schemas.microsoft.com/office/drawing/2014/main" id="{837D8465-7CF3-43B3-9486-F07217B61C3E}"/>
              </a:ext>
            </a:extLst>
          </p:cNvPr>
          <p:cNvSpPr>
            <a:spLocks noGrp="1"/>
          </p:cNvSpPr>
          <p:nvPr>
            <p:ph type="ftr" sz="quarter" idx="11"/>
          </p:nvPr>
        </p:nvSpPr>
        <p:spPr/>
        <p:txBody>
          <a:bodyPr/>
          <a:lstStyle/>
          <a:p>
            <a:r>
              <a:rPr lang="en-GB"/>
              <a:t>E.M. Griffin. A First Look at Communication Theory</a:t>
            </a:r>
            <a:endParaRPr lang="en-ID"/>
          </a:p>
        </p:txBody>
      </p:sp>
    </p:spTree>
    <p:extLst>
      <p:ext uri="{BB962C8B-B14F-4D97-AF65-F5344CB8AC3E}">
        <p14:creationId xmlns:p14="http://schemas.microsoft.com/office/powerpoint/2010/main" val="3986319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181</TotalTime>
  <Words>2649</Words>
  <Application>Microsoft Office PowerPoint</Application>
  <PresentationFormat>Widescreen</PresentationFormat>
  <Paragraphs>142</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OptimaLTStd</vt:lpstr>
      <vt:lpstr>OptimaLTStd-Bold</vt:lpstr>
      <vt:lpstr>PalatinoLTStd-Roman</vt:lpstr>
      <vt:lpstr>Office Theme</vt:lpstr>
      <vt:lpstr>Teori Komunikasi Antar Budaya</vt:lpstr>
      <vt:lpstr>Masih ingat dengan Dimensi Nilai HOFSTEDE?</vt:lpstr>
      <vt:lpstr>Teori Akomodasi Komunikasi  Communication Accommodation Theory</vt:lpstr>
      <vt:lpstr>What is Accomodation?</vt:lpstr>
      <vt:lpstr>COMMUNICATION ACCOMMODATION STRATEGIES</vt:lpstr>
      <vt:lpstr>COMMUNICATION ACCOMMODATION STRATEGIES</vt:lpstr>
      <vt:lpstr>Teori Negosiasi Wajah Face-Negotiation Theory</vt:lpstr>
      <vt:lpstr>Teori Negosiasi Wajah Face-Negotiation Theory</vt:lpstr>
      <vt:lpstr>PREDICTABLE STYLES OF CONFLICT MANAGEMENT</vt:lpstr>
      <vt:lpstr>PowerPoint Presentation</vt:lpstr>
      <vt:lpstr>PowerPoint Presentation</vt:lpstr>
      <vt:lpstr>Teori Genderlect Genderlect Styles Theory</vt:lpstr>
      <vt:lpstr>WOMEN’S DESIRE FOR CONNECTION VS. MEN’S DESIRE FOR STATUS</vt:lpstr>
      <vt:lpstr>RAPPORT TALK VS. REPORT TALK</vt:lpstr>
      <vt:lpstr>RAPPORT TALK VS. REPORT TALK</vt:lpstr>
      <vt:lpstr>Teori Kebungkaman Muted Group Theory</vt:lpstr>
      <vt:lpstr>THE MASCULINE POWER TO NAME EXPERIENCE</vt:lpstr>
      <vt:lpstr>MEN AS THE GATEKEEPERS OF COMMUNICATION</vt:lpstr>
      <vt:lpstr>Read this 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 Komunikasi Antar Budaya</dc:title>
  <dc:creator>ASUS</dc:creator>
  <cp:lastModifiedBy>ASUS</cp:lastModifiedBy>
  <cp:revision>3</cp:revision>
  <dcterms:created xsi:type="dcterms:W3CDTF">2020-09-10T13:55:49Z</dcterms:created>
  <dcterms:modified xsi:type="dcterms:W3CDTF">2020-09-10T16:57:17Z</dcterms:modified>
</cp:coreProperties>
</file>