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0" r:id="rId1"/>
  </p:sldMasterIdLst>
  <p:sldIdLst>
    <p:sldId id="257" r:id="rId2"/>
    <p:sldId id="258" r:id="rId3"/>
    <p:sldId id="259" r:id="rId4"/>
    <p:sldId id="260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61" r:id="rId1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1452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9144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8831" y="1449146"/>
            <a:ext cx="7526338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08831" y="5280847"/>
            <a:ext cx="7526338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EE7C47-05D2-4F9E-BD51-3FD34A3EB728}" type="datetimeFigureOut">
              <a:rPr lang="en-US" smtClean="0"/>
              <a:t>11/22/2020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8DA36-494B-432A-9A0F-9B0642DED6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00603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4863" y="4800600"/>
            <a:ext cx="752633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9144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04863" y="5367338"/>
            <a:ext cx="7526337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EE7C47-05D2-4F9E-BD51-3FD34A3EB728}" type="datetimeFigureOut">
              <a:rPr lang="en-US" smtClean="0"/>
              <a:t>11/22/2020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8DA36-494B-432A-9A0F-9B0642DED6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57615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485107" y="1338479"/>
            <a:ext cx="4749312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573" y="1495525"/>
            <a:ext cx="442038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1226" y="4700702"/>
            <a:ext cx="4418727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5398884" y="1338479"/>
            <a:ext cx="3302316" cy="4075464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EE7C47-05D2-4F9E-BD51-3FD34A3EB728}" type="datetimeFigureOut">
              <a:rPr lang="en-US" smtClean="0"/>
              <a:t>11/22/2020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8DA36-494B-432A-9A0F-9B0642DED6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107592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855663" y="2286585"/>
            <a:ext cx="3671336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017816" y="2435956"/>
            <a:ext cx="328689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4616450" y="2286000"/>
            <a:ext cx="3671888" cy="2300288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EE7C47-05D2-4F9E-BD51-3FD34A3EB728}" type="datetimeFigureOut">
              <a:rPr lang="en-US" smtClean="0"/>
              <a:t>11/22/2020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8DA36-494B-432A-9A0F-9B0642DED6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49751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9144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EE7C47-05D2-4F9E-BD51-3FD34A3EB728}" type="datetimeFigureOut">
              <a:rPr lang="en-US" smtClean="0"/>
              <a:t>11/22/2020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8DA36-494B-432A-9A0F-9B0642DED6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008679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5752238" y="446089"/>
            <a:ext cx="3391762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AutoShape 4"/>
          <p:cNvSpPr>
            <a:spLocks noChangeAspect="1" noChangeArrowheads="1" noTextEdit="1"/>
          </p:cNvSpPr>
          <p:nvPr/>
        </p:nvSpPr>
        <p:spPr bwMode="auto">
          <a:xfrm>
            <a:off x="5233988" y="0"/>
            <a:ext cx="3910012" cy="586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137655" y="586171"/>
            <a:ext cx="1701800" cy="51347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4862" y="446089"/>
            <a:ext cx="4947376" cy="5414962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EE7C47-05D2-4F9E-BD51-3FD34A3EB728}" type="datetimeFigureOut">
              <a:rPr lang="en-US" smtClean="0"/>
              <a:t>11/22/2020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8DA36-494B-432A-9A0F-9B0642DED6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59062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9144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09997" y="2222287"/>
            <a:ext cx="7524003" cy="363651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EE7C47-05D2-4F9E-BD51-3FD34A3EB728}" type="datetimeFigureOut">
              <a:rPr lang="en-US" smtClean="0"/>
              <a:t>11/22/2020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8DA36-494B-432A-9A0F-9B0642DED6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08532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0"/>
            <a:ext cx="9144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4863" y="2951396"/>
            <a:ext cx="7526337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04863" y="5281200"/>
            <a:ext cx="7526337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EE7C47-05D2-4F9E-BD51-3FD34A3EB728}" type="datetimeFigureOut">
              <a:rPr lang="en-US" smtClean="0"/>
              <a:t>11/22/2020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8DA36-494B-432A-9A0F-9B0642DED6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77835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9144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09996" y="2222287"/>
            <a:ext cx="3670723" cy="3638763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280" y="2222287"/>
            <a:ext cx="3670720" cy="3638763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EE7C47-05D2-4F9E-BD51-3FD34A3EB728}" type="datetimeFigureOut">
              <a:rPr lang="en-US" smtClean="0"/>
              <a:t>11/22/2020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8DA36-494B-432A-9A0F-9B0642DED6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7842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9144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09996" y="2174875"/>
            <a:ext cx="367072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09996" y="2751137"/>
            <a:ext cx="3687391" cy="3109913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280" y="2174875"/>
            <a:ext cx="3670720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280" y="2751137"/>
            <a:ext cx="3670720" cy="3109913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EE7C47-05D2-4F9E-BD51-3FD34A3EB728}" type="datetimeFigureOut">
              <a:rPr lang="en-US" smtClean="0"/>
              <a:t>11/22/2020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8DA36-494B-432A-9A0F-9B0642DED6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79444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9144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EE7C47-05D2-4F9E-BD51-3FD34A3EB728}" type="datetimeFigureOut">
              <a:rPr lang="en-US" smtClean="0"/>
              <a:t>11/22/2020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8DA36-494B-432A-9A0F-9B0642DED6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92556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EE7C47-05D2-4F9E-BD51-3FD34A3EB728}" type="datetimeFigureOut">
              <a:rPr lang="en-US" smtClean="0"/>
              <a:t>11/22/2020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8DA36-494B-432A-9A0F-9B0642DED6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99048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804863" y="446086"/>
            <a:ext cx="2660650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4863" y="446088"/>
            <a:ext cx="2660650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41724" y="446087"/>
            <a:ext cx="4689475" cy="5414963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04863" y="2260737"/>
            <a:ext cx="2660650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EE7C47-05D2-4F9E-BD51-3FD34A3EB728}" type="datetimeFigureOut">
              <a:rPr lang="en-US" smtClean="0"/>
              <a:t>11/22/2020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8DA36-494B-432A-9A0F-9B0642DED6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52486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9996" y="727521"/>
            <a:ext cx="350154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4573588" y="0"/>
            <a:ext cx="4570412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09996" y="2344684"/>
            <a:ext cx="350154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914357" y="6041361"/>
            <a:ext cx="732659" cy="365125"/>
          </a:xfrm>
        </p:spPr>
        <p:txBody>
          <a:bodyPr/>
          <a:lstStyle/>
          <a:p>
            <a:fld id="{07EE7C47-05D2-4F9E-BD51-3FD34A3EB728}" type="datetimeFigureOut">
              <a:rPr lang="en-US" smtClean="0"/>
              <a:t>11/22/2020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42797" y="6041361"/>
            <a:ext cx="2471560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647017" y="5915887"/>
            <a:ext cx="796616" cy="490599"/>
          </a:xfrm>
        </p:spPr>
        <p:txBody>
          <a:bodyPr/>
          <a:lstStyle/>
          <a:p>
            <a:fld id="{03C8DA36-494B-432A-9A0F-9B0642DED6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56951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09997" y="447188"/>
            <a:ext cx="7524003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09997" y="2184400"/>
            <a:ext cx="7524003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42797" y="6041361"/>
            <a:ext cx="6289532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911422" y="6041361"/>
            <a:ext cx="993161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07EE7C47-05D2-4F9E-BD51-3FD34A3EB728}" type="datetimeFigureOut">
              <a:rPr lang="en-US" smtClean="0"/>
              <a:t>11/22/2020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904584" y="5915887"/>
            <a:ext cx="796616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03C8DA36-494B-432A-9A0F-9B0642DED6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952428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  <p:sldLayoutId id="2147483702" r:id="rId12"/>
    <p:sldLayoutId id="2147483703" r:id="rId13"/>
    <p:sldLayoutId id="2147483704" r:id="rId14"/>
  </p:sldLayoutIdLst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Trebuchet M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Nonverbal Communication</a:t>
            </a:r>
          </a:p>
        </p:txBody>
      </p:sp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 messages of action, space, time, and silence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42796" y="6041361"/>
            <a:ext cx="8320203" cy="365125"/>
          </a:xfrm>
        </p:spPr>
        <p:txBody>
          <a:bodyPr/>
          <a:lstStyle/>
          <a:p>
            <a:r>
              <a:rPr lang="en-US" sz="1400" b="1" dirty="0"/>
              <a:t>Samovar et all. 2010. Communication Between Cultures </a:t>
            </a:r>
            <a:r>
              <a:rPr lang="en-US" sz="1400" b="1" dirty="0" err="1"/>
              <a:t>Versi</a:t>
            </a:r>
            <a:r>
              <a:rPr lang="en-US" sz="1400" b="1" dirty="0"/>
              <a:t> Bahasa Indonesia </a:t>
            </a:r>
            <a:r>
              <a:rPr lang="en-US" sz="1400" b="1" dirty="0" err="1"/>
              <a:t>halaman</a:t>
            </a:r>
            <a:r>
              <a:rPr lang="en-US" sz="1400" b="1" dirty="0"/>
              <a:t> 291</a:t>
            </a:r>
          </a:p>
        </p:txBody>
      </p:sp>
    </p:spTree>
    <p:extLst>
      <p:ext uri="{BB962C8B-B14F-4D97-AF65-F5344CB8AC3E}">
        <p14:creationId xmlns:p14="http://schemas.microsoft.com/office/powerpoint/2010/main" val="14433971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2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Space and Distance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Personal Space</a:t>
            </a:r>
          </a:p>
          <a:p>
            <a:pPr lvl="1"/>
            <a:r>
              <a:rPr lang="en-US" dirty="0"/>
              <a:t>Intimate</a:t>
            </a:r>
          </a:p>
          <a:p>
            <a:pPr lvl="1"/>
            <a:r>
              <a:rPr lang="en-US" dirty="0"/>
              <a:t>Casual personal</a:t>
            </a:r>
          </a:p>
          <a:p>
            <a:pPr lvl="1"/>
            <a:r>
              <a:rPr lang="en-US" dirty="0"/>
              <a:t>Social</a:t>
            </a:r>
          </a:p>
          <a:p>
            <a:pPr lvl="1"/>
            <a:r>
              <a:rPr lang="en-US" dirty="0"/>
              <a:t>Public</a:t>
            </a:r>
          </a:p>
          <a:p>
            <a:r>
              <a:rPr lang="en-US" dirty="0"/>
              <a:t>Seating</a:t>
            </a:r>
          </a:p>
          <a:p>
            <a:r>
              <a:rPr lang="en-US" dirty="0"/>
              <a:t>Furniture Arrangement</a:t>
            </a:r>
          </a:p>
        </p:txBody>
      </p:sp>
      <p:sp>
        <p:nvSpPr>
          <p:cNvPr id="4" name="Footer Placeholder 2">
            <a:extLst>
              <a:ext uri="{FF2B5EF4-FFF2-40B4-BE49-F238E27FC236}">
                <a16:creationId xmlns:a16="http://schemas.microsoft.com/office/drawing/2014/main" id="{DE024532-BFBE-41CE-9FDF-27CC9DBB1A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42796" y="6041361"/>
            <a:ext cx="8320203" cy="365125"/>
          </a:xfrm>
        </p:spPr>
        <p:txBody>
          <a:bodyPr/>
          <a:lstStyle/>
          <a:p>
            <a:r>
              <a:rPr lang="en-US" sz="1400" b="1" dirty="0"/>
              <a:t>Samovar et all. 2010. Communication Between Cultures </a:t>
            </a:r>
            <a:r>
              <a:rPr lang="en-US" sz="1400" b="1" dirty="0" err="1"/>
              <a:t>Versi</a:t>
            </a:r>
            <a:r>
              <a:rPr lang="en-US" sz="1400" b="1" dirty="0"/>
              <a:t> Bahasa Indonesia </a:t>
            </a:r>
          </a:p>
          <a:p>
            <a:r>
              <a:rPr lang="en-US" sz="1400" b="1" dirty="0" err="1"/>
              <a:t>halaman</a:t>
            </a:r>
            <a:r>
              <a:rPr lang="en-US" sz="1400" b="1" dirty="0"/>
              <a:t> 322-326</a:t>
            </a:r>
          </a:p>
        </p:txBody>
      </p:sp>
    </p:spTree>
    <p:extLst>
      <p:ext uri="{BB962C8B-B14F-4D97-AF65-F5344CB8AC3E}">
        <p14:creationId xmlns:p14="http://schemas.microsoft.com/office/powerpoint/2010/main" val="28717497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Informal Time (punctuality, pace)</a:t>
            </a:r>
          </a:p>
          <a:p>
            <a:r>
              <a:rPr lang="en-US" dirty="0"/>
              <a:t>Perception of past, present, and future</a:t>
            </a:r>
          </a:p>
          <a:p>
            <a:r>
              <a:rPr lang="en-US" dirty="0" err="1"/>
              <a:t>Monochronic</a:t>
            </a:r>
            <a:r>
              <a:rPr lang="en-US" dirty="0"/>
              <a:t> time &amp; </a:t>
            </a:r>
            <a:r>
              <a:rPr lang="en-US" dirty="0" err="1"/>
              <a:t>Polychronic</a:t>
            </a:r>
            <a:r>
              <a:rPr lang="en-US" dirty="0"/>
              <a:t> time</a:t>
            </a:r>
          </a:p>
          <a:p>
            <a:r>
              <a:rPr lang="en-US" dirty="0"/>
              <a:t>Time is money &amp; Live in Harmony</a:t>
            </a:r>
          </a:p>
        </p:txBody>
      </p:sp>
      <p:sp>
        <p:nvSpPr>
          <p:cNvPr id="4" name="Footer Placeholder 2">
            <a:extLst>
              <a:ext uri="{FF2B5EF4-FFF2-40B4-BE49-F238E27FC236}">
                <a16:creationId xmlns:a16="http://schemas.microsoft.com/office/drawing/2014/main" id="{298D03A1-7D11-489F-88A7-EA3C6D34DF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42796" y="6041361"/>
            <a:ext cx="8320203" cy="365125"/>
          </a:xfrm>
        </p:spPr>
        <p:txBody>
          <a:bodyPr/>
          <a:lstStyle/>
          <a:p>
            <a:r>
              <a:rPr lang="en-US" sz="1400" b="1" dirty="0"/>
              <a:t>Samovar et all. 2010. Communication Between Cultures </a:t>
            </a:r>
            <a:r>
              <a:rPr lang="en-US" sz="1400" b="1" dirty="0" err="1"/>
              <a:t>Versi</a:t>
            </a:r>
            <a:r>
              <a:rPr lang="en-US" sz="1400" b="1" dirty="0"/>
              <a:t> Bahasa Indonesia </a:t>
            </a:r>
          </a:p>
          <a:p>
            <a:r>
              <a:rPr lang="en-US" sz="1400" b="1" dirty="0" err="1"/>
              <a:t>halaman</a:t>
            </a:r>
            <a:r>
              <a:rPr lang="en-US" sz="1400" b="1" dirty="0"/>
              <a:t> 326-334</a:t>
            </a:r>
          </a:p>
        </p:txBody>
      </p:sp>
    </p:spTree>
    <p:extLst>
      <p:ext uri="{BB962C8B-B14F-4D97-AF65-F5344CB8AC3E}">
        <p14:creationId xmlns:p14="http://schemas.microsoft.com/office/powerpoint/2010/main" val="15263038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Silence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Dominant culture = doesn’t like silence</a:t>
            </a:r>
          </a:p>
          <a:p>
            <a:r>
              <a:rPr lang="en-US" dirty="0"/>
              <a:t>Asia + Africa = silence is golden</a:t>
            </a:r>
          </a:p>
        </p:txBody>
      </p:sp>
      <p:sp>
        <p:nvSpPr>
          <p:cNvPr id="4" name="Footer Placeholder 2">
            <a:extLst>
              <a:ext uri="{FF2B5EF4-FFF2-40B4-BE49-F238E27FC236}">
                <a16:creationId xmlns:a16="http://schemas.microsoft.com/office/drawing/2014/main" id="{B88A6951-A76C-4995-8C55-EA092ABAB7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42796" y="6041361"/>
            <a:ext cx="8320203" cy="365125"/>
          </a:xfrm>
        </p:spPr>
        <p:txBody>
          <a:bodyPr/>
          <a:lstStyle/>
          <a:p>
            <a:r>
              <a:rPr lang="en-US" sz="1400" b="1" dirty="0"/>
              <a:t>Samovar et all. 2010. Communication Between Cultures </a:t>
            </a:r>
            <a:r>
              <a:rPr lang="en-US" sz="1400" b="1" dirty="0" err="1"/>
              <a:t>Versi</a:t>
            </a:r>
            <a:r>
              <a:rPr lang="en-US" sz="1400" b="1" dirty="0"/>
              <a:t> Bahasa Indonesia </a:t>
            </a:r>
          </a:p>
          <a:p>
            <a:r>
              <a:rPr lang="en-US" sz="1400" b="1" dirty="0" err="1"/>
              <a:t>halaman</a:t>
            </a:r>
            <a:r>
              <a:rPr lang="en-US" sz="1400" b="1" dirty="0"/>
              <a:t> 334-339</a:t>
            </a:r>
          </a:p>
        </p:txBody>
      </p:sp>
    </p:spTree>
    <p:extLst>
      <p:ext uri="{BB962C8B-B14F-4D97-AF65-F5344CB8AC3E}">
        <p14:creationId xmlns:p14="http://schemas.microsoft.com/office/powerpoint/2010/main" val="263948544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Questions?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Thank you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Samovar et all. 2010. Communication Between Cultures</a:t>
            </a:r>
          </a:p>
        </p:txBody>
      </p:sp>
    </p:spTree>
    <p:extLst>
      <p:ext uri="{BB962C8B-B14F-4D97-AF65-F5344CB8AC3E}">
        <p14:creationId xmlns:p14="http://schemas.microsoft.com/office/powerpoint/2010/main" val="16502491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dirty="0"/>
              <a:t>THE FUNCTIONS OF NONVERBAL COMMUNICATION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Judging and expressing internal states</a:t>
            </a:r>
          </a:p>
          <a:p>
            <a:r>
              <a:rPr lang="en-US" dirty="0"/>
              <a:t>Creating Impressions</a:t>
            </a:r>
          </a:p>
          <a:p>
            <a:r>
              <a:rPr lang="en-US" dirty="0"/>
              <a:t>Managing Interaction</a:t>
            </a:r>
          </a:p>
        </p:txBody>
      </p:sp>
      <p:sp>
        <p:nvSpPr>
          <p:cNvPr id="7" name="Footer Placeholder 2">
            <a:extLst>
              <a:ext uri="{FF2B5EF4-FFF2-40B4-BE49-F238E27FC236}">
                <a16:creationId xmlns:a16="http://schemas.microsoft.com/office/drawing/2014/main" id="{C53DECA5-3747-48A9-AE31-CFD866664E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42796" y="6041361"/>
            <a:ext cx="8320203" cy="365125"/>
          </a:xfrm>
        </p:spPr>
        <p:txBody>
          <a:bodyPr/>
          <a:lstStyle/>
          <a:p>
            <a:r>
              <a:rPr lang="en-US" sz="1400" b="1" dirty="0"/>
              <a:t>Samovar et all. 2010. Communication Between Cultures </a:t>
            </a:r>
            <a:r>
              <a:rPr lang="en-US" sz="1400" b="1" dirty="0" err="1"/>
              <a:t>Versi</a:t>
            </a:r>
            <a:r>
              <a:rPr lang="en-US" sz="1400" b="1" dirty="0"/>
              <a:t> Bahasa Indonesia </a:t>
            </a:r>
          </a:p>
          <a:p>
            <a:r>
              <a:rPr lang="en-US" sz="1400" b="1" dirty="0" err="1"/>
              <a:t>halaman</a:t>
            </a:r>
            <a:r>
              <a:rPr lang="en-US" sz="1400" b="1" dirty="0"/>
              <a:t> 292-294</a:t>
            </a:r>
          </a:p>
        </p:txBody>
      </p:sp>
    </p:spTree>
    <p:extLst>
      <p:ext uri="{BB962C8B-B14F-4D97-AF65-F5344CB8AC3E}">
        <p14:creationId xmlns:p14="http://schemas.microsoft.com/office/powerpoint/2010/main" val="15096838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400" dirty="0"/>
              <a:t>Defining Nonverbal Communication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/>
              <a:t>nonverbal communication involves all those nonverbal stimuli in a communication setting that are generated by both the source and his or her use of the environment, and that have potential message value for the source and/or receiver.</a:t>
            </a:r>
          </a:p>
          <a:p>
            <a:pPr lvl="1"/>
            <a:r>
              <a:rPr lang="en-US" b="1" dirty="0"/>
              <a:t>intentional and unintentional messages</a:t>
            </a:r>
          </a:p>
          <a:p>
            <a:pPr lvl="1"/>
            <a:r>
              <a:rPr lang="en-US" b="1" dirty="0"/>
              <a:t>verbal and nonverbal messages</a:t>
            </a:r>
            <a:endParaRPr lang="en-US" dirty="0"/>
          </a:p>
        </p:txBody>
      </p:sp>
      <p:sp>
        <p:nvSpPr>
          <p:cNvPr id="5" name="Footer Placeholder 2">
            <a:extLst>
              <a:ext uri="{FF2B5EF4-FFF2-40B4-BE49-F238E27FC236}">
                <a16:creationId xmlns:a16="http://schemas.microsoft.com/office/drawing/2014/main" id="{37B0CCD3-86DB-4DB6-872D-7AD64B2E5A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42796" y="6041361"/>
            <a:ext cx="8320203" cy="365125"/>
          </a:xfrm>
        </p:spPr>
        <p:txBody>
          <a:bodyPr/>
          <a:lstStyle/>
          <a:p>
            <a:r>
              <a:rPr lang="en-US" sz="1400" b="1" dirty="0"/>
              <a:t>Samovar et all. 2010. Communication Between Cultures </a:t>
            </a:r>
            <a:r>
              <a:rPr lang="en-US" sz="1400" b="1" dirty="0" err="1"/>
              <a:t>Versi</a:t>
            </a:r>
            <a:r>
              <a:rPr lang="en-US" sz="1400" b="1" dirty="0"/>
              <a:t> Bahasa Indonesia </a:t>
            </a:r>
          </a:p>
          <a:p>
            <a:r>
              <a:rPr lang="en-US" sz="1400" b="1" dirty="0" err="1"/>
              <a:t>halaman</a:t>
            </a:r>
            <a:r>
              <a:rPr lang="en-US" sz="1400" b="1" dirty="0"/>
              <a:t> 294-295</a:t>
            </a:r>
          </a:p>
        </p:txBody>
      </p:sp>
    </p:spTree>
    <p:extLst>
      <p:ext uri="{BB962C8B-B14F-4D97-AF65-F5344CB8AC3E}">
        <p14:creationId xmlns:p14="http://schemas.microsoft.com/office/powerpoint/2010/main" val="39604541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2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400" dirty="0"/>
              <a:t>Classifications of Nonverbal Communication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Body behavior </a:t>
            </a:r>
          </a:p>
          <a:p>
            <a:r>
              <a:rPr lang="en-US" dirty="0"/>
              <a:t>Facial Expressions</a:t>
            </a:r>
          </a:p>
          <a:p>
            <a:r>
              <a:rPr lang="en-US" dirty="0"/>
              <a:t>Eye contact and gaze</a:t>
            </a:r>
          </a:p>
          <a:p>
            <a:r>
              <a:rPr lang="en-US" dirty="0"/>
              <a:t>Touch</a:t>
            </a:r>
          </a:p>
          <a:p>
            <a:r>
              <a:rPr lang="en-US" dirty="0"/>
              <a:t>Paralanguage</a:t>
            </a:r>
          </a:p>
          <a:p>
            <a:r>
              <a:rPr lang="en-US" dirty="0"/>
              <a:t>Space and Distance</a:t>
            </a:r>
          </a:p>
          <a:p>
            <a:r>
              <a:rPr lang="en-US" dirty="0"/>
              <a:t>Time</a:t>
            </a:r>
          </a:p>
          <a:p>
            <a:r>
              <a:rPr lang="en-US" dirty="0"/>
              <a:t>Silence</a:t>
            </a:r>
          </a:p>
        </p:txBody>
      </p:sp>
      <p:sp>
        <p:nvSpPr>
          <p:cNvPr id="5" name="Footer Placeholder 2">
            <a:extLst>
              <a:ext uri="{FF2B5EF4-FFF2-40B4-BE49-F238E27FC236}">
                <a16:creationId xmlns:a16="http://schemas.microsoft.com/office/drawing/2014/main" id="{5BDBCAE1-E99D-4165-9DE6-CF746DBF0C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42796" y="6041361"/>
            <a:ext cx="8320203" cy="365125"/>
          </a:xfrm>
        </p:spPr>
        <p:txBody>
          <a:bodyPr/>
          <a:lstStyle/>
          <a:p>
            <a:r>
              <a:rPr lang="en-US" sz="1400" b="1" dirty="0"/>
              <a:t>Samovar et all. 2010. Communication Between Cultures </a:t>
            </a:r>
            <a:r>
              <a:rPr lang="en-US" sz="1400" b="1" dirty="0" err="1"/>
              <a:t>Versi</a:t>
            </a:r>
            <a:r>
              <a:rPr lang="en-US" sz="1400" b="1" dirty="0"/>
              <a:t> Bahasa Indonesia </a:t>
            </a:r>
          </a:p>
          <a:p>
            <a:r>
              <a:rPr lang="en-US" sz="1400" b="1" dirty="0" err="1"/>
              <a:t>halaman</a:t>
            </a:r>
            <a:r>
              <a:rPr lang="en-US" sz="1400" b="1" dirty="0"/>
              <a:t> 299</a:t>
            </a:r>
          </a:p>
        </p:txBody>
      </p:sp>
    </p:spTree>
    <p:extLst>
      <p:ext uri="{BB962C8B-B14F-4D97-AF65-F5344CB8AC3E}">
        <p14:creationId xmlns:p14="http://schemas.microsoft.com/office/powerpoint/2010/main" val="32217011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2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Body </a:t>
            </a:r>
            <a:r>
              <a:rPr lang="en-US" dirty="0" err="1"/>
              <a:t>Behaviour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numCol="2">
            <a:normAutofit/>
          </a:bodyPr>
          <a:lstStyle/>
          <a:p>
            <a:r>
              <a:rPr lang="en-US" dirty="0"/>
              <a:t>The Influence of Appearance</a:t>
            </a:r>
          </a:p>
          <a:p>
            <a:r>
              <a:rPr lang="en-US" dirty="0" err="1"/>
              <a:t>Judgements</a:t>
            </a:r>
            <a:r>
              <a:rPr lang="en-US" dirty="0"/>
              <a:t> of Beauty</a:t>
            </a:r>
          </a:p>
          <a:p>
            <a:r>
              <a:rPr lang="en-US" dirty="0"/>
              <a:t>The message of Skin </a:t>
            </a:r>
            <a:r>
              <a:rPr lang="en-US" dirty="0" err="1"/>
              <a:t>Colour</a:t>
            </a:r>
            <a:endParaRPr lang="en-US" dirty="0"/>
          </a:p>
          <a:p>
            <a:r>
              <a:rPr lang="en-US" dirty="0"/>
              <a:t>The message of attire</a:t>
            </a:r>
          </a:p>
          <a:p>
            <a:r>
              <a:rPr lang="en-US" dirty="0"/>
              <a:t>Body movements</a:t>
            </a:r>
          </a:p>
          <a:p>
            <a:r>
              <a:rPr lang="en-US" dirty="0"/>
              <a:t>Posture</a:t>
            </a:r>
          </a:p>
          <a:p>
            <a:r>
              <a:rPr lang="en-US" dirty="0"/>
              <a:t>Gestures</a:t>
            </a:r>
          </a:p>
          <a:p>
            <a:pPr lvl="1"/>
            <a:r>
              <a:rPr lang="en-US" dirty="0"/>
              <a:t>Pointing</a:t>
            </a:r>
          </a:p>
          <a:p>
            <a:pPr lvl="1"/>
            <a:r>
              <a:rPr lang="en-US" dirty="0"/>
              <a:t>Idiosyncratic gestures</a:t>
            </a:r>
          </a:p>
          <a:p>
            <a:pPr lvl="1"/>
            <a:r>
              <a:rPr lang="en-US" dirty="0"/>
              <a:t>Beckoning</a:t>
            </a:r>
          </a:p>
          <a:p>
            <a:pPr lvl="1"/>
            <a:r>
              <a:rPr lang="en-US" dirty="0"/>
              <a:t>Acceptance and understanding</a:t>
            </a:r>
          </a:p>
          <a:p>
            <a:pPr lvl="1"/>
            <a:r>
              <a:rPr lang="en-US" dirty="0"/>
              <a:t>Frequency and intensity</a:t>
            </a:r>
          </a:p>
        </p:txBody>
      </p:sp>
      <p:sp>
        <p:nvSpPr>
          <p:cNvPr id="4" name="Footer Placeholder 2">
            <a:extLst>
              <a:ext uri="{FF2B5EF4-FFF2-40B4-BE49-F238E27FC236}">
                <a16:creationId xmlns:a16="http://schemas.microsoft.com/office/drawing/2014/main" id="{F721DE52-BB61-4045-B0BE-C634311DCB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42796" y="6041361"/>
            <a:ext cx="8320203" cy="365125"/>
          </a:xfrm>
        </p:spPr>
        <p:txBody>
          <a:bodyPr/>
          <a:lstStyle/>
          <a:p>
            <a:r>
              <a:rPr lang="en-US" sz="1400" b="1" dirty="0"/>
              <a:t>Samovar et all. 2010. Communication Between Cultures </a:t>
            </a:r>
            <a:r>
              <a:rPr lang="en-US" sz="1400" b="1" dirty="0" err="1"/>
              <a:t>Versi</a:t>
            </a:r>
            <a:r>
              <a:rPr lang="en-US" sz="1400" b="1" dirty="0"/>
              <a:t> Bahasa Indonesia </a:t>
            </a:r>
          </a:p>
          <a:p>
            <a:r>
              <a:rPr lang="en-US" sz="1400" b="1" dirty="0" err="1"/>
              <a:t>halaman</a:t>
            </a:r>
            <a:r>
              <a:rPr lang="en-US" sz="1400" b="1" dirty="0"/>
              <a:t> 299-310</a:t>
            </a:r>
          </a:p>
        </p:txBody>
      </p:sp>
    </p:spTree>
    <p:extLst>
      <p:ext uri="{BB962C8B-B14F-4D97-AF65-F5344CB8AC3E}">
        <p14:creationId xmlns:p14="http://schemas.microsoft.com/office/powerpoint/2010/main" val="38238402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Facial Expressions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Assigned Face</a:t>
            </a:r>
          </a:p>
          <a:p>
            <a:r>
              <a:rPr lang="en-US" dirty="0"/>
              <a:t>Manipulated Face</a:t>
            </a:r>
          </a:p>
          <a:p>
            <a:r>
              <a:rPr lang="en-US" dirty="0"/>
              <a:t>Changed Face</a:t>
            </a:r>
          </a:p>
          <a:p>
            <a:endParaRPr lang="en-US" dirty="0"/>
          </a:p>
          <a:p>
            <a:r>
              <a:rPr lang="en-US" dirty="0" err="1"/>
              <a:t>Sebagian</a:t>
            </a:r>
            <a:r>
              <a:rPr lang="en-US" dirty="0"/>
              <a:t> </a:t>
            </a:r>
            <a:r>
              <a:rPr lang="en-US" dirty="0" err="1"/>
              <a:t>besar</a:t>
            </a:r>
            <a:r>
              <a:rPr lang="en-US" dirty="0"/>
              <a:t> </a:t>
            </a:r>
            <a:r>
              <a:rPr lang="en-US" dirty="0" err="1"/>
              <a:t>budaya</a:t>
            </a:r>
            <a:r>
              <a:rPr lang="en-US" dirty="0"/>
              <a:t> </a:t>
            </a:r>
            <a:r>
              <a:rPr lang="en-US" dirty="0" err="1"/>
              <a:t>memiliki</a:t>
            </a:r>
            <a:r>
              <a:rPr lang="en-US" dirty="0"/>
              <a:t> </a:t>
            </a:r>
            <a:r>
              <a:rPr lang="en-US" dirty="0" err="1"/>
              <a:t>kesamaan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bentuk</a:t>
            </a:r>
            <a:r>
              <a:rPr lang="en-US" dirty="0"/>
              <a:t> </a:t>
            </a:r>
            <a:r>
              <a:rPr lang="en-US" dirty="0" err="1"/>
              <a:t>ekspresi</a:t>
            </a:r>
            <a:r>
              <a:rPr lang="en-US" dirty="0"/>
              <a:t> </a:t>
            </a:r>
            <a:r>
              <a:rPr lang="en-US" dirty="0" err="1"/>
              <a:t>wajah</a:t>
            </a:r>
            <a:endParaRPr lang="en-US" dirty="0"/>
          </a:p>
          <a:p>
            <a:r>
              <a:rPr lang="en-US" dirty="0" err="1"/>
              <a:t>Namun</a:t>
            </a:r>
            <a:r>
              <a:rPr lang="en-US" dirty="0"/>
              <a:t> </a:t>
            </a:r>
            <a:r>
              <a:rPr lang="en-US" dirty="0" err="1"/>
              <a:t>ada</a:t>
            </a:r>
            <a:r>
              <a:rPr lang="en-US" dirty="0"/>
              <a:t> </a:t>
            </a:r>
            <a:r>
              <a:rPr lang="en-US" dirty="0" err="1"/>
              <a:t>beberapa</a:t>
            </a:r>
            <a:r>
              <a:rPr lang="en-US" dirty="0"/>
              <a:t> </a:t>
            </a:r>
            <a:r>
              <a:rPr lang="en-US" dirty="0" err="1"/>
              <a:t>budaya</a:t>
            </a:r>
            <a:r>
              <a:rPr lang="en-US" dirty="0"/>
              <a:t> yang </a:t>
            </a:r>
            <a:r>
              <a:rPr lang="en-US" dirty="0" err="1"/>
              <a:t>menghindari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menunjukkan</a:t>
            </a:r>
            <a:r>
              <a:rPr lang="en-US" dirty="0"/>
              <a:t> </a:t>
            </a:r>
            <a:r>
              <a:rPr lang="en-US" dirty="0" err="1"/>
              <a:t>emosi</a:t>
            </a:r>
            <a:r>
              <a:rPr lang="en-US" dirty="0"/>
              <a:t> yang </a:t>
            </a:r>
            <a:r>
              <a:rPr lang="en-US" dirty="0" err="1"/>
              <a:t>kuat</a:t>
            </a:r>
            <a:r>
              <a:rPr lang="en-US" dirty="0"/>
              <a:t> </a:t>
            </a:r>
            <a:r>
              <a:rPr lang="en-US" dirty="0" err="1"/>
              <a:t>lewat</a:t>
            </a:r>
            <a:r>
              <a:rPr lang="en-US" dirty="0"/>
              <a:t> </a:t>
            </a:r>
            <a:r>
              <a:rPr lang="en-US" dirty="0" err="1"/>
              <a:t>wajah</a:t>
            </a:r>
            <a:r>
              <a:rPr lang="en-US" dirty="0"/>
              <a:t>, </a:t>
            </a:r>
            <a:r>
              <a:rPr lang="en-US" dirty="0" err="1"/>
              <a:t>seperti</a:t>
            </a:r>
            <a:r>
              <a:rPr lang="en-US" dirty="0"/>
              <a:t> </a:t>
            </a:r>
            <a:r>
              <a:rPr lang="en-US" dirty="0" err="1"/>
              <a:t>Jepang</a:t>
            </a:r>
            <a:endParaRPr lang="en-US" dirty="0"/>
          </a:p>
        </p:txBody>
      </p:sp>
      <p:sp>
        <p:nvSpPr>
          <p:cNvPr id="4" name="Footer Placeholder 2">
            <a:extLst>
              <a:ext uri="{FF2B5EF4-FFF2-40B4-BE49-F238E27FC236}">
                <a16:creationId xmlns:a16="http://schemas.microsoft.com/office/drawing/2014/main" id="{AAF6556D-2333-4183-B052-BDF2B89253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42796" y="6041361"/>
            <a:ext cx="8320203" cy="365125"/>
          </a:xfrm>
        </p:spPr>
        <p:txBody>
          <a:bodyPr/>
          <a:lstStyle/>
          <a:p>
            <a:r>
              <a:rPr lang="en-US" sz="1400" b="1" dirty="0"/>
              <a:t>Samovar et all. 2010. Communication Between Cultures </a:t>
            </a:r>
            <a:r>
              <a:rPr lang="en-US" sz="1400" b="1" dirty="0" err="1"/>
              <a:t>Versi</a:t>
            </a:r>
            <a:r>
              <a:rPr lang="en-US" sz="1400" b="1" dirty="0"/>
              <a:t> Bahasa Indonesia </a:t>
            </a:r>
          </a:p>
          <a:p>
            <a:r>
              <a:rPr lang="en-US" sz="1400" b="1" dirty="0" err="1"/>
              <a:t>halaman</a:t>
            </a:r>
            <a:r>
              <a:rPr lang="en-US" sz="1400" b="1" dirty="0"/>
              <a:t> 310-312</a:t>
            </a:r>
          </a:p>
        </p:txBody>
      </p:sp>
    </p:spTree>
    <p:extLst>
      <p:ext uri="{BB962C8B-B14F-4D97-AF65-F5344CB8AC3E}">
        <p14:creationId xmlns:p14="http://schemas.microsoft.com/office/powerpoint/2010/main" val="26049564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Eye Contact and Gaze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Eye Contact and Dominant Culture</a:t>
            </a:r>
          </a:p>
        </p:txBody>
      </p:sp>
      <p:sp>
        <p:nvSpPr>
          <p:cNvPr id="4" name="Footer Placeholder 2">
            <a:extLst>
              <a:ext uri="{FF2B5EF4-FFF2-40B4-BE49-F238E27FC236}">
                <a16:creationId xmlns:a16="http://schemas.microsoft.com/office/drawing/2014/main" id="{757ADABD-31FB-4335-984B-CA5A56E97B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42796" y="6041361"/>
            <a:ext cx="8320203" cy="365125"/>
          </a:xfrm>
        </p:spPr>
        <p:txBody>
          <a:bodyPr/>
          <a:lstStyle/>
          <a:p>
            <a:r>
              <a:rPr lang="en-US" sz="1400" b="1" dirty="0"/>
              <a:t>Samovar et all. 2010. Communication Between Cultures </a:t>
            </a:r>
            <a:r>
              <a:rPr lang="en-US" sz="1400" b="1" dirty="0" err="1"/>
              <a:t>Versi</a:t>
            </a:r>
            <a:r>
              <a:rPr lang="en-US" sz="1400" b="1" dirty="0"/>
              <a:t> Bahasa Indonesia </a:t>
            </a:r>
          </a:p>
          <a:p>
            <a:r>
              <a:rPr lang="en-US" sz="1400" b="1" dirty="0" err="1"/>
              <a:t>halaman</a:t>
            </a:r>
            <a:r>
              <a:rPr lang="en-US" sz="1400" b="1" dirty="0"/>
              <a:t> 312-316</a:t>
            </a:r>
          </a:p>
        </p:txBody>
      </p:sp>
    </p:spTree>
    <p:extLst>
      <p:ext uri="{BB962C8B-B14F-4D97-AF65-F5344CB8AC3E}">
        <p14:creationId xmlns:p14="http://schemas.microsoft.com/office/powerpoint/2010/main" val="33691726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Touch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Touch in dominant culture:</a:t>
            </a:r>
          </a:p>
          <a:p>
            <a:pPr lvl="1"/>
            <a:r>
              <a:rPr lang="en-US" dirty="0"/>
              <a:t>Professional touch</a:t>
            </a:r>
          </a:p>
          <a:p>
            <a:pPr lvl="1"/>
            <a:r>
              <a:rPr lang="en-US" dirty="0"/>
              <a:t>Social politeness</a:t>
            </a:r>
          </a:p>
          <a:p>
            <a:pPr lvl="1"/>
            <a:r>
              <a:rPr lang="en-US" dirty="0"/>
              <a:t>Friendship touch</a:t>
            </a:r>
          </a:p>
          <a:p>
            <a:pPr lvl="1"/>
            <a:r>
              <a:rPr lang="en-US" dirty="0"/>
              <a:t>Loving touch</a:t>
            </a:r>
          </a:p>
          <a:p>
            <a:pPr lvl="1"/>
            <a:r>
              <a:rPr lang="en-US" dirty="0"/>
              <a:t>Sexual touch</a:t>
            </a:r>
          </a:p>
        </p:txBody>
      </p:sp>
      <p:sp>
        <p:nvSpPr>
          <p:cNvPr id="4" name="Footer Placeholder 2">
            <a:extLst>
              <a:ext uri="{FF2B5EF4-FFF2-40B4-BE49-F238E27FC236}">
                <a16:creationId xmlns:a16="http://schemas.microsoft.com/office/drawing/2014/main" id="{4853CDD6-170E-4833-A082-0E27660FC8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42796" y="6041361"/>
            <a:ext cx="8320203" cy="365125"/>
          </a:xfrm>
        </p:spPr>
        <p:txBody>
          <a:bodyPr/>
          <a:lstStyle/>
          <a:p>
            <a:r>
              <a:rPr lang="en-US" sz="1400" b="1" dirty="0"/>
              <a:t>Samovar et all. 2010. Communication Between Cultures </a:t>
            </a:r>
            <a:r>
              <a:rPr lang="en-US" sz="1400" b="1" dirty="0" err="1"/>
              <a:t>Versi</a:t>
            </a:r>
            <a:r>
              <a:rPr lang="en-US" sz="1400" b="1" dirty="0"/>
              <a:t> Bahasa Indonesia </a:t>
            </a:r>
          </a:p>
          <a:p>
            <a:r>
              <a:rPr lang="en-US" sz="1400" b="1" dirty="0" err="1"/>
              <a:t>halaman</a:t>
            </a:r>
            <a:r>
              <a:rPr lang="en-US" sz="1400" b="1" dirty="0"/>
              <a:t> 316-319</a:t>
            </a:r>
          </a:p>
        </p:txBody>
      </p:sp>
    </p:spTree>
    <p:extLst>
      <p:ext uri="{BB962C8B-B14F-4D97-AF65-F5344CB8AC3E}">
        <p14:creationId xmlns:p14="http://schemas.microsoft.com/office/powerpoint/2010/main" val="42609266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Paralanguage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Vocal Quality</a:t>
            </a:r>
          </a:p>
          <a:p>
            <a:r>
              <a:rPr lang="en-US" dirty="0"/>
              <a:t>Vocal Characteristic</a:t>
            </a:r>
          </a:p>
          <a:p>
            <a:r>
              <a:rPr lang="en-US" dirty="0"/>
              <a:t>Vocal Segregates</a:t>
            </a:r>
          </a:p>
        </p:txBody>
      </p:sp>
      <p:sp>
        <p:nvSpPr>
          <p:cNvPr id="4" name="Footer Placeholder 2">
            <a:extLst>
              <a:ext uri="{FF2B5EF4-FFF2-40B4-BE49-F238E27FC236}">
                <a16:creationId xmlns:a16="http://schemas.microsoft.com/office/drawing/2014/main" id="{F73C0312-FD2D-4A11-8410-B6181BD9B1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42796" y="6041361"/>
            <a:ext cx="8320203" cy="365125"/>
          </a:xfrm>
        </p:spPr>
        <p:txBody>
          <a:bodyPr/>
          <a:lstStyle/>
          <a:p>
            <a:r>
              <a:rPr lang="en-US" sz="1400" b="1" dirty="0"/>
              <a:t>Samovar et all. 2010. Communication Between Cultures </a:t>
            </a:r>
            <a:r>
              <a:rPr lang="en-US" sz="1400" b="1" dirty="0" err="1"/>
              <a:t>Versi</a:t>
            </a:r>
            <a:r>
              <a:rPr lang="en-US" sz="1400" b="1" dirty="0"/>
              <a:t> Bahasa Indonesia </a:t>
            </a:r>
          </a:p>
          <a:p>
            <a:r>
              <a:rPr lang="en-US" sz="1400" b="1" dirty="0" err="1"/>
              <a:t>halaman</a:t>
            </a:r>
            <a:r>
              <a:rPr lang="en-US" sz="1400" b="1" dirty="0"/>
              <a:t> 319-320</a:t>
            </a:r>
          </a:p>
        </p:txBody>
      </p:sp>
    </p:spTree>
    <p:extLst>
      <p:ext uri="{BB962C8B-B14F-4D97-AF65-F5344CB8AC3E}">
        <p14:creationId xmlns:p14="http://schemas.microsoft.com/office/powerpoint/2010/main" val="79972627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Quotable">
  <a:themeElements>
    <a:clrScheme name="Quotable">
      <a:dk1>
        <a:sysClr val="windowText" lastClr="000000"/>
      </a:dk1>
      <a:lt1>
        <a:sysClr val="window" lastClr="FFFFFF"/>
      </a:lt1>
      <a:dk2>
        <a:srgbClr val="212121"/>
      </a:dk2>
      <a:lt2>
        <a:srgbClr val="636363"/>
      </a:lt2>
      <a:accent1>
        <a:srgbClr val="00C6BB"/>
      </a:accent1>
      <a:accent2>
        <a:srgbClr val="6FEBA0"/>
      </a:accent2>
      <a:accent3>
        <a:srgbClr val="B6DF5E"/>
      </a:accent3>
      <a:accent4>
        <a:srgbClr val="EFB251"/>
      </a:accent4>
      <a:accent5>
        <a:srgbClr val="EF755F"/>
      </a:accent5>
      <a:accent6>
        <a:srgbClr val="ED515C"/>
      </a:accent6>
      <a:hlink>
        <a:srgbClr val="8F8F8F"/>
      </a:hlink>
      <a:folHlink>
        <a:srgbClr val="A5A5A5"/>
      </a:folHlink>
    </a:clrScheme>
    <a:fontScheme name="Quotabl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Quotable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table" id="{39EC5628-30ED-4578-ACD8-9820EDB8E15A}" vid="{6F3559E9-1A4C-49D8-94D4-F41003531C4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TM03457503[[fn=Quotable]]</Template>
  <TotalTime>15</TotalTime>
  <Words>431</Words>
  <Application>Microsoft Office PowerPoint</Application>
  <PresentationFormat>On-screen Show (4:3)</PresentationFormat>
  <Paragraphs>94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6" baseType="lpstr">
      <vt:lpstr>Century Gothic</vt:lpstr>
      <vt:lpstr>Wingdings 2</vt:lpstr>
      <vt:lpstr>Quotable</vt:lpstr>
      <vt:lpstr>Nonverbal Communication</vt:lpstr>
      <vt:lpstr>THE FUNCTIONS OF NONVERBAL COMMUNICATION</vt:lpstr>
      <vt:lpstr>Defining Nonverbal Communication</vt:lpstr>
      <vt:lpstr>Classifications of Nonverbal Communication</vt:lpstr>
      <vt:lpstr>Body Behaviour</vt:lpstr>
      <vt:lpstr>Facial Expressions</vt:lpstr>
      <vt:lpstr>Eye Contact and Gaze</vt:lpstr>
      <vt:lpstr>Touch</vt:lpstr>
      <vt:lpstr>Paralanguage</vt:lpstr>
      <vt:lpstr>Space and Distance</vt:lpstr>
      <vt:lpstr>Time</vt:lpstr>
      <vt:lpstr>Silence</vt:lpstr>
      <vt:lpstr>Questions?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Nonverbal Communication</dc:title>
  <dc:creator>Bias</dc:creator>
  <cp:lastModifiedBy>Naurissa Biasini</cp:lastModifiedBy>
  <cp:revision>2</cp:revision>
  <dcterms:created xsi:type="dcterms:W3CDTF">2020-08-22T13:55:17Z</dcterms:created>
  <dcterms:modified xsi:type="dcterms:W3CDTF">2020-11-22T15:33:47Z</dcterms:modified>
</cp:coreProperties>
</file>