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A99BC7-B585-4EEF-8077-768CC109438E}" type="datetimeFigureOut">
              <a:rPr lang="en-US" smtClean="0"/>
              <a:t>11/15/2020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76B4D1-7AC6-42D5-B830-5CC81CF4ACEC}" type="slidenum">
              <a:rPr lang="en-US" smtClean="0"/>
              <a:t>‹#›</a:t>
            </a:fld>
            <a:endParaRPr lang="en-US"/>
          </a:p>
        </p:txBody>
      </p:sp>
    </p:spTree>
    <p:extLst>
      <p:ext uri="{BB962C8B-B14F-4D97-AF65-F5344CB8AC3E}">
        <p14:creationId xmlns:p14="http://schemas.microsoft.com/office/powerpoint/2010/main" val="1988230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14"/>
          <p:cNvSpPr>
            <a:spLocks noGrp="1"/>
          </p:cNvSpPr>
          <p:nvPr>
            <p:ph type="dt" sz="half" idx="10"/>
          </p:nvPr>
        </p:nvSpPr>
        <p:spPr/>
        <p:txBody>
          <a:bodyPr/>
          <a:lstStyle/>
          <a:p>
            <a:fld id="{CDE67136-FCFE-4CA5-8569-F8CD0D905CEE}" type="datetime1">
              <a:rPr lang="en-US" smtClean="0"/>
              <a:t>11/15/2020</a:t>
            </a:fld>
            <a:endParaRPr lang="en-US"/>
          </a:p>
        </p:txBody>
      </p:sp>
      <p:sp>
        <p:nvSpPr>
          <p:cNvPr id="16" name="Slide Number Placeholder 15"/>
          <p:cNvSpPr>
            <a:spLocks noGrp="1"/>
          </p:cNvSpPr>
          <p:nvPr>
            <p:ph type="sldNum" sz="quarter" idx="11"/>
          </p:nvPr>
        </p:nvSpPr>
        <p:spPr/>
        <p:txBody>
          <a:bodyPr/>
          <a:lstStyle/>
          <a:p>
            <a:fld id="{61FD67CF-8F55-465F-9995-B3B0B8A80E28}" type="slidenum">
              <a:rPr lang="en-US" smtClean="0"/>
              <a:t>‹#›</a:t>
            </a:fld>
            <a:endParaRPr lang="en-US"/>
          </a:p>
        </p:txBody>
      </p:sp>
      <p:sp>
        <p:nvSpPr>
          <p:cNvPr id="17" name="Footer Placeholder 16"/>
          <p:cNvSpPr>
            <a:spLocks noGrp="1"/>
          </p:cNvSpPr>
          <p:nvPr>
            <p:ph type="ftr" sz="quarter" idx="12"/>
          </p:nvPr>
        </p:nvSpPr>
        <p:spPr/>
        <p:txBody>
          <a:bodyPr/>
          <a:lstStyle/>
          <a:p>
            <a:r>
              <a:rPr lang="en-US"/>
              <a:t>Samovar et all. 2010. Communication Between Cultures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659CC8-1B1E-4FC8-83E2-3D88A0253B7A}" type="datetime1">
              <a:rPr lang="en-US" smtClean="0"/>
              <a:t>11/15/2020</a:t>
            </a:fld>
            <a:endParaRPr lang="en-US"/>
          </a:p>
        </p:txBody>
      </p:sp>
      <p:sp>
        <p:nvSpPr>
          <p:cNvPr id="5" name="Footer Placeholder 4"/>
          <p:cNvSpPr>
            <a:spLocks noGrp="1"/>
          </p:cNvSpPr>
          <p:nvPr>
            <p:ph type="ftr" sz="quarter" idx="11"/>
          </p:nvPr>
        </p:nvSpPr>
        <p:spPr/>
        <p:txBody>
          <a:bodyPr/>
          <a:lstStyle/>
          <a:p>
            <a:r>
              <a:rPr lang="en-US"/>
              <a:t>Samovar et all. 2010. Communication Between Cultures</a:t>
            </a:r>
          </a:p>
        </p:txBody>
      </p:sp>
      <p:sp>
        <p:nvSpPr>
          <p:cNvPr id="6" name="Slide Number Placeholder 5"/>
          <p:cNvSpPr>
            <a:spLocks noGrp="1"/>
          </p:cNvSpPr>
          <p:nvPr>
            <p:ph type="sldNum" sz="quarter" idx="12"/>
          </p:nvPr>
        </p:nvSpPr>
        <p:spPr/>
        <p:txBody>
          <a:bodyPr/>
          <a:lstStyle/>
          <a:p>
            <a:fld id="{61FD67CF-8F55-465F-9995-B3B0B8A80E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8CB994-100B-4A9B-8D83-1FB5713E0EB9}" type="datetime1">
              <a:rPr lang="en-US" smtClean="0"/>
              <a:t>11/15/2020</a:t>
            </a:fld>
            <a:endParaRPr lang="en-US"/>
          </a:p>
        </p:txBody>
      </p:sp>
      <p:sp>
        <p:nvSpPr>
          <p:cNvPr id="5" name="Footer Placeholder 4"/>
          <p:cNvSpPr>
            <a:spLocks noGrp="1"/>
          </p:cNvSpPr>
          <p:nvPr>
            <p:ph type="ftr" sz="quarter" idx="11"/>
          </p:nvPr>
        </p:nvSpPr>
        <p:spPr/>
        <p:txBody>
          <a:bodyPr/>
          <a:lstStyle/>
          <a:p>
            <a:r>
              <a:rPr lang="en-US"/>
              <a:t>Samovar et all. 2010. Communication Between Cultures</a:t>
            </a:r>
          </a:p>
        </p:txBody>
      </p:sp>
      <p:sp>
        <p:nvSpPr>
          <p:cNvPr id="6" name="Slide Number Placeholder 5"/>
          <p:cNvSpPr>
            <a:spLocks noGrp="1"/>
          </p:cNvSpPr>
          <p:nvPr>
            <p:ph type="sldNum" sz="quarter" idx="12"/>
          </p:nvPr>
        </p:nvSpPr>
        <p:spPr/>
        <p:txBody>
          <a:bodyPr/>
          <a:lstStyle/>
          <a:p>
            <a:fld id="{61FD67CF-8F55-465F-9995-B3B0B8A80E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2"/>
          <p:cNvSpPr>
            <a:spLocks noGrp="1"/>
          </p:cNvSpPr>
          <p:nvPr>
            <p:ph type="title"/>
          </p:nvPr>
        </p:nvSpPr>
        <p:spPr/>
        <p:txBody>
          <a:bodyPr/>
          <a:lstStyle/>
          <a:p>
            <a:r>
              <a:rPr lang="en-US"/>
              <a:t>Click to edit Master title style</a:t>
            </a:r>
          </a:p>
        </p:txBody>
      </p:sp>
      <p:sp>
        <p:nvSpPr>
          <p:cNvPr id="14" name="Date Placeholder 13"/>
          <p:cNvSpPr>
            <a:spLocks noGrp="1"/>
          </p:cNvSpPr>
          <p:nvPr>
            <p:ph type="dt" sz="half" idx="10"/>
          </p:nvPr>
        </p:nvSpPr>
        <p:spPr/>
        <p:txBody>
          <a:bodyPr/>
          <a:lstStyle/>
          <a:p>
            <a:fld id="{700C0414-914A-4B33-A657-A05E81D37571}" type="datetime1">
              <a:rPr lang="en-US" smtClean="0"/>
              <a:t>11/15/2020</a:t>
            </a:fld>
            <a:endParaRPr lang="en-US"/>
          </a:p>
        </p:txBody>
      </p:sp>
      <p:sp>
        <p:nvSpPr>
          <p:cNvPr id="15" name="Slide Number Placeholder 14"/>
          <p:cNvSpPr>
            <a:spLocks noGrp="1"/>
          </p:cNvSpPr>
          <p:nvPr>
            <p:ph type="sldNum" sz="quarter" idx="11"/>
          </p:nvPr>
        </p:nvSpPr>
        <p:spPr/>
        <p:txBody>
          <a:bodyPr/>
          <a:lstStyle/>
          <a:p>
            <a:fld id="{61FD67CF-8F55-465F-9995-B3B0B8A80E28}" type="slidenum">
              <a:rPr lang="en-US" smtClean="0"/>
              <a:t>‹#›</a:t>
            </a:fld>
            <a:endParaRPr lang="en-US"/>
          </a:p>
        </p:txBody>
      </p:sp>
      <p:sp>
        <p:nvSpPr>
          <p:cNvPr id="16" name="Footer Placeholder 15"/>
          <p:cNvSpPr>
            <a:spLocks noGrp="1"/>
          </p:cNvSpPr>
          <p:nvPr>
            <p:ph type="ftr" sz="quarter" idx="12"/>
          </p:nvPr>
        </p:nvSpPr>
        <p:spPr/>
        <p:txBody>
          <a:bodyPr/>
          <a:lstStyle/>
          <a:p>
            <a:r>
              <a:rPr lang="en-US"/>
              <a:t>Samovar et all. 2010. Communication Between Cultures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Date Placeholder 11"/>
          <p:cNvSpPr>
            <a:spLocks noGrp="1"/>
          </p:cNvSpPr>
          <p:nvPr>
            <p:ph type="dt" sz="half" idx="10"/>
          </p:nvPr>
        </p:nvSpPr>
        <p:spPr/>
        <p:txBody>
          <a:bodyPr/>
          <a:lstStyle/>
          <a:p>
            <a:fld id="{E419F6A1-984E-401E-8A6E-F8CA9CB3EF05}" type="datetime1">
              <a:rPr lang="en-US" smtClean="0"/>
              <a:t>11/15/2020</a:t>
            </a:fld>
            <a:endParaRPr lang="en-US"/>
          </a:p>
        </p:txBody>
      </p:sp>
      <p:sp>
        <p:nvSpPr>
          <p:cNvPr id="13" name="Slide Number Placeholder 12"/>
          <p:cNvSpPr>
            <a:spLocks noGrp="1"/>
          </p:cNvSpPr>
          <p:nvPr>
            <p:ph type="sldNum" sz="quarter" idx="11"/>
          </p:nvPr>
        </p:nvSpPr>
        <p:spPr/>
        <p:txBody>
          <a:bodyPr/>
          <a:lstStyle/>
          <a:p>
            <a:fld id="{61FD67CF-8F55-465F-9995-B3B0B8A80E28}" type="slidenum">
              <a:rPr lang="en-US" smtClean="0"/>
              <a:t>‹#›</a:t>
            </a:fld>
            <a:endParaRPr lang="en-US"/>
          </a:p>
        </p:txBody>
      </p:sp>
      <p:sp>
        <p:nvSpPr>
          <p:cNvPr id="14" name="Footer Placeholder 13"/>
          <p:cNvSpPr>
            <a:spLocks noGrp="1"/>
          </p:cNvSpPr>
          <p:nvPr>
            <p:ph type="ftr" sz="quarter" idx="12"/>
          </p:nvPr>
        </p:nvSpPr>
        <p:spPr/>
        <p:txBody>
          <a:bodyPr/>
          <a:lstStyle/>
          <a:p>
            <a:r>
              <a:rPr lang="en-US"/>
              <a:t>Samovar et all. 2010. Communication Between Cultures</a:t>
            </a: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CE4851F7-E56F-4122-8DD7-D3D9B3246583}" type="datetime1">
              <a:rPr lang="en-US" smtClean="0"/>
              <a:t>11/15/2020</a:t>
            </a:fld>
            <a:endParaRPr lang="en-US"/>
          </a:p>
        </p:txBody>
      </p:sp>
      <p:sp>
        <p:nvSpPr>
          <p:cNvPr id="9" name="Slide Number Placeholder 8"/>
          <p:cNvSpPr>
            <a:spLocks noGrp="1"/>
          </p:cNvSpPr>
          <p:nvPr>
            <p:ph type="sldNum" sz="quarter" idx="11"/>
          </p:nvPr>
        </p:nvSpPr>
        <p:spPr/>
        <p:txBody>
          <a:bodyPr/>
          <a:lstStyle/>
          <a:p>
            <a:fld id="{61FD67CF-8F55-465F-9995-B3B0B8A80E28}" type="slidenum">
              <a:rPr lang="en-US" smtClean="0"/>
              <a:t>‹#›</a:t>
            </a:fld>
            <a:endParaRPr lang="en-US"/>
          </a:p>
        </p:txBody>
      </p:sp>
      <p:sp>
        <p:nvSpPr>
          <p:cNvPr id="10" name="Footer Placeholder 9"/>
          <p:cNvSpPr>
            <a:spLocks noGrp="1"/>
          </p:cNvSpPr>
          <p:nvPr>
            <p:ph type="ftr" sz="quarter" idx="12"/>
          </p:nvPr>
        </p:nvSpPr>
        <p:spPr/>
        <p:txBody>
          <a:bodyPr/>
          <a:lstStyle/>
          <a:p>
            <a:r>
              <a:rPr lang="en-US"/>
              <a:t>Samovar et all. 2010. Communication Between Cultures</a:t>
            </a:r>
          </a:p>
        </p:txBody>
      </p:sp>
      <p:sp>
        <p:nvSpPr>
          <p:cNvPr id="11" name="Title 10"/>
          <p:cNvSpPr>
            <a:spLocks noGrp="1"/>
          </p:cNvSpPr>
          <p:nvPr>
            <p:ph type="title"/>
          </p:nvPr>
        </p:nvSpPr>
        <p:spPr/>
        <p:txBody>
          <a:bodyPr/>
          <a:lstStyle/>
          <a:p>
            <a:r>
              <a:rPr lang="en-US"/>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en-US"/>
              <a:t>Click to edit Master title style</a:t>
            </a:r>
            <a:endParaRPr lang="en-US" dirty="0"/>
          </a:p>
        </p:txBody>
      </p:sp>
      <p:sp>
        <p:nvSpPr>
          <p:cNvPr id="14" name="Date Placeholder 13"/>
          <p:cNvSpPr>
            <a:spLocks noGrp="1"/>
          </p:cNvSpPr>
          <p:nvPr>
            <p:ph type="dt" sz="half" idx="10"/>
          </p:nvPr>
        </p:nvSpPr>
        <p:spPr/>
        <p:txBody>
          <a:bodyPr/>
          <a:lstStyle/>
          <a:p>
            <a:fld id="{617FF53A-D961-4452-947E-8942C031245F}" type="datetime1">
              <a:rPr lang="en-US" smtClean="0"/>
              <a:t>11/15/2020</a:t>
            </a:fld>
            <a:endParaRPr lang="en-US"/>
          </a:p>
        </p:txBody>
      </p:sp>
      <p:sp>
        <p:nvSpPr>
          <p:cNvPr id="15" name="Slide Number Placeholder 14"/>
          <p:cNvSpPr>
            <a:spLocks noGrp="1"/>
          </p:cNvSpPr>
          <p:nvPr>
            <p:ph type="sldNum" sz="quarter" idx="11"/>
          </p:nvPr>
        </p:nvSpPr>
        <p:spPr/>
        <p:txBody>
          <a:bodyPr/>
          <a:lstStyle/>
          <a:p>
            <a:fld id="{61FD67CF-8F55-465F-9995-B3B0B8A80E28}" type="slidenum">
              <a:rPr lang="en-US" smtClean="0"/>
              <a:t>‹#›</a:t>
            </a:fld>
            <a:endParaRPr lang="en-US"/>
          </a:p>
        </p:txBody>
      </p:sp>
      <p:sp>
        <p:nvSpPr>
          <p:cNvPr id="16" name="Footer Placeholder 15"/>
          <p:cNvSpPr>
            <a:spLocks noGrp="1"/>
          </p:cNvSpPr>
          <p:nvPr>
            <p:ph type="ftr" sz="quarter" idx="12"/>
          </p:nvPr>
        </p:nvSpPr>
        <p:spPr/>
        <p:txBody>
          <a:bodyPr/>
          <a:lstStyle/>
          <a:p>
            <a:r>
              <a:rPr lang="en-US"/>
              <a:t>Samovar et all. 2010. Communication Between Cultures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7" name="Date Placeholder 6"/>
          <p:cNvSpPr>
            <a:spLocks noGrp="1"/>
          </p:cNvSpPr>
          <p:nvPr>
            <p:ph type="dt" sz="half" idx="10"/>
          </p:nvPr>
        </p:nvSpPr>
        <p:spPr/>
        <p:txBody>
          <a:bodyPr/>
          <a:lstStyle/>
          <a:p>
            <a:fld id="{37811E00-065B-4A0D-9BF8-7E05BEB1F902}" type="datetime1">
              <a:rPr lang="en-US" smtClean="0"/>
              <a:t>11/15/2020</a:t>
            </a:fld>
            <a:endParaRPr lang="en-US"/>
          </a:p>
        </p:txBody>
      </p:sp>
      <p:sp>
        <p:nvSpPr>
          <p:cNvPr id="8" name="Slide Number Placeholder 7"/>
          <p:cNvSpPr>
            <a:spLocks noGrp="1"/>
          </p:cNvSpPr>
          <p:nvPr>
            <p:ph type="sldNum" sz="quarter" idx="11"/>
          </p:nvPr>
        </p:nvSpPr>
        <p:spPr/>
        <p:txBody>
          <a:bodyPr/>
          <a:lstStyle/>
          <a:p>
            <a:fld id="{61FD67CF-8F55-465F-9995-B3B0B8A80E28}" type="slidenum">
              <a:rPr lang="en-US" smtClean="0"/>
              <a:t>‹#›</a:t>
            </a:fld>
            <a:endParaRPr lang="en-US"/>
          </a:p>
        </p:txBody>
      </p:sp>
      <p:sp>
        <p:nvSpPr>
          <p:cNvPr id="9" name="Footer Placeholder 8"/>
          <p:cNvSpPr>
            <a:spLocks noGrp="1"/>
          </p:cNvSpPr>
          <p:nvPr>
            <p:ph type="ftr" sz="quarter" idx="12"/>
          </p:nvPr>
        </p:nvSpPr>
        <p:spPr/>
        <p:txBody>
          <a:bodyPr/>
          <a:lstStyle/>
          <a:p>
            <a:r>
              <a:rPr lang="en-US"/>
              <a:t>Samovar et all. 2010. Communication Between Cultures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7E927A-F776-4E36-9B99-A65F72E07102}" type="datetime1">
              <a:rPr lang="en-US" smtClean="0"/>
              <a:t>11/15/2020</a:t>
            </a:fld>
            <a:endParaRPr lang="en-US"/>
          </a:p>
        </p:txBody>
      </p:sp>
      <p:sp>
        <p:nvSpPr>
          <p:cNvPr id="6" name="Slide Number Placeholder 5"/>
          <p:cNvSpPr>
            <a:spLocks noGrp="1"/>
          </p:cNvSpPr>
          <p:nvPr>
            <p:ph type="sldNum" sz="quarter" idx="11"/>
          </p:nvPr>
        </p:nvSpPr>
        <p:spPr/>
        <p:txBody>
          <a:bodyPr/>
          <a:lstStyle/>
          <a:p>
            <a:fld id="{61FD67CF-8F55-465F-9995-B3B0B8A80E28}" type="slidenum">
              <a:rPr lang="en-US" smtClean="0"/>
              <a:t>‹#›</a:t>
            </a:fld>
            <a:endParaRPr lang="en-US"/>
          </a:p>
        </p:txBody>
      </p:sp>
      <p:sp>
        <p:nvSpPr>
          <p:cNvPr id="7" name="Footer Placeholder 6"/>
          <p:cNvSpPr>
            <a:spLocks noGrp="1"/>
          </p:cNvSpPr>
          <p:nvPr>
            <p:ph type="ftr" sz="quarter" idx="12"/>
          </p:nvPr>
        </p:nvSpPr>
        <p:spPr/>
        <p:txBody>
          <a:bodyPr/>
          <a:lstStyle/>
          <a:p>
            <a:r>
              <a:rPr lang="en-US"/>
              <a:t>Samovar et all. 2010. Communication Between Cultures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14"/>
          <p:cNvSpPr>
            <a:spLocks noGrp="1"/>
          </p:cNvSpPr>
          <p:nvPr>
            <p:ph type="dt" sz="half" idx="10"/>
          </p:nvPr>
        </p:nvSpPr>
        <p:spPr/>
        <p:txBody>
          <a:bodyPr/>
          <a:lstStyle/>
          <a:p>
            <a:fld id="{FAA9998C-F6F7-4D47-B942-218B3BBAD0BB}" type="datetime1">
              <a:rPr lang="en-US" smtClean="0"/>
              <a:t>11/15/2020</a:t>
            </a:fld>
            <a:endParaRPr lang="en-US"/>
          </a:p>
        </p:txBody>
      </p:sp>
      <p:sp>
        <p:nvSpPr>
          <p:cNvPr id="16" name="Slide Number Placeholder 15"/>
          <p:cNvSpPr>
            <a:spLocks noGrp="1"/>
          </p:cNvSpPr>
          <p:nvPr>
            <p:ph type="sldNum" sz="quarter" idx="11"/>
          </p:nvPr>
        </p:nvSpPr>
        <p:spPr/>
        <p:txBody>
          <a:bodyPr/>
          <a:lstStyle/>
          <a:p>
            <a:fld id="{61FD67CF-8F55-465F-9995-B3B0B8A80E28}" type="slidenum">
              <a:rPr lang="en-US" smtClean="0"/>
              <a:t>‹#›</a:t>
            </a:fld>
            <a:endParaRPr lang="en-US"/>
          </a:p>
        </p:txBody>
      </p:sp>
      <p:sp>
        <p:nvSpPr>
          <p:cNvPr id="17" name="Footer Placeholder 16"/>
          <p:cNvSpPr>
            <a:spLocks noGrp="1"/>
          </p:cNvSpPr>
          <p:nvPr>
            <p:ph type="ftr" sz="quarter" idx="12"/>
          </p:nvPr>
        </p:nvSpPr>
        <p:spPr/>
        <p:txBody>
          <a:bodyPr/>
          <a:lstStyle/>
          <a:p>
            <a:r>
              <a:rPr lang="en-US"/>
              <a:t>Samovar et all. 2010. Communication Between Cultures</a:t>
            </a:r>
          </a:p>
        </p:txBody>
      </p:sp>
      <p:sp>
        <p:nvSpPr>
          <p:cNvPr id="18" name="Title 17"/>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en-US"/>
              <a:t>Click to edit Master title style</a:t>
            </a:r>
          </a:p>
        </p:txBody>
      </p:sp>
      <p:sp>
        <p:nvSpPr>
          <p:cNvPr id="13" name="Date Placeholder 12"/>
          <p:cNvSpPr>
            <a:spLocks noGrp="1"/>
          </p:cNvSpPr>
          <p:nvPr>
            <p:ph type="dt" sz="half" idx="10"/>
          </p:nvPr>
        </p:nvSpPr>
        <p:spPr/>
        <p:txBody>
          <a:bodyPr/>
          <a:lstStyle/>
          <a:p>
            <a:fld id="{9E376623-53B4-45D8-9DA9-517AEC39E22D}" type="datetime1">
              <a:rPr lang="en-US" smtClean="0"/>
              <a:t>11/15/2020</a:t>
            </a:fld>
            <a:endParaRPr lang="en-US"/>
          </a:p>
        </p:txBody>
      </p:sp>
      <p:sp>
        <p:nvSpPr>
          <p:cNvPr id="14" name="Slide Number Placeholder 13"/>
          <p:cNvSpPr>
            <a:spLocks noGrp="1"/>
          </p:cNvSpPr>
          <p:nvPr>
            <p:ph type="sldNum" sz="quarter" idx="11"/>
          </p:nvPr>
        </p:nvSpPr>
        <p:spPr/>
        <p:txBody>
          <a:bodyPr/>
          <a:lstStyle/>
          <a:p>
            <a:fld id="{61FD67CF-8F55-465F-9995-B3B0B8A80E28}" type="slidenum">
              <a:rPr lang="en-US" smtClean="0"/>
              <a:t>‹#›</a:t>
            </a:fld>
            <a:endParaRPr lang="en-US"/>
          </a:p>
        </p:txBody>
      </p:sp>
      <p:sp>
        <p:nvSpPr>
          <p:cNvPr id="15" name="Footer Placeholder 14"/>
          <p:cNvSpPr>
            <a:spLocks noGrp="1"/>
          </p:cNvSpPr>
          <p:nvPr>
            <p:ph type="ftr" sz="quarter" idx="12"/>
          </p:nvPr>
        </p:nvSpPr>
        <p:spPr/>
        <p:txBody>
          <a:bodyPr/>
          <a:lstStyle/>
          <a:p>
            <a:r>
              <a:rPr lang="en-US"/>
              <a:t>Samovar et all. 2010. Communication Between Cultures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4F3D98C6-3569-4495-B3D3-F13456FC8B04}" type="datetime1">
              <a:rPr lang="en-US" smtClean="0"/>
              <a:t>11/15/2020</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r>
              <a:rPr lang="en-US"/>
              <a:t>Samovar et all. 2010. Communication Between Cultures</a:t>
            </a: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61FD67CF-8F55-465F-9995-B3B0B8A80E2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Language and Culture: Verbal and Nonverbal</a:t>
            </a:r>
          </a:p>
        </p:txBody>
      </p:sp>
      <p:sp>
        <p:nvSpPr>
          <p:cNvPr id="3" name="Subtitle 2"/>
          <p:cNvSpPr>
            <a:spLocks noGrp="1"/>
          </p:cNvSpPr>
          <p:nvPr>
            <p:ph type="subTitle" idx="1"/>
          </p:nvPr>
        </p:nvSpPr>
        <p:spPr/>
        <p:txBody>
          <a:bodyPr>
            <a:normAutofit fontScale="92500" lnSpcReduction="10000"/>
          </a:bodyPr>
          <a:lstStyle/>
          <a:p>
            <a:r>
              <a:rPr lang="en-US" dirty="0" err="1"/>
              <a:t>Komunikasi</a:t>
            </a:r>
            <a:r>
              <a:rPr lang="en-US" dirty="0"/>
              <a:t> </a:t>
            </a:r>
            <a:r>
              <a:rPr lang="en-US" dirty="0" err="1"/>
              <a:t>Antar</a:t>
            </a:r>
            <a:r>
              <a:rPr lang="en-US" dirty="0"/>
              <a:t> </a:t>
            </a:r>
            <a:r>
              <a:rPr lang="en-US" dirty="0" err="1"/>
              <a:t>Budaya</a:t>
            </a:r>
            <a:endParaRPr lang="en-US" dirty="0"/>
          </a:p>
          <a:p>
            <a:r>
              <a:rPr lang="en-US" dirty="0" err="1"/>
              <a:t>Pertemuan</a:t>
            </a:r>
            <a:r>
              <a:rPr lang="en-US" dirty="0"/>
              <a:t> 10</a:t>
            </a:r>
          </a:p>
        </p:txBody>
      </p:sp>
      <p:sp>
        <p:nvSpPr>
          <p:cNvPr id="4" name="Footer Placeholder 3"/>
          <p:cNvSpPr>
            <a:spLocks noGrp="1"/>
          </p:cNvSpPr>
          <p:nvPr>
            <p:ph type="ftr" sz="quarter" idx="12"/>
          </p:nvPr>
        </p:nvSpPr>
        <p:spPr>
          <a:xfrm>
            <a:off x="822960" y="6154738"/>
            <a:ext cx="8016240" cy="365125"/>
          </a:xfrm>
        </p:spPr>
        <p:txBody>
          <a:bodyPr/>
          <a:lstStyle/>
          <a:p>
            <a:r>
              <a:rPr lang="en-US" sz="1600" b="1" dirty="0"/>
              <a:t>Samovar et all. 2010. Communication Between Cultures </a:t>
            </a:r>
            <a:r>
              <a:rPr lang="en-US" sz="1600" b="1" dirty="0" err="1"/>
              <a:t>versi</a:t>
            </a:r>
            <a:r>
              <a:rPr lang="en-US" sz="1600" b="1" dirty="0"/>
              <a:t> Bahasa Indonesia </a:t>
            </a:r>
            <a:r>
              <a:rPr lang="en-US" sz="1600" b="1" dirty="0" err="1"/>
              <a:t>halaman</a:t>
            </a:r>
            <a:r>
              <a:rPr lang="en-US" sz="1600" b="1" dirty="0"/>
              <a:t> 265</a:t>
            </a:r>
          </a:p>
        </p:txBody>
      </p:sp>
    </p:spTree>
    <p:extLst>
      <p:ext uri="{BB962C8B-B14F-4D97-AF65-F5344CB8AC3E}">
        <p14:creationId xmlns:p14="http://schemas.microsoft.com/office/powerpoint/2010/main" val="140685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a:t>Samovar et all. 2010. Communication Between Cultures</a:t>
            </a:r>
          </a:p>
        </p:txBody>
      </p:sp>
      <p:sp>
        <p:nvSpPr>
          <p:cNvPr id="5" name="Title 4"/>
          <p:cNvSpPr>
            <a:spLocks noGrp="1"/>
          </p:cNvSpPr>
          <p:nvPr>
            <p:ph type="title"/>
          </p:nvPr>
        </p:nvSpPr>
        <p:spPr/>
        <p:txBody>
          <a:bodyPr/>
          <a:lstStyle/>
          <a:p>
            <a:r>
              <a:rPr lang="en-US" dirty="0"/>
              <a:t>Questions?</a:t>
            </a:r>
          </a:p>
        </p:txBody>
      </p:sp>
      <p:sp>
        <p:nvSpPr>
          <p:cNvPr id="7" name="Text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102059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Communication exchange</a:t>
            </a:r>
          </a:p>
          <a:p>
            <a:r>
              <a:rPr lang="en-US" dirty="0"/>
              <a:t>Language and Identity</a:t>
            </a:r>
          </a:p>
          <a:p>
            <a:r>
              <a:rPr lang="en-US" dirty="0"/>
              <a:t>Language and Unity</a:t>
            </a:r>
          </a:p>
        </p:txBody>
      </p:sp>
      <p:sp>
        <p:nvSpPr>
          <p:cNvPr id="2" name="Title 1"/>
          <p:cNvSpPr>
            <a:spLocks noGrp="1"/>
          </p:cNvSpPr>
          <p:nvPr>
            <p:ph type="title"/>
          </p:nvPr>
        </p:nvSpPr>
        <p:spPr/>
        <p:txBody>
          <a:bodyPr>
            <a:normAutofit fontScale="90000"/>
          </a:bodyPr>
          <a:lstStyle/>
          <a:p>
            <a:r>
              <a:rPr lang="en-US" dirty="0"/>
              <a:t>Social and Cultural Functions </a:t>
            </a:r>
            <a:br>
              <a:rPr lang="en-US" dirty="0"/>
            </a:br>
            <a:r>
              <a:rPr lang="en-US" dirty="0"/>
              <a:t>of Language</a:t>
            </a:r>
          </a:p>
        </p:txBody>
      </p:sp>
      <p:sp>
        <p:nvSpPr>
          <p:cNvPr id="5" name="Footer Placeholder 3">
            <a:extLst>
              <a:ext uri="{FF2B5EF4-FFF2-40B4-BE49-F238E27FC236}">
                <a16:creationId xmlns:a16="http://schemas.microsoft.com/office/drawing/2014/main" id="{A8A71782-25CE-4484-99FD-F27B3B94CAF7}"/>
              </a:ext>
            </a:extLst>
          </p:cNvPr>
          <p:cNvSpPr>
            <a:spLocks noGrp="1"/>
          </p:cNvSpPr>
          <p:nvPr>
            <p:ph type="ftr" sz="quarter" idx="12"/>
          </p:nvPr>
        </p:nvSpPr>
        <p:spPr>
          <a:xfrm>
            <a:off x="822960" y="6154738"/>
            <a:ext cx="8016240" cy="365125"/>
          </a:xfrm>
        </p:spPr>
        <p:txBody>
          <a:bodyPr/>
          <a:lstStyle/>
          <a:p>
            <a:r>
              <a:rPr lang="en-US" sz="1600" b="1" dirty="0"/>
              <a:t>Samovar et all. 2010. Communication Between Cultures </a:t>
            </a:r>
            <a:r>
              <a:rPr lang="en-US" sz="1600" b="1" dirty="0" err="1"/>
              <a:t>versi</a:t>
            </a:r>
            <a:r>
              <a:rPr lang="en-US" sz="1600" b="1" dirty="0"/>
              <a:t> Bahasa Indonesia </a:t>
            </a:r>
            <a:r>
              <a:rPr lang="en-US" sz="1600" b="1" dirty="0" err="1"/>
              <a:t>halaman</a:t>
            </a:r>
            <a:r>
              <a:rPr lang="en-US" sz="1600" b="1" dirty="0"/>
              <a:t> 267-269</a:t>
            </a:r>
          </a:p>
        </p:txBody>
      </p:sp>
    </p:spTree>
    <p:extLst>
      <p:ext uri="{BB962C8B-B14F-4D97-AF65-F5344CB8AC3E}">
        <p14:creationId xmlns:p14="http://schemas.microsoft.com/office/powerpoint/2010/main" val="212914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What is language?</a:t>
            </a:r>
          </a:p>
          <a:p>
            <a:pPr lvl="1"/>
            <a:r>
              <a:rPr lang="en-US" dirty="0"/>
              <a:t>At the most basic level, language is merely a set of shared symbols or signs that a cooperative group of people has mutually agreed to use to help them create meaning.</a:t>
            </a:r>
          </a:p>
          <a:p>
            <a:pPr lvl="1"/>
            <a:r>
              <a:rPr lang="en-US" dirty="0"/>
              <a:t>The symbols and their meanings are often arbitrary.</a:t>
            </a:r>
          </a:p>
        </p:txBody>
      </p:sp>
      <p:sp>
        <p:nvSpPr>
          <p:cNvPr id="2" name="Title 1"/>
          <p:cNvSpPr>
            <a:spLocks noGrp="1"/>
          </p:cNvSpPr>
          <p:nvPr>
            <p:ph type="title"/>
          </p:nvPr>
        </p:nvSpPr>
        <p:spPr/>
        <p:txBody>
          <a:bodyPr/>
          <a:lstStyle/>
          <a:p>
            <a:r>
              <a:rPr lang="en-US" dirty="0"/>
              <a:t>Language and Culture</a:t>
            </a:r>
          </a:p>
        </p:txBody>
      </p:sp>
      <p:sp>
        <p:nvSpPr>
          <p:cNvPr id="5" name="Footer Placeholder 3">
            <a:extLst>
              <a:ext uri="{FF2B5EF4-FFF2-40B4-BE49-F238E27FC236}">
                <a16:creationId xmlns:a16="http://schemas.microsoft.com/office/drawing/2014/main" id="{4086A1BD-0BC6-42FD-9BA7-90F42D707030}"/>
              </a:ext>
            </a:extLst>
          </p:cNvPr>
          <p:cNvSpPr>
            <a:spLocks noGrp="1"/>
          </p:cNvSpPr>
          <p:nvPr>
            <p:ph type="ftr" sz="quarter" idx="12"/>
          </p:nvPr>
        </p:nvSpPr>
        <p:spPr>
          <a:xfrm>
            <a:off x="822960" y="6154738"/>
            <a:ext cx="8016240" cy="365125"/>
          </a:xfrm>
        </p:spPr>
        <p:txBody>
          <a:bodyPr/>
          <a:lstStyle/>
          <a:p>
            <a:r>
              <a:rPr lang="en-US" sz="1600" b="1" dirty="0"/>
              <a:t>Samovar et all. 2010. Communication Between Cultures </a:t>
            </a:r>
            <a:r>
              <a:rPr lang="en-US" sz="1600" b="1" dirty="0" err="1"/>
              <a:t>versi</a:t>
            </a:r>
            <a:r>
              <a:rPr lang="en-US" sz="1600" b="1" dirty="0"/>
              <a:t> Bahasa Indonesia </a:t>
            </a:r>
            <a:r>
              <a:rPr lang="en-US" sz="1600" b="1" dirty="0" err="1"/>
              <a:t>halaman</a:t>
            </a:r>
            <a:r>
              <a:rPr lang="en-US" sz="1600" b="1" dirty="0"/>
              <a:t> 269</a:t>
            </a:r>
          </a:p>
        </p:txBody>
      </p:sp>
    </p:spTree>
    <p:extLst>
      <p:ext uri="{BB962C8B-B14F-4D97-AF65-F5344CB8AC3E}">
        <p14:creationId xmlns:p14="http://schemas.microsoft.com/office/powerpoint/2010/main" val="3628603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Accent</a:t>
            </a:r>
          </a:p>
          <a:p>
            <a:r>
              <a:rPr lang="en-US" dirty="0"/>
              <a:t>Dialect </a:t>
            </a:r>
          </a:p>
          <a:p>
            <a:r>
              <a:rPr lang="en-US" dirty="0"/>
              <a:t>Argot</a:t>
            </a:r>
          </a:p>
          <a:p>
            <a:r>
              <a:rPr lang="en-US" dirty="0"/>
              <a:t>Slang</a:t>
            </a:r>
          </a:p>
          <a:p>
            <a:r>
              <a:rPr lang="en-US" dirty="0"/>
              <a:t>Branding</a:t>
            </a:r>
          </a:p>
        </p:txBody>
      </p:sp>
      <p:sp>
        <p:nvSpPr>
          <p:cNvPr id="2" name="Title 1"/>
          <p:cNvSpPr>
            <a:spLocks noGrp="1"/>
          </p:cNvSpPr>
          <p:nvPr>
            <p:ph type="title"/>
          </p:nvPr>
        </p:nvSpPr>
        <p:spPr/>
        <p:txBody>
          <a:bodyPr/>
          <a:lstStyle/>
          <a:p>
            <a:r>
              <a:rPr lang="en-US" b="1" dirty="0"/>
              <a:t>LANGUAGE VARIATIONS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7488" y="-152400"/>
            <a:ext cx="4412712" cy="5207000"/>
          </a:xfrm>
          <a:prstGeom prst="rect">
            <a:avLst/>
          </a:prstGeom>
        </p:spPr>
      </p:pic>
      <p:sp>
        <p:nvSpPr>
          <p:cNvPr id="6" name="Footer Placeholder 3">
            <a:extLst>
              <a:ext uri="{FF2B5EF4-FFF2-40B4-BE49-F238E27FC236}">
                <a16:creationId xmlns:a16="http://schemas.microsoft.com/office/drawing/2014/main" id="{E092F762-680B-426D-8CC8-FC2D3FBC94DC}"/>
              </a:ext>
            </a:extLst>
          </p:cNvPr>
          <p:cNvSpPr>
            <a:spLocks noGrp="1"/>
          </p:cNvSpPr>
          <p:nvPr>
            <p:ph type="ftr" sz="quarter" idx="12"/>
          </p:nvPr>
        </p:nvSpPr>
        <p:spPr>
          <a:xfrm>
            <a:off x="822960" y="6154738"/>
            <a:ext cx="8016240" cy="365125"/>
          </a:xfrm>
        </p:spPr>
        <p:txBody>
          <a:bodyPr/>
          <a:lstStyle/>
          <a:p>
            <a:r>
              <a:rPr lang="en-US" sz="1600" b="1" dirty="0"/>
              <a:t>Samovar et all. 2010. Communication Between Cultures </a:t>
            </a:r>
            <a:r>
              <a:rPr lang="en-US" sz="1600" b="1" dirty="0" err="1"/>
              <a:t>versi</a:t>
            </a:r>
            <a:r>
              <a:rPr lang="en-US" sz="1600" b="1" dirty="0"/>
              <a:t> Bahasa Indonesia </a:t>
            </a:r>
            <a:r>
              <a:rPr lang="en-US" sz="1600" b="1" dirty="0" err="1"/>
              <a:t>halaman</a:t>
            </a:r>
            <a:r>
              <a:rPr lang="en-US" sz="1600" b="1" dirty="0"/>
              <a:t> 272</a:t>
            </a:r>
          </a:p>
        </p:txBody>
      </p:sp>
    </p:spTree>
    <p:extLst>
      <p:ext uri="{BB962C8B-B14F-4D97-AF65-F5344CB8AC3E}">
        <p14:creationId xmlns:p14="http://schemas.microsoft.com/office/powerpoint/2010/main" val="421847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In order to have culture, language is needed so group members can share knowledge of beliefs, values, and behaviors and engage in communal endeavors.</a:t>
            </a:r>
          </a:p>
          <a:p>
            <a:endParaRPr lang="en-US" dirty="0"/>
          </a:p>
          <a:p>
            <a:r>
              <a:rPr lang="en-US" dirty="0"/>
              <a:t>In turn, culture is needed to organize disparate individuals into a cohesive group so those beliefs, values, behaviors, and communal activities can develop.</a:t>
            </a:r>
          </a:p>
        </p:txBody>
      </p:sp>
      <p:sp>
        <p:nvSpPr>
          <p:cNvPr id="2" name="Title 1"/>
          <p:cNvSpPr>
            <a:spLocks noGrp="1"/>
          </p:cNvSpPr>
          <p:nvPr>
            <p:ph type="title"/>
          </p:nvPr>
        </p:nvSpPr>
        <p:spPr/>
        <p:txBody>
          <a:bodyPr>
            <a:normAutofit fontScale="90000"/>
          </a:bodyPr>
          <a:lstStyle/>
          <a:p>
            <a:r>
              <a:rPr lang="en-US" dirty="0"/>
              <a:t>The Symbiosis of Language and Culture</a:t>
            </a:r>
          </a:p>
        </p:txBody>
      </p:sp>
      <p:sp>
        <p:nvSpPr>
          <p:cNvPr id="5" name="Footer Placeholder 3">
            <a:extLst>
              <a:ext uri="{FF2B5EF4-FFF2-40B4-BE49-F238E27FC236}">
                <a16:creationId xmlns:a16="http://schemas.microsoft.com/office/drawing/2014/main" id="{69F5057F-F0CD-4BE5-87D2-F34816447F3C}"/>
              </a:ext>
            </a:extLst>
          </p:cNvPr>
          <p:cNvSpPr>
            <a:spLocks noGrp="1"/>
          </p:cNvSpPr>
          <p:nvPr>
            <p:ph type="ftr" sz="quarter" idx="12"/>
          </p:nvPr>
        </p:nvSpPr>
        <p:spPr>
          <a:xfrm>
            <a:off x="822960" y="6154738"/>
            <a:ext cx="8016240" cy="365125"/>
          </a:xfrm>
        </p:spPr>
        <p:txBody>
          <a:bodyPr/>
          <a:lstStyle/>
          <a:p>
            <a:r>
              <a:rPr lang="en-US" sz="1600" b="1" dirty="0"/>
              <a:t>Samovar et all. 2010. Communication Between Cultures </a:t>
            </a:r>
            <a:r>
              <a:rPr lang="en-US" sz="1600" b="1" dirty="0" err="1"/>
              <a:t>versi</a:t>
            </a:r>
            <a:r>
              <a:rPr lang="en-US" sz="1600" b="1" dirty="0"/>
              <a:t> Bahasa Indonesia </a:t>
            </a:r>
            <a:r>
              <a:rPr lang="en-US" sz="1600" b="1" dirty="0" err="1"/>
              <a:t>halaman</a:t>
            </a:r>
            <a:r>
              <a:rPr lang="en-US" sz="1600" b="1" dirty="0"/>
              <a:t> 273</a:t>
            </a:r>
          </a:p>
        </p:txBody>
      </p:sp>
    </p:spTree>
    <p:extLst>
      <p:ext uri="{BB962C8B-B14F-4D97-AF65-F5344CB8AC3E}">
        <p14:creationId xmlns:p14="http://schemas.microsoft.com/office/powerpoint/2010/main" val="769154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High and Low Context</a:t>
            </a:r>
          </a:p>
          <a:p>
            <a:r>
              <a:rPr lang="en-US" dirty="0"/>
              <a:t>High and Low Power Distance</a:t>
            </a:r>
          </a:p>
          <a:p>
            <a:r>
              <a:rPr lang="en-US" dirty="0"/>
              <a:t>Individualism and Collectivism</a:t>
            </a:r>
          </a:p>
        </p:txBody>
      </p:sp>
      <p:sp>
        <p:nvSpPr>
          <p:cNvPr id="2" name="Title 1"/>
          <p:cNvSpPr>
            <a:spLocks noGrp="1"/>
          </p:cNvSpPr>
          <p:nvPr>
            <p:ph type="title"/>
          </p:nvPr>
        </p:nvSpPr>
        <p:spPr/>
        <p:txBody>
          <a:bodyPr>
            <a:normAutofit fontScale="90000"/>
          </a:bodyPr>
          <a:lstStyle/>
          <a:p>
            <a:r>
              <a:rPr lang="en-US" dirty="0"/>
              <a:t>Language as a Reflection </a:t>
            </a:r>
            <a:br>
              <a:rPr lang="en-US" dirty="0"/>
            </a:br>
            <a:r>
              <a:rPr lang="en-US" dirty="0"/>
              <a:t>of Cultural Values</a:t>
            </a:r>
          </a:p>
        </p:txBody>
      </p:sp>
      <p:sp>
        <p:nvSpPr>
          <p:cNvPr id="5" name="Footer Placeholder 3">
            <a:extLst>
              <a:ext uri="{FF2B5EF4-FFF2-40B4-BE49-F238E27FC236}">
                <a16:creationId xmlns:a16="http://schemas.microsoft.com/office/drawing/2014/main" id="{38C3D1DA-AB66-4467-9986-6380A9C36609}"/>
              </a:ext>
            </a:extLst>
          </p:cNvPr>
          <p:cNvSpPr>
            <a:spLocks noGrp="1"/>
          </p:cNvSpPr>
          <p:nvPr>
            <p:ph type="ftr" sz="quarter" idx="12"/>
          </p:nvPr>
        </p:nvSpPr>
        <p:spPr>
          <a:xfrm>
            <a:off x="822960" y="6154738"/>
            <a:ext cx="8016240" cy="365125"/>
          </a:xfrm>
        </p:spPr>
        <p:txBody>
          <a:bodyPr/>
          <a:lstStyle/>
          <a:p>
            <a:r>
              <a:rPr lang="en-US" sz="1600" b="1" dirty="0"/>
              <a:t>Samovar et all. 2010. Communication Between Cultures </a:t>
            </a:r>
            <a:r>
              <a:rPr lang="en-US" sz="1600" b="1" dirty="0" err="1"/>
              <a:t>versi</a:t>
            </a:r>
            <a:r>
              <a:rPr lang="en-US" sz="1600" b="1" dirty="0"/>
              <a:t> Bahasa Indonesia </a:t>
            </a:r>
            <a:r>
              <a:rPr lang="en-US" sz="1600" b="1" dirty="0" err="1"/>
              <a:t>halaman</a:t>
            </a:r>
            <a:r>
              <a:rPr lang="en-US" sz="1600" b="1" dirty="0"/>
              <a:t> 275</a:t>
            </a:r>
          </a:p>
        </p:txBody>
      </p:sp>
    </p:spTree>
    <p:extLst>
      <p:ext uri="{BB962C8B-B14F-4D97-AF65-F5344CB8AC3E}">
        <p14:creationId xmlns:p14="http://schemas.microsoft.com/office/powerpoint/2010/main" val="366039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Language in Intercultural Communication Interactions</a:t>
            </a:r>
          </a:p>
        </p:txBody>
      </p:sp>
      <p:sp>
        <p:nvSpPr>
          <p:cNvPr id="3" name="Content Placeholder 2"/>
          <p:cNvSpPr>
            <a:spLocks noGrp="1"/>
          </p:cNvSpPr>
          <p:nvPr>
            <p:ph sz="quarter" idx="13"/>
          </p:nvPr>
        </p:nvSpPr>
        <p:spPr/>
        <p:txBody>
          <a:bodyPr/>
          <a:lstStyle/>
          <a:p>
            <a:r>
              <a:rPr lang="en-US" dirty="0"/>
              <a:t>Interpersonal Interactions</a:t>
            </a:r>
          </a:p>
          <a:p>
            <a:pPr lvl="1"/>
            <a:r>
              <a:rPr lang="en-US" dirty="0"/>
              <a:t>Mindfulness</a:t>
            </a:r>
          </a:p>
          <a:p>
            <a:pPr lvl="1"/>
            <a:r>
              <a:rPr lang="en-US" dirty="0"/>
              <a:t>Speech Rate</a:t>
            </a:r>
          </a:p>
          <a:p>
            <a:pPr lvl="1"/>
            <a:r>
              <a:rPr lang="en-US" dirty="0"/>
              <a:t>Vocabulary</a:t>
            </a:r>
          </a:p>
          <a:p>
            <a:pPr lvl="1"/>
            <a:r>
              <a:rPr lang="en-US" dirty="0"/>
              <a:t>Monitor nonverbal feedback</a:t>
            </a:r>
          </a:p>
          <a:p>
            <a:pPr lvl="1"/>
            <a:r>
              <a:rPr lang="en-US" dirty="0"/>
              <a:t>checking</a:t>
            </a:r>
          </a:p>
        </p:txBody>
      </p:sp>
      <p:sp>
        <p:nvSpPr>
          <p:cNvPr id="4" name="Content Placeholder 3"/>
          <p:cNvSpPr>
            <a:spLocks noGrp="1"/>
          </p:cNvSpPr>
          <p:nvPr>
            <p:ph sz="quarter" idx="14"/>
          </p:nvPr>
        </p:nvSpPr>
        <p:spPr/>
        <p:txBody>
          <a:bodyPr/>
          <a:lstStyle/>
          <a:p>
            <a:r>
              <a:rPr lang="en-US" dirty="0"/>
              <a:t>Interpretation and Translation</a:t>
            </a:r>
          </a:p>
          <a:p>
            <a:pPr lvl="1"/>
            <a:r>
              <a:rPr lang="en-US" dirty="0"/>
              <a:t>Interpretation</a:t>
            </a:r>
          </a:p>
          <a:p>
            <a:pPr lvl="1"/>
            <a:r>
              <a:rPr lang="en-US" dirty="0"/>
              <a:t>Translation</a:t>
            </a:r>
          </a:p>
        </p:txBody>
      </p:sp>
      <p:sp>
        <p:nvSpPr>
          <p:cNvPr id="6" name="Footer Placeholder 3">
            <a:extLst>
              <a:ext uri="{FF2B5EF4-FFF2-40B4-BE49-F238E27FC236}">
                <a16:creationId xmlns:a16="http://schemas.microsoft.com/office/drawing/2014/main" id="{3444D888-70E9-4D30-AF62-0A8C78594921}"/>
              </a:ext>
            </a:extLst>
          </p:cNvPr>
          <p:cNvSpPr>
            <a:spLocks noGrp="1"/>
          </p:cNvSpPr>
          <p:nvPr>
            <p:ph type="ftr" sz="quarter" idx="12"/>
          </p:nvPr>
        </p:nvSpPr>
        <p:spPr>
          <a:xfrm>
            <a:off x="822960" y="6154738"/>
            <a:ext cx="8016240" cy="365125"/>
          </a:xfrm>
        </p:spPr>
        <p:txBody>
          <a:bodyPr/>
          <a:lstStyle/>
          <a:p>
            <a:r>
              <a:rPr lang="en-US" sz="1600" b="1" dirty="0"/>
              <a:t>Samovar et all. 2010. Communication Between Cultures </a:t>
            </a:r>
            <a:r>
              <a:rPr lang="en-US" sz="1600" b="1" dirty="0" err="1"/>
              <a:t>versi</a:t>
            </a:r>
            <a:r>
              <a:rPr lang="en-US" sz="1600" b="1" dirty="0"/>
              <a:t> Bahasa Indonesia </a:t>
            </a:r>
            <a:r>
              <a:rPr lang="en-US" sz="1600" b="1" dirty="0" err="1"/>
              <a:t>halaman</a:t>
            </a:r>
            <a:r>
              <a:rPr lang="en-US" sz="1600" b="1" dirty="0"/>
              <a:t> 279-283</a:t>
            </a:r>
          </a:p>
        </p:txBody>
      </p:sp>
    </p:spTree>
    <p:extLst>
      <p:ext uri="{BB962C8B-B14F-4D97-AF65-F5344CB8AC3E}">
        <p14:creationId xmlns:p14="http://schemas.microsoft.com/office/powerpoint/2010/main" val="2217617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animEffect transition="in" filter="fade">
                                      <p:cBhvr>
                                        <p:cTn id="41" dur="500"/>
                                        <p:tgtEl>
                                          <p:spTgt spid="4">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
                                            <p:txEl>
                                              <p:pRg st="1" end="1"/>
                                            </p:txEl>
                                          </p:spTgt>
                                        </p:tgtEl>
                                        <p:attrNameLst>
                                          <p:attrName>style.visibility</p:attrName>
                                        </p:attrNameLst>
                                      </p:cBhvr>
                                      <p:to>
                                        <p:strVal val="visible"/>
                                      </p:to>
                                    </p:set>
                                    <p:animEffect transition="in" filter="fade">
                                      <p:cBhvr>
                                        <p:cTn id="46" dur="500"/>
                                        <p:tgtEl>
                                          <p:spTgt spid="4">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4">
                                            <p:txEl>
                                              <p:pRg st="2" end="2"/>
                                            </p:txEl>
                                          </p:spTgt>
                                        </p:tgtEl>
                                        <p:attrNameLst>
                                          <p:attrName>style.visibility</p:attrName>
                                        </p:attrNameLst>
                                      </p:cBhvr>
                                      <p:to>
                                        <p:strVal val="visible"/>
                                      </p:to>
                                    </p:set>
                                    <p:animEffect transition="in" filter="fade">
                                      <p:cBhvr>
                                        <p:cTn id="51"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idx="1"/>
          </p:nvPr>
        </p:nvSpPr>
        <p:spPr/>
        <p:txBody>
          <a:bodyPr/>
          <a:lstStyle/>
          <a:p>
            <a:pPr marL="0" indent="0" algn="ctr">
              <a:buNone/>
            </a:pPr>
            <a:r>
              <a:rPr lang="en-US" dirty="0"/>
              <a:t>What problem do you think can happen in intercultural marriage?</a:t>
            </a:r>
          </a:p>
        </p:txBody>
      </p:sp>
      <p:sp>
        <p:nvSpPr>
          <p:cNvPr id="5" name="Title 4"/>
          <p:cNvSpPr>
            <a:spLocks noGrp="1"/>
          </p:cNvSpPr>
          <p:nvPr>
            <p:ph type="title"/>
          </p:nvPr>
        </p:nvSpPr>
        <p:spPr/>
        <p:txBody>
          <a:bodyPr/>
          <a:lstStyle/>
          <a:p>
            <a:r>
              <a:rPr lang="en-US" dirty="0"/>
              <a:t>Intercultural Marriage</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982032" cy="2487561"/>
          </a:xfrm>
          <a:prstGeom prst="rect">
            <a:avLst/>
          </a:prstGeom>
        </p:spPr>
      </p:pic>
      <p:sp>
        <p:nvSpPr>
          <p:cNvPr id="9" name="Footer Placeholder 3">
            <a:extLst>
              <a:ext uri="{FF2B5EF4-FFF2-40B4-BE49-F238E27FC236}">
                <a16:creationId xmlns:a16="http://schemas.microsoft.com/office/drawing/2014/main" id="{6648533A-BD3B-4525-9C1E-C6EA031F3491}"/>
              </a:ext>
            </a:extLst>
          </p:cNvPr>
          <p:cNvSpPr>
            <a:spLocks noGrp="1"/>
          </p:cNvSpPr>
          <p:nvPr>
            <p:ph type="ftr" sz="quarter" idx="12"/>
          </p:nvPr>
        </p:nvSpPr>
        <p:spPr>
          <a:xfrm>
            <a:off x="822960" y="6154738"/>
            <a:ext cx="8016240" cy="365125"/>
          </a:xfrm>
        </p:spPr>
        <p:txBody>
          <a:bodyPr/>
          <a:lstStyle/>
          <a:p>
            <a:r>
              <a:rPr lang="en-US" sz="1600" b="1" dirty="0"/>
              <a:t>Samovar et all. 2010. Communication Between Cultures </a:t>
            </a:r>
            <a:r>
              <a:rPr lang="en-US" sz="1600" b="1" dirty="0" err="1"/>
              <a:t>versi</a:t>
            </a:r>
            <a:r>
              <a:rPr lang="en-US" sz="1600" b="1" dirty="0"/>
              <a:t> Bahasa Indonesia </a:t>
            </a:r>
            <a:r>
              <a:rPr lang="en-US" sz="1600" b="1" dirty="0" err="1"/>
              <a:t>halaman</a:t>
            </a:r>
            <a:r>
              <a:rPr lang="en-US" sz="1600" b="1" dirty="0"/>
              <a:t> 284</a:t>
            </a:r>
          </a:p>
        </p:txBody>
      </p:sp>
    </p:spTree>
    <p:extLst>
      <p:ext uri="{BB962C8B-B14F-4D97-AF65-F5344CB8AC3E}">
        <p14:creationId xmlns:p14="http://schemas.microsoft.com/office/powerpoint/2010/main" val="3269181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The digital age has greatly enhanced the ability of people around to world to easily and quickly “connect” with others through a variety of media.</a:t>
            </a:r>
          </a:p>
          <a:p>
            <a:endParaRPr lang="en-US" dirty="0"/>
          </a:p>
          <a:p>
            <a:r>
              <a:rPr lang="en-US" dirty="0"/>
              <a:t>English continues to be the most common language among Internet users, which has raised concern of it becoming the world’s dominant language.</a:t>
            </a:r>
          </a:p>
          <a:p>
            <a:endParaRPr lang="en-US" dirty="0"/>
          </a:p>
          <a:p>
            <a:r>
              <a:rPr lang="en-US" dirty="0"/>
              <a:t>What seems possible, however, is “an oligarchy of the world’s largest languages—Chinese, Spanish, English, Arabic, Malay, Hindi, Russian—each of them  dominating in its geographical region, where it also enjoys economic and cultural influences.” – </a:t>
            </a:r>
            <a:r>
              <a:rPr lang="en-US" dirty="0" err="1"/>
              <a:t>Danet</a:t>
            </a:r>
            <a:r>
              <a:rPr lang="en-US" dirty="0"/>
              <a:t> and Herring</a:t>
            </a:r>
          </a:p>
        </p:txBody>
      </p:sp>
      <p:sp>
        <p:nvSpPr>
          <p:cNvPr id="2" name="Title 1"/>
          <p:cNvSpPr>
            <a:spLocks noGrp="1"/>
          </p:cNvSpPr>
          <p:nvPr>
            <p:ph type="title"/>
          </p:nvPr>
        </p:nvSpPr>
        <p:spPr/>
        <p:txBody>
          <a:bodyPr>
            <a:normAutofit fontScale="90000"/>
          </a:bodyPr>
          <a:lstStyle/>
          <a:p>
            <a:r>
              <a:rPr lang="en-US" dirty="0"/>
              <a:t>Communication Technology</a:t>
            </a:r>
            <a:br>
              <a:rPr lang="en-US" dirty="0"/>
            </a:br>
            <a:r>
              <a:rPr lang="en-US" dirty="0"/>
              <a:t>and Language</a:t>
            </a:r>
          </a:p>
        </p:txBody>
      </p:sp>
      <p:sp>
        <p:nvSpPr>
          <p:cNvPr id="5" name="Footer Placeholder 3">
            <a:extLst>
              <a:ext uri="{FF2B5EF4-FFF2-40B4-BE49-F238E27FC236}">
                <a16:creationId xmlns:a16="http://schemas.microsoft.com/office/drawing/2014/main" id="{8C2C5C56-96EE-4969-A79D-A5773D338519}"/>
              </a:ext>
            </a:extLst>
          </p:cNvPr>
          <p:cNvSpPr>
            <a:spLocks noGrp="1"/>
          </p:cNvSpPr>
          <p:nvPr>
            <p:ph type="ftr" sz="quarter" idx="12"/>
          </p:nvPr>
        </p:nvSpPr>
        <p:spPr>
          <a:xfrm>
            <a:off x="822960" y="6154738"/>
            <a:ext cx="8016240" cy="365125"/>
          </a:xfrm>
        </p:spPr>
        <p:txBody>
          <a:bodyPr/>
          <a:lstStyle/>
          <a:p>
            <a:r>
              <a:rPr lang="en-US" sz="1600" b="1" dirty="0"/>
              <a:t>Samovar et all. 2010. Communication Between Cultures </a:t>
            </a:r>
            <a:r>
              <a:rPr lang="en-US" sz="1600" b="1" dirty="0" err="1"/>
              <a:t>versi</a:t>
            </a:r>
            <a:r>
              <a:rPr lang="en-US" sz="1600" b="1" dirty="0"/>
              <a:t> Bahasa Indonesia </a:t>
            </a:r>
            <a:r>
              <a:rPr lang="en-US" sz="1600" b="1" dirty="0" err="1"/>
              <a:t>halaman</a:t>
            </a:r>
            <a:r>
              <a:rPr lang="en-US" sz="1600" b="1" dirty="0"/>
              <a:t> 285</a:t>
            </a:r>
          </a:p>
        </p:txBody>
      </p:sp>
    </p:spTree>
    <p:extLst>
      <p:ext uri="{BB962C8B-B14F-4D97-AF65-F5344CB8AC3E}">
        <p14:creationId xmlns:p14="http://schemas.microsoft.com/office/powerpoint/2010/main" val="279813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80</TotalTime>
  <Words>444</Words>
  <Application>Microsoft Office PowerPoint</Application>
  <PresentationFormat>On-screen Show (4:3)</PresentationFormat>
  <Paragraphs>54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Palatino Linotype</vt:lpstr>
      <vt:lpstr>Wingdings</vt:lpstr>
      <vt:lpstr>Elemental</vt:lpstr>
      <vt:lpstr>Language and Culture: Verbal and Nonverbal</vt:lpstr>
      <vt:lpstr>Social and Cultural Functions  of Language</vt:lpstr>
      <vt:lpstr>Language and Culture</vt:lpstr>
      <vt:lpstr>LANGUAGE VARIATIONS</vt:lpstr>
      <vt:lpstr>The Symbiosis of Language and Culture</vt:lpstr>
      <vt:lpstr>Language as a Reflection  of Cultural Values</vt:lpstr>
      <vt:lpstr>Language in Intercultural Communication Interactions</vt:lpstr>
      <vt:lpstr>Intercultural Marriage</vt:lpstr>
      <vt:lpstr>Communication Technology and Language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Culture: Verbal and Nonverbal</dc:title>
  <dc:creator>pc</dc:creator>
  <cp:lastModifiedBy>Naurissa Biasini</cp:lastModifiedBy>
  <cp:revision>10</cp:revision>
  <dcterms:created xsi:type="dcterms:W3CDTF">2018-10-21T11:11:55Z</dcterms:created>
  <dcterms:modified xsi:type="dcterms:W3CDTF">2020-11-15T13:22:21Z</dcterms:modified>
</cp:coreProperties>
</file>