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3"/>
  </p:notesMasterIdLst>
  <p:sldIdLst>
    <p:sldId id="256" r:id="rId2"/>
    <p:sldId id="257" r:id="rId3"/>
    <p:sldId id="258" r:id="rId4"/>
    <p:sldId id="259" r:id="rId5"/>
    <p:sldId id="260" r:id="rId6"/>
    <p:sldId id="261" r:id="rId7"/>
    <p:sldId id="262" r:id="rId8"/>
    <p:sldId id="263" r:id="rId9"/>
    <p:sldId id="277" r:id="rId10"/>
    <p:sldId id="264" r:id="rId11"/>
    <p:sldId id="265" r:id="rId12"/>
    <p:sldId id="267" r:id="rId13"/>
    <p:sldId id="266" r:id="rId14"/>
    <p:sldId id="268" r:id="rId15"/>
    <p:sldId id="269" r:id="rId16"/>
    <p:sldId id="270" r:id="rId17"/>
    <p:sldId id="271" r:id="rId18"/>
    <p:sldId id="272" r:id="rId19"/>
    <p:sldId id="273" r:id="rId20"/>
    <p:sldId id="276" r:id="rId21"/>
    <p:sldId id="274" r:id="rId22"/>
    <p:sldId id="275" r:id="rId23"/>
    <p:sldId id="278" r:id="rId24"/>
    <p:sldId id="279"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F68BCD-62C3-4EA7-9470-FAF4EC9CC94E}" type="datetimeFigureOut">
              <a:rPr lang="en-US" smtClean="0"/>
              <a:t>11/8/2020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C1208F-188A-47A2-8435-FA3F58F83A21}" type="slidenum">
              <a:rPr lang="en-US" smtClean="0"/>
              <a:t>‹#›</a:t>
            </a:fld>
            <a:endParaRPr lang="en-US"/>
          </a:p>
        </p:txBody>
      </p:sp>
    </p:spTree>
    <p:extLst>
      <p:ext uri="{BB962C8B-B14F-4D97-AF65-F5344CB8AC3E}">
        <p14:creationId xmlns:p14="http://schemas.microsoft.com/office/powerpoint/2010/main" val="3809970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6BB7FD8-5E30-4B71-8687-21B29FDAD5F5}" type="datetime1">
              <a:rPr lang="en-US" smtClean="0"/>
              <a:t>11/8/2020</a:t>
            </a:fld>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a:t>Samovar et all. 2010. Communication Between Cultures</a:t>
            </a:r>
          </a:p>
        </p:txBody>
      </p:sp>
      <p:sp>
        <p:nvSpPr>
          <p:cNvPr id="29" name="Slide Number Placeholder 28"/>
          <p:cNvSpPr>
            <a:spLocks noGrp="1"/>
          </p:cNvSpPr>
          <p:nvPr>
            <p:ph type="sldNum" sz="quarter" idx="12"/>
          </p:nvPr>
        </p:nvSpPr>
        <p:spPr>
          <a:xfrm>
            <a:off x="1216152" y="6355080"/>
            <a:ext cx="1219200" cy="365760"/>
          </a:xfrm>
        </p:spPr>
        <p:txBody>
          <a:bodyPr/>
          <a:lstStyle/>
          <a:p>
            <a:fld id="{FB3891BB-6CF3-441B-A061-FD103E216CD9}"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07BB3B-EE9D-4E98-A0BB-264618074A5C}" type="datetime1">
              <a:rPr lang="en-US" smtClean="0"/>
              <a:t>11/8/2020</a:t>
            </a:fld>
            <a:endParaRPr lang="en-US"/>
          </a:p>
        </p:txBody>
      </p:sp>
      <p:sp>
        <p:nvSpPr>
          <p:cNvPr id="5" name="Footer Placeholder 4"/>
          <p:cNvSpPr>
            <a:spLocks noGrp="1"/>
          </p:cNvSpPr>
          <p:nvPr>
            <p:ph type="ftr" sz="quarter" idx="11"/>
          </p:nvPr>
        </p:nvSpPr>
        <p:spPr/>
        <p:txBody>
          <a:bodyPr/>
          <a:lstStyle/>
          <a:p>
            <a:r>
              <a:rPr lang="en-US"/>
              <a:t>Samovar et all. 2010. Communication Between Cultures</a:t>
            </a:r>
          </a:p>
        </p:txBody>
      </p:sp>
      <p:sp>
        <p:nvSpPr>
          <p:cNvPr id="6" name="Slide Number Placeholder 5"/>
          <p:cNvSpPr>
            <a:spLocks noGrp="1"/>
          </p:cNvSpPr>
          <p:nvPr>
            <p:ph type="sldNum" sz="quarter" idx="12"/>
          </p:nvPr>
        </p:nvSpPr>
        <p:spPr/>
        <p:txBody>
          <a:bodyPr/>
          <a:lstStyle/>
          <a:p>
            <a:fld id="{FB3891BB-6CF3-441B-A061-FD103E216C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1B905F6-69DC-4BC1-850A-88F6864C3D2E}" type="datetime1">
              <a:rPr lang="en-US" smtClean="0"/>
              <a:t>11/8/2020</a:t>
            </a:fld>
            <a:endParaRPr lang="en-US"/>
          </a:p>
        </p:txBody>
      </p:sp>
      <p:sp>
        <p:nvSpPr>
          <p:cNvPr id="5" name="Footer Placeholder 4"/>
          <p:cNvSpPr>
            <a:spLocks noGrp="1"/>
          </p:cNvSpPr>
          <p:nvPr>
            <p:ph type="ftr" sz="quarter" idx="11"/>
          </p:nvPr>
        </p:nvSpPr>
        <p:spPr/>
        <p:txBody>
          <a:bodyPr/>
          <a:lstStyle/>
          <a:p>
            <a:r>
              <a:rPr lang="en-US"/>
              <a:t>Samovar et all. 2010. Communication Between Cultures</a:t>
            </a:r>
          </a:p>
        </p:txBody>
      </p:sp>
      <p:sp>
        <p:nvSpPr>
          <p:cNvPr id="6" name="Slide Number Placeholder 5"/>
          <p:cNvSpPr>
            <a:spLocks noGrp="1"/>
          </p:cNvSpPr>
          <p:nvPr>
            <p:ph type="sldNum" sz="quarter" idx="12"/>
          </p:nvPr>
        </p:nvSpPr>
        <p:spPr/>
        <p:txBody>
          <a:bodyPr/>
          <a:lstStyle/>
          <a:p>
            <a:fld id="{FB3891BB-6CF3-441B-A061-FD103E216CD9}"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3E0DD0C-E2FE-492D-8E1B-E7A19FC9A27B}" type="datetime1">
              <a:rPr lang="en-US" smtClean="0"/>
              <a:t>11/8/2020</a:t>
            </a:fld>
            <a:endParaRPr lang="en-US"/>
          </a:p>
        </p:txBody>
      </p:sp>
      <p:sp>
        <p:nvSpPr>
          <p:cNvPr id="5" name="Footer Placeholder 4"/>
          <p:cNvSpPr>
            <a:spLocks noGrp="1"/>
          </p:cNvSpPr>
          <p:nvPr>
            <p:ph type="ftr" sz="quarter" idx="11"/>
          </p:nvPr>
        </p:nvSpPr>
        <p:spPr/>
        <p:txBody>
          <a:bodyPr/>
          <a:lstStyle/>
          <a:p>
            <a:r>
              <a:rPr lang="en-US"/>
              <a:t>Samovar et all. 2010. Communication Between Cultures</a:t>
            </a:r>
          </a:p>
        </p:txBody>
      </p:sp>
      <p:sp>
        <p:nvSpPr>
          <p:cNvPr id="6" name="Slide Number Placeholder 5"/>
          <p:cNvSpPr>
            <a:spLocks noGrp="1"/>
          </p:cNvSpPr>
          <p:nvPr>
            <p:ph type="sldNum" sz="quarter" idx="12"/>
          </p:nvPr>
        </p:nvSpPr>
        <p:spPr/>
        <p:txBody>
          <a:bodyPr/>
          <a:lstStyle/>
          <a:p>
            <a:fld id="{FB3891BB-6CF3-441B-A061-FD103E216CD9}"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D864C9F4-CE70-42F7-829C-93FD90329CE9}" type="datetime1">
              <a:rPr lang="en-US" smtClean="0"/>
              <a:t>11/8/2020</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a:t>Samovar et all. 2010. Communication Between Cultures</a:t>
            </a:r>
          </a:p>
        </p:txBody>
      </p:sp>
      <p:sp>
        <p:nvSpPr>
          <p:cNvPr id="6" name="Slide Number Placeholder 5"/>
          <p:cNvSpPr>
            <a:spLocks noGrp="1"/>
          </p:cNvSpPr>
          <p:nvPr>
            <p:ph type="sldNum" sz="quarter" idx="12"/>
          </p:nvPr>
        </p:nvSpPr>
        <p:spPr>
          <a:xfrm>
            <a:off x="1069848" y="6355080"/>
            <a:ext cx="1520952" cy="365760"/>
          </a:xfrm>
        </p:spPr>
        <p:txBody>
          <a:bodyPr/>
          <a:lstStyle/>
          <a:p>
            <a:fld id="{FB3891BB-6CF3-441B-A061-FD103E216CD9}"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E80E6F6-2510-40D5-92E0-5EFE75273A28}" type="datetime1">
              <a:rPr lang="en-US" smtClean="0"/>
              <a:t>11/8/2020</a:t>
            </a:fld>
            <a:endParaRPr lang="en-US"/>
          </a:p>
        </p:txBody>
      </p:sp>
      <p:sp>
        <p:nvSpPr>
          <p:cNvPr id="6" name="Footer Placeholder 5"/>
          <p:cNvSpPr>
            <a:spLocks noGrp="1"/>
          </p:cNvSpPr>
          <p:nvPr>
            <p:ph type="ftr" sz="quarter" idx="11"/>
          </p:nvPr>
        </p:nvSpPr>
        <p:spPr/>
        <p:txBody>
          <a:bodyPr/>
          <a:lstStyle/>
          <a:p>
            <a:r>
              <a:rPr lang="en-US"/>
              <a:t>Samovar et all. 2010. Communication Between Cultures</a:t>
            </a:r>
          </a:p>
        </p:txBody>
      </p:sp>
      <p:sp>
        <p:nvSpPr>
          <p:cNvPr id="7" name="Slide Number Placeholder 6"/>
          <p:cNvSpPr>
            <a:spLocks noGrp="1"/>
          </p:cNvSpPr>
          <p:nvPr>
            <p:ph type="sldNum" sz="quarter" idx="12"/>
          </p:nvPr>
        </p:nvSpPr>
        <p:spPr/>
        <p:txBody>
          <a:bodyPr/>
          <a:lstStyle/>
          <a:p>
            <a:fld id="{FB3891BB-6CF3-441B-A061-FD103E216CD9}"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F66DA82-9E02-4AD2-9F7A-643A1757D518}" type="datetime1">
              <a:rPr lang="en-US" smtClean="0"/>
              <a:t>11/8/2020</a:t>
            </a:fld>
            <a:endParaRPr lang="en-US"/>
          </a:p>
        </p:txBody>
      </p:sp>
      <p:sp>
        <p:nvSpPr>
          <p:cNvPr id="8" name="Footer Placeholder 7"/>
          <p:cNvSpPr>
            <a:spLocks noGrp="1"/>
          </p:cNvSpPr>
          <p:nvPr>
            <p:ph type="ftr" sz="quarter" idx="11"/>
          </p:nvPr>
        </p:nvSpPr>
        <p:spPr/>
        <p:txBody>
          <a:bodyPr/>
          <a:lstStyle/>
          <a:p>
            <a:r>
              <a:rPr lang="en-US"/>
              <a:t>Samovar et all. 2010. Communication Between Cultures</a:t>
            </a:r>
          </a:p>
        </p:txBody>
      </p:sp>
      <p:sp>
        <p:nvSpPr>
          <p:cNvPr id="9" name="Slide Number Placeholder 8"/>
          <p:cNvSpPr>
            <a:spLocks noGrp="1"/>
          </p:cNvSpPr>
          <p:nvPr>
            <p:ph type="sldNum" sz="quarter" idx="12"/>
          </p:nvPr>
        </p:nvSpPr>
        <p:spPr/>
        <p:txBody>
          <a:bodyPr/>
          <a:lstStyle/>
          <a:p>
            <a:fld id="{FB3891BB-6CF3-441B-A061-FD103E216CD9}"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9B5F216-4F8E-4755-AEAA-C4180C803F0C}" type="datetime1">
              <a:rPr lang="en-US" smtClean="0"/>
              <a:t>11/8/2020</a:t>
            </a:fld>
            <a:endParaRPr lang="en-US"/>
          </a:p>
        </p:txBody>
      </p:sp>
      <p:sp>
        <p:nvSpPr>
          <p:cNvPr id="4" name="Footer Placeholder 3"/>
          <p:cNvSpPr>
            <a:spLocks noGrp="1"/>
          </p:cNvSpPr>
          <p:nvPr>
            <p:ph type="ftr" sz="quarter" idx="11"/>
          </p:nvPr>
        </p:nvSpPr>
        <p:spPr/>
        <p:txBody>
          <a:bodyPr/>
          <a:lstStyle/>
          <a:p>
            <a:r>
              <a:rPr lang="en-US"/>
              <a:t>Samovar et all. 2010. Communication Between Cultures</a:t>
            </a:r>
          </a:p>
        </p:txBody>
      </p:sp>
      <p:sp>
        <p:nvSpPr>
          <p:cNvPr id="5" name="Slide Number Placeholder 4"/>
          <p:cNvSpPr>
            <a:spLocks noGrp="1"/>
          </p:cNvSpPr>
          <p:nvPr>
            <p:ph type="sldNum" sz="quarter" idx="12"/>
          </p:nvPr>
        </p:nvSpPr>
        <p:spPr/>
        <p:txBody>
          <a:bodyPr/>
          <a:lstStyle/>
          <a:p>
            <a:fld id="{FB3891BB-6CF3-441B-A061-FD103E216CD9}"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EC6DC-4264-4664-93E0-6A56D4C9CAA8}" type="datetime1">
              <a:rPr lang="en-US" smtClean="0"/>
              <a:t>11/8/2020</a:t>
            </a:fld>
            <a:endParaRPr lang="en-US"/>
          </a:p>
        </p:txBody>
      </p:sp>
      <p:sp>
        <p:nvSpPr>
          <p:cNvPr id="3" name="Footer Placeholder 2"/>
          <p:cNvSpPr>
            <a:spLocks noGrp="1"/>
          </p:cNvSpPr>
          <p:nvPr>
            <p:ph type="ftr" sz="quarter" idx="11"/>
          </p:nvPr>
        </p:nvSpPr>
        <p:spPr/>
        <p:txBody>
          <a:bodyPr/>
          <a:lstStyle/>
          <a:p>
            <a:r>
              <a:rPr lang="en-US"/>
              <a:t>Samovar et all. 2010. Communication Between Cultures</a:t>
            </a:r>
          </a:p>
        </p:txBody>
      </p:sp>
      <p:sp>
        <p:nvSpPr>
          <p:cNvPr id="4" name="Slide Number Placeholder 3"/>
          <p:cNvSpPr>
            <a:spLocks noGrp="1"/>
          </p:cNvSpPr>
          <p:nvPr>
            <p:ph type="sldNum" sz="quarter" idx="12"/>
          </p:nvPr>
        </p:nvSpPr>
        <p:spPr/>
        <p:txBody>
          <a:bodyPr/>
          <a:lstStyle/>
          <a:p>
            <a:fld id="{FB3891BB-6CF3-441B-A061-FD103E216CD9}"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1CABC74-53FF-4012-B165-501CF7A9805D}" type="datetime1">
              <a:rPr lang="en-US" smtClean="0"/>
              <a:t>11/8/2020</a:t>
            </a:fld>
            <a:endParaRPr lang="en-US"/>
          </a:p>
        </p:txBody>
      </p:sp>
      <p:sp>
        <p:nvSpPr>
          <p:cNvPr id="6" name="Footer Placeholder 5"/>
          <p:cNvSpPr>
            <a:spLocks noGrp="1"/>
          </p:cNvSpPr>
          <p:nvPr>
            <p:ph type="ftr" sz="quarter" idx="11"/>
          </p:nvPr>
        </p:nvSpPr>
        <p:spPr/>
        <p:txBody>
          <a:bodyPr/>
          <a:lstStyle/>
          <a:p>
            <a:r>
              <a:rPr lang="en-US"/>
              <a:t>Samovar et all. 2010. Communication Between Cultures</a:t>
            </a:r>
          </a:p>
        </p:txBody>
      </p:sp>
      <p:sp>
        <p:nvSpPr>
          <p:cNvPr id="7" name="Slide Number Placeholder 6"/>
          <p:cNvSpPr>
            <a:spLocks noGrp="1"/>
          </p:cNvSpPr>
          <p:nvPr>
            <p:ph type="sldNum" sz="quarter" idx="12"/>
          </p:nvPr>
        </p:nvSpPr>
        <p:spPr/>
        <p:txBody>
          <a:bodyPr/>
          <a:lstStyle/>
          <a:p>
            <a:fld id="{FB3891BB-6CF3-441B-A061-FD103E216CD9}"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207647C-EDEC-4B97-9196-5AB08CE5CA40}" type="datetime1">
              <a:rPr lang="en-US" smtClean="0"/>
              <a:t>11/8/2020</a:t>
            </a:fld>
            <a:endParaRPr lang="en-US"/>
          </a:p>
        </p:txBody>
      </p:sp>
      <p:sp>
        <p:nvSpPr>
          <p:cNvPr id="6" name="Footer Placeholder 5"/>
          <p:cNvSpPr>
            <a:spLocks noGrp="1"/>
          </p:cNvSpPr>
          <p:nvPr>
            <p:ph type="ftr" sz="quarter" idx="11"/>
          </p:nvPr>
        </p:nvSpPr>
        <p:spPr/>
        <p:txBody>
          <a:bodyPr/>
          <a:lstStyle/>
          <a:p>
            <a:r>
              <a:rPr lang="en-US"/>
              <a:t>Samovar et all. 2010. Communication Between Cultures</a:t>
            </a:r>
          </a:p>
        </p:txBody>
      </p:sp>
      <p:sp>
        <p:nvSpPr>
          <p:cNvPr id="7" name="Slide Number Placeholder 6"/>
          <p:cNvSpPr>
            <a:spLocks noGrp="1"/>
          </p:cNvSpPr>
          <p:nvPr>
            <p:ph type="sldNum" sz="quarter" idx="12"/>
          </p:nvPr>
        </p:nvSpPr>
        <p:spPr/>
        <p:txBody>
          <a:bodyPr/>
          <a:lstStyle/>
          <a:p>
            <a:fld id="{FB3891BB-6CF3-441B-A061-FD103E216CD9}"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0FC038D-4CA0-4828-9841-2E189AB89953}" type="datetime1">
              <a:rPr lang="en-US" smtClean="0"/>
              <a:t>11/8/2020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a:t>Samovar et all. 2010. Communication Between Cultures</a:t>
            </a: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B3891BB-6CF3-441B-A061-FD103E216CD9}"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Nilai</a:t>
            </a:r>
            <a:r>
              <a:rPr lang="en-US" dirty="0"/>
              <a:t> </a:t>
            </a:r>
            <a:r>
              <a:rPr lang="en-US" dirty="0" err="1"/>
              <a:t>Kebudayaan</a:t>
            </a:r>
            <a:endParaRPr lang="en-US" dirty="0"/>
          </a:p>
        </p:txBody>
      </p:sp>
      <p:sp>
        <p:nvSpPr>
          <p:cNvPr id="3" name="Subtitle 2"/>
          <p:cNvSpPr>
            <a:spLocks noGrp="1"/>
          </p:cNvSpPr>
          <p:nvPr>
            <p:ph type="subTitle" idx="1"/>
          </p:nvPr>
        </p:nvSpPr>
        <p:spPr/>
        <p:txBody>
          <a:bodyPr>
            <a:normAutofit fontScale="70000" lnSpcReduction="20000"/>
          </a:bodyPr>
          <a:lstStyle/>
          <a:p>
            <a:r>
              <a:rPr lang="en-US" dirty="0" err="1"/>
              <a:t>Komunikasi</a:t>
            </a:r>
            <a:r>
              <a:rPr lang="en-US" dirty="0"/>
              <a:t> </a:t>
            </a:r>
            <a:r>
              <a:rPr lang="en-US" dirty="0" err="1"/>
              <a:t>Antar</a:t>
            </a:r>
            <a:r>
              <a:rPr lang="en-US" dirty="0"/>
              <a:t> </a:t>
            </a:r>
            <a:r>
              <a:rPr lang="en-US" dirty="0" err="1"/>
              <a:t>Budaya</a:t>
            </a:r>
            <a:endParaRPr lang="en-US" dirty="0"/>
          </a:p>
          <a:p>
            <a:r>
              <a:rPr lang="en-US" dirty="0" err="1"/>
              <a:t>Pertemuan</a:t>
            </a:r>
            <a:r>
              <a:rPr lang="en-US" dirty="0"/>
              <a:t> 6-7</a:t>
            </a:r>
          </a:p>
        </p:txBody>
      </p:sp>
    </p:spTree>
    <p:extLst>
      <p:ext uri="{BB962C8B-B14F-4D97-AF65-F5344CB8AC3E}">
        <p14:creationId xmlns:p14="http://schemas.microsoft.com/office/powerpoint/2010/main" val="2667496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HOFSTEDE’S VALUE DIMENSIONS</a:t>
            </a:r>
          </a:p>
        </p:txBody>
      </p:sp>
      <p:sp>
        <p:nvSpPr>
          <p:cNvPr id="3" name="Content Placeholder 2"/>
          <p:cNvSpPr>
            <a:spLocks noGrp="1"/>
          </p:cNvSpPr>
          <p:nvPr>
            <p:ph sz="quarter" idx="1"/>
          </p:nvPr>
        </p:nvSpPr>
        <p:spPr/>
        <p:txBody>
          <a:bodyPr>
            <a:noAutofit/>
          </a:bodyPr>
          <a:lstStyle/>
          <a:p>
            <a:r>
              <a:rPr lang="en-US" sz="3200" dirty="0"/>
              <a:t>the first classification identifies six value dimensions </a:t>
            </a:r>
          </a:p>
          <a:p>
            <a:pPr lvl="1"/>
            <a:r>
              <a:rPr lang="en-US" sz="2800" dirty="0"/>
              <a:t>individualism/ collectivism, </a:t>
            </a:r>
          </a:p>
          <a:p>
            <a:pPr lvl="1"/>
            <a:r>
              <a:rPr lang="en-US" sz="2800" dirty="0"/>
              <a:t>uncertainty avoidance, </a:t>
            </a:r>
          </a:p>
          <a:p>
            <a:pPr lvl="1"/>
            <a:r>
              <a:rPr lang="en-US" sz="2800" dirty="0"/>
              <a:t>power distance, </a:t>
            </a:r>
          </a:p>
          <a:p>
            <a:pPr lvl="1"/>
            <a:r>
              <a:rPr lang="en-US" sz="2800" dirty="0"/>
              <a:t>masculinity/femininity,</a:t>
            </a:r>
          </a:p>
          <a:p>
            <a:pPr lvl="1"/>
            <a:r>
              <a:rPr lang="en-US" sz="2800" dirty="0"/>
              <a:t>long-term/short-term orientation, </a:t>
            </a:r>
          </a:p>
          <a:p>
            <a:pPr lvl="1"/>
            <a:r>
              <a:rPr lang="en-US" sz="2800" dirty="0"/>
              <a:t>indulgence/restraint</a:t>
            </a:r>
          </a:p>
        </p:txBody>
      </p:sp>
      <p:sp>
        <p:nvSpPr>
          <p:cNvPr id="5" name="Footer Placeholder 3">
            <a:extLst>
              <a:ext uri="{FF2B5EF4-FFF2-40B4-BE49-F238E27FC236}">
                <a16:creationId xmlns:a16="http://schemas.microsoft.com/office/drawing/2014/main" id="{D890F149-906E-483F-A27A-D9CC7FBAB1BB}"/>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236.</a:t>
            </a:r>
          </a:p>
          <a:p>
            <a:r>
              <a:rPr lang="en-US" b="1" dirty="0"/>
              <a:t>Notes: </a:t>
            </a:r>
            <a:r>
              <a:rPr lang="en-US" b="1" dirty="0" err="1"/>
              <a:t>Dimensi</a:t>
            </a:r>
            <a:r>
              <a:rPr lang="en-US" b="1" dirty="0"/>
              <a:t> Nilai </a:t>
            </a:r>
            <a:r>
              <a:rPr lang="en-US" b="1" dirty="0" err="1"/>
              <a:t>terakhir</a:t>
            </a:r>
            <a:r>
              <a:rPr lang="en-US" b="1" dirty="0"/>
              <a:t>, </a:t>
            </a:r>
            <a:r>
              <a:rPr lang="en-US" b="1" dirty="0" err="1"/>
              <a:t>baru</a:t>
            </a:r>
            <a:r>
              <a:rPr lang="en-US" b="1" dirty="0"/>
              <a:t> </a:t>
            </a:r>
            <a:r>
              <a:rPr lang="en-US" b="1" dirty="0" err="1"/>
              <a:t>muncul</a:t>
            </a:r>
            <a:r>
              <a:rPr lang="en-US" b="1" dirty="0"/>
              <a:t> di </a:t>
            </a:r>
            <a:r>
              <a:rPr lang="en-US" b="1" dirty="0" err="1"/>
              <a:t>buku</a:t>
            </a:r>
            <a:r>
              <a:rPr lang="en-US" b="1" dirty="0"/>
              <a:t> </a:t>
            </a:r>
            <a:r>
              <a:rPr lang="en-US" b="1" dirty="0" err="1"/>
              <a:t>versi</a:t>
            </a:r>
            <a:r>
              <a:rPr lang="en-US" b="1" dirty="0"/>
              <a:t> </a:t>
            </a:r>
            <a:r>
              <a:rPr lang="en-US" b="1" dirty="0" err="1"/>
              <a:t>bahasa</a:t>
            </a:r>
            <a:r>
              <a:rPr lang="en-US" b="1" dirty="0"/>
              <a:t> </a:t>
            </a:r>
            <a:r>
              <a:rPr lang="en-US" b="1" dirty="0" err="1"/>
              <a:t>Inggris</a:t>
            </a:r>
            <a:r>
              <a:rPr lang="en-US" b="1" dirty="0"/>
              <a:t> </a:t>
            </a:r>
            <a:r>
              <a:rPr lang="en-US" b="1" dirty="0" err="1"/>
              <a:t>terbaru</a:t>
            </a:r>
            <a:r>
              <a:rPr lang="en-US" b="1" dirty="0"/>
              <a:t>.</a:t>
            </a:r>
          </a:p>
        </p:txBody>
      </p:sp>
    </p:spTree>
    <p:extLst>
      <p:ext uri="{BB962C8B-B14F-4D97-AF65-F5344CB8AC3E}">
        <p14:creationId xmlns:p14="http://schemas.microsoft.com/office/powerpoint/2010/main" val="3297093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Individualism/ Collectivism</a:t>
            </a:r>
          </a:p>
        </p:txBody>
      </p:sp>
      <p:sp>
        <p:nvSpPr>
          <p:cNvPr id="3" name="Content Placeholder 2"/>
          <p:cNvSpPr>
            <a:spLocks noGrp="1"/>
          </p:cNvSpPr>
          <p:nvPr>
            <p:ph sz="quarter" idx="1"/>
          </p:nvPr>
        </p:nvSpPr>
        <p:spPr/>
        <p:txBody>
          <a:bodyPr>
            <a:normAutofit fontScale="77500" lnSpcReduction="20000"/>
          </a:bodyPr>
          <a:lstStyle/>
          <a:p>
            <a:r>
              <a:rPr lang="en-US" dirty="0"/>
              <a:t>Collectivistic cultures emphasize community, collaboration, shared interest, harmony, tradition, the public good, and maintaining face. </a:t>
            </a:r>
          </a:p>
          <a:p>
            <a:endParaRPr lang="en-US" dirty="0"/>
          </a:p>
          <a:p>
            <a:r>
              <a:rPr lang="en-US" dirty="0"/>
              <a:t>Individualistic cultures emphasize personal rights and responsibilities, privacy, voicing one’s own opinion, freedom, innovation, and self-expression. </a:t>
            </a:r>
          </a:p>
          <a:p>
            <a:endParaRPr lang="en-US" dirty="0"/>
          </a:p>
          <a:p>
            <a:r>
              <a:rPr lang="en-US" dirty="0"/>
              <a:t>Individualists are likely to belong to many groups but retain only weak ties, changing membership when desired. </a:t>
            </a:r>
          </a:p>
          <a:p>
            <a:endParaRPr lang="en-US" dirty="0"/>
          </a:p>
          <a:p>
            <a:r>
              <a:rPr lang="en-US" dirty="0"/>
              <a:t>In collective cultures, the individual is emotionally dependent on organizations and institutions, and group membership is emphasized.</a:t>
            </a:r>
          </a:p>
          <a:p>
            <a:endParaRPr lang="en-US" dirty="0"/>
          </a:p>
          <a:p>
            <a:r>
              <a:rPr lang="en-US" dirty="0"/>
              <a:t>Organizations and the groups to which individuals belong also affect private life, and people generally acquiesce to group decisions, even if they are counter to personal desires.</a:t>
            </a:r>
          </a:p>
          <a:p>
            <a:endParaRPr lang="en-US" dirty="0"/>
          </a:p>
          <a:p>
            <a:endParaRPr lang="en-US" dirty="0"/>
          </a:p>
        </p:txBody>
      </p:sp>
      <p:sp>
        <p:nvSpPr>
          <p:cNvPr id="5" name="Footer Placeholder 3">
            <a:extLst>
              <a:ext uri="{FF2B5EF4-FFF2-40B4-BE49-F238E27FC236}">
                <a16:creationId xmlns:a16="http://schemas.microsoft.com/office/drawing/2014/main" id="{1A4A0CFC-7111-47E7-A636-4D85D6116762}"/>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237-240</a:t>
            </a:r>
          </a:p>
        </p:txBody>
      </p:sp>
    </p:spTree>
    <p:extLst>
      <p:ext uri="{BB962C8B-B14F-4D97-AF65-F5344CB8AC3E}">
        <p14:creationId xmlns:p14="http://schemas.microsoft.com/office/powerpoint/2010/main" val="161029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Uncertainty Avoidance</a:t>
            </a:r>
          </a:p>
        </p:txBody>
      </p:sp>
      <p:sp>
        <p:nvSpPr>
          <p:cNvPr id="3" name="Content Placeholder 2"/>
          <p:cNvSpPr>
            <a:spLocks noGrp="1"/>
          </p:cNvSpPr>
          <p:nvPr>
            <p:ph sz="quarter" idx="1"/>
          </p:nvPr>
        </p:nvSpPr>
        <p:spPr/>
        <p:txBody>
          <a:bodyPr/>
          <a:lstStyle/>
          <a:p>
            <a:r>
              <a:rPr lang="en-US" dirty="0"/>
              <a:t>Though you may try, you can never predict with 100 percent assurance what someone will do or what might happen in the future.</a:t>
            </a:r>
          </a:p>
          <a:p>
            <a:endParaRPr lang="en-US" dirty="0"/>
          </a:p>
          <a:p>
            <a:r>
              <a:rPr lang="en-US" dirty="0"/>
              <a:t>the extent to which the members of a culture feel threatened by ambiguous or unknown situations.</a:t>
            </a:r>
          </a:p>
        </p:txBody>
      </p:sp>
      <p:sp>
        <p:nvSpPr>
          <p:cNvPr id="5" name="Footer Placeholder 3">
            <a:extLst>
              <a:ext uri="{FF2B5EF4-FFF2-40B4-BE49-F238E27FC236}">
                <a16:creationId xmlns:a16="http://schemas.microsoft.com/office/drawing/2014/main" id="{24592E5D-9756-4177-959E-0D3D27531851}"/>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240-242</a:t>
            </a:r>
          </a:p>
        </p:txBody>
      </p:sp>
    </p:spTree>
    <p:extLst>
      <p:ext uri="{BB962C8B-B14F-4D97-AF65-F5344CB8AC3E}">
        <p14:creationId xmlns:p14="http://schemas.microsoft.com/office/powerpoint/2010/main" val="54969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57200" y="304800"/>
            <a:ext cx="4040188" cy="639762"/>
          </a:xfrm>
        </p:spPr>
        <p:txBody>
          <a:bodyPr/>
          <a:lstStyle/>
          <a:p>
            <a:pPr algn="ctr"/>
            <a:r>
              <a:rPr lang="en-US" dirty="0"/>
              <a:t>High Uncertainty Avoidance</a:t>
            </a:r>
          </a:p>
        </p:txBody>
      </p:sp>
      <p:sp>
        <p:nvSpPr>
          <p:cNvPr id="10" name="Text Placeholder 9"/>
          <p:cNvSpPr>
            <a:spLocks noGrp="1"/>
          </p:cNvSpPr>
          <p:nvPr>
            <p:ph type="body" sz="half" idx="3"/>
          </p:nvPr>
        </p:nvSpPr>
        <p:spPr>
          <a:xfrm>
            <a:off x="4645025" y="304800"/>
            <a:ext cx="4041775" cy="639762"/>
          </a:xfrm>
        </p:spPr>
        <p:txBody>
          <a:bodyPr>
            <a:normAutofit fontScale="92500"/>
          </a:bodyPr>
          <a:lstStyle/>
          <a:p>
            <a:pPr algn="ctr"/>
            <a:r>
              <a:rPr lang="en-US" dirty="0"/>
              <a:t>Low Uncertainty Avoidance</a:t>
            </a:r>
          </a:p>
        </p:txBody>
      </p:sp>
      <p:sp>
        <p:nvSpPr>
          <p:cNvPr id="9" name="Content Placeholder 8"/>
          <p:cNvSpPr>
            <a:spLocks noGrp="1"/>
          </p:cNvSpPr>
          <p:nvPr>
            <p:ph sz="quarter" idx="2"/>
          </p:nvPr>
        </p:nvSpPr>
        <p:spPr>
          <a:xfrm>
            <a:off x="457200" y="1295400"/>
            <a:ext cx="4040188" cy="4830763"/>
          </a:xfrm>
        </p:spPr>
        <p:txBody>
          <a:bodyPr>
            <a:normAutofit fontScale="62500" lnSpcReduction="20000"/>
          </a:bodyPr>
          <a:lstStyle/>
          <a:p>
            <a:r>
              <a:rPr lang="en-US" dirty="0"/>
              <a:t>High uncertainty avoidance cultures endeavor to reduce unpredictability and ambiguity through intolerance of deviant ideas and behaviors, emphasizing consensus, resisting change, and adhering to traditional social protocols.</a:t>
            </a:r>
          </a:p>
          <a:p>
            <a:endParaRPr lang="en-US" dirty="0"/>
          </a:p>
          <a:p>
            <a:r>
              <a:rPr lang="en-US" dirty="0"/>
              <a:t>These cultures are often characterized by relatively high levels of anxiety and stress. </a:t>
            </a:r>
          </a:p>
          <a:p>
            <a:endParaRPr lang="en-US" dirty="0"/>
          </a:p>
          <a:p>
            <a:r>
              <a:rPr lang="en-US" dirty="0"/>
              <a:t>People with this orientation believe that life carries the potential for continual hazards, and to avoid or mitigate these dangers, there is a strong need for laws, written rules, planning, regulations, rituals, ceremonies, and established societal, behavioral, and communication conventions, all of which add structure to life.</a:t>
            </a:r>
          </a:p>
        </p:txBody>
      </p:sp>
      <p:sp>
        <p:nvSpPr>
          <p:cNvPr id="11" name="Content Placeholder 10"/>
          <p:cNvSpPr>
            <a:spLocks noGrp="1"/>
          </p:cNvSpPr>
          <p:nvPr>
            <p:ph sz="quarter" idx="4"/>
          </p:nvPr>
        </p:nvSpPr>
        <p:spPr>
          <a:xfrm>
            <a:off x="4645025" y="1295400"/>
            <a:ext cx="4041775" cy="4830763"/>
          </a:xfrm>
        </p:spPr>
        <p:txBody>
          <a:bodyPr>
            <a:normAutofit fontScale="77500" lnSpcReduction="20000"/>
          </a:bodyPr>
          <a:lstStyle/>
          <a:p>
            <a:r>
              <a:rPr lang="en-US" dirty="0"/>
              <a:t>They more easily accept the uncertainty inherent in life, tend to be tolerant of the unusual, and are not as threatened by different ideas and people.</a:t>
            </a:r>
          </a:p>
          <a:p>
            <a:endParaRPr lang="en-US" dirty="0"/>
          </a:p>
          <a:p>
            <a:r>
              <a:rPr lang="en-US" dirty="0"/>
              <a:t>They prize initiative, dislike the structure associated with hierarchy, are willing to take risks, are flexible, think that there should be as few rules as possible, and depend not so much on experts as on themselves. </a:t>
            </a:r>
          </a:p>
          <a:p>
            <a:endParaRPr lang="en-US" dirty="0"/>
          </a:p>
          <a:p>
            <a:r>
              <a:rPr lang="en-US" dirty="0"/>
              <a:t>As a whole, members of low uncertainty avoidance cultures are less constrained by social protocol.</a:t>
            </a:r>
          </a:p>
        </p:txBody>
      </p:sp>
      <p:sp>
        <p:nvSpPr>
          <p:cNvPr id="7" name="Footer Placeholder 3">
            <a:extLst>
              <a:ext uri="{FF2B5EF4-FFF2-40B4-BE49-F238E27FC236}">
                <a16:creationId xmlns:a16="http://schemas.microsoft.com/office/drawing/2014/main" id="{65AA3486-A221-4367-B035-927667CFC57E}"/>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240-242</a:t>
            </a:r>
          </a:p>
        </p:txBody>
      </p:sp>
    </p:spTree>
    <p:extLst>
      <p:ext uri="{BB962C8B-B14F-4D97-AF65-F5344CB8AC3E}">
        <p14:creationId xmlns:p14="http://schemas.microsoft.com/office/powerpoint/2010/main" val="68506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Power Distance</a:t>
            </a:r>
          </a:p>
        </p:txBody>
      </p:sp>
      <p:sp>
        <p:nvSpPr>
          <p:cNvPr id="7" name="Content Placeholder 6"/>
          <p:cNvSpPr>
            <a:spLocks noGrp="1"/>
          </p:cNvSpPr>
          <p:nvPr>
            <p:ph sz="quarter" idx="1"/>
          </p:nvPr>
        </p:nvSpPr>
        <p:spPr/>
        <p:txBody>
          <a:bodyPr>
            <a:normAutofit/>
          </a:bodyPr>
          <a:lstStyle/>
          <a:p>
            <a:r>
              <a:rPr lang="en-US" dirty="0"/>
              <a:t>Classifies cultures on a continuum of high and low power distance (Some scholars use the terms “large” and “small” power distance). </a:t>
            </a:r>
          </a:p>
          <a:p>
            <a:endParaRPr lang="en-US" dirty="0"/>
          </a:p>
          <a:p>
            <a:r>
              <a:rPr lang="en-US" dirty="0"/>
              <a:t>Power distance is concerned with how societies manage “the fact that people are unequal.”</a:t>
            </a:r>
          </a:p>
          <a:p>
            <a:endParaRPr lang="en-US" dirty="0"/>
          </a:p>
          <a:p>
            <a:r>
              <a:rPr lang="en-US" dirty="0"/>
              <a:t>The concept is defined as, the extent in which the less powerful members of institutions and organizations within a country expect and accept that power is distributed unequally</a:t>
            </a:r>
          </a:p>
        </p:txBody>
      </p:sp>
      <p:sp>
        <p:nvSpPr>
          <p:cNvPr id="5" name="Footer Placeholder 3">
            <a:extLst>
              <a:ext uri="{FF2B5EF4-FFF2-40B4-BE49-F238E27FC236}">
                <a16:creationId xmlns:a16="http://schemas.microsoft.com/office/drawing/2014/main" id="{EF366E51-507E-426D-BB15-23085E6C527B}"/>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242-244</a:t>
            </a:r>
          </a:p>
        </p:txBody>
      </p:sp>
    </p:spTree>
    <p:extLst>
      <p:ext uri="{BB962C8B-B14F-4D97-AF65-F5344CB8AC3E}">
        <p14:creationId xmlns:p14="http://schemas.microsoft.com/office/powerpoint/2010/main" val="145260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457200"/>
            <a:ext cx="4040188" cy="639762"/>
          </a:xfrm>
        </p:spPr>
        <p:txBody>
          <a:bodyPr/>
          <a:lstStyle/>
          <a:p>
            <a:r>
              <a:rPr lang="en-US" dirty="0"/>
              <a:t>High Power Distance</a:t>
            </a:r>
          </a:p>
        </p:txBody>
      </p:sp>
      <p:sp>
        <p:nvSpPr>
          <p:cNvPr id="7" name="Text Placeholder 6"/>
          <p:cNvSpPr>
            <a:spLocks noGrp="1"/>
          </p:cNvSpPr>
          <p:nvPr>
            <p:ph type="body" sz="half" idx="3"/>
          </p:nvPr>
        </p:nvSpPr>
        <p:spPr>
          <a:xfrm>
            <a:off x="4645025" y="457200"/>
            <a:ext cx="4041775" cy="639762"/>
          </a:xfrm>
        </p:spPr>
        <p:txBody>
          <a:bodyPr/>
          <a:lstStyle/>
          <a:p>
            <a:r>
              <a:rPr lang="en-US" dirty="0"/>
              <a:t>Low Power Distance</a:t>
            </a:r>
          </a:p>
        </p:txBody>
      </p:sp>
      <p:sp>
        <p:nvSpPr>
          <p:cNvPr id="6" name="Content Placeholder 5"/>
          <p:cNvSpPr>
            <a:spLocks noGrp="1"/>
          </p:cNvSpPr>
          <p:nvPr>
            <p:ph sz="quarter" idx="2"/>
          </p:nvPr>
        </p:nvSpPr>
        <p:spPr>
          <a:xfrm>
            <a:off x="457200" y="1219200"/>
            <a:ext cx="4040188" cy="4906963"/>
          </a:xfrm>
        </p:spPr>
        <p:txBody>
          <a:bodyPr>
            <a:normAutofit fontScale="85000" lnSpcReduction="10000"/>
          </a:bodyPr>
          <a:lstStyle/>
          <a:p>
            <a:r>
              <a:rPr lang="en-US" dirty="0"/>
              <a:t>Individuals from high power distance cultures accept power as part of society. As such, superiors consider their subordinates to be different from themselves and vice versa</a:t>
            </a:r>
          </a:p>
          <a:p>
            <a:endParaRPr lang="en-US" dirty="0"/>
          </a:p>
          <a:p>
            <a:r>
              <a:rPr lang="en-US" dirty="0"/>
              <a:t>Both consciously and unconsciously, these cultures teach their members that people are not equal in this world and that everybody has a rightful place, which is clearly marked by countless societal hierarchies.</a:t>
            </a:r>
          </a:p>
        </p:txBody>
      </p:sp>
      <p:sp>
        <p:nvSpPr>
          <p:cNvPr id="8" name="Content Placeholder 7"/>
          <p:cNvSpPr>
            <a:spLocks noGrp="1"/>
          </p:cNvSpPr>
          <p:nvPr>
            <p:ph sz="quarter" idx="4"/>
          </p:nvPr>
        </p:nvSpPr>
        <p:spPr>
          <a:xfrm>
            <a:off x="4645025" y="1219200"/>
            <a:ext cx="4041775" cy="4906963"/>
          </a:xfrm>
        </p:spPr>
        <p:txBody>
          <a:bodyPr>
            <a:normAutofit fontScale="85000" lnSpcReduction="10000"/>
          </a:bodyPr>
          <a:lstStyle/>
          <a:p>
            <a:r>
              <a:rPr lang="en-US" dirty="0"/>
              <a:t>Low power distance countries hold that inequality in society should be minimized.</a:t>
            </a:r>
          </a:p>
          <a:p>
            <a:endParaRPr lang="en-US" dirty="0"/>
          </a:p>
          <a:p>
            <a:r>
              <a:rPr lang="en-US" dirty="0"/>
              <a:t>Subordinates and superiors consider each other as equals.</a:t>
            </a:r>
          </a:p>
          <a:p>
            <a:endParaRPr lang="en-US" dirty="0"/>
          </a:p>
          <a:p>
            <a:r>
              <a:rPr lang="en-US" dirty="0"/>
              <a:t>In low power distance work centers, you might observe decisions being shared, subordinates being consulted, bosses relying on support teams, and status symbols being kept to a minimum.</a:t>
            </a:r>
          </a:p>
        </p:txBody>
      </p:sp>
      <p:sp>
        <p:nvSpPr>
          <p:cNvPr id="10" name="Footer Placeholder 3">
            <a:extLst>
              <a:ext uri="{FF2B5EF4-FFF2-40B4-BE49-F238E27FC236}">
                <a16:creationId xmlns:a16="http://schemas.microsoft.com/office/drawing/2014/main" id="{A8B87CF5-B925-4D1A-986E-7736B3F5360D}"/>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242-244</a:t>
            </a:r>
          </a:p>
        </p:txBody>
      </p:sp>
    </p:spTree>
    <p:extLst>
      <p:ext uri="{BB962C8B-B14F-4D97-AF65-F5344CB8AC3E}">
        <p14:creationId xmlns:p14="http://schemas.microsoft.com/office/powerpoint/2010/main" val="3653658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MASCULINITY/FEMININITY</a:t>
            </a:r>
            <a:endParaRPr lang="en-US" dirty="0"/>
          </a:p>
        </p:txBody>
      </p:sp>
      <p:sp>
        <p:nvSpPr>
          <p:cNvPr id="3" name="Text Placeholder 2"/>
          <p:cNvSpPr>
            <a:spLocks noGrp="1"/>
          </p:cNvSpPr>
          <p:nvPr>
            <p:ph type="body" idx="1"/>
          </p:nvPr>
        </p:nvSpPr>
        <p:spPr/>
        <p:txBody>
          <a:bodyPr/>
          <a:lstStyle/>
          <a:p>
            <a:r>
              <a:rPr lang="en-US" dirty="0"/>
              <a:t>Masculinity</a:t>
            </a:r>
          </a:p>
        </p:txBody>
      </p:sp>
      <p:sp>
        <p:nvSpPr>
          <p:cNvPr id="4" name="Text Placeholder 3"/>
          <p:cNvSpPr>
            <a:spLocks noGrp="1"/>
          </p:cNvSpPr>
          <p:nvPr>
            <p:ph type="body" sz="half" idx="3"/>
          </p:nvPr>
        </p:nvSpPr>
        <p:spPr/>
        <p:txBody>
          <a:bodyPr/>
          <a:lstStyle/>
          <a:p>
            <a:r>
              <a:rPr lang="en-US" dirty="0"/>
              <a:t>Femininity</a:t>
            </a:r>
          </a:p>
        </p:txBody>
      </p:sp>
      <p:sp>
        <p:nvSpPr>
          <p:cNvPr id="6" name="Content Placeholder 5"/>
          <p:cNvSpPr>
            <a:spLocks noGrp="1"/>
          </p:cNvSpPr>
          <p:nvPr>
            <p:ph sz="quarter" idx="2"/>
          </p:nvPr>
        </p:nvSpPr>
        <p:spPr/>
        <p:txBody>
          <a:bodyPr>
            <a:normAutofit fontScale="77500" lnSpcReduction="20000"/>
          </a:bodyPr>
          <a:lstStyle/>
          <a:p>
            <a:r>
              <a:rPr lang="en-US" dirty="0"/>
              <a:t>Masculinity is the extent to which the dominant values in a society are male oriented.</a:t>
            </a:r>
          </a:p>
          <a:p>
            <a:endParaRPr lang="en-US" dirty="0"/>
          </a:p>
          <a:p>
            <a:r>
              <a:rPr lang="en-US" dirty="0"/>
              <a:t>A masculine oriented culture can be defined as, “A society is called </a:t>
            </a:r>
            <a:r>
              <a:rPr lang="en-US" i="1" dirty="0"/>
              <a:t>masculine </a:t>
            </a:r>
            <a:r>
              <a:rPr lang="en-US" dirty="0"/>
              <a:t>when emotional gender roles are clearly distinct: men are supposed to be assertive, tough, and focused on material success, whereas women are supposed to be more modest, tender, and concerned with the quality of life.”</a:t>
            </a:r>
          </a:p>
        </p:txBody>
      </p:sp>
      <p:sp>
        <p:nvSpPr>
          <p:cNvPr id="7" name="Content Placeholder 6"/>
          <p:cNvSpPr>
            <a:spLocks noGrp="1"/>
          </p:cNvSpPr>
          <p:nvPr>
            <p:ph sz="quarter" idx="4"/>
          </p:nvPr>
        </p:nvSpPr>
        <p:spPr/>
        <p:txBody>
          <a:bodyPr>
            <a:normAutofit fontScale="62500" lnSpcReduction="20000"/>
          </a:bodyPr>
          <a:lstStyle/>
          <a:p>
            <a:r>
              <a:rPr lang="en-US" dirty="0"/>
              <a:t>Cultures that value femininity as a trait stress nurturing behaviors. </a:t>
            </a:r>
          </a:p>
          <a:p>
            <a:endParaRPr lang="en-US" dirty="0"/>
          </a:p>
          <a:p>
            <a:r>
              <a:rPr lang="en-US" dirty="0"/>
              <a:t>A society is called </a:t>
            </a:r>
            <a:r>
              <a:rPr lang="en-US" i="1" dirty="0"/>
              <a:t>feminine </a:t>
            </a:r>
            <a:r>
              <a:rPr lang="en-US" dirty="0"/>
              <a:t>when emotional gender roles overlap: Both men and women are supposed to be modest, tender, and concerned with the quality of life.</a:t>
            </a:r>
          </a:p>
          <a:p>
            <a:endParaRPr lang="en-US" dirty="0"/>
          </a:p>
          <a:p>
            <a:r>
              <a:rPr lang="en-US" dirty="0"/>
              <a:t>A feminine worldview maintains that men need not be assertive and that they can assume nurturing roles.</a:t>
            </a:r>
          </a:p>
          <a:p>
            <a:endParaRPr lang="en-US" dirty="0"/>
          </a:p>
          <a:p>
            <a:r>
              <a:rPr lang="en-US" dirty="0"/>
              <a:t>It also promotes sexual equality and holds that people and the environment are important. Interdependence and androgynous behavior are the ideal, and people sympathize with the less fortunate.</a:t>
            </a:r>
          </a:p>
        </p:txBody>
      </p:sp>
      <p:sp>
        <p:nvSpPr>
          <p:cNvPr id="9" name="Footer Placeholder 3">
            <a:extLst>
              <a:ext uri="{FF2B5EF4-FFF2-40B4-BE49-F238E27FC236}">
                <a16:creationId xmlns:a16="http://schemas.microsoft.com/office/drawing/2014/main" id="{677ED3FC-DB0A-4196-8D66-081A6EF1BD34}"/>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244-247</a:t>
            </a:r>
          </a:p>
        </p:txBody>
      </p:sp>
    </p:spTree>
    <p:extLst>
      <p:ext uri="{BB962C8B-B14F-4D97-AF65-F5344CB8AC3E}">
        <p14:creationId xmlns:p14="http://schemas.microsoft.com/office/powerpoint/2010/main" val="2986480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LONG- AND SHORT-TERM ORIENTATION</a:t>
            </a:r>
            <a:endParaRPr lang="en-US" dirty="0"/>
          </a:p>
        </p:txBody>
      </p:sp>
      <p:sp>
        <p:nvSpPr>
          <p:cNvPr id="10" name="Content Placeholder 9"/>
          <p:cNvSpPr>
            <a:spLocks noGrp="1"/>
          </p:cNvSpPr>
          <p:nvPr>
            <p:ph sz="quarter" idx="1"/>
          </p:nvPr>
        </p:nvSpPr>
        <p:spPr/>
        <p:txBody>
          <a:bodyPr>
            <a:normAutofit/>
          </a:bodyPr>
          <a:lstStyle/>
          <a:p>
            <a:r>
              <a:rPr lang="en-US" dirty="0"/>
              <a:t>Long-term orientation stands for the fostering of virtues oriented toward future rewards—in particular, perseverance and thrift. Its opposite pole, short-term orientation, stands for the fostering of virtues related to the past and present—in particular, respect for tradition, preservation of “face,” and fulfilling social obligations</a:t>
            </a:r>
          </a:p>
          <a:p>
            <a:endParaRPr lang="en-US" dirty="0"/>
          </a:p>
          <a:p>
            <a:endParaRPr lang="en-US" dirty="0"/>
          </a:p>
        </p:txBody>
      </p:sp>
      <p:sp>
        <p:nvSpPr>
          <p:cNvPr id="6" name="Footer Placeholder 3">
            <a:extLst>
              <a:ext uri="{FF2B5EF4-FFF2-40B4-BE49-F238E27FC236}">
                <a16:creationId xmlns:a16="http://schemas.microsoft.com/office/drawing/2014/main" id="{1F75A76E-48DC-4A38-A3D9-C016D7A3B074}"/>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247</a:t>
            </a:r>
          </a:p>
        </p:txBody>
      </p:sp>
    </p:spTree>
    <p:extLst>
      <p:ext uri="{BB962C8B-B14F-4D97-AF65-F5344CB8AC3E}">
        <p14:creationId xmlns:p14="http://schemas.microsoft.com/office/powerpoint/2010/main" val="3791740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57200" y="228600"/>
            <a:ext cx="4040188" cy="685800"/>
          </a:xfrm>
        </p:spPr>
        <p:txBody>
          <a:bodyPr/>
          <a:lstStyle/>
          <a:p>
            <a:r>
              <a:rPr lang="en-US" sz="2000" dirty="0"/>
              <a:t>LONG TERM ORIENTATION</a:t>
            </a:r>
          </a:p>
        </p:txBody>
      </p:sp>
      <p:sp>
        <p:nvSpPr>
          <p:cNvPr id="8" name="Text Placeholder 7"/>
          <p:cNvSpPr>
            <a:spLocks noGrp="1"/>
          </p:cNvSpPr>
          <p:nvPr>
            <p:ph type="body" sz="half" idx="3"/>
          </p:nvPr>
        </p:nvSpPr>
        <p:spPr>
          <a:xfrm>
            <a:off x="4648200" y="238125"/>
            <a:ext cx="4041775" cy="685800"/>
          </a:xfrm>
        </p:spPr>
        <p:txBody>
          <a:bodyPr>
            <a:normAutofit/>
          </a:bodyPr>
          <a:lstStyle/>
          <a:p>
            <a:r>
              <a:rPr lang="en-US" sz="2000" dirty="0"/>
              <a:t>SHORT TERM ORIENTATION</a:t>
            </a:r>
          </a:p>
        </p:txBody>
      </p:sp>
      <p:sp>
        <p:nvSpPr>
          <p:cNvPr id="7" name="Content Placeholder 6"/>
          <p:cNvSpPr>
            <a:spLocks noGrp="1"/>
          </p:cNvSpPr>
          <p:nvPr>
            <p:ph sz="quarter" idx="2"/>
          </p:nvPr>
        </p:nvSpPr>
        <p:spPr>
          <a:xfrm>
            <a:off x="457200" y="1143000"/>
            <a:ext cx="4038600" cy="5029200"/>
          </a:xfrm>
        </p:spPr>
        <p:txBody>
          <a:bodyPr>
            <a:normAutofit fontScale="92500" lnSpcReduction="20000"/>
          </a:bodyPr>
          <a:lstStyle/>
          <a:p>
            <a:pPr marL="0" indent="0">
              <a:buNone/>
            </a:pPr>
            <a:r>
              <a:rPr lang="en-US" dirty="0"/>
              <a:t>Corporate organizations in cultures that rank high on the long-term orientation scale, such as in China and South Korea, would be characterized by a focus on:</a:t>
            </a:r>
          </a:p>
          <a:p>
            <a:pPr lvl="1"/>
            <a:r>
              <a:rPr lang="en-US" dirty="0"/>
              <a:t>obtaining market share, </a:t>
            </a:r>
          </a:p>
          <a:p>
            <a:pPr lvl="1"/>
            <a:r>
              <a:rPr lang="en-US" dirty="0"/>
              <a:t>rewarding employees based on organizational loyalty, </a:t>
            </a:r>
          </a:p>
          <a:p>
            <a:pPr lvl="1"/>
            <a:r>
              <a:rPr lang="en-US" dirty="0"/>
              <a:t>strong interpersonal connections, </a:t>
            </a:r>
          </a:p>
          <a:p>
            <a:pPr lvl="1"/>
            <a:r>
              <a:rPr lang="en-US" dirty="0"/>
              <a:t>situational ethics, </a:t>
            </a:r>
          </a:p>
          <a:p>
            <a:pPr lvl="1"/>
            <a:r>
              <a:rPr lang="en-US" dirty="0"/>
              <a:t>adaptability, </a:t>
            </a:r>
          </a:p>
          <a:p>
            <a:pPr lvl="1"/>
            <a:r>
              <a:rPr lang="en-US" dirty="0"/>
              <a:t>and self-discipline. </a:t>
            </a:r>
          </a:p>
          <a:p>
            <a:pPr lvl="1"/>
            <a:r>
              <a:rPr lang="en-US" dirty="0"/>
              <a:t>Leisure time would not be a central concern. </a:t>
            </a:r>
          </a:p>
          <a:p>
            <a:endParaRPr lang="en-US" dirty="0"/>
          </a:p>
        </p:txBody>
      </p:sp>
      <p:sp>
        <p:nvSpPr>
          <p:cNvPr id="9" name="Content Placeholder 8"/>
          <p:cNvSpPr>
            <a:spLocks noGrp="1"/>
          </p:cNvSpPr>
          <p:nvPr>
            <p:ph sz="quarter" idx="4"/>
          </p:nvPr>
        </p:nvSpPr>
        <p:spPr>
          <a:xfrm>
            <a:off x="4648200" y="1143000"/>
            <a:ext cx="4038600" cy="5029200"/>
          </a:xfrm>
        </p:spPr>
        <p:txBody>
          <a:bodyPr>
            <a:normAutofit fontScale="92500" lnSpcReduction="20000"/>
          </a:bodyPr>
          <a:lstStyle/>
          <a:p>
            <a:pPr marL="0" indent="0">
              <a:buNone/>
            </a:pPr>
            <a:r>
              <a:rPr lang="en-US" dirty="0"/>
              <a:t>In contrast, organizations possessing a short-term orientation, like those in Mexico, the U.S., and Egypt, would emphasize:</a:t>
            </a:r>
          </a:p>
          <a:p>
            <a:pPr lvl="1"/>
            <a:r>
              <a:rPr lang="en-US" dirty="0"/>
              <a:t>short-term profits, </a:t>
            </a:r>
          </a:p>
          <a:p>
            <a:pPr lvl="1"/>
            <a:r>
              <a:rPr lang="en-US" dirty="0"/>
              <a:t>use merit to reward employees, </a:t>
            </a:r>
          </a:p>
          <a:p>
            <a:pPr lvl="1"/>
            <a:r>
              <a:rPr lang="en-US" dirty="0"/>
              <a:t>experience transient organizational loyalty, </a:t>
            </a:r>
          </a:p>
          <a:p>
            <a:pPr lvl="1"/>
            <a:r>
              <a:rPr lang="en-US" dirty="0"/>
              <a:t>and consider ethics to be based on a set of universal principles.  </a:t>
            </a:r>
          </a:p>
          <a:p>
            <a:pPr lvl="1"/>
            <a:r>
              <a:rPr lang="en-US" dirty="0"/>
              <a:t>Personal freedom and leisure time would be a significant value.</a:t>
            </a:r>
          </a:p>
          <a:p>
            <a:endParaRPr lang="en-US" dirty="0"/>
          </a:p>
        </p:txBody>
      </p:sp>
      <p:sp>
        <p:nvSpPr>
          <p:cNvPr id="10" name="Footer Placeholder 3">
            <a:extLst>
              <a:ext uri="{FF2B5EF4-FFF2-40B4-BE49-F238E27FC236}">
                <a16:creationId xmlns:a16="http://schemas.microsoft.com/office/drawing/2014/main" id="{B48AC458-7044-4A7D-A485-43BA4B954EAE}"/>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247</a:t>
            </a:r>
          </a:p>
        </p:txBody>
      </p:sp>
    </p:spTree>
    <p:extLst>
      <p:ext uri="{BB962C8B-B14F-4D97-AF65-F5344CB8AC3E}">
        <p14:creationId xmlns:p14="http://schemas.microsoft.com/office/powerpoint/2010/main" val="4293990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INDULGENCE/RESTRAINT</a:t>
            </a:r>
            <a:endParaRPr lang="en-US" dirty="0"/>
          </a:p>
        </p:txBody>
      </p:sp>
      <p:sp>
        <p:nvSpPr>
          <p:cNvPr id="3" name="Text Placeholder 2"/>
          <p:cNvSpPr>
            <a:spLocks noGrp="1"/>
          </p:cNvSpPr>
          <p:nvPr>
            <p:ph type="body" idx="1"/>
          </p:nvPr>
        </p:nvSpPr>
        <p:spPr/>
        <p:txBody>
          <a:bodyPr/>
          <a:lstStyle/>
          <a:p>
            <a:r>
              <a:rPr lang="en-US" dirty="0"/>
              <a:t>INDULGENCE</a:t>
            </a:r>
          </a:p>
        </p:txBody>
      </p:sp>
      <p:sp>
        <p:nvSpPr>
          <p:cNvPr id="4" name="Text Placeholder 3"/>
          <p:cNvSpPr>
            <a:spLocks noGrp="1"/>
          </p:cNvSpPr>
          <p:nvPr>
            <p:ph type="body" sz="half" idx="3"/>
          </p:nvPr>
        </p:nvSpPr>
        <p:spPr/>
        <p:txBody>
          <a:bodyPr/>
          <a:lstStyle/>
          <a:p>
            <a:r>
              <a:rPr lang="en-US" dirty="0"/>
              <a:t>RESTRAINT</a:t>
            </a:r>
          </a:p>
        </p:txBody>
      </p:sp>
      <p:sp>
        <p:nvSpPr>
          <p:cNvPr id="5" name="Footer Placeholder 4"/>
          <p:cNvSpPr>
            <a:spLocks noGrp="1"/>
          </p:cNvSpPr>
          <p:nvPr>
            <p:ph type="ftr" sz="quarter" idx="11"/>
          </p:nvPr>
        </p:nvSpPr>
        <p:spPr>
          <a:xfrm>
            <a:off x="685800" y="6446520"/>
            <a:ext cx="8229600" cy="365760"/>
          </a:xfrm>
        </p:spPr>
        <p:txBody>
          <a:bodyPr/>
          <a:lstStyle/>
          <a:p>
            <a:r>
              <a:rPr lang="en-US" b="1" dirty="0"/>
              <a:t>Samovar et all.. Communication Between Cultures. </a:t>
            </a:r>
            <a:r>
              <a:rPr lang="en-US" b="1" dirty="0" err="1"/>
              <a:t>Versi</a:t>
            </a:r>
            <a:r>
              <a:rPr lang="en-US" b="1" dirty="0"/>
              <a:t> Bahasa </a:t>
            </a:r>
            <a:r>
              <a:rPr lang="en-US" b="1" dirty="0" err="1"/>
              <a:t>Inggris</a:t>
            </a:r>
            <a:r>
              <a:rPr lang="en-US" b="1" dirty="0"/>
              <a:t> </a:t>
            </a:r>
            <a:r>
              <a:rPr lang="en-US" b="1" dirty="0" err="1"/>
              <a:t>Terbaru</a:t>
            </a:r>
            <a:endParaRPr lang="en-US" b="1" dirty="0"/>
          </a:p>
        </p:txBody>
      </p:sp>
      <p:sp>
        <p:nvSpPr>
          <p:cNvPr id="6" name="Content Placeholder 5"/>
          <p:cNvSpPr>
            <a:spLocks noGrp="1"/>
          </p:cNvSpPr>
          <p:nvPr>
            <p:ph sz="quarter" idx="2"/>
          </p:nvPr>
        </p:nvSpPr>
        <p:spPr/>
        <p:txBody>
          <a:bodyPr>
            <a:normAutofit fontScale="62500" lnSpcReduction="20000"/>
          </a:bodyPr>
          <a:lstStyle/>
          <a:p>
            <a:r>
              <a:rPr lang="en-US" dirty="0"/>
              <a:t>Indulgence stands for a tendency to allow relatively free gratification of basic and natural human desires related to enjoying life and having fun.</a:t>
            </a:r>
          </a:p>
          <a:p>
            <a:endParaRPr lang="en-US" dirty="0"/>
          </a:p>
          <a:p>
            <a:r>
              <a:rPr lang="en-US" dirty="0"/>
              <a:t>In an indulgent society, people will place a priority on their sense of freedom and personal enjoyment through leisure time and interacting with friends. </a:t>
            </a:r>
          </a:p>
          <a:p>
            <a:endParaRPr lang="en-US" dirty="0"/>
          </a:p>
          <a:p>
            <a:r>
              <a:rPr lang="en-US" dirty="0"/>
              <a:t>Consumption and spending would take precedence over fiscal restraint.</a:t>
            </a:r>
          </a:p>
          <a:p>
            <a:endParaRPr lang="en-US" dirty="0"/>
          </a:p>
          <a:p>
            <a:r>
              <a:rPr lang="en-US" dirty="0"/>
              <a:t>In indulgent cultures, individuals are encouraged and expected to smile at everyone</a:t>
            </a:r>
          </a:p>
        </p:txBody>
      </p:sp>
      <p:sp>
        <p:nvSpPr>
          <p:cNvPr id="7" name="Content Placeholder 6"/>
          <p:cNvSpPr>
            <a:spLocks noGrp="1"/>
          </p:cNvSpPr>
          <p:nvPr>
            <p:ph sz="quarter" idx="4"/>
          </p:nvPr>
        </p:nvSpPr>
        <p:spPr/>
        <p:txBody>
          <a:bodyPr>
            <a:normAutofit fontScale="70000" lnSpcReduction="20000"/>
          </a:bodyPr>
          <a:lstStyle/>
          <a:p>
            <a:r>
              <a:rPr lang="en-US" dirty="0"/>
              <a:t>reflects a conviction that such gratification needs to be curbed and regulated by strict social norms</a:t>
            </a:r>
          </a:p>
          <a:p>
            <a:endParaRPr lang="en-US" dirty="0"/>
          </a:p>
          <a:p>
            <a:r>
              <a:rPr lang="en-US" dirty="0"/>
              <a:t>members of a restrained society would feel they had less freedom to enjoy themselves, consider frugality to be important, and that social order and discipline were more important than individual freedoms</a:t>
            </a:r>
          </a:p>
          <a:p>
            <a:endParaRPr lang="en-US" dirty="0"/>
          </a:p>
          <a:p>
            <a:r>
              <a:rPr lang="en-US" dirty="0"/>
              <a:t>receiving a smile from a stranger would be viewed with suspicion</a:t>
            </a:r>
          </a:p>
        </p:txBody>
      </p:sp>
    </p:spTree>
    <p:extLst>
      <p:ext uri="{BB962C8B-B14F-4D97-AF65-F5344CB8AC3E}">
        <p14:creationId xmlns:p14="http://schemas.microsoft.com/office/powerpoint/2010/main" val="294379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8229600" cy="5364163"/>
          </a:xfrm>
        </p:spPr>
        <p:txBody>
          <a:bodyPr>
            <a:normAutofit fontScale="85000" lnSpcReduction="20000"/>
          </a:bodyPr>
          <a:lstStyle/>
          <a:p>
            <a:r>
              <a:rPr lang="en-US" dirty="0"/>
              <a:t>Factors such as family, history, religion, and cultural identity influence your decisions as to what to think about and how to act.</a:t>
            </a:r>
          </a:p>
          <a:p>
            <a:endParaRPr lang="en-US" dirty="0"/>
          </a:p>
          <a:p>
            <a:r>
              <a:rPr lang="en-US" dirty="0"/>
              <a:t>What you think and how you react to events is based in part on how you perceive the world, which is strongly influenced by cultural values. </a:t>
            </a:r>
          </a:p>
          <a:p>
            <a:endParaRPr lang="en-US" dirty="0"/>
          </a:p>
          <a:p>
            <a:r>
              <a:rPr lang="en-US" dirty="0"/>
              <a:t>What you consider important is often a product of values learned during childhood and these values motivate your behavior. </a:t>
            </a:r>
          </a:p>
          <a:p>
            <a:endParaRPr lang="en-US" dirty="0"/>
          </a:p>
          <a:p>
            <a:r>
              <a:rPr lang="en-US" dirty="0"/>
              <a:t>Values are what “give a culture its distinctive quality.”</a:t>
            </a:r>
          </a:p>
          <a:p>
            <a:endParaRPr lang="en-US" dirty="0"/>
          </a:p>
          <a:p>
            <a:r>
              <a:rPr lang="en-US" dirty="0"/>
              <a:t>Is there one God or many? </a:t>
            </a:r>
          </a:p>
          <a:p>
            <a:r>
              <a:rPr lang="en-US" dirty="0"/>
              <a:t>Is it acceptable to burn the American flag? </a:t>
            </a:r>
          </a:p>
          <a:p>
            <a:r>
              <a:rPr lang="en-US" dirty="0"/>
              <a:t>Would you eat whale meat?</a:t>
            </a:r>
          </a:p>
        </p:txBody>
      </p:sp>
      <p:sp>
        <p:nvSpPr>
          <p:cNvPr id="4" name="Footer Placeholder 3"/>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220</a:t>
            </a:r>
          </a:p>
        </p:txBody>
      </p:sp>
    </p:spTree>
    <p:extLst>
      <p:ext uri="{BB962C8B-B14F-4D97-AF65-F5344CB8AC3E}">
        <p14:creationId xmlns:p14="http://schemas.microsoft.com/office/powerpoint/2010/main" val="421742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fade">
                                      <p:cBhvr>
                                        <p:cTn id="49" dur="1000"/>
                                        <p:tgtEl>
                                          <p:spTgt spid="3">
                                            <p:txEl>
                                              <p:pRg st="10" end="10"/>
                                            </p:txEl>
                                          </p:spTgt>
                                        </p:tgtEl>
                                      </p:cBhvr>
                                    </p:animEffect>
                                    <p:anim calcmode="lin" valueType="num">
                                      <p:cBhvr>
                                        <p:cTn id="5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a:t>KLUCKHOHN AND STRODTBECK’S</a:t>
            </a:r>
            <a:br>
              <a:rPr lang="en-US" dirty="0"/>
            </a:br>
            <a:r>
              <a:rPr lang="en-US" dirty="0"/>
              <a:t>VALUE ORIENTATIONS</a:t>
            </a:r>
          </a:p>
        </p:txBody>
      </p:sp>
      <p:sp>
        <p:nvSpPr>
          <p:cNvPr id="9" name="Text Placeholder 8"/>
          <p:cNvSpPr>
            <a:spLocks noGrp="1"/>
          </p:cNvSpPr>
          <p:nvPr>
            <p:ph type="body" idx="1"/>
          </p:nvPr>
        </p:nvSpPr>
        <p:spPr/>
        <p:txBody>
          <a:bodyPr/>
          <a:lstStyle/>
          <a:p>
            <a:endParaRPr lang="en-US"/>
          </a:p>
        </p:txBody>
      </p:sp>
      <p:sp>
        <p:nvSpPr>
          <p:cNvPr id="6" name="Footer Placeholder 3">
            <a:extLst>
              <a:ext uri="{FF2B5EF4-FFF2-40B4-BE49-F238E27FC236}">
                <a16:creationId xmlns:a16="http://schemas.microsoft.com/office/drawing/2014/main" id="{65467E2B-1AF1-4A27-A2A4-E139DEC0848F}"/>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247</a:t>
            </a:r>
          </a:p>
        </p:txBody>
      </p:sp>
    </p:spTree>
    <p:extLst>
      <p:ext uri="{BB962C8B-B14F-4D97-AF65-F5344CB8AC3E}">
        <p14:creationId xmlns:p14="http://schemas.microsoft.com/office/powerpoint/2010/main" val="2394426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KLUCKHOHN AND STRODTBECK’S</a:t>
            </a:r>
            <a:br>
              <a:rPr lang="en-US" dirty="0"/>
            </a:br>
            <a:r>
              <a:rPr lang="en-US" dirty="0"/>
              <a:t>VALUE ORIENTATIONS</a:t>
            </a:r>
          </a:p>
        </p:txBody>
      </p:sp>
      <p:sp>
        <p:nvSpPr>
          <p:cNvPr id="11" name="Content Placeholder 10"/>
          <p:cNvSpPr>
            <a:spLocks noGrp="1"/>
          </p:cNvSpPr>
          <p:nvPr>
            <p:ph sz="quarter" idx="1"/>
          </p:nvPr>
        </p:nvSpPr>
        <p:spPr/>
        <p:txBody>
          <a:bodyPr/>
          <a:lstStyle/>
          <a:p>
            <a:r>
              <a:rPr lang="en-US" dirty="0"/>
              <a:t>After extensive study, they concluded that all people turn to their culture to help them in answering the same five basic questions:</a:t>
            </a:r>
          </a:p>
          <a:p>
            <a:pPr marL="855663" indent="-398463">
              <a:buFont typeface="+mj-lt"/>
              <a:buAutoNum type="arabicPeriod"/>
            </a:pPr>
            <a:r>
              <a:rPr lang="en-US" dirty="0"/>
              <a:t>What is the character of human nature?</a:t>
            </a:r>
          </a:p>
          <a:p>
            <a:pPr marL="855663" indent="-398463">
              <a:buFont typeface="+mj-lt"/>
              <a:buAutoNum type="arabicPeriod"/>
            </a:pPr>
            <a:r>
              <a:rPr lang="en-US" dirty="0"/>
              <a:t>What is the relation of humankind to nature?</a:t>
            </a:r>
          </a:p>
          <a:p>
            <a:pPr marL="855663" indent="-398463">
              <a:buFont typeface="+mj-lt"/>
              <a:buAutoNum type="arabicPeriod"/>
            </a:pPr>
            <a:r>
              <a:rPr lang="en-US" dirty="0"/>
              <a:t>What is the orientation toward time?</a:t>
            </a:r>
          </a:p>
          <a:p>
            <a:pPr marL="855663" indent="-398463">
              <a:buFont typeface="+mj-lt"/>
              <a:buAutoNum type="arabicPeriod"/>
            </a:pPr>
            <a:r>
              <a:rPr lang="en-US" dirty="0"/>
              <a:t>What is the value placed on activity?</a:t>
            </a:r>
          </a:p>
          <a:p>
            <a:pPr marL="855663" indent="-398463">
              <a:buFont typeface="+mj-lt"/>
              <a:buAutoNum type="arabicPeriod"/>
            </a:pPr>
            <a:r>
              <a:rPr lang="en-US" dirty="0"/>
              <a:t>What is the relationship of people to each other?</a:t>
            </a:r>
          </a:p>
        </p:txBody>
      </p:sp>
      <p:sp>
        <p:nvSpPr>
          <p:cNvPr id="6" name="Footer Placeholder 3">
            <a:extLst>
              <a:ext uri="{FF2B5EF4-FFF2-40B4-BE49-F238E27FC236}">
                <a16:creationId xmlns:a16="http://schemas.microsoft.com/office/drawing/2014/main" id="{C26BCED8-26CA-4D93-9869-88D2B0150F67}"/>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248</a:t>
            </a:r>
          </a:p>
        </p:txBody>
      </p:sp>
    </p:spTree>
    <p:extLst>
      <p:ext uri="{BB962C8B-B14F-4D97-AF65-F5344CB8AC3E}">
        <p14:creationId xmlns:p14="http://schemas.microsoft.com/office/powerpoint/2010/main" val="3179229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HUMAN NATURE ORIENTATION</a:t>
            </a:r>
            <a:endParaRPr lang="en-US" dirty="0"/>
          </a:p>
        </p:txBody>
      </p:sp>
      <p:sp>
        <p:nvSpPr>
          <p:cNvPr id="4" name="Content Placeholder 3"/>
          <p:cNvSpPr>
            <a:spLocks noGrp="1"/>
          </p:cNvSpPr>
          <p:nvPr>
            <p:ph sz="quarter" idx="1"/>
          </p:nvPr>
        </p:nvSpPr>
        <p:spPr/>
        <p:txBody>
          <a:bodyPr/>
          <a:lstStyle/>
          <a:p>
            <a:r>
              <a:rPr lang="en-US" dirty="0"/>
              <a:t>For centuries, religious leaders, philosophers, scholars, and others have pondered questions concerning human nature, answers to which represent a powerful force in how one lives life. </a:t>
            </a:r>
          </a:p>
          <a:p>
            <a:endParaRPr lang="en-US" dirty="0"/>
          </a:p>
          <a:p>
            <a:r>
              <a:rPr lang="en-US" dirty="0"/>
              <a:t>Although all people individually answer questions about human nature, there are also cultural explanations for why people act as they do.</a:t>
            </a:r>
          </a:p>
        </p:txBody>
      </p:sp>
      <p:sp>
        <p:nvSpPr>
          <p:cNvPr id="5" name="Footer Placeholder 3">
            <a:extLst>
              <a:ext uri="{FF2B5EF4-FFF2-40B4-BE49-F238E27FC236}">
                <a16:creationId xmlns:a16="http://schemas.microsoft.com/office/drawing/2014/main" id="{DF3BAA1F-141C-46B9-A985-915F8F02C9F3}"/>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248-250</a:t>
            </a:r>
          </a:p>
        </p:txBody>
      </p:sp>
    </p:spTree>
    <p:extLst>
      <p:ext uri="{BB962C8B-B14F-4D97-AF65-F5344CB8AC3E}">
        <p14:creationId xmlns:p14="http://schemas.microsoft.com/office/powerpoint/2010/main" val="369554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57200" y="152400"/>
            <a:ext cx="2591819" cy="685800"/>
          </a:xfrm>
        </p:spPr>
        <p:txBody>
          <a:bodyPr/>
          <a:lstStyle/>
          <a:p>
            <a:pPr algn="ctr"/>
            <a:r>
              <a:rPr lang="en-US" dirty="0"/>
              <a:t>Evil</a:t>
            </a:r>
          </a:p>
        </p:txBody>
      </p:sp>
      <p:sp>
        <p:nvSpPr>
          <p:cNvPr id="8" name="Text Placeholder 7"/>
          <p:cNvSpPr>
            <a:spLocks noGrp="1"/>
          </p:cNvSpPr>
          <p:nvPr>
            <p:ph type="body" sz="half" idx="3"/>
          </p:nvPr>
        </p:nvSpPr>
        <p:spPr>
          <a:xfrm>
            <a:off x="3276600" y="161925"/>
            <a:ext cx="2592837" cy="685800"/>
          </a:xfrm>
        </p:spPr>
        <p:txBody>
          <a:bodyPr/>
          <a:lstStyle/>
          <a:p>
            <a:pPr algn="ctr"/>
            <a:r>
              <a:rPr lang="en-US" dirty="0"/>
              <a:t>Good and Evil</a:t>
            </a:r>
          </a:p>
        </p:txBody>
      </p:sp>
      <p:sp>
        <p:nvSpPr>
          <p:cNvPr id="7" name="Content Placeholder 6"/>
          <p:cNvSpPr>
            <a:spLocks noGrp="1"/>
          </p:cNvSpPr>
          <p:nvPr>
            <p:ph sz="quarter" idx="2"/>
          </p:nvPr>
        </p:nvSpPr>
        <p:spPr>
          <a:xfrm>
            <a:off x="457200" y="1219200"/>
            <a:ext cx="2590800" cy="4953000"/>
          </a:xfrm>
        </p:spPr>
        <p:txBody>
          <a:bodyPr>
            <a:normAutofit fontScale="70000" lnSpcReduction="20000"/>
          </a:bodyPr>
          <a:lstStyle/>
          <a:p>
            <a:r>
              <a:rPr lang="en-US" dirty="0"/>
              <a:t>Some cultures believe that people are intrinsically evil.</a:t>
            </a:r>
          </a:p>
          <a:p>
            <a:endParaRPr lang="en-US" dirty="0"/>
          </a:p>
          <a:p>
            <a:r>
              <a:rPr lang="en-US" dirty="0"/>
              <a:t>According to this idea, with constant hard work, control, education,  and self-discipline, people can achieve goodness.</a:t>
            </a:r>
          </a:p>
          <a:p>
            <a:endParaRPr lang="en-US" dirty="0"/>
          </a:p>
          <a:p>
            <a:r>
              <a:rPr lang="en-US" dirty="0"/>
              <a:t>you can find cultures that are imbued with the notion that people have a penchant for evil and therefore cannot, when left to their own resources, be trusted to make a correct decision.</a:t>
            </a:r>
          </a:p>
        </p:txBody>
      </p:sp>
      <p:sp>
        <p:nvSpPr>
          <p:cNvPr id="9" name="Content Placeholder 8"/>
          <p:cNvSpPr>
            <a:spLocks noGrp="1"/>
          </p:cNvSpPr>
          <p:nvPr>
            <p:ph sz="quarter" idx="4"/>
          </p:nvPr>
        </p:nvSpPr>
        <p:spPr>
          <a:xfrm>
            <a:off x="3276600" y="1219200"/>
            <a:ext cx="2590800" cy="4953000"/>
          </a:xfrm>
        </p:spPr>
        <p:txBody>
          <a:bodyPr>
            <a:normAutofit fontScale="70000" lnSpcReduction="20000"/>
          </a:bodyPr>
          <a:lstStyle/>
          <a:p>
            <a:r>
              <a:rPr lang="en-US" dirty="0"/>
              <a:t>People holding a Taoist worldview believe the universe is best seen from the perspective of </a:t>
            </a:r>
            <a:r>
              <a:rPr lang="en-US" i="1" dirty="0"/>
              <a:t>yang </a:t>
            </a:r>
            <a:r>
              <a:rPr lang="en-US" dirty="0"/>
              <a:t>and </a:t>
            </a:r>
            <a:r>
              <a:rPr lang="en-US" i="1" dirty="0"/>
              <a:t>yin</a:t>
            </a:r>
            <a:r>
              <a:rPr lang="en-US" dirty="0"/>
              <a:t>, an infinite system of opposing elements and forces in balanced, dynamic interaction.</a:t>
            </a:r>
          </a:p>
          <a:p>
            <a:endParaRPr lang="en-US" dirty="0"/>
          </a:p>
          <a:p>
            <a:r>
              <a:rPr lang="en-US" dirty="0"/>
              <a:t>This view of the good and evil nature of humanity proposes that people cannot eliminate evil, because it is an integral part of the universe.</a:t>
            </a:r>
          </a:p>
        </p:txBody>
      </p:sp>
      <p:sp>
        <p:nvSpPr>
          <p:cNvPr id="10" name="Text Placeholder 7"/>
          <p:cNvSpPr txBox="1">
            <a:spLocks/>
          </p:cNvSpPr>
          <p:nvPr/>
        </p:nvSpPr>
        <p:spPr>
          <a:xfrm>
            <a:off x="6166863" y="161925"/>
            <a:ext cx="2592837" cy="685800"/>
          </a:xfrm>
          <a:prstGeom prst="rect">
            <a:avLst/>
          </a:prstGeom>
          <a:noFill/>
          <a:ln>
            <a:noFill/>
          </a:ln>
        </p:spPr>
        <p:txBody>
          <a:bodyPr vert="horz" lIns="91440" anchor="b" anchorCtr="0">
            <a:normAutofit/>
          </a:bodyPr>
          <a:lstStyle>
            <a:lvl1pPr marL="0" indent="0" algn="l" rtl="0" eaLnBrk="1" latinLnBrk="0" hangingPunct="1">
              <a:spcBef>
                <a:spcPts val="600"/>
              </a:spcBef>
              <a:buClr>
                <a:schemeClr val="accent1"/>
              </a:buClr>
              <a:buSzPct val="76000"/>
              <a:buFont typeface="Wingdings 3"/>
              <a:buNone/>
              <a:defRPr kumimoji="0" sz="2400" b="1" kern="1200">
                <a:solidFill>
                  <a:schemeClr val="accent2"/>
                </a:solidFill>
                <a:latin typeface="+mn-lt"/>
                <a:ea typeface="+mn-ea"/>
                <a:cs typeface="+mn-cs"/>
              </a:defRPr>
            </a:lvl1pPr>
            <a:lvl2pPr marL="548640" indent="-274320" algn="l" rtl="0" eaLnBrk="1" latinLnBrk="0" hangingPunct="1">
              <a:spcBef>
                <a:spcPts val="500"/>
              </a:spcBef>
              <a:buClr>
                <a:schemeClr val="accent2"/>
              </a:buClr>
              <a:buSzPct val="76000"/>
              <a:buFont typeface="Wingdings 3"/>
              <a:buNone/>
              <a:defRPr kumimoji="0" sz="2000" b="1"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None/>
              <a:defRPr kumimoji="0" sz="1800" b="1"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None/>
              <a:defRPr kumimoji="0" sz="1600" b="1"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None/>
              <a:defRPr kumimoji="0" sz="1600" b="1"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ctr"/>
            <a:r>
              <a:rPr lang="en-US" dirty="0"/>
              <a:t>Good</a:t>
            </a:r>
          </a:p>
        </p:txBody>
      </p:sp>
      <p:sp>
        <p:nvSpPr>
          <p:cNvPr id="11" name="Content Placeholder 6"/>
          <p:cNvSpPr txBox="1">
            <a:spLocks/>
          </p:cNvSpPr>
          <p:nvPr/>
        </p:nvSpPr>
        <p:spPr>
          <a:xfrm>
            <a:off x="6166863" y="1219200"/>
            <a:ext cx="2590800" cy="4953000"/>
          </a:xfrm>
          <a:prstGeom prst="rect">
            <a:avLst/>
          </a:prstGeom>
        </p:spPr>
        <p:txBody>
          <a:bodyPr vert="horz">
            <a:normAutofit fontScale="62500" lnSpcReduction="2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dirty="0"/>
              <a:t>Perhaps the most extreme view of the innate goodness of human nature is found in the philosophies of Confucianism and Buddhism. According to the Lu Wang school of Confucianism, “Human nature is originally good.”</a:t>
            </a:r>
          </a:p>
          <a:p>
            <a:endParaRPr lang="en-US" dirty="0"/>
          </a:p>
          <a:p>
            <a:r>
              <a:rPr lang="en-US" dirty="0"/>
              <a:t>Buddhism also maintains that you are born pure and are closest to what is called “loving kindness” when you enter this world. Hence, people are good, but their culture often makes them evil.</a:t>
            </a:r>
          </a:p>
        </p:txBody>
      </p:sp>
      <p:sp>
        <p:nvSpPr>
          <p:cNvPr id="12" name="Footer Placeholder 3">
            <a:extLst>
              <a:ext uri="{FF2B5EF4-FFF2-40B4-BE49-F238E27FC236}">
                <a16:creationId xmlns:a16="http://schemas.microsoft.com/office/drawing/2014/main" id="{8F638788-6337-4BDC-864B-E6687878C655}"/>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248-250</a:t>
            </a:r>
          </a:p>
        </p:txBody>
      </p:sp>
    </p:spTree>
    <p:extLst>
      <p:ext uri="{BB962C8B-B14F-4D97-AF65-F5344CB8AC3E}">
        <p14:creationId xmlns:p14="http://schemas.microsoft.com/office/powerpoint/2010/main" val="1812332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PERSON/NATURE ORIENTATION</a:t>
            </a:r>
            <a:endParaRPr lang="en-US" dirty="0"/>
          </a:p>
        </p:txBody>
      </p:sp>
      <p:sp>
        <p:nvSpPr>
          <p:cNvPr id="8" name="Text Placeholder 5"/>
          <p:cNvSpPr>
            <a:spLocks noGrp="1"/>
          </p:cNvSpPr>
          <p:nvPr>
            <p:ph type="body" idx="1"/>
          </p:nvPr>
        </p:nvSpPr>
        <p:spPr>
          <a:xfrm>
            <a:off x="457200" y="1057275"/>
            <a:ext cx="2591819" cy="685800"/>
          </a:xfrm>
        </p:spPr>
        <p:txBody>
          <a:bodyPr/>
          <a:lstStyle/>
          <a:p>
            <a:pPr algn="ctr">
              <a:spcBef>
                <a:spcPts val="0"/>
              </a:spcBef>
            </a:pPr>
            <a:r>
              <a:rPr lang="en-US" sz="1600" dirty="0"/>
              <a:t>Humans Subject</a:t>
            </a:r>
          </a:p>
          <a:p>
            <a:pPr algn="ctr">
              <a:spcBef>
                <a:spcPts val="0"/>
              </a:spcBef>
            </a:pPr>
            <a:r>
              <a:rPr lang="en-US" sz="1600" dirty="0"/>
              <a:t>to Nature</a:t>
            </a:r>
          </a:p>
        </p:txBody>
      </p:sp>
      <p:sp>
        <p:nvSpPr>
          <p:cNvPr id="9" name="Text Placeholder 7"/>
          <p:cNvSpPr>
            <a:spLocks noGrp="1"/>
          </p:cNvSpPr>
          <p:nvPr>
            <p:ph type="body" sz="half" idx="3"/>
          </p:nvPr>
        </p:nvSpPr>
        <p:spPr>
          <a:xfrm>
            <a:off x="3276600" y="1066800"/>
            <a:ext cx="2592837" cy="685800"/>
          </a:xfrm>
        </p:spPr>
        <p:txBody>
          <a:bodyPr>
            <a:noAutofit/>
          </a:bodyPr>
          <a:lstStyle/>
          <a:p>
            <a:pPr algn="ctr">
              <a:spcBef>
                <a:spcPts val="0"/>
              </a:spcBef>
            </a:pPr>
            <a:r>
              <a:rPr lang="en-US" sz="1800" dirty="0"/>
              <a:t>Harmony with Nature</a:t>
            </a:r>
          </a:p>
        </p:txBody>
      </p:sp>
      <p:sp>
        <p:nvSpPr>
          <p:cNvPr id="10" name="Content Placeholder 6"/>
          <p:cNvSpPr>
            <a:spLocks noGrp="1"/>
          </p:cNvSpPr>
          <p:nvPr>
            <p:ph sz="quarter" idx="2"/>
          </p:nvPr>
        </p:nvSpPr>
        <p:spPr>
          <a:xfrm>
            <a:off x="457200" y="1752600"/>
            <a:ext cx="2590800" cy="4419600"/>
          </a:xfrm>
        </p:spPr>
        <p:txBody>
          <a:bodyPr>
            <a:normAutofit fontScale="92500" lnSpcReduction="20000"/>
          </a:bodyPr>
          <a:lstStyle/>
          <a:p>
            <a:r>
              <a:rPr lang="en-US" dirty="0"/>
              <a:t>Cultures holding this orientation believe the most powerful forces of life are beyond control. </a:t>
            </a:r>
          </a:p>
          <a:p>
            <a:endParaRPr lang="en-US" dirty="0"/>
          </a:p>
          <a:p>
            <a:r>
              <a:rPr lang="en-US" dirty="0"/>
              <a:t>Whether the force is a god, fate, or magic, it cannot be overcome and must therefore be accepted.</a:t>
            </a:r>
          </a:p>
        </p:txBody>
      </p:sp>
      <p:sp>
        <p:nvSpPr>
          <p:cNvPr id="11" name="Content Placeholder 8"/>
          <p:cNvSpPr>
            <a:spLocks noGrp="1"/>
          </p:cNvSpPr>
          <p:nvPr>
            <p:ph sz="quarter" idx="4"/>
          </p:nvPr>
        </p:nvSpPr>
        <p:spPr>
          <a:xfrm>
            <a:off x="3276600" y="1752600"/>
            <a:ext cx="2590800" cy="4419600"/>
          </a:xfrm>
        </p:spPr>
        <p:txBody>
          <a:bodyPr>
            <a:normAutofit/>
          </a:bodyPr>
          <a:lstStyle/>
          <a:p>
            <a:r>
              <a:rPr lang="en-US" dirty="0"/>
              <a:t>This orientation affirms that people should, in every way possible, live in harmony with nature.</a:t>
            </a:r>
          </a:p>
        </p:txBody>
      </p:sp>
      <p:sp>
        <p:nvSpPr>
          <p:cNvPr id="12" name="Text Placeholder 7"/>
          <p:cNvSpPr txBox="1">
            <a:spLocks/>
          </p:cNvSpPr>
          <p:nvPr/>
        </p:nvSpPr>
        <p:spPr>
          <a:xfrm>
            <a:off x="6166863" y="1066800"/>
            <a:ext cx="2592837" cy="685800"/>
          </a:xfrm>
          <a:prstGeom prst="rect">
            <a:avLst/>
          </a:prstGeom>
          <a:noFill/>
          <a:ln>
            <a:noFill/>
          </a:ln>
        </p:spPr>
        <p:txBody>
          <a:bodyPr vert="horz" lIns="91440" anchor="b" anchorCtr="0">
            <a:normAutofit fontScale="92500"/>
          </a:bodyPr>
          <a:lstStyle>
            <a:lvl1pPr marL="0" indent="0" algn="l" rtl="0" eaLnBrk="1" latinLnBrk="0" hangingPunct="1">
              <a:spcBef>
                <a:spcPts val="600"/>
              </a:spcBef>
              <a:buClr>
                <a:schemeClr val="accent1"/>
              </a:buClr>
              <a:buSzPct val="76000"/>
              <a:buFont typeface="Wingdings 3"/>
              <a:buNone/>
              <a:defRPr kumimoji="0" sz="2400" b="1" kern="1200">
                <a:solidFill>
                  <a:schemeClr val="accent2"/>
                </a:solidFill>
                <a:latin typeface="+mn-lt"/>
                <a:ea typeface="+mn-ea"/>
                <a:cs typeface="+mn-cs"/>
              </a:defRPr>
            </a:lvl1pPr>
            <a:lvl2pPr marL="548640" indent="-274320" algn="l" rtl="0" eaLnBrk="1" latinLnBrk="0" hangingPunct="1">
              <a:spcBef>
                <a:spcPts val="500"/>
              </a:spcBef>
              <a:buClr>
                <a:schemeClr val="accent2"/>
              </a:buClr>
              <a:buSzPct val="76000"/>
              <a:buFont typeface="Wingdings 3"/>
              <a:buNone/>
              <a:defRPr kumimoji="0" sz="2000" b="1"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None/>
              <a:defRPr kumimoji="0" sz="1800" b="1"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None/>
              <a:defRPr kumimoji="0" sz="1600" b="1"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None/>
              <a:defRPr kumimoji="0" sz="1600" b="1"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ctr"/>
            <a:r>
              <a:rPr lang="en-US" dirty="0"/>
              <a:t>Master of Nature</a:t>
            </a:r>
          </a:p>
        </p:txBody>
      </p:sp>
      <p:sp>
        <p:nvSpPr>
          <p:cNvPr id="13" name="Content Placeholder 6"/>
          <p:cNvSpPr txBox="1">
            <a:spLocks/>
          </p:cNvSpPr>
          <p:nvPr/>
        </p:nvSpPr>
        <p:spPr>
          <a:xfrm>
            <a:off x="6166863" y="1752600"/>
            <a:ext cx="2590800" cy="4419600"/>
          </a:xfrm>
          <a:prstGeom prst="rect">
            <a:avLst/>
          </a:prstGeom>
        </p:spPr>
        <p:txBody>
          <a:bodyPr vert="horz">
            <a:normAutofit fontScale="92500" lnSpcReduction="1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dirty="0"/>
              <a:t>the view that compels us to conquer and direct the forces of nature to our advantage.</a:t>
            </a:r>
          </a:p>
          <a:p>
            <a:endParaRPr lang="en-US" dirty="0"/>
          </a:p>
          <a:p>
            <a:r>
              <a:rPr lang="en-US" dirty="0"/>
              <a:t>People with this orientation see a clear separation between humans and nature.</a:t>
            </a:r>
          </a:p>
        </p:txBody>
      </p:sp>
      <p:sp>
        <p:nvSpPr>
          <p:cNvPr id="14" name="Footer Placeholder 3">
            <a:extLst>
              <a:ext uri="{FF2B5EF4-FFF2-40B4-BE49-F238E27FC236}">
                <a16:creationId xmlns:a16="http://schemas.microsoft.com/office/drawing/2014/main" id="{9B77309C-CECF-45D1-9D9E-A6DC8B30ED59}"/>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251-252</a:t>
            </a:r>
          </a:p>
        </p:txBody>
      </p:sp>
    </p:spTree>
    <p:extLst>
      <p:ext uri="{BB962C8B-B14F-4D97-AF65-F5344CB8AC3E}">
        <p14:creationId xmlns:p14="http://schemas.microsoft.com/office/powerpoint/2010/main" val="3367092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TIME ORIENTATION</a:t>
            </a:r>
            <a:endParaRPr lang="en-US" dirty="0"/>
          </a:p>
        </p:txBody>
      </p:sp>
      <p:sp>
        <p:nvSpPr>
          <p:cNvPr id="8" name="Text Placeholder 5"/>
          <p:cNvSpPr>
            <a:spLocks noGrp="1"/>
          </p:cNvSpPr>
          <p:nvPr>
            <p:ph type="body" idx="1"/>
          </p:nvPr>
        </p:nvSpPr>
        <p:spPr>
          <a:xfrm>
            <a:off x="457200" y="1057275"/>
            <a:ext cx="2591819" cy="685800"/>
          </a:xfrm>
        </p:spPr>
        <p:txBody>
          <a:bodyPr/>
          <a:lstStyle/>
          <a:p>
            <a:pPr algn="ctr">
              <a:spcBef>
                <a:spcPts val="0"/>
              </a:spcBef>
            </a:pPr>
            <a:r>
              <a:rPr lang="en-US" sz="2000" dirty="0"/>
              <a:t>Past Orientation</a:t>
            </a:r>
          </a:p>
        </p:txBody>
      </p:sp>
      <p:sp>
        <p:nvSpPr>
          <p:cNvPr id="9" name="Text Placeholder 7"/>
          <p:cNvSpPr>
            <a:spLocks noGrp="1"/>
          </p:cNvSpPr>
          <p:nvPr>
            <p:ph type="body" sz="half" idx="3"/>
          </p:nvPr>
        </p:nvSpPr>
        <p:spPr>
          <a:xfrm>
            <a:off x="3276600" y="1066800"/>
            <a:ext cx="2592837" cy="685800"/>
          </a:xfrm>
        </p:spPr>
        <p:txBody>
          <a:bodyPr>
            <a:noAutofit/>
          </a:bodyPr>
          <a:lstStyle/>
          <a:p>
            <a:pPr algn="ctr">
              <a:spcBef>
                <a:spcPts val="0"/>
              </a:spcBef>
            </a:pPr>
            <a:r>
              <a:rPr lang="en-US" sz="2000" dirty="0"/>
              <a:t>Present Orientation</a:t>
            </a:r>
          </a:p>
        </p:txBody>
      </p:sp>
      <p:sp>
        <p:nvSpPr>
          <p:cNvPr id="10" name="Content Placeholder 6"/>
          <p:cNvSpPr>
            <a:spLocks noGrp="1"/>
          </p:cNvSpPr>
          <p:nvPr>
            <p:ph sz="quarter" idx="2"/>
          </p:nvPr>
        </p:nvSpPr>
        <p:spPr>
          <a:xfrm>
            <a:off x="457200" y="1752600"/>
            <a:ext cx="2590800" cy="4419600"/>
          </a:xfrm>
        </p:spPr>
        <p:txBody>
          <a:bodyPr>
            <a:normAutofit fontScale="70000" lnSpcReduction="20000"/>
          </a:bodyPr>
          <a:lstStyle/>
          <a:p>
            <a:r>
              <a:rPr lang="en-US" dirty="0"/>
              <a:t>In past-oriented cultures, history, established religions, and tradition are extremely important. </a:t>
            </a:r>
          </a:p>
          <a:p>
            <a:endParaRPr lang="en-US" dirty="0"/>
          </a:p>
          <a:p>
            <a:r>
              <a:rPr lang="en-US" dirty="0"/>
              <a:t>There is an intense belief that contemporary perceptions of people and events, decision making, and determinations of truth should be guided by what happened in the past.</a:t>
            </a:r>
          </a:p>
        </p:txBody>
      </p:sp>
      <p:sp>
        <p:nvSpPr>
          <p:cNvPr id="11" name="Content Placeholder 8"/>
          <p:cNvSpPr>
            <a:spLocks noGrp="1"/>
          </p:cNvSpPr>
          <p:nvPr>
            <p:ph sz="quarter" idx="4"/>
          </p:nvPr>
        </p:nvSpPr>
        <p:spPr>
          <a:xfrm>
            <a:off x="3276600" y="1752600"/>
            <a:ext cx="2590800" cy="4419600"/>
          </a:xfrm>
        </p:spPr>
        <p:txBody>
          <a:bodyPr>
            <a:normAutofit fontScale="62500" lnSpcReduction="20000"/>
          </a:bodyPr>
          <a:lstStyle/>
          <a:p>
            <a:r>
              <a:rPr lang="en-US" dirty="0"/>
              <a:t>Present-oriented cultures hold that the immediate moment carries the most significance.</a:t>
            </a:r>
          </a:p>
          <a:p>
            <a:endParaRPr lang="en-US" dirty="0"/>
          </a:p>
          <a:p>
            <a:r>
              <a:rPr lang="en-US" dirty="0"/>
              <a:t>The future is seen as ambiguous, capricious, and, in a sense, beyond the control of the individual. </a:t>
            </a:r>
          </a:p>
          <a:p>
            <a:endParaRPr lang="en-US" dirty="0"/>
          </a:p>
          <a:p>
            <a:r>
              <a:rPr lang="en-US" dirty="0"/>
              <a:t>Because the past is over and the future is unpredictable, present cultures, such as Filipinos and Latin Americans, enjoy living in the moment.</a:t>
            </a:r>
          </a:p>
        </p:txBody>
      </p:sp>
      <p:sp>
        <p:nvSpPr>
          <p:cNvPr id="12" name="Text Placeholder 7"/>
          <p:cNvSpPr txBox="1">
            <a:spLocks/>
          </p:cNvSpPr>
          <p:nvPr/>
        </p:nvSpPr>
        <p:spPr>
          <a:xfrm>
            <a:off x="6166863" y="1066800"/>
            <a:ext cx="2592837" cy="685800"/>
          </a:xfrm>
          <a:prstGeom prst="rect">
            <a:avLst/>
          </a:prstGeom>
          <a:noFill/>
          <a:ln>
            <a:noFill/>
          </a:ln>
        </p:spPr>
        <p:txBody>
          <a:bodyPr vert="horz" lIns="91440" anchor="b" anchorCtr="0">
            <a:normAutofit/>
          </a:bodyPr>
          <a:lstStyle>
            <a:lvl1pPr marL="0" indent="0" algn="l" rtl="0" eaLnBrk="1" latinLnBrk="0" hangingPunct="1">
              <a:spcBef>
                <a:spcPts val="600"/>
              </a:spcBef>
              <a:buClr>
                <a:schemeClr val="accent1"/>
              </a:buClr>
              <a:buSzPct val="76000"/>
              <a:buFont typeface="Wingdings 3"/>
              <a:buNone/>
              <a:defRPr kumimoji="0" sz="2400" b="1" kern="1200">
                <a:solidFill>
                  <a:schemeClr val="accent2"/>
                </a:solidFill>
                <a:latin typeface="+mn-lt"/>
                <a:ea typeface="+mn-ea"/>
                <a:cs typeface="+mn-cs"/>
              </a:defRPr>
            </a:lvl1pPr>
            <a:lvl2pPr marL="548640" indent="-274320" algn="l" rtl="0" eaLnBrk="1" latinLnBrk="0" hangingPunct="1">
              <a:spcBef>
                <a:spcPts val="500"/>
              </a:spcBef>
              <a:buClr>
                <a:schemeClr val="accent2"/>
              </a:buClr>
              <a:buSzPct val="76000"/>
              <a:buFont typeface="Wingdings 3"/>
              <a:buNone/>
              <a:defRPr kumimoji="0" sz="2000" b="1"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None/>
              <a:defRPr kumimoji="0" sz="1800" b="1"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None/>
              <a:defRPr kumimoji="0" sz="1600" b="1"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None/>
              <a:defRPr kumimoji="0" sz="1600" b="1"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ctr"/>
            <a:r>
              <a:rPr lang="en-US" sz="2000" dirty="0"/>
              <a:t>Future Orientation</a:t>
            </a:r>
          </a:p>
        </p:txBody>
      </p:sp>
      <p:sp>
        <p:nvSpPr>
          <p:cNvPr id="13" name="Content Placeholder 6"/>
          <p:cNvSpPr txBox="1">
            <a:spLocks/>
          </p:cNvSpPr>
          <p:nvPr/>
        </p:nvSpPr>
        <p:spPr>
          <a:xfrm>
            <a:off x="6166863" y="1752600"/>
            <a:ext cx="2590800" cy="4419600"/>
          </a:xfrm>
          <a:prstGeom prst="rect">
            <a:avLst/>
          </a:prstGeom>
        </p:spPr>
        <p:txBody>
          <a:bodyPr vert="horz">
            <a:normAutofit fontScale="77500" lnSpcReduction="2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dirty="0"/>
              <a:t>In future-oriented cultures, what is yet to come is most valued and the future is expected to be grander than the present or past. </a:t>
            </a:r>
          </a:p>
          <a:p>
            <a:endParaRPr lang="en-US" dirty="0"/>
          </a:p>
          <a:p>
            <a:r>
              <a:rPr lang="en-US" dirty="0"/>
              <a:t>Change, taking chances, a stress on youth, and optimism are all hallmarks of cultures that hold this orientation.</a:t>
            </a:r>
          </a:p>
        </p:txBody>
      </p:sp>
      <p:sp>
        <p:nvSpPr>
          <p:cNvPr id="14" name="Footer Placeholder 3">
            <a:extLst>
              <a:ext uri="{FF2B5EF4-FFF2-40B4-BE49-F238E27FC236}">
                <a16:creationId xmlns:a16="http://schemas.microsoft.com/office/drawing/2014/main" id="{F23254D9-82D9-43F2-A184-054FFA2885DC}"/>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252-254</a:t>
            </a:r>
          </a:p>
        </p:txBody>
      </p:sp>
    </p:spTree>
    <p:extLst>
      <p:ext uri="{BB962C8B-B14F-4D97-AF65-F5344CB8AC3E}">
        <p14:creationId xmlns:p14="http://schemas.microsoft.com/office/powerpoint/2010/main" val="1491105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ACTIVITY ORIENTATION</a:t>
            </a:r>
            <a:endParaRPr lang="en-US" dirty="0"/>
          </a:p>
        </p:txBody>
      </p:sp>
      <p:sp>
        <p:nvSpPr>
          <p:cNvPr id="8" name="Text Placeholder 5"/>
          <p:cNvSpPr>
            <a:spLocks noGrp="1"/>
          </p:cNvSpPr>
          <p:nvPr>
            <p:ph type="body" idx="1"/>
          </p:nvPr>
        </p:nvSpPr>
        <p:spPr>
          <a:xfrm>
            <a:off x="457200" y="1057275"/>
            <a:ext cx="2591819" cy="685800"/>
          </a:xfrm>
        </p:spPr>
        <p:txBody>
          <a:bodyPr/>
          <a:lstStyle/>
          <a:p>
            <a:pPr algn="ctr">
              <a:spcBef>
                <a:spcPts val="0"/>
              </a:spcBef>
            </a:pPr>
            <a:r>
              <a:rPr lang="en-US" sz="2000" dirty="0"/>
              <a:t>Being</a:t>
            </a:r>
          </a:p>
        </p:txBody>
      </p:sp>
      <p:sp>
        <p:nvSpPr>
          <p:cNvPr id="9" name="Text Placeholder 7"/>
          <p:cNvSpPr>
            <a:spLocks noGrp="1"/>
          </p:cNvSpPr>
          <p:nvPr>
            <p:ph type="body" sz="half" idx="3"/>
          </p:nvPr>
        </p:nvSpPr>
        <p:spPr>
          <a:xfrm>
            <a:off x="3276600" y="1066800"/>
            <a:ext cx="2592837" cy="685800"/>
          </a:xfrm>
        </p:spPr>
        <p:txBody>
          <a:bodyPr>
            <a:noAutofit/>
          </a:bodyPr>
          <a:lstStyle/>
          <a:p>
            <a:pPr algn="ctr">
              <a:spcBef>
                <a:spcPts val="0"/>
              </a:spcBef>
            </a:pPr>
            <a:r>
              <a:rPr lang="en-US" sz="2000" dirty="0"/>
              <a:t>Being-in-Becoming</a:t>
            </a:r>
          </a:p>
        </p:txBody>
      </p:sp>
      <p:sp>
        <p:nvSpPr>
          <p:cNvPr id="10" name="Content Placeholder 6"/>
          <p:cNvSpPr>
            <a:spLocks noGrp="1"/>
          </p:cNvSpPr>
          <p:nvPr>
            <p:ph sz="quarter" idx="2"/>
          </p:nvPr>
        </p:nvSpPr>
        <p:spPr>
          <a:xfrm>
            <a:off x="457200" y="1752600"/>
            <a:ext cx="2590800" cy="4419600"/>
          </a:xfrm>
        </p:spPr>
        <p:txBody>
          <a:bodyPr>
            <a:normAutofit fontScale="70000" lnSpcReduction="20000"/>
          </a:bodyPr>
          <a:lstStyle/>
          <a:p>
            <a:r>
              <a:rPr lang="en-US" dirty="0"/>
              <a:t>A being orientation refers to spontaneous expression of the human personality. </a:t>
            </a:r>
          </a:p>
          <a:p>
            <a:endParaRPr lang="en-US" dirty="0"/>
          </a:p>
          <a:p>
            <a:r>
              <a:rPr lang="en-US" dirty="0"/>
              <a:t>“People in being-orientated cultures accept people, events, and ideas as flowing spontaneously.</a:t>
            </a:r>
          </a:p>
          <a:p>
            <a:endParaRPr lang="en-US" dirty="0"/>
          </a:p>
          <a:p>
            <a:r>
              <a:rPr lang="en-US" dirty="0"/>
              <a:t>They stress release, indulgence of existing desires, and working for the moment.</a:t>
            </a:r>
          </a:p>
        </p:txBody>
      </p:sp>
      <p:sp>
        <p:nvSpPr>
          <p:cNvPr id="11" name="Content Placeholder 8"/>
          <p:cNvSpPr>
            <a:spLocks noGrp="1"/>
          </p:cNvSpPr>
          <p:nvPr>
            <p:ph sz="quarter" idx="4"/>
          </p:nvPr>
        </p:nvSpPr>
        <p:spPr>
          <a:xfrm>
            <a:off x="3276600" y="1752600"/>
            <a:ext cx="2590800" cy="4419600"/>
          </a:xfrm>
        </p:spPr>
        <p:txBody>
          <a:bodyPr>
            <a:normAutofit fontScale="70000" lnSpcReduction="20000"/>
          </a:bodyPr>
          <a:lstStyle/>
          <a:p>
            <a:r>
              <a:rPr lang="en-US" dirty="0"/>
              <a:t>Being-in-becoming stresses the idea of development and growth. </a:t>
            </a:r>
          </a:p>
          <a:p>
            <a:endParaRPr lang="en-US" dirty="0"/>
          </a:p>
          <a:p>
            <a:r>
              <a:rPr lang="en-US" dirty="0"/>
              <a:t>It emphasizes the kind of activity that contributes to the development of all aspects of the self as an integral whole. </a:t>
            </a:r>
          </a:p>
          <a:p>
            <a:endParaRPr lang="en-US" dirty="0"/>
          </a:p>
          <a:p>
            <a:r>
              <a:rPr lang="en-US" dirty="0"/>
              <a:t>This usually correlates with cultures that value a spiritual life over a material one.</a:t>
            </a:r>
          </a:p>
        </p:txBody>
      </p:sp>
      <p:sp>
        <p:nvSpPr>
          <p:cNvPr id="12" name="Text Placeholder 7"/>
          <p:cNvSpPr txBox="1">
            <a:spLocks/>
          </p:cNvSpPr>
          <p:nvPr/>
        </p:nvSpPr>
        <p:spPr>
          <a:xfrm>
            <a:off x="6166863" y="1066800"/>
            <a:ext cx="2592837" cy="685800"/>
          </a:xfrm>
          <a:prstGeom prst="rect">
            <a:avLst/>
          </a:prstGeom>
          <a:noFill/>
          <a:ln>
            <a:noFill/>
          </a:ln>
        </p:spPr>
        <p:txBody>
          <a:bodyPr vert="horz" lIns="91440" anchor="b" anchorCtr="0">
            <a:normAutofit/>
          </a:bodyPr>
          <a:lstStyle>
            <a:lvl1pPr marL="0" indent="0" algn="l" rtl="0" eaLnBrk="1" latinLnBrk="0" hangingPunct="1">
              <a:spcBef>
                <a:spcPts val="600"/>
              </a:spcBef>
              <a:buClr>
                <a:schemeClr val="accent1"/>
              </a:buClr>
              <a:buSzPct val="76000"/>
              <a:buFont typeface="Wingdings 3"/>
              <a:buNone/>
              <a:defRPr kumimoji="0" sz="2400" b="1" kern="1200">
                <a:solidFill>
                  <a:schemeClr val="accent2"/>
                </a:solidFill>
                <a:latin typeface="+mn-lt"/>
                <a:ea typeface="+mn-ea"/>
                <a:cs typeface="+mn-cs"/>
              </a:defRPr>
            </a:lvl1pPr>
            <a:lvl2pPr marL="548640" indent="-274320" algn="l" rtl="0" eaLnBrk="1" latinLnBrk="0" hangingPunct="1">
              <a:spcBef>
                <a:spcPts val="500"/>
              </a:spcBef>
              <a:buClr>
                <a:schemeClr val="accent2"/>
              </a:buClr>
              <a:buSzPct val="76000"/>
              <a:buFont typeface="Wingdings 3"/>
              <a:buNone/>
              <a:defRPr kumimoji="0" sz="2000" b="1"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None/>
              <a:defRPr kumimoji="0" sz="1800" b="1"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None/>
              <a:defRPr kumimoji="0" sz="1600" b="1"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None/>
              <a:defRPr kumimoji="0" sz="1600" b="1"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ctr"/>
            <a:r>
              <a:rPr lang="en-US" sz="2000" dirty="0"/>
              <a:t>Doing</a:t>
            </a:r>
          </a:p>
        </p:txBody>
      </p:sp>
      <p:sp>
        <p:nvSpPr>
          <p:cNvPr id="13" name="Content Placeholder 6"/>
          <p:cNvSpPr txBox="1">
            <a:spLocks/>
          </p:cNvSpPr>
          <p:nvPr/>
        </p:nvSpPr>
        <p:spPr>
          <a:xfrm>
            <a:off x="6166863" y="1752600"/>
            <a:ext cx="2590800" cy="4419600"/>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spcBef>
                <a:spcPts val="0"/>
              </a:spcBef>
            </a:pPr>
            <a:r>
              <a:rPr lang="en-US" sz="1800" dirty="0"/>
              <a:t>The doing orientation describes activity in which accomplishments are measurable by standards external to the individual. </a:t>
            </a:r>
          </a:p>
          <a:p>
            <a:pPr>
              <a:spcBef>
                <a:spcPts val="0"/>
              </a:spcBef>
            </a:pPr>
            <a:endParaRPr lang="en-US" sz="1800" dirty="0"/>
          </a:p>
          <a:p>
            <a:pPr>
              <a:spcBef>
                <a:spcPts val="0"/>
              </a:spcBef>
            </a:pPr>
            <a:r>
              <a:rPr lang="en-US" sz="1800" dirty="0"/>
              <a:t>The key to this orientation is a value system that stresses activity and action.</a:t>
            </a:r>
          </a:p>
        </p:txBody>
      </p:sp>
      <p:sp>
        <p:nvSpPr>
          <p:cNvPr id="14" name="Footer Placeholder 3">
            <a:extLst>
              <a:ext uri="{FF2B5EF4-FFF2-40B4-BE49-F238E27FC236}">
                <a16:creationId xmlns:a16="http://schemas.microsoft.com/office/drawing/2014/main" id="{86637422-0779-4A70-B257-B9110F38687C}"/>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254-256</a:t>
            </a:r>
          </a:p>
        </p:txBody>
      </p:sp>
    </p:spTree>
    <p:extLst>
      <p:ext uri="{BB962C8B-B14F-4D97-AF65-F5344CB8AC3E}">
        <p14:creationId xmlns:p14="http://schemas.microsoft.com/office/powerpoint/2010/main" val="3569540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a:t>HALL’S HIGH-CONTEXT AND LOW-CONTEXT ORIENTATIONS</a:t>
            </a:r>
          </a:p>
        </p:txBody>
      </p:sp>
      <p:sp>
        <p:nvSpPr>
          <p:cNvPr id="9" name="Text Placeholder 8"/>
          <p:cNvSpPr>
            <a:spLocks noGrp="1"/>
          </p:cNvSpPr>
          <p:nvPr>
            <p:ph type="body" idx="1"/>
          </p:nvPr>
        </p:nvSpPr>
        <p:spPr/>
        <p:txBody>
          <a:bodyPr/>
          <a:lstStyle/>
          <a:p>
            <a:endParaRPr lang="en-US"/>
          </a:p>
        </p:txBody>
      </p:sp>
      <p:sp>
        <p:nvSpPr>
          <p:cNvPr id="6" name="Footer Placeholder 3">
            <a:extLst>
              <a:ext uri="{FF2B5EF4-FFF2-40B4-BE49-F238E27FC236}">
                <a16:creationId xmlns:a16="http://schemas.microsoft.com/office/drawing/2014/main" id="{F08C1868-A3DC-4E4B-AE09-8FD999AB95EF}"/>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256</a:t>
            </a:r>
          </a:p>
        </p:txBody>
      </p:sp>
    </p:spTree>
    <p:extLst>
      <p:ext uri="{BB962C8B-B14F-4D97-AF65-F5344CB8AC3E}">
        <p14:creationId xmlns:p14="http://schemas.microsoft.com/office/powerpoint/2010/main" val="479972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HALL’S HIGH-CONTEXT AND LOW-CONTEXT ORIENTATIONS</a:t>
            </a:r>
          </a:p>
        </p:txBody>
      </p:sp>
      <p:sp>
        <p:nvSpPr>
          <p:cNvPr id="6" name="Content Placeholder 5"/>
          <p:cNvSpPr>
            <a:spLocks noGrp="1"/>
          </p:cNvSpPr>
          <p:nvPr>
            <p:ph sz="quarter" idx="1"/>
          </p:nvPr>
        </p:nvSpPr>
        <p:spPr/>
        <p:txBody>
          <a:bodyPr/>
          <a:lstStyle/>
          <a:p>
            <a:r>
              <a:rPr lang="en-US" i="1" dirty="0"/>
              <a:t>A high-context (HC) communication or message is one in which most of the information is already in the person, while very little is in the coded, explicitly transmitted part of the message. A low-context (LC) communication is just the opposite; i.e., the mass of the information is vested in the explicit code</a:t>
            </a:r>
          </a:p>
        </p:txBody>
      </p:sp>
      <p:sp>
        <p:nvSpPr>
          <p:cNvPr id="7" name="Footer Placeholder 3">
            <a:extLst>
              <a:ext uri="{FF2B5EF4-FFF2-40B4-BE49-F238E27FC236}">
                <a16:creationId xmlns:a16="http://schemas.microsoft.com/office/drawing/2014/main" id="{792A7A13-3A0F-4816-A859-79CF8DD62DC1}"/>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256-259</a:t>
            </a:r>
          </a:p>
        </p:txBody>
      </p:sp>
    </p:spTree>
    <p:extLst>
      <p:ext uri="{BB962C8B-B14F-4D97-AF65-F5344CB8AC3E}">
        <p14:creationId xmlns:p14="http://schemas.microsoft.com/office/powerpoint/2010/main" val="29507146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57200" y="228600"/>
            <a:ext cx="4040188" cy="685800"/>
          </a:xfrm>
        </p:spPr>
        <p:txBody>
          <a:bodyPr/>
          <a:lstStyle/>
          <a:p>
            <a:r>
              <a:rPr lang="en-US" dirty="0"/>
              <a:t>High Context</a:t>
            </a:r>
          </a:p>
        </p:txBody>
      </p:sp>
      <p:sp>
        <p:nvSpPr>
          <p:cNvPr id="8" name="Text Placeholder 7"/>
          <p:cNvSpPr>
            <a:spLocks noGrp="1"/>
          </p:cNvSpPr>
          <p:nvPr>
            <p:ph type="body" sz="half" idx="3"/>
          </p:nvPr>
        </p:nvSpPr>
        <p:spPr>
          <a:xfrm>
            <a:off x="4648200" y="238125"/>
            <a:ext cx="4041775" cy="685800"/>
          </a:xfrm>
        </p:spPr>
        <p:txBody>
          <a:bodyPr/>
          <a:lstStyle/>
          <a:p>
            <a:r>
              <a:rPr lang="en-US" dirty="0"/>
              <a:t>Low Context</a:t>
            </a:r>
          </a:p>
        </p:txBody>
      </p:sp>
      <p:sp>
        <p:nvSpPr>
          <p:cNvPr id="7" name="Content Placeholder 6"/>
          <p:cNvSpPr>
            <a:spLocks noGrp="1"/>
          </p:cNvSpPr>
          <p:nvPr>
            <p:ph sz="quarter" idx="2"/>
          </p:nvPr>
        </p:nvSpPr>
        <p:spPr>
          <a:xfrm>
            <a:off x="457200" y="1219200"/>
            <a:ext cx="4038600" cy="4953000"/>
          </a:xfrm>
        </p:spPr>
        <p:txBody>
          <a:bodyPr>
            <a:normAutofit fontScale="77500" lnSpcReduction="20000"/>
          </a:bodyPr>
          <a:lstStyle/>
          <a:p>
            <a:r>
              <a:rPr lang="en-US" dirty="0"/>
              <a:t>In high-context cultures, most of the meaning exchanged during an encounter is often not communicated through words.</a:t>
            </a:r>
          </a:p>
          <a:p>
            <a:endParaRPr lang="en-US" dirty="0"/>
          </a:p>
          <a:p>
            <a:r>
              <a:rPr lang="en-US" dirty="0"/>
              <a:t>One reason that meanings frequently do not have to be stated verbally in high-context cultures is because there is normally a strong level of similitude among the people.</a:t>
            </a:r>
          </a:p>
          <a:p>
            <a:endParaRPr lang="en-US" dirty="0"/>
          </a:p>
          <a:p>
            <a:r>
              <a:rPr lang="en-US" dirty="0"/>
              <a:t>Because meaning is not necessarily contained in words, in high-context cultures, information is provided through inference, gestures, and even silence.</a:t>
            </a:r>
          </a:p>
        </p:txBody>
      </p:sp>
      <p:sp>
        <p:nvSpPr>
          <p:cNvPr id="9" name="Content Placeholder 8"/>
          <p:cNvSpPr>
            <a:spLocks noGrp="1"/>
          </p:cNvSpPr>
          <p:nvPr>
            <p:ph sz="quarter" idx="4"/>
          </p:nvPr>
        </p:nvSpPr>
        <p:spPr>
          <a:xfrm>
            <a:off x="4648200" y="1219200"/>
            <a:ext cx="4038600" cy="4953000"/>
          </a:xfrm>
        </p:spPr>
        <p:txBody>
          <a:bodyPr>
            <a:normAutofit fontScale="92500" lnSpcReduction="20000"/>
          </a:bodyPr>
          <a:lstStyle/>
          <a:p>
            <a:r>
              <a:rPr lang="en-US" dirty="0"/>
              <a:t>In low-context cultures, the verbal message contains most of the information and very little is embedded in the context or the participant’s nonverbal activity.</a:t>
            </a:r>
          </a:p>
          <a:p>
            <a:endParaRPr lang="en-US" dirty="0"/>
          </a:p>
          <a:p>
            <a:r>
              <a:rPr lang="en-US" dirty="0"/>
              <a:t>Western communication (low-context) tends to be direct and explicit.</a:t>
            </a:r>
          </a:p>
          <a:p>
            <a:endParaRPr lang="en-US" dirty="0"/>
          </a:p>
          <a:p>
            <a:r>
              <a:rPr lang="en-US" dirty="0"/>
              <a:t>They think it is important to be able to ‘speak up’ and ‘say what’s on their mind</a:t>
            </a:r>
          </a:p>
        </p:txBody>
      </p:sp>
      <p:sp>
        <p:nvSpPr>
          <p:cNvPr id="10" name="Footer Placeholder 3">
            <a:extLst>
              <a:ext uri="{FF2B5EF4-FFF2-40B4-BE49-F238E27FC236}">
                <a16:creationId xmlns:a16="http://schemas.microsoft.com/office/drawing/2014/main" id="{E5751C43-8D46-4E34-AD01-692A55E47B25}"/>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256-259</a:t>
            </a:r>
          </a:p>
        </p:txBody>
      </p:sp>
    </p:spTree>
    <p:extLst>
      <p:ext uri="{BB962C8B-B14F-4D97-AF65-F5344CB8AC3E}">
        <p14:creationId xmlns:p14="http://schemas.microsoft.com/office/powerpoint/2010/main" val="2613064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noAutofit/>
          </a:bodyPr>
          <a:lstStyle/>
          <a:p>
            <a:r>
              <a:rPr lang="en-US" sz="2200" dirty="0"/>
              <a:t>The attitude you hold about an opinion, a moral issue, some question of ethics, a proposed course of action, or how to behave in a particular context is strongly influenced by cultural values, and your values can conflict with those from another culture. </a:t>
            </a:r>
          </a:p>
          <a:p>
            <a:endParaRPr lang="en-US" sz="2200" dirty="0"/>
          </a:p>
          <a:p>
            <a:r>
              <a:rPr lang="en-US" sz="2200" dirty="0"/>
              <a:t>The ability to recognize and manage this conflict plays a central role in successful intercultural communication exchanges. </a:t>
            </a:r>
          </a:p>
          <a:p>
            <a:endParaRPr lang="en-US" sz="2200" dirty="0"/>
          </a:p>
          <a:p>
            <a:r>
              <a:rPr lang="en-US" sz="2200" dirty="0"/>
              <a:t>Be aware of the impact of cultural values and provide understanding on how values can be different across cultures. </a:t>
            </a:r>
          </a:p>
          <a:p>
            <a:endParaRPr lang="en-US" sz="2200" dirty="0"/>
          </a:p>
          <a:p>
            <a:r>
              <a:rPr lang="en-US" sz="2200" dirty="0"/>
              <a:t>To accomplish this we will (1) examine perception, (2) link perception to culture (3), briefly discuss values, and (4) look at different patterns, or dimensions, of cultural values.</a:t>
            </a:r>
          </a:p>
        </p:txBody>
      </p:sp>
      <p:sp>
        <p:nvSpPr>
          <p:cNvPr id="5" name="Footer Placeholder 3">
            <a:extLst>
              <a:ext uri="{FF2B5EF4-FFF2-40B4-BE49-F238E27FC236}">
                <a16:creationId xmlns:a16="http://schemas.microsoft.com/office/drawing/2014/main" id="{A0A7A0F5-EEEA-4381-9250-E032557795C4}"/>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221</a:t>
            </a:r>
          </a:p>
        </p:txBody>
      </p:sp>
    </p:spTree>
    <p:extLst>
      <p:ext uri="{BB962C8B-B14F-4D97-AF65-F5344CB8AC3E}">
        <p14:creationId xmlns:p14="http://schemas.microsoft.com/office/powerpoint/2010/main" val="203160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sz="quarter" idx="1"/>
          </p:nvPr>
        </p:nvSpPr>
        <p:spPr/>
        <p:txBody>
          <a:bodyPr/>
          <a:lstStyle/>
          <a:p>
            <a:r>
              <a:rPr lang="en-US" dirty="0"/>
              <a:t>In high-context cultures, people who rely primarily on verbal messages for information are perceived as less credible.</a:t>
            </a:r>
          </a:p>
          <a:p>
            <a:endParaRPr lang="en-US" dirty="0"/>
          </a:p>
          <a:p>
            <a:r>
              <a:rPr lang="en-US" dirty="0"/>
              <a:t>They believe that silence often sends a better message than words, and that anyone who needs words does not have the requisite information. </a:t>
            </a:r>
          </a:p>
          <a:p>
            <a:endParaRPr lang="en-US" dirty="0"/>
          </a:p>
          <a:p>
            <a:r>
              <a:rPr lang="en-US" dirty="0"/>
              <a:t>As the Indonesian proverb states, “Empty cans clatter the loudest.”</a:t>
            </a:r>
          </a:p>
        </p:txBody>
      </p:sp>
      <p:sp>
        <p:nvSpPr>
          <p:cNvPr id="6" name="Footer Placeholder 3">
            <a:extLst>
              <a:ext uri="{FF2B5EF4-FFF2-40B4-BE49-F238E27FC236}">
                <a16:creationId xmlns:a16="http://schemas.microsoft.com/office/drawing/2014/main" id="{D0132CAA-BA82-4BDE-A1CE-797F0A2FA9E8}"/>
              </a:ext>
            </a:extLst>
          </p:cNvPr>
          <p:cNvSpPr>
            <a:spLocks noGrp="1"/>
          </p:cNvSpPr>
          <p:nvPr>
            <p:ph type="ftr" sz="quarter" idx="11"/>
          </p:nvPr>
        </p:nvSpPr>
        <p:spPr>
          <a:xfrm>
            <a:off x="609600" y="6339840"/>
            <a:ext cx="8229600" cy="365760"/>
          </a:xfrm>
        </p:spPr>
        <p:txBody>
          <a:bodyPr/>
          <a:lstStyle/>
          <a:p>
            <a:r>
              <a:rPr lang="en-US" b="1" dirty="0"/>
              <a:t>Samovar et all. 2010. Communication Between Cultures </a:t>
            </a:r>
            <a:r>
              <a:rPr lang="en-US" b="1" dirty="0" err="1"/>
              <a:t>versi</a:t>
            </a:r>
            <a:r>
              <a:rPr lang="en-US" b="1" dirty="0"/>
              <a:t> Bahasa Indonesia Halaman 256-259</a:t>
            </a:r>
          </a:p>
        </p:txBody>
      </p:sp>
    </p:spTree>
    <p:extLst>
      <p:ext uri="{BB962C8B-B14F-4D97-AF65-F5344CB8AC3E}">
        <p14:creationId xmlns:p14="http://schemas.microsoft.com/office/powerpoint/2010/main" val="2060158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Question?</a:t>
            </a:r>
          </a:p>
        </p:txBody>
      </p:sp>
      <p:sp>
        <p:nvSpPr>
          <p:cNvPr id="6" name="Text Placeholder 5"/>
          <p:cNvSpPr>
            <a:spLocks noGrp="1"/>
          </p:cNvSpPr>
          <p:nvPr>
            <p:ph type="body" idx="1"/>
          </p:nvPr>
        </p:nvSpPr>
        <p:spPr/>
        <p:txBody>
          <a:bodyPr/>
          <a:lstStyle/>
          <a:p>
            <a:r>
              <a:rPr lang="en-US" dirty="0"/>
              <a:t>Thank you</a:t>
            </a:r>
          </a:p>
        </p:txBody>
      </p:sp>
      <p:sp>
        <p:nvSpPr>
          <p:cNvPr id="3" name="Footer Placeholder 2"/>
          <p:cNvSpPr>
            <a:spLocks noGrp="1"/>
          </p:cNvSpPr>
          <p:nvPr>
            <p:ph type="ftr" sz="quarter" idx="11"/>
          </p:nvPr>
        </p:nvSpPr>
        <p:spPr/>
        <p:txBody>
          <a:bodyPr/>
          <a:lstStyle/>
          <a:p>
            <a:r>
              <a:rPr lang="en-US"/>
              <a:t>Samovar et all. 2010. Communication Between Cultures</a:t>
            </a:r>
          </a:p>
        </p:txBody>
      </p:sp>
    </p:spTree>
    <p:extLst>
      <p:ext uri="{BB962C8B-B14F-4D97-AF65-F5344CB8AC3E}">
        <p14:creationId xmlns:p14="http://schemas.microsoft.com/office/powerpoint/2010/main" val="96327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UNDERSTANDING PERCEPTION</a:t>
            </a:r>
          </a:p>
        </p:txBody>
      </p:sp>
      <p:sp>
        <p:nvSpPr>
          <p:cNvPr id="3" name="Content Placeholder 2"/>
          <p:cNvSpPr>
            <a:spLocks noGrp="1"/>
          </p:cNvSpPr>
          <p:nvPr>
            <p:ph sz="quarter" idx="1"/>
          </p:nvPr>
        </p:nvSpPr>
        <p:spPr/>
        <p:txBody>
          <a:bodyPr>
            <a:normAutofit fontScale="77500" lnSpcReduction="20000"/>
          </a:bodyPr>
          <a:lstStyle/>
          <a:p>
            <a:r>
              <a:rPr lang="en-US" dirty="0"/>
              <a:t>A simple illustration of culture’s influence on perception is what you see when looking at the moon.  </a:t>
            </a:r>
          </a:p>
          <a:p>
            <a:endParaRPr lang="en-US" dirty="0"/>
          </a:p>
          <a:p>
            <a:r>
              <a:rPr lang="en-US" dirty="0"/>
              <a:t>Most native born Americans will visualize a human face, but many American Indians, as well as Japanese, perceive a rabbit; the Chinese claim to see a lady fleeing her husband; and Samoans report a woman weaving.</a:t>
            </a:r>
          </a:p>
          <a:p>
            <a:endParaRPr lang="en-US" dirty="0"/>
          </a:p>
          <a:p>
            <a:r>
              <a:rPr lang="en-US" dirty="0"/>
              <a:t>What is the cause of these very different views? The reason is perception—how diverse cultures have taught their members to look at the world in different ways.</a:t>
            </a:r>
          </a:p>
          <a:p>
            <a:endParaRPr lang="en-US" dirty="0"/>
          </a:p>
          <a:p>
            <a:r>
              <a:rPr lang="en-US" dirty="0"/>
              <a:t>Perception is how you make sense of your physical and social world, how you construct reality.</a:t>
            </a:r>
          </a:p>
          <a:p>
            <a:endParaRPr lang="en-US" dirty="0"/>
          </a:p>
          <a:p>
            <a:r>
              <a:rPr lang="en-US" dirty="0"/>
              <a:t>perception is the process whereby people convert external events and experiences into meaningful internal understanding.</a:t>
            </a:r>
          </a:p>
        </p:txBody>
      </p:sp>
      <p:sp>
        <p:nvSpPr>
          <p:cNvPr id="5" name="Footer Placeholder 3">
            <a:extLst>
              <a:ext uri="{FF2B5EF4-FFF2-40B4-BE49-F238E27FC236}">
                <a16:creationId xmlns:a16="http://schemas.microsoft.com/office/drawing/2014/main" id="{1A12F445-E490-4B98-87C2-0A7B8AF3D3FE}"/>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221</a:t>
            </a:r>
          </a:p>
        </p:txBody>
      </p:sp>
    </p:spTree>
    <p:extLst>
      <p:ext uri="{BB962C8B-B14F-4D97-AF65-F5344CB8AC3E}">
        <p14:creationId xmlns:p14="http://schemas.microsoft.com/office/powerpoint/2010/main" val="4155014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Characteristics of Perception</a:t>
            </a:r>
            <a:br>
              <a:rPr lang="en-US" dirty="0"/>
            </a:br>
            <a:r>
              <a:rPr lang="en-US" sz="2000" dirty="0"/>
              <a:t>- Alder and Gunderson - </a:t>
            </a:r>
          </a:p>
        </p:txBody>
      </p:sp>
      <p:sp>
        <p:nvSpPr>
          <p:cNvPr id="3" name="Content Placeholder 2"/>
          <p:cNvSpPr>
            <a:spLocks noGrp="1"/>
          </p:cNvSpPr>
          <p:nvPr>
            <p:ph sz="quarter" idx="1"/>
          </p:nvPr>
        </p:nvSpPr>
        <p:spPr/>
        <p:txBody>
          <a:bodyPr>
            <a:normAutofit fontScale="77500" lnSpcReduction="20000"/>
          </a:bodyPr>
          <a:lstStyle/>
          <a:p>
            <a:r>
              <a:rPr lang="en-US" i="1" dirty="0"/>
              <a:t>Perception is selective</a:t>
            </a:r>
            <a:r>
              <a:rPr lang="en-US" dirty="0"/>
              <a:t>—Because there are too many stimuli competing for the attention of your senses at the same time, you focus on selected information and filter out the rest.</a:t>
            </a:r>
          </a:p>
          <a:p>
            <a:endParaRPr lang="en-US" dirty="0"/>
          </a:p>
          <a:p>
            <a:r>
              <a:rPr lang="en-US" i="1" dirty="0"/>
              <a:t>Perception is learned</a:t>
            </a:r>
            <a:r>
              <a:rPr lang="en-US" dirty="0"/>
              <a:t>—Life’s experiences teach you to see the world in certain ways.</a:t>
            </a:r>
          </a:p>
          <a:p>
            <a:endParaRPr lang="en-US" dirty="0"/>
          </a:p>
          <a:p>
            <a:r>
              <a:rPr lang="en-US" i="1" dirty="0"/>
              <a:t>Perception is culturally determined</a:t>
            </a:r>
            <a:r>
              <a:rPr lang="en-US" dirty="0"/>
              <a:t>—Culture teaches you the meaning of most of your experiences.</a:t>
            </a:r>
          </a:p>
          <a:p>
            <a:endParaRPr lang="en-US" dirty="0"/>
          </a:p>
          <a:p>
            <a:r>
              <a:rPr lang="en-US" i="1" dirty="0"/>
              <a:t>Perception is consistent</a:t>
            </a:r>
            <a:r>
              <a:rPr lang="en-US" dirty="0"/>
              <a:t>—Once you perceive something in a particular manner that interpretation does not usually change.</a:t>
            </a:r>
          </a:p>
          <a:p>
            <a:endParaRPr lang="en-US" dirty="0"/>
          </a:p>
          <a:p>
            <a:r>
              <a:rPr lang="en-US" i="1" dirty="0"/>
              <a:t>Perception is inaccurate</a:t>
            </a:r>
            <a:r>
              <a:rPr lang="en-US" dirty="0"/>
              <a:t>—You view the world through a subjective lens influenced by culture, values, and personal experiences, which tends to make you see what you want to see.</a:t>
            </a:r>
          </a:p>
        </p:txBody>
      </p:sp>
      <p:sp>
        <p:nvSpPr>
          <p:cNvPr id="4" name="Footer Placeholder 3"/>
          <p:cNvSpPr>
            <a:spLocks noGrp="1"/>
          </p:cNvSpPr>
          <p:nvPr>
            <p:ph type="ftr" sz="quarter" idx="11"/>
          </p:nvPr>
        </p:nvSpPr>
        <p:spPr>
          <a:xfrm>
            <a:off x="990600" y="6356350"/>
            <a:ext cx="7696200" cy="365760"/>
          </a:xfrm>
        </p:spPr>
        <p:txBody>
          <a:bodyPr/>
          <a:lstStyle/>
          <a:p>
            <a:r>
              <a:rPr lang="en-US" b="1" dirty="0"/>
              <a:t>Samovar et all. 2010. Communication Between Cultures </a:t>
            </a:r>
            <a:r>
              <a:rPr lang="en-US" b="1" dirty="0" err="1"/>
              <a:t>Versi</a:t>
            </a:r>
            <a:r>
              <a:rPr lang="en-US" b="1" dirty="0"/>
              <a:t> Bahasa </a:t>
            </a:r>
            <a:r>
              <a:rPr lang="en-US" b="1" dirty="0" err="1"/>
              <a:t>Inggris</a:t>
            </a:r>
            <a:endParaRPr lang="en-US" b="1" dirty="0"/>
          </a:p>
        </p:txBody>
      </p:sp>
    </p:spTree>
    <p:extLst>
      <p:ext uri="{BB962C8B-B14F-4D97-AF65-F5344CB8AC3E}">
        <p14:creationId xmlns:p14="http://schemas.microsoft.com/office/powerpoint/2010/main" val="35729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VALUES</a:t>
            </a:r>
          </a:p>
        </p:txBody>
      </p:sp>
      <p:sp>
        <p:nvSpPr>
          <p:cNvPr id="3" name="Content Placeholder 2"/>
          <p:cNvSpPr>
            <a:spLocks noGrp="1"/>
          </p:cNvSpPr>
          <p:nvPr>
            <p:ph sz="quarter" idx="1"/>
          </p:nvPr>
        </p:nvSpPr>
        <p:spPr/>
        <p:txBody>
          <a:bodyPr>
            <a:normAutofit/>
          </a:bodyPr>
          <a:lstStyle/>
          <a:p>
            <a:r>
              <a:rPr lang="en-US" dirty="0"/>
              <a:t>What you believe in becomes the foundation for your values.</a:t>
            </a:r>
          </a:p>
          <a:p>
            <a:r>
              <a:rPr lang="en-US" dirty="0"/>
              <a:t>What you find desirable for yourself and for the society you live in is a result of your values.</a:t>
            </a:r>
          </a:p>
          <a:p>
            <a:r>
              <a:rPr lang="en-US" dirty="0"/>
              <a:t>For instance, people in the United States place great value on personal freedom and individual rights, and they think people all over the world should enjoy those same opportunities. </a:t>
            </a:r>
          </a:p>
          <a:p>
            <a:r>
              <a:rPr lang="en-US" dirty="0"/>
              <a:t>In China, however, the conservative leadership sees “social harmony and moral rectitude” taking precedence over the individual.</a:t>
            </a:r>
          </a:p>
        </p:txBody>
      </p:sp>
      <p:sp>
        <p:nvSpPr>
          <p:cNvPr id="5" name="Footer Placeholder 3">
            <a:extLst>
              <a:ext uri="{FF2B5EF4-FFF2-40B4-BE49-F238E27FC236}">
                <a16:creationId xmlns:a16="http://schemas.microsoft.com/office/drawing/2014/main" id="{7A728010-9131-4822-92C5-798C1ABB8AB8}"/>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225</a:t>
            </a:r>
          </a:p>
        </p:txBody>
      </p:sp>
    </p:spTree>
    <p:extLst>
      <p:ext uri="{BB962C8B-B14F-4D97-AF65-F5344CB8AC3E}">
        <p14:creationId xmlns:p14="http://schemas.microsoft.com/office/powerpoint/2010/main" val="1609578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r>
              <a:rPr lang="en-US" dirty="0"/>
              <a:t>The significance of values is that they inform members of a culture as to what is considered right and wrong, good and bad, correct and incorrect, appropriate and inappropriate, in almost every context of human endeavor.</a:t>
            </a:r>
          </a:p>
          <a:p>
            <a:endParaRPr lang="en-US" dirty="0"/>
          </a:p>
          <a:p>
            <a:r>
              <a:rPr lang="en-US" dirty="0"/>
              <a:t>Institutionalized cultural values define what is worth dying for, what is worth protecting, what frightens people, what subjects are worthy of study, and which topics deserve ridicule.</a:t>
            </a:r>
          </a:p>
          <a:p>
            <a:endParaRPr lang="en-US" dirty="0"/>
          </a:p>
          <a:p>
            <a:r>
              <a:rPr lang="en-US" dirty="0"/>
              <a:t>“If you consider the other person strange, they probably consider you strange.”</a:t>
            </a:r>
          </a:p>
          <a:p>
            <a:endParaRPr lang="en-US" dirty="0"/>
          </a:p>
          <a:p>
            <a:endParaRPr lang="en-US" dirty="0"/>
          </a:p>
        </p:txBody>
      </p:sp>
      <p:sp>
        <p:nvSpPr>
          <p:cNvPr id="4" name="Footer Placeholder 3"/>
          <p:cNvSpPr>
            <a:spLocks noGrp="1"/>
          </p:cNvSpPr>
          <p:nvPr>
            <p:ph type="ftr" sz="quarter" idx="11"/>
          </p:nvPr>
        </p:nvSpPr>
        <p:spPr/>
        <p:txBody>
          <a:bodyPr/>
          <a:lstStyle/>
          <a:p>
            <a:r>
              <a:rPr lang="en-US"/>
              <a:t>Samovar et all. 2010. Communication Between Cultures</a:t>
            </a:r>
          </a:p>
        </p:txBody>
      </p:sp>
    </p:spTree>
    <p:extLst>
      <p:ext uri="{BB962C8B-B14F-4D97-AF65-F5344CB8AC3E}">
        <p14:creationId xmlns:p14="http://schemas.microsoft.com/office/powerpoint/2010/main" val="2910519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PATTERNS</a:t>
            </a:r>
            <a:endParaRPr lang="en-US" dirty="0"/>
          </a:p>
        </p:txBody>
      </p:sp>
      <p:sp>
        <p:nvSpPr>
          <p:cNvPr id="3" name="Content Placeholder 2"/>
          <p:cNvSpPr>
            <a:spLocks noGrp="1"/>
          </p:cNvSpPr>
          <p:nvPr>
            <p:ph type="body" idx="1"/>
          </p:nvPr>
        </p:nvSpPr>
        <p:spPr/>
        <p:txBody>
          <a:bodyPr>
            <a:normAutofit fontScale="92500" lnSpcReduction="10000"/>
          </a:bodyPr>
          <a:lstStyle/>
          <a:p>
            <a:r>
              <a:rPr lang="en-US" i="1" dirty="0"/>
              <a:t>Cultural patterns can be seen as systems of integrated beliefs and values working in combination to provide a coherent, if not always consistent, model for perceiving the world. These patterns contribute to the way you see, think, and feel about the world and how you live in it.</a:t>
            </a:r>
            <a:endParaRPr lang="en-US" dirty="0"/>
          </a:p>
        </p:txBody>
      </p:sp>
      <p:sp>
        <p:nvSpPr>
          <p:cNvPr id="5" name="Footer Placeholder 3">
            <a:extLst>
              <a:ext uri="{FF2B5EF4-FFF2-40B4-BE49-F238E27FC236}">
                <a16:creationId xmlns:a16="http://schemas.microsoft.com/office/drawing/2014/main" id="{3FFFDD0E-9723-42A9-B19D-F88AC4F4E1CA}"/>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236</a:t>
            </a:r>
          </a:p>
        </p:txBody>
      </p:sp>
    </p:spTree>
    <p:extLst>
      <p:ext uri="{BB962C8B-B14F-4D97-AF65-F5344CB8AC3E}">
        <p14:creationId xmlns:p14="http://schemas.microsoft.com/office/powerpoint/2010/main" val="337285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HOFSTEDE’S VALUE DIMENSIONS</a:t>
            </a:r>
          </a:p>
        </p:txBody>
      </p:sp>
      <p:sp>
        <p:nvSpPr>
          <p:cNvPr id="6" name="Text Placeholder 5"/>
          <p:cNvSpPr>
            <a:spLocks noGrp="1"/>
          </p:cNvSpPr>
          <p:nvPr>
            <p:ph type="body" idx="1"/>
          </p:nvPr>
        </p:nvSpPr>
        <p:spPr/>
        <p:txBody>
          <a:bodyPr/>
          <a:lstStyle/>
          <a:p>
            <a:endParaRPr lang="en-US"/>
          </a:p>
        </p:txBody>
      </p:sp>
      <p:sp>
        <p:nvSpPr>
          <p:cNvPr id="7" name="Footer Placeholder 3">
            <a:extLst>
              <a:ext uri="{FF2B5EF4-FFF2-40B4-BE49-F238E27FC236}">
                <a16:creationId xmlns:a16="http://schemas.microsoft.com/office/drawing/2014/main" id="{731D1138-ADA2-4753-AE3C-4E09DD6D3B5D}"/>
              </a:ext>
            </a:extLst>
          </p:cNvPr>
          <p:cNvSpPr>
            <a:spLocks noGrp="1"/>
          </p:cNvSpPr>
          <p:nvPr>
            <p:ph type="ftr" sz="quarter" idx="11"/>
          </p:nvPr>
        </p:nvSpPr>
        <p:spPr>
          <a:xfrm>
            <a:off x="609600" y="6356350"/>
            <a:ext cx="8229600" cy="365760"/>
          </a:xfrm>
        </p:spPr>
        <p:txBody>
          <a:bodyPr/>
          <a:lstStyle/>
          <a:p>
            <a:r>
              <a:rPr lang="en-US" b="1" dirty="0"/>
              <a:t>Samovar et all. 2010. Communication Between Cultures </a:t>
            </a:r>
            <a:r>
              <a:rPr lang="en-US" b="1" dirty="0" err="1"/>
              <a:t>versi</a:t>
            </a:r>
            <a:r>
              <a:rPr lang="en-US" b="1" dirty="0"/>
              <a:t> Bahasa Indonesia Halaman 236</a:t>
            </a:r>
          </a:p>
        </p:txBody>
      </p:sp>
    </p:spTree>
    <p:extLst>
      <p:ext uri="{BB962C8B-B14F-4D97-AF65-F5344CB8AC3E}">
        <p14:creationId xmlns:p14="http://schemas.microsoft.com/office/powerpoint/2010/main" val="170105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427</TotalTime>
  <Words>3238</Words>
  <Application>Microsoft Office PowerPoint</Application>
  <PresentationFormat>On-screen Show (4:3)</PresentationFormat>
  <Paragraphs>273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Bookman Old Style</vt:lpstr>
      <vt:lpstr>Calibri</vt:lpstr>
      <vt:lpstr>Gill Sans MT</vt:lpstr>
      <vt:lpstr>Wingdings</vt:lpstr>
      <vt:lpstr>Wingdings 3</vt:lpstr>
      <vt:lpstr>Origin</vt:lpstr>
      <vt:lpstr>Nilai Kebudayaan</vt:lpstr>
      <vt:lpstr>PowerPoint Presentation</vt:lpstr>
      <vt:lpstr>PowerPoint Presentation</vt:lpstr>
      <vt:lpstr>UNDERSTANDING PERCEPTION</vt:lpstr>
      <vt:lpstr>Characteristics of Perception - Alder and Gunderson - </vt:lpstr>
      <vt:lpstr>UNDERSTANDING VALUES</vt:lpstr>
      <vt:lpstr>PowerPoint Presentation</vt:lpstr>
      <vt:lpstr>CULTURAL PATTERNS</vt:lpstr>
      <vt:lpstr>HOFSTEDE’S VALUE DIMENSIONS</vt:lpstr>
      <vt:lpstr>HOFSTEDE’S VALUE DIMENSIONS</vt:lpstr>
      <vt:lpstr>Individualism/ Collectivism</vt:lpstr>
      <vt:lpstr>Uncertainty Avoidance</vt:lpstr>
      <vt:lpstr>PowerPoint Presentation</vt:lpstr>
      <vt:lpstr>Power Distance</vt:lpstr>
      <vt:lpstr>PowerPoint Presentation</vt:lpstr>
      <vt:lpstr>MASCULINITY/FEMININITY</vt:lpstr>
      <vt:lpstr>LONG- AND SHORT-TERM ORIENTATION</vt:lpstr>
      <vt:lpstr>PowerPoint Presentation</vt:lpstr>
      <vt:lpstr>INDULGENCE/RESTRAINT</vt:lpstr>
      <vt:lpstr>KLUCKHOHN AND STRODTBECK’S VALUE ORIENTATIONS</vt:lpstr>
      <vt:lpstr>KLUCKHOHN AND STRODTBECK’S VALUE ORIENTATIONS</vt:lpstr>
      <vt:lpstr>HUMAN NATURE ORIENTATION</vt:lpstr>
      <vt:lpstr>PowerPoint Presentation</vt:lpstr>
      <vt:lpstr>PERSON/NATURE ORIENTATION</vt:lpstr>
      <vt:lpstr>TIME ORIENTATION</vt:lpstr>
      <vt:lpstr>ACTIVITY ORIENTATION</vt:lpstr>
      <vt:lpstr>HALL’S HIGH-CONTEXT AND LOW-CONTEXT ORIENTATIONS</vt:lpstr>
      <vt:lpstr>HALL’S HIGH-CONTEXT AND LOW-CONTEXT ORIENTATIONS</vt:lpstr>
      <vt:lpstr>PowerPoint Presentation</vt:lpstr>
      <vt:lpstr>PowerPoint Presentation</vt:lpstr>
      <vt:lpstr>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Nilai Kebudayaan</dc:title>
  <dc:creator>pc</dc:creator>
  <cp:lastModifiedBy>Naurissa Biasini</cp:lastModifiedBy>
  <cp:revision>23</cp:revision>
  <dcterms:created xsi:type="dcterms:W3CDTF">2018-10-01T01:43:44Z</dcterms:created>
  <dcterms:modified xsi:type="dcterms:W3CDTF">2020-11-08T13:07:11Z</dcterms:modified>
</cp:coreProperties>
</file>