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913C3-84F5-4EFB-B3D7-D7754B106376}" type="datetimeFigureOut">
              <a:rPr lang="en-US" smtClean="0"/>
              <a:t>22-Aug-20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37DE84-61F3-43A3-B043-D81F013BB96D}" type="slidenum">
              <a:rPr lang="en-US" smtClean="0"/>
              <a:t>‹#›</a:t>
            </a:fld>
            <a:endParaRPr lang="en-US"/>
          </a:p>
        </p:txBody>
      </p:sp>
    </p:spTree>
    <p:extLst>
      <p:ext uri="{BB962C8B-B14F-4D97-AF65-F5344CB8AC3E}">
        <p14:creationId xmlns:p14="http://schemas.microsoft.com/office/powerpoint/2010/main" val="65683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BD083-14D4-40B8-B20D-66E7BC2B6D5B}" type="slidenum">
              <a:rPr lang="en-US"/>
              <a:pPr/>
              <a:t>2</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2400"/>
              <a:t>Insert a picture of an animal and or plant found in your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14</a:t>
            </a:fld>
            <a:endParaRPr lang="ko-KR" altLang="en-US"/>
          </a:p>
        </p:txBody>
      </p:sp>
      <p:sp>
        <p:nvSpPr>
          <p:cNvPr id="5" name="Footer Placeholder 4"/>
          <p:cNvSpPr>
            <a:spLocks noGrp="1"/>
          </p:cNvSpPr>
          <p:nvPr>
            <p:ph type="ftr" sz="quarter" idx="11"/>
          </p:nvPr>
        </p:nvSpPr>
        <p:spPr/>
        <p:txBody>
          <a:bodyPr/>
          <a:lstStyle/>
          <a:p>
            <a:endParaRPr lang="ko-KR" altLang="en-US"/>
          </a:p>
        </p:txBody>
      </p:sp>
    </p:spTree>
    <p:extLst>
      <p:ext uri="{BB962C8B-B14F-4D97-AF65-F5344CB8AC3E}">
        <p14:creationId xmlns:p14="http://schemas.microsoft.com/office/powerpoint/2010/main" val="398005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FA2133-3514-4745-8183-9A6BBE3A3A4D}" type="datetimeFigureOut">
              <a:rPr lang="en-US" smtClean="0"/>
              <a:t>22-Aug-20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669E-00EF-4FB0-B463-08D519F5565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A2133-3514-4745-8183-9A6BBE3A3A4D}" type="datetimeFigureOut">
              <a:rPr lang="en-US" smtClean="0"/>
              <a:t>22-Aug-20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669E-00EF-4FB0-B463-08D519F556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FA2133-3514-4745-8183-9A6BBE3A3A4D}" type="datetimeFigureOut">
              <a:rPr lang="en-US" smtClean="0"/>
              <a:t>22-Aug-20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669E-00EF-4FB0-B463-08D519F556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60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2454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305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A2133-3514-4745-8183-9A6BBE3A3A4D}" type="datetimeFigureOut">
              <a:rPr lang="en-US" smtClean="0"/>
              <a:t>22-Aug-20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669E-00EF-4FB0-B463-08D519F556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A2133-3514-4745-8183-9A6BBE3A3A4D}" type="datetimeFigureOut">
              <a:rPr lang="en-US" smtClean="0"/>
              <a:t>22-Aug-20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669E-00EF-4FB0-B463-08D519F5565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FA2133-3514-4745-8183-9A6BBE3A3A4D}" type="datetimeFigureOut">
              <a:rPr lang="en-US" smtClean="0"/>
              <a:t>22-Aug-20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7669E-00EF-4FB0-B463-08D519F556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FA2133-3514-4745-8183-9A6BBE3A3A4D}" type="datetimeFigureOut">
              <a:rPr lang="en-US" smtClean="0"/>
              <a:t>22-Aug-20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7669E-00EF-4FB0-B463-08D519F5565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A2133-3514-4745-8183-9A6BBE3A3A4D}" type="datetimeFigureOut">
              <a:rPr lang="en-US" smtClean="0"/>
              <a:t>22-Aug-20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7669E-00EF-4FB0-B463-08D519F556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A2133-3514-4745-8183-9A6BBE3A3A4D}" type="datetimeFigureOut">
              <a:rPr lang="en-US" smtClean="0"/>
              <a:t>22-Aug-20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7669E-00EF-4FB0-B463-08D519F556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A2133-3514-4745-8183-9A6BBE3A3A4D}" type="datetimeFigureOut">
              <a:rPr lang="en-US" smtClean="0"/>
              <a:t>22-Aug-20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7669E-00EF-4FB0-B463-08D519F5565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A2133-3514-4745-8183-9A6BBE3A3A4D}" type="datetimeFigureOut">
              <a:rPr lang="en-US" smtClean="0"/>
              <a:t>22-Aug-20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7669E-00EF-4FB0-B463-08D519F556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4FA2133-3514-4745-8183-9A6BBE3A3A4D}" type="datetimeFigureOut">
              <a:rPr lang="en-US" smtClean="0"/>
              <a:t>22-Aug-20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597669E-00EF-4FB0-B463-08D519F556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a:t>
            </a:r>
            <a:endParaRPr lang="en-US" dirty="0"/>
          </a:p>
        </p:txBody>
      </p:sp>
      <p:sp>
        <p:nvSpPr>
          <p:cNvPr id="3" name="Subtitle 2"/>
          <p:cNvSpPr>
            <a:spLocks noGrp="1"/>
          </p:cNvSpPr>
          <p:nvPr>
            <p:ph type="subTitle" idx="1"/>
          </p:nvPr>
        </p:nvSpPr>
        <p:spPr/>
        <p:txBody>
          <a:bodyPr/>
          <a:lstStyle/>
          <a:p>
            <a:r>
              <a:rPr lang="en-US" dirty="0" err="1" smtClean="0"/>
              <a:t>Komunikasi</a:t>
            </a:r>
            <a:r>
              <a:rPr lang="en-US" dirty="0" smtClean="0"/>
              <a:t> </a:t>
            </a:r>
            <a:r>
              <a:rPr lang="en-US" dirty="0" err="1" smtClean="0"/>
              <a:t>Antar</a:t>
            </a:r>
            <a:r>
              <a:rPr lang="en-US" dirty="0" smtClean="0"/>
              <a:t> </a:t>
            </a:r>
            <a:r>
              <a:rPr lang="en-US" dirty="0" err="1" smtClean="0"/>
              <a:t>Budaya</a:t>
            </a:r>
            <a:endParaRPr lang="en-US" dirty="0"/>
          </a:p>
          <a:p>
            <a:r>
              <a:rPr lang="en-US" dirty="0" err="1" smtClean="0"/>
              <a:t>Pertemuan</a:t>
            </a:r>
            <a:r>
              <a:rPr lang="en-US" dirty="0" smtClean="0"/>
              <a:t> 7</a:t>
            </a:r>
            <a:endParaRPr lang="en-US" dirty="0"/>
          </a:p>
        </p:txBody>
      </p:sp>
    </p:spTree>
    <p:extLst>
      <p:ext uri="{BB962C8B-B14F-4D97-AF65-F5344CB8AC3E}">
        <p14:creationId xmlns:p14="http://schemas.microsoft.com/office/powerpoint/2010/main" val="366208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Importance of Worldview</a:t>
            </a:r>
            <a:endParaRPr lang="en-US" dirty="0"/>
          </a:p>
        </p:txBody>
      </p:sp>
      <p:sp>
        <p:nvSpPr>
          <p:cNvPr id="8" name="Content Placeholder 7"/>
          <p:cNvSpPr>
            <a:spLocks noGrp="1"/>
          </p:cNvSpPr>
          <p:nvPr>
            <p:ph idx="1"/>
          </p:nvPr>
        </p:nvSpPr>
        <p:spPr>
          <a:xfrm>
            <a:off x="533401" y="2133600"/>
            <a:ext cx="2895599" cy="3992563"/>
          </a:xfrm>
        </p:spPr>
        <p:txBody>
          <a:bodyPr>
            <a:normAutofit/>
          </a:bodyPr>
          <a:lstStyle/>
          <a:p>
            <a:r>
              <a:rPr lang="en-US" dirty="0" smtClean="0"/>
              <a:t>Perception of women</a:t>
            </a:r>
          </a:p>
          <a:p>
            <a:r>
              <a:rPr lang="en-US" dirty="0" smtClean="0"/>
              <a:t>Perception of nature</a:t>
            </a:r>
          </a:p>
          <a:p>
            <a:r>
              <a:rPr lang="en-US" dirty="0" smtClean="0"/>
              <a:t>Produce different attitudes toward nature</a:t>
            </a:r>
          </a:p>
          <a:p>
            <a:r>
              <a:rPr lang="en-US" dirty="0" smtClean="0"/>
              <a:t>Perception of business</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470" y="2362200"/>
            <a:ext cx="5452498" cy="3657600"/>
          </a:xfrm>
          <a:prstGeom prst="rect">
            <a:avLst/>
          </a:prstGeom>
        </p:spPr>
      </p:pic>
    </p:spTree>
    <p:extLst>
      <p:ext uri="{BB962C8B-B14F-4D97-AF65-F5344CB8AC3E}">
        <p14:creationId xmlns:p14="http://schemas.microsoft.com/office/powerpoint/2010/main" val="362079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Forms of Worldview</a:t>
            </a:r>
            <a:endParaRPr lang="en-US" dirty="0"/>
          </a:p>
        </p:txBody>
      </p:sp>
      <p:sp>
        <p:nvSpPr>
          <p:cNvPr id="2" name="Content Placeholder 1"/>
          <p:cNvSpPr>
            <a:spLocks noGrp="1"/>
          </p:cNvSpPr>
          <p:nvPr>
            <p:ph idx="1"/>
          </p:nvPr>
        </p:nvSpPr>
        <p:spPr>
          <a:xfrm>
            <a:off x="228601" y="2675467"/>
            <a:ext cx="3352800" cy="3450696"/>
          </a:xfrm>
        </p:spPr>
        <p:txBody>
          <a:bodyPr>
            <a:normAutofit/>
          </a:bodyPr>
          <a:lstStyle/>
          <a:p>
            <a:r>
              <a:rPr lang="en-US" sz="2000" dirty="0" smtClean="0"/>
              <a:t>Religion as worldview</a:t>
            </a:r>
          </a:p>
          <a:p>
            <a:endParaRPr lang="en-US" sz="2000" dirty="0" smtClean="0"/>
          </a:p>
          <a:p>
            <a:r>
              <a:rPr lang="en-US" sz="2000" dirty="0" smtClean="0"/>
              <a:t>Secularism as worldview</a:t>
            </a:r>
          </a:p>
          <a:p>
            <a:endParaRPr lang="en-US" sz="2000" dirty="0" smtClean="0"/>
          </a:p>
          <a:p>
            <a:r>
              <a:rPr lang="en-US" sz="2000" dirty="0" smtClean="0"/>
              <a:t>Spirituality as worldview</a:t>
            </a:r>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009900"/>
            <a:ext cx="5734050" cy="3848100"/>
          </a:xfrm>
          <a:prstGeom prst="rect">
            <a:avLst/>
          </a:prstGeom>
        </p:spPr>
      </p:pic>
    </p:spTree>
    <p:extLst>
      <p:ext uri="{BB962C8B-B14F-4D97-AF65-F5344CB8AC3E}">
        <p14:creationId xmlns:p14="http://schemas.microsoft.com/office/powerpoint/2010/main" val="1315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Religion</a:t>
            </a:r>
            <a:endParaRPr lang="en-US" dirty="0"/>
          </a:p>
        </p:txBody>
      </p:sp>
      <p:sp>
        <p:nvSpPr>
          <p:cNvPr id="5" name="Text Placeholder 4"/>
          <p:cNvSpPr>
            <a:spLocks noGrp="1"/>
          </p:cNvSpPr>
          <p:nvPr>
            <p:ph type="body" idx="1"/>
          </p:nvPr>
        </p:nvSpPr>
        <p:spPr>
          <a:xfrm>
            <a:off x="228600" y="2514601"/>
            <a:ext cx="4270248" cy="639762"/>
          </a:xfrm>
        </p:spPr>
        <p:txBody>
          <a:bodyPr>
            <a:noAutofit/>
          </a:bodyPr>
          <a:lstStyle/>
          <a:p>
            <a:r>
              <a:rPr lang="en-US" sz="2000" dirty="0" smtClean="0"/>
              <a:t>The Enduring Significance</a:t>
            </a:r>
          </a:p>
          <a:p>
            <a:r>
              <a:rPr lang="en-US" sz="2000" dirty="0" smtClean="0"/>
              <a:t>of Religion </a:t>
            </a:r>
            <a:endParaRPr lang="en-US" sz="2000" dirty="0"/>
          </a:p>
        </p:txBody>
      </p:sp>
      <p:sp>
        <p:nvSpPr>
          <p:cNvPr id="6" name="Content Placeholder 5"/>
          <p:cNvSpPr>
            <a:spLocks noGrp="1"/>
          </p:cNvSpPr>
          <p:nvPr>
            <p:ph sz="half" idx="2"/>
          </p:nvPr>
        </p:nvSpPr>
        <p:spPr>
          <a:xfrm>
            <a:off x="304800" y="3200400"/>
            <a:ext cx="4192587" cy="2925763"/>
          </a:xfrm>
        </p:spPr>
        <p:txBody>
          <a:bodyPr>
            <a:normAutofit fontScale="85000" lnSpcReduction="20000"/>
          </a:bodyPr>
          <a:lstStyle/>
          <a:p>
            <a:r>
              <a:rPr lang="en-US" dirty="0" smtClean="0"/>
              <a:t>It has been linking people together while creating and preserving their cultures’ worldviews.</a:t>
            </a:r>
          </a:p>
          <a:p>
            <a:r>
              <a:rPr lang="en-US" dirty="0" smtClean="0"/>
              <a:t>Perhaps religions’ most enduring aspect has been its attempt to address questions about mortality and immortality, suffering, and the origin of the universe.</a:t>
            </a:r>
          </a:p>
          <a:p>
            <a:r>
              <a:rPr lang="en-US" dirty="0" smtClean="0"/>
              <a:t>Mechanism of social control</a:t>
            </a:r>
            <a:endParaRPr lang="en-US" dirty="0"/>
          </a:p>
        </p:txBody>
      </p:sp>
      <p:sp>
        <p:nvSpPr>
          <p:cNvPr id="7" name="Text Placeholder 6"/>
          <p:cNvSpPr>
            <a:spLocks noGrp="1"/>
          </p:cNvSpPr>
          <p:nvPr>
            <p:ph type="body" sz="quarter" idx="3"/>
          </p:nvPr>
        </p:nvSpPr>
        <p:spPr>
          <a:xfrm>
            <a:off x="4648200" y="2514600"/>
            <a:ext cx="4191000" cy="639762"/>
          </a:xfrm>
        </p:spPr>
        <p:txBody>
          <a:bodyPr>
            <a:normAutofit fontScale="92500" lnSpcReduction="10000"/>
          </a:bodyPr>
          <a:lstStyle/>
          <a:p>
            <a:r>
              <a:rPr lang="en-US" dirty="0" smtClean="0"/>
              <a:t>Religion and the Study of Intercultural Communication</a:t>
            </a:r>
            <a:endParaRPr lang="en-US" dirty="0"/>
          </a:p>
        </p:txBody>
      </p:sp>
      <p:sp>
        <p:nvSpPr>
          <p:cNvPr id="8" name="Content Placeholder 7"/>
          <p:cNvSpPr>
            <a:spLocks noGrp="1"/>
          </p:cNvSpPr>
          <p:nvPr>
            <p:ph sz="quarter" idx="4"/>
          </p:nvPr>
        </p:nvSpPr>
        <p:spPr>
          <a:xfrm>
            <a:off x="4645024" y="3276600"/>
            <a:ext cx="4270375" cy="2849563"/>
          </a:xfrm>
        </p:spPr>
        <p:txBody>
          <a:bodyPr/>
          <a:lstStyle/>
          <a:p>
            <a:r>
              <a:rPr lang="en-US" dirty="0" smtClean="0"/>
              <a:t>Religion and behavior</a:t>
            </a:r>
          </a:p>
          <a:p>
            <a:r>
              <a:rPr lang="en-US" dirty="0" smtClean="0"/>
              <a:t>The study of religion in the 21</a:t>
            </a:r>
            <a:r>
              <a:rPr lang="en-US" baseline="30000" dirty="0" smtClean="0"/>
              <a:t>st</a:t>
            </a:r>
            <a:r>
              <a:rPr lang="en-US" dirty="0" smtClean="0"/>
              <a:t> Century</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7858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Similarities</a:t>
            </a:r>
            <a:endParaRPr lang="en-US" dirty="0"/>
          </a:p>
        </p:txBody>
      </p:sp>
      <p:sp>
        <p:nvSpPr>
          <p:cNvPr id="8" name="Content Placeholder 7"/>
          <p:cNvSpPr>
            <a:spLocks noGrp="1"/>
          </p:cNvSpPr>
          <p:nvPr>
            <p:ph idx="1"/>
          </p:nvPr>
        </p:nvSpPr>
        <p:spPr/>
        <p:txBody>
          <a:bodyPr/>
          <a:lstStyle/>
          <a:p>
            <a:r>
              <a:rPr lang="en-US" dirty="0" smtClean="0"/>
              <a:t>Speculation</a:t>
            </a:r>
          </a:p>
          <a:p>
            <a:r>
              <a:rPr lang="en-US" dirty="0" smtClean="0"/>
              <a:t>Sacred Scriptures</a:t>
            </a:r>
          </a:p>
          <a:p>
            <a:r>
              <a:rPr lang="en-US" dirty="0" smtClean="0"/>
              <a:t>Rituals</a:t>
            </a:r>
          </a:p>
          <a:p>
            <a:r>
              <a:rPr lang="en-US" dirty="0" smtClean="0"/>
              <a:t>Ethics</a:t>
            </a:r>
          </a:p>
          <a:p>
            <a:r>
              <a:rPr lang="en-US" dirty="0" smtClean="0"/>
              <a:t>Safe Haven</a:t>
            </a:r>
          </a:p>
          <a:p>
            <a:endParaRPr lang="en-US" dirty="0"/>
          </a:p>
        </p:txBody>
      </p:sp>
      <p:sp>
        <p:nvSpPr>
          <p:cNvPr id="7" name="Footer Placeholder 6"/>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37111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356659"/>
            <a:ext cx="9144000"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smtClean="0">
                <a:solidFill>
                  <a:schemeClr val="tx1">
                    <a:lumMod val="75000"/>
                    <a:lumOff val="25000"/>
                  </a:schemeClr>
                </a:solidFill>
                <a:cs typeface="Arial" pitchFamily="34" charset="0"/>
              </a:rPr>
              <a:t>The Importance of Identity</a:t>
            </a:r>
            <a:endParaRPr lang="en-US" sz="3600" dirty="0">
              <a:solidFill>
                <a:schemeClr val="tx1">
                  <a:lumMod val="75000"/>
                  <a:lumOff val="25000"/>
                </a:schemeClr>
              </a:solidFill>
              <a:cs typeface="Arial" pitchFamily="34" charset="0"/>
            </a:endParaRPr>
          </a:p>
        </p:txBody>
      </p:sp>
      <p:grpSp>
        <p:nvGrpSpPr>
          <p:cNvPr id="4" name="Group 3"/>
          <p:cNvGrpSpPr/>
          <p:nvPr/>
        </p:nvGrpSpPr>
        <p:grpSpPr>
          <a:xfrm>
            <a:off x="2267744" y="1412776"/>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8" name="직사각형 39"/>
          <p:cNvSpPr/>
          <p:nvPr/>
        </p:nvSpPr>
        <p:spPr>
          <a:xfrm>
            <a:off x="2509438" y="1771106"/>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1 </a:t>
            </a:r>
            <a:endParaRPr lang="ko-KR" altLang="en-US" sz="2800" dirty="0">
              <a:solidFill>
                <a:schemeClr val="bg1"/>
              </a:solidFill>
            </a:endParaRPr>
          </a:p>
        </p:txBody>
      </p:sp>
      <p:sp>
        <p:nvSpPr>
          <p:cNvPr id="10" name="TextBox 10"/>
          <p:cNvSpPr txBox="1"/>
          <p:nvPr/>
        </p:nvSpPr>
        <p:spPr bwMode="auto">
          <a:xfrm>
            <a:off x="3382961" y="1652832"/>
            <a:ext cx="4752528"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solidFill>
                  <a:schemeClr val="tx1">
                    <a:lumMod val="75000"/>
                    <a:lumOff val="25000"/>
                  </a:schemeClr>
                </a:solidFill>
                <a:cs typeface="Arial" pitchFamily="34" charset="0"/>
              </a:rPr>
              <a:t>Identity development plays a critical role in the individual’s psychological well-being.</a:t>
            </a:r>
            <a:endParaRPr lang="en-US" altLang="ko-KR" sz="1200" b="1" dirty="0">
              <a:solidFill>
                <a:schemeClr val="tx1">
                  <a:lumMod val="75000"/>
                  <a:lumOff val="25000"/>
                </a:schemeClr>
              </a:solidFill>
              <a:cs typeface="Arial" pitchFamily="34" charset="0"/>
            </a:endParaRPr>
          </a:p>
        </p:txBody>
      </p:sp>
      <p:grpSp>
        <p:nvGrpSpPr>
          <p:cNvPr id="12" name="Group 11"/>
          <p:cNvGrpSpPr/>
          <p:nvPr/>
        </p:nvGrpSpPr>
        <p:grpSpPr>
          <a:xfrm>
            <a:off x="2264738" y="2643479"/>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6" name="Group 15"/>
          <p:cNvGrpSpPr/>
          <p:nvPr/>
        </p:nvGrpSpPr>
        <p:grpSpPr>
          <a:xfrm>
            <a:off x="2261732" y="3874181"/>
            <a:ext cx="6552728" cy="1219200"/>
            <a:chOff x="1151472" y="3187501"/>
            <a:chExt cx="6552728" cy="914400"/>
          </a:xfrm>
        </p:grpSpPr>
        <p:sp>
          <p:nvSpPr>
            <p:cNvPr id="17" name="Pentagon 16"/>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Pentagon 17"/>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Diamond 18"/>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20" name="Group 19"/>
          <p:cNvGrpSpPr/>
          <p:nvPr/>
        </p:nvGrpSpPr>
        <p:grpSpPr>
          <a:xfrm>
            <a:off x="2258726" y="5104884"/>
            <a:ext cx="6552728" cy="1219200"/>
            <a:chOff x="1151472" y="3187501"/>
            <a:chExt cx="6552728" cy="914400"/>
          </a:xfrm>
        </p:grpSpPr>
        <p:sp>
          <p:nvSpPr>
            <p:cNvPr id="21" name="Pentagon 20"/>
            <p:cNvSpPr/>
            <p:nvPr/>
          </p:nvSpPr>
          <p:spPr>
            <a:xfrm>
              <a:off x="1633824" y="3347030"/>
              <a:ext cx="6070376" cy="720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Pentagon 21"/>
            <p:cNvSpPr/>
            <p:nvPr/>
          </p:nvSpPr>
          <p:spPr>
            <a:xfrm>
              <a:off x="1633824" y="3284701"/>
              <a:ext cx="5914970" cy="720000"/>
            </a:xfrm>
            <a:prstGeom prst="homePlat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Diamond 22"/>
            <p:cNvSpPr/>
            <p:nvPr/>
          </p:nvSpPr>
          <p:spPr>
            <a:xfrm>
              <a:off x="1151472" y="3187501"/>
              <a:ext cx="914400" cy="9144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4" name="직사각형 39"/>
          <p:cNvSpPr/>
          <p:nvPr/>
        </p:nvSpPr>
        <p:spPr>
          <a:xfrm>
            <a:off x="2509438" y="3003802"/>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2 </a:t>
            </a:r>
            <a:endParaRPr lang="ko-KR" altLang="en-US" sz="2800" dirty="0">
              <a:solidFill>
                <a:schemeClr val="bg1"/>
              </a:solidFill>
            </a:endParaRPr>
          </a:p>
        </p:txBody>
      </p:sp>
      <p:sp>
        <p:nvSpPr>
          <p:cNvPr id="26" name="TextBox 10"/>
          <p:cNvSpPr txBox="1"/>
          <p:nvPr/>
        </p:nvSpPr>
        <p:spPr bwMode="auto">
          <a:xfrm>
            <a:off x="3382961" y="2885528"/>
            <a:ext cx="4752528"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solidFill>
                  <a:schemeClr val="tx1">
                    <a:lumMod val="75000"/>
                    <a:lumOff val="25000"/>
                  </a:schemeClr>
                </a:solidFill>
                <a:cs typeface="Arial" pitchFamily="34" charset="0"/>
              </a:rPr>
              <a:t>An understanding of identity is also an essential aspect of the study of intercultural communication</a:t>
            </a:r>
            <a:endParaRPr lang="en-US" altLang="ko-KR" sz="1200" b="1" dirty="0">
              <a:solidFill>
                <a:schemeClr val="tx1">
                  <a:lumMod val="75000"/>
                  <a:lumOff val="25000"/>
                </a:schemeClr>
              </a:solidFill>
              <a:cs typeface="Arial" pitchFamily="34" charset="0"/>
            </a:endParaRPr>
          </a:p>
        </p:txBody>
      </p:sp>
      <p:sp>
        <p:nvSpPr>
          <p:cNvPr id="28" name="직사각형 39"/>
          <p:cNvSpPr/>
          <p:nvPr/>
        </p:nvSpPr>
        <p:spPr>
          <a:xfrm>
            <a:off x="2509438" y="4236498"/>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3 </a:t>
            </a:r>
            <a:endParaRPr lang="ko-KR" altLang="en-US" sz="2800" dirty="0">
              <a:solidFill>
                <a:schemeClr val="bg1"/>
              </a:solidFill>
            </a:endParaRPr>
          </a:p>
        </p:txBody>
      </p:sp>
      <p:sp>
        <p:nvSpPr>
          <p:cNvPr id="30" name="TextBox 10"/>
          <p:cNvSpPr txBox="1"/>
          <p:nvPr/>
        </p:nvSpPr>
        <p:spPr bwMode="auto">
          <a:xfrm>
            <a:off x="3382961" y="4118224"/>
            <a:ext cx="4752528"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solidFill>
                  <a:schemeClr val="tx1">
                    <a:lumMod val="75000"/>
                    <a:lumOff val="25000"/>
                  </a:schemeClr>
                </a:solidFill>
                <a:cs typeface="Arial" pitchFamily="34" charset="0"/>
              </a:rPr>
              <a:t>The unsettled world that we all live in is in part influenced by adherence to varying perceptions of identity</a:t>
            </a:r>
            <a:endParaRPr lang="en-US" altLang="ko-KR" sz="1200" b="1" dirty="0">
              <a:solidFill>
                <a:schemeClr val="tx1">
                  <a:lumMod val="75000"/>
                  <a:lumOff val="25000"/>
                </a:schemeClr>
              </a:solidFill>
              <a:cs typeface="Arial" pitchFamily="34" charset="0"/>
            </a:endParaRPr>
          </a:p>
        </p:txBody>
      </p:sp>
      <p:sp>
        <p:nvSpPr>
          <p:cNvPr id="32" name="직사각형 39"/>
          <p:cNvSpPr/>
          <p:nvPr/>
        </p:nvSpPr>
        <p:spPr>
          <a:xfrm>
            <a:off x="2509438" y="5469194"/>
            <a:ext cx="403184" cy="52322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4 </a:t>
            </a:r>
            <a:endParaRPr lang="ko-KR" altLang="en-US" sz="2800" dirty="0">
              <a:solidFill>
                <a:schemeClr val="bg1"/>
              </a:solidFill>
            </a:endParaRPr>
          </a:p>
        </p:txBody>
      </p:sp>
      <p:sp>
        <p:nvSpPr>
          <p:cNvPr id="34" name="TextBox 10"/>
          <p:cNvSpPr txBox="1"/>
          <p:nvPr/>
        </p:nvSpPr>
        <p:spPr bwMode="auto">
          <a:xfrm>
            <a:off x="3382961" y="5350919"/>
            <a:ext cx="4752528"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solidFill>
                  <a:schemeClr val="tx1">
                    <a:lumMod val="75000"/>
                    <a:lumOff val="25000"/>
                  </a:schemeClr>
                </a:solidFill>
                <a:cs typeface="Arial" pitchFamily="34" charset="0"/>
              </a:rPr>
              <a:t>Identity influences and guides expectations about your own and others’ social roles, and provides guidelines for your communication interaction with others.</a:t>
            </a:r>
            <a:endParaRPr lang="en-US" altLang="ko-KR" sz="1200" b="1" dirty="0">
              <a:solidFill>
                <a:schemeClr val="tx1">
                  <a:lumMod val="75000"/>
                  <a:lumOff val="25000"/>
                </a:schemeClr>
              </a:solidFill>
              <a:cs typeface="Arial" pitchFamily="34" charset="0"/>
            </a:endParaRPr>
          </a:p>
        </p:txBody>
      </p:sp>
      <p:sp>
        <p:nvSpPr>
          <p:cNvPr id="2" name="TextBox 1"/>
          <p:cNvSpPr txBox="1"/>
          <p:nvPr/>
        </p:nvSpPr>
        <p:spPr>
          <a:xfrm>
            <a:off x="4499992" y="6405331"/>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40457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p:bldP spid="26" grpId="0"/>
      <p:bldP spid="28" grpId="0"/>
      <p:bldP spid="30" grpId="0"/>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tx1">
                    <a:lumMod val="75000"/>
                    <a:lumOff val="25000"/>
                  </a:schemeClr>
                </a:solidFill>
              </a:rPr>
              <a:t>Selected Social Identities</a:t>
            </a:r>
            <a:endParaRPr lang="ko-KR" altLang="en-US" dirty="0">
              <a:solidFill>
                <a:schemeClr val="tx1">
                  <a:lumMod val="75000"/>
                  <a:lumOff val="25000"/>
                </a:schemeClr>
              </a:solidFill>
            </a:endParaRPr>
          </a:p>
        </p:txBody>
      </p:sp>
      <p:sp>
        <p:nvSpPr>
          <p:cNvPr id="3" name="Text Placeholder 2"/>
          <p:cNvSpPr>
            <a:spLocks noGrp="1"/>
          </p:cNvSpPr>
          <p:nvPr>
            <p:ph type="body" sz="quarter" idx="11"/>
          </p:nvPr>
        </p:nvSpPr>
        <p:spPr/>
        <p:txBody>
          <a:bodyPr/>
          <a:lstStyle/>
          <a:p>
            <a:pPr lvl="0"/>
            <a:r>
              <a:rPr lang="en-US" altLang="ko-KR" dirty="0" smtClean="0"/>
              <a:t>Remember! We have more than one identity.</a:t>
            </a:r>
            <a:endParaRPr lang="en-US" altLang="ko-KR" dirty="0"/>
          </a:p>
        </p:txBody>
      </p:sp>
      <p:grpSp>
        <p:nvGrpSpPr>
          <p:cNvPr id="6" name="Group 5"/>
          <p:cNvGrpSpPr/>
          <p:nvPr/>
        </p:nvGrpSpPr>
        <p:grpSpPr>
          <a:xfrm>
            <a:off x="899592" y="2028674"/>
            <a:ext cx="864096" cy="1584117"/>
            <a:chOff x="2391994" y="1635646"/>
            <a:chExt cx="805454" cy="1584088"/>
          </a:xfrm>
        </p:grpSpPr>
        <p:sp>
          <p:nvSpPr>
            <p:cNvPr id="4" name="Rectangle 3"/>
            <p:cNvSpPr/>
            <p:nvPr/>
          </p:nvSpPr>
          <p:spPr>
            <a:xfrm>
              <a:off x="2391994" y="1635646"/>
              <a:ext cx="805454"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391994" y="2427734"/>
              <a:ext cx="805454" cy="792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1835696" y="2096679"/>
            <a:ext cx="2664296" cy="1355770"/>
            <a:chOff x="496119" y="2469560"/>
            <a:chExt cx="1752190" cy="1016828"/>
          </a:xfrm>
          <a:noFill/>
        </p:grpSpPr>
        <p:sp>
          <p:nvSpPr>
            <p:cNvPr id="9" name="TextBox 8"/>
            <p:cNvSpPr txBox="1"/>
            <p:nvPr/>
          </p:nvSpPr>
          <p:spPr>
            <a:xfrm>
              <a:off x="496119" y="2724641"/>
              <a:ext cx="1752190" cy="761747"/>
            </a:xfrm>
            <a:prstGeom prst="rect">
              <a:avLst/>
            </a:prstGeom>
            <a:grpFill/>
          </p:spPr>
          <p:txBody>
            <a:bodyPr wrap="square" rtlCol="0">
              <a:spAutoFit/>
            </a:bodyPr>
            <a:lstStyle/>
            <a:p>
              <a:pPr marL="171450" indent="-171450">
                <a:buFontTx/>
                <a:buChar char="-"/>
              </a:pPr>
              <a:r>
                <a:rPr lang="en-US" altLang="ko-KR" sz="1200" dirty="0" smtClean="0">
                  <a:solidFill>
                    <a:schemeClr val="tx1">
                      <a:lumMod val="75000"/>
                      <a:lumOff val="25000"/>
                    </a:schemeClr>
                  </a:solidFill>
                  <a:cs typeface="Arial" pitchFamily="34" charset="0"/>
                </a:rPr>
                <a:t>Mongoloid</a:t>
              </a:r>
            </a:p>
            <a:p>
              <a:pPr marL="171450" indent="-171450">
                <a:buFontTx/>
                <a:buChar char="-"/>
              </a:pPr>
              <a:r>
                <a:rPr lang="en-US" altLang="ko-KR" sz="1200" dirty="0" smtClean="0">
                  <a:solidFill>
                    <a:schemeClr val="tx1">
                      <a:lumMod val="75000"/>
                      <a:lumOff val="25000"/>
                    </a:schemeClr>
                  </a:solidFill>
                  <a:cs typeface="Arial" pitchFamily="34" charset="0"/>
                </a:rPr>
                <a:t>Caucasoid</a:t>
              </a:r>
            </a:p>
            <a:p>
              <a:pPr marL="171450" indent="-171450">
                <a:buFontTx/>
                <a:buChar char="-"/>
              </a:pPr>
              <a:r>
                <a:rPr lang="en-US" altLang="ko-KR" sz="1200" dirty="0" smtClean="0">
                  <a:solidFill>
                    <a:schemeClr val="tx1">
                      <a:lumMod val="75000"/>
                      <a:lumOff val="25000"/>
                    </a:schemeClr>
                  </a:solidFill>
                  <a:cs typeface="Arial" pitchFamily="34" charset="0"/>
                </a:rPr>
                <a:t>Negroid</a:t>
              </a:r>
            </a:p>
            <a:p>
              <a:pPr marL="171450" indent="-171450">
                <a:buFontTx/>
                <a:buChar char="-"/>
              </a:pPr>
              <a:r>
                <a:rPr lang="en-US" altLang="ko-KR" sz="1200" dirty="0" err="1" smtClean="0">
                  <a:solidFill>
                    <a:schemeClr val="tx1">
                      <a:lumMod val="75000"/>
                      <a:lumOff val="25000"/>
                    </a:schemeClr>
                  </a:solidFill>
                  <a:cs typeface="Arial" pitchFamily="34" charset="0"/>
                </a:rPr>
                <a:t>Capoid</a:t>
              </a:r>
              <a:endParaRPr lang="en-US" altLang="ko-KR" sz="1200" dirty="0" smtClean="0">
                <a:solidFill>
                  <a:schemeClr val="tx1">
                    <a:lumMod val="75000"/>
                    <a:lumOff val="25000"/>
                  </a:schemeClr>
                </a:solidFill>
                <a:cs typeface="Arial" pitchFamily="34" charset="0"/>
              </a:endParaRPr>
            </a:p>
            <a:p>
              <a:pPr marL="171450" indent="-171450">
                <a:buFontTx/>
                <a:buChar char="-"/>
              </a:pPr>
              <a:r>
                <a:rPr lang="en-US" altLang="ko-KR" sz="1200" dirty="0" err="1" smtClean="0">
                  <a:solidFill>
                    <a:schemeClr val="tx1">
                      <a:lumMod val="75000"/>
                      <a:lumOff val="25000"/>
                    </a:schemeClr>
                  </a:solidFill>
                  <a:cs typeface="Arial" pitchFamily="34" charset="0"/>
                </a:rPr>
                <a:t>Australoid</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10" name="TextBox 9"/>
            <p:cNvSpPr txBox="1"/>
            <p:nvPr/>
          </p:nvSpPr>
          <p:spPr>
            <a:xfrm>
              <a:off x="496119" y="2469560"/>
              <a:ext cx="1752190" cy="230833"/>
            </a:xfrm>
            <a:prstGeom prst="rect">
              <a:avLst/>
            </a:prstGeom>
            <a:noFill/>
          </p:spPr>
          <p:txBody>
            <a:bodyPr wrap="square" rtlCol="0">
              <a:spAutoFit/>
            </a:bodyPr>
            <a:lstStyle/>
            <a:p>
              <a:r>
                <a:rPr lang="en-US" altLang="ko-KR" sz="1400" b="1" dirty="0" smtClean="0">
                  <a:solidFill>
                    <a:schemeClr val="accent2"/>
                  </a:solidFill>
                  <a:cs typeface="Arial" pitchFamily="34" charset="0"/>
                </a:rPr>
                <a:t>Racial Identity</a:t>
              </a:r>
              <a:endParaRPr lang="ko-KR" altLang="en-US" sz="1400" b="1" dirty="0">
                <a:solidFill>
                  <a:schemeClr val="accent2"/>
                </a:solidFill>
                <a:cs typeface="Arial" pitchFamily="34" charset="0"/>
              </a:endParaRPr>
            </a:p>
          </p:txBody>
        </p:sp>
      </p:grpSp>
      <p:sp>
        <p:nvSpPr>
          <p:cNvPr id="11" name="TextBox 10"/>
          <p:cNvSpPr txBox="1"/>
          <p:nvPr/>
        </p:nvSpPr>
        <p:spPr>
          <a:xfrm>
            <a:off x="977081" y="2085671"/>
            <a:ext cx="709121" cy="646331"/>
          </a:xfrm>
          <a:prstGeom prst="rect">
            <a:avLst/>
          </a:prstGeom>
          <a:noFill/>
        </p:spPr>
        <p:txBody>
          <a:bodyPr wrap="square"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nvGrpSpPr>
          <p:cNvPr id="12" name="Group 11"/>
          <p:cNvGrpSpPr/>
          <p:nvPr/>
        </p:nvGrpSpPr>
        <p:grpSpPr>
          <a:xfrm>
            <a:off x="4868951" y="2028630"/>
            <a:ext cx="864096" cy="1584117"/>
            <a:chOff x="2391994" y="1635646"/>
            <a:chExt cx="805454" cy="1584088"/>
          </a:xfrm>
          <a:solidFill>
            <a:srgbClr val="98DFBB"/>
          </a:solidFill>
        </p:grpSpPr>
        <p:sp>
          <p:nvSpPr>
            <p:cNvPr id="13" name="Rectangle 12"/>
            <p:cNvSpPr/>
            <p:nvPr/>
          </p:nvSpPr>
          <p:spPr>
            <a:xfrm>
              <a:off x="2391994" y="1635646"/>
              <a:ext cx="805454"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Isosceles Triangle 13"/>
            <p:cNvSpPr/>
            <p:nvPr/>
          </p:nvSpPr>
          <p:spPr>
            <a:xfrm rot="10800000">
              <a:off x="2391994" y="2427734"/>
              <a:ext cx="805454" cy="792000"/>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5" name="Group 14"/>
          <p:cNvGrpSpPr/>
          <p:nvPr/>
        </p:nvGrpSpPr>
        <p:grpSpPr>
          <a:xfrm>
            <a:off x="5805055" y="2096635"/>
            <a:ext cx="2664296" cy="1171105"/>
            <a:chOff x="496119" y="2469560"/>
            <a:chExt cx="1752190" cy="878329"/>
          </a:xfrm>
          <a:noFill/>
        </p:grpSpPr>
        <p:sp>
          <p:nvSpPr>
            <p:cNvPr id="16" name="TextBox 15"/>
            <p:cNvSpPr txBox="1"/>
            <p:nvPr/>
          </p:nvSpPr>
          <p:spPr>
            <a:xfrm>
              <a:off x="496119" y="2724641"/>
              <a:ext cx="1752190" cy="623248"/>
            </a:xfrm>
            <a:prstGeom prst="rect">
              <a:avLst/>
            </a:prstGeom>
            <a:grpFill/>
          </p:spPr>
          <p:txBody>
            <a:bodyPr wrap="square" rtlCol="0">
              <a:spAutoFit/>
            </a:bodyPr>
            <a:lstStyle/>
            <a:p>
              <a:r>
                <a:rPr lang="en-US" altLang="ko-KR" sz="1200" dirty="0" smtClean="0">
                  <a:solidFill>
                    <a:schemeClr val="tx1">
                      <a:lumMod val="75000"/>
                      <a:lumOff val="25000"/>
                    </a:schemeClr>
                  </a:solidFill>
                  <a:cs typeface="Arial" pitchFamily="34" charset="0"/>
                </a:rPr>
                <a:t>Derived from a sense of shared heritage, history, traditions, values, similar behaviors, area of origin, and in some instances, language.</a:t>
              </a:r>
              <a:endParaRPr lang="en-US" altLang="ko-KR" sz="1200" dirty="0">
                <a:solidFill>
                  <a:schemeClr val="tx1">
                    <a:lumMod val="75000"/>
                    <a:lumOff val="25000"/>
                  </a:schemeClr>
                </a:solidFill>
                <a:cs typeface="Arial" pitchFamily="34" charset="0"/>
              </a:endParaRPr>
            </a:p>
          </p:txBody>
        </p:sp>
        <p:sp>
          <p:nvSpPr>
            <p:cNvPr id="17" name="TextBox 16"/>
            <p:cNvSpPr txBox="1"/>
            <p:nvPr/>
          </p:nvSpPr>
          <p:spPr>
            <a:xfrm>
              <a:off x="496119" y="2469560"/>
              <a:ext cx="1752190" cy="230833"/>
            </a:xfrm>
            <a:prstGeom prst="rect">
              <a:avLst/>
            </a:prstGeom>
            <a:noFill/>
          </p:spPr>
          <p:txBody>
            <a:bodyPr wrap="square" rtlCol="0">
              <a:spAutoFit/>
            </a:bodyPr>
            <a:lstStyle/>
            <a:p>
              <a:r>
                <a:rPr lang="en-US" altLang="ko-KR" sz="1400" b="1" dirty="0" smtClean="0">
                  <a:solidFill>
                    <a:schemeClr val="accent3"/>
                  </a:solidFill>
                  <a:cs typeface="Arial" pitchFamily="34" charset="0"/>
                </a:rPr>
                <a:t>Ethnic Identity</a:t>
              </a:r>
              <a:endParaRPr lang="ko-KR" altLang="en-US" sz="1400" b="1" dirty="0">
                <a:solidFill>
                  <a:schemeClr val="accent3"/>
                </a:solidFill>
                <a:cs typeface="Arial" pitchFamily="34" charset="0"/>
              </a:endParaRPr>
            </a:p>
          </p:txBody>
        </p:sp>
      </p:grpSp>
      <p:sp>
        <p:nvSpPr>
          <p:cNvPr id="18" name="TextBox 17"/>
          <p:cNvSpPr txBox="1"/>
          <p:nvPr/>
        </p:nvSpPr>
        <p:spPr>
          <a:xfrm>
            <a:off x="4946440" y="2085627"/>
            <a:ext cx="709121" cy="646331"/>
          </a:xfrm>
          <a:prstGeom prst="rect">
            <a:avLst/>
          </a:prstGeom>
          <a:noFill/>
        </p:spPr>
        <p:txBody>
          <a:bodyPr wrap="square"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nvGrpSpPr>
          <p:cNvPr id="19" name="Group 18"/>
          <p:cNvGrpSpPr/>
          <p:nvPr/>
        </p:nvGrpSpPr>
        <p:grpSpPr>
          <a:xfrm>
            <a:off x="899592" y="4284910"/>
            <a:ext cx="864096" cy="1584117"/>
            <a:chOff x="2391994" y="1635646"/>
            <a:chExt cx="805454" cy="1584088"/>
          </a:xfrm>
          <a:solidFill>
            <a:srgbClr val="F8B2A3"/>
          </a:solidFill>
        </p:grpSpPr>
        <p:sp>
          <p:nvSpPr>
            <p:cNvPr id="20" name="Rectangle 19"/>
            <p:cNvSpPr/>
            <p:nvPr/>
          </p:nvSpPr>
          <p:spPr>
            <a:xfrm>
              <a:off x="2391994" y="1635646"/>
              <a:ext cx="805454"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Isosceles Triangle 20"/>
            <p:cNvSpPr/>
            <p:nvPr/>
          </p:nvSpPr>
          <p:spPr>
            <a:xfrm rot="10800000">
              <a:off x="2391994" y="2427734"/>
              <a:ext cx="805454" cy="79200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2" name="Group 21"/>
          <p:cNvGrpSpPr/>
          <p:nvPr/>
        </p:nvGrpSpPr>
        <p:grpSpPr>
          <a:xfrm>
            <a:off x="1835696" y="4352915"/>
            <a:ext cx="2664296" cy="1355770"/>
            <a:chOff x="496119" y="2469560"/>
            <a:chExt cx="1752190" cy="1016828"/>
          </a:xfrm>
          <a:noFill/>
        </p:grpSpPr>
        <p:sp>
          <p:nvSpPr>
            <p:cNvPr id="23" name="TextBox 22"/>
            <p:cNvSpPr txBox="1"/>
            <p:nvPr/>
          </p:nvSpPr>
          <p:spPr>
            <a:xfrm>
              <a:off x="496119" y="2724641"/>
              <a:ext cx="1752190" cy="761747"/>
            </a:xfrm>
            <a:prstGeom prst="rect">
              <a:avLst/>
            </a:prstGeom>
            <a:grpFill/>
          </p:spPr>
          <p:txBody>
            <a:bodyPr wrap="square" rtlCol="0">
              <a:spAutoFit/>
            </a:bodyPr>
            <a:lstStyle/>
            <a:p>
              <a:r>
                <a:rPr lang="en-US" altLang="ko-KR" sz="1200" dirty="0" smtClean="0">
                  <a:solidFill>
                    <a:schemeClr val="tx1">
                      <a:lumMod val="75000"/>
                      <a:lumOff val="25000"/>
                    </a:schemeClr>
                  </a:solidFill>
                  <a:cs typeface="Arial" pitchFamily="34" charset="0"/>
                </a:rPr>
                <a:t>The meanings and interpretations we hold concerning our self-images and expected other-images of ‘femaleness’ and ‘maleness’. (Ting-Toomey)</a:t>
              </a:r>
              <a:endParaRPr lang="en-US" altLang="ko-KR" sz="1200" dirty="0">
                <a:solidFill>
                  <a:schemeClr val="tx1">
                    <a:lumMod val="75000"/>
                    <a:lumOff val="25000"/>
                  </a:schemeClr>
                </a:solidFill>
                <a:cs typeface="Arial" pitchFamily="34" charset="0"/>
              </a:endParaRPr>
            </a:p>
          </p:txBody>
        </p:sp>
        <p:sp>
          <p:nvSpPr>
            <p:cNvPr id="24" name="TextBox 23"/>
            <p:cNvSpPr txBox="1"/>
            <p:nvPr/>
          </p:nvSpPr>
          <p:spPr>
            <a:xfrm>
              <a:off x="496119" y="2469560"/>
              <a:ext cx="1752190" cy="230833"/>
            </a:xfrm>
            <a:prstGeom prst="rect">
              <a:avLst/>
            </a:prstGeom>
            <a:noFill/>
          </p:spPr>
          <p:txBody>
            <a:bodyPr wrap="square" rtlCol="0">
              <a:spAutoFit/>
            </a:bodyPr>
            <a:lstStyle/>
            <a:p>
              <a:r>
                <a:rPr lang="en-US" altLang="ko-KR" sz="1400" b="1" dirty="0" smtClean="0">
                  <a:solidFill>
                    <a:schemeClr val="accent1"/>
                  </a:solidFill>
                  <a:cs typeface="Arial" pitchFamily="34" charset="0"/>
                </a:rPr>
                <a:t>Gender Identity</a:t>
              </a:r>
              <a:endParaRPr lang="ko-KR" altLang="en-US" sz="1400" b="1" dirty="0">
                <a:solidFill>
                  <a:schemeClr val="accent1"/>
                </a:solidFill>
                <a:cs typeface="Arial" pitchFamily="34" charset="0"/>
              </a:endParaRPr>
            </a:p>
          </p:txBody>
        </p:sp>
      </p:grpSp>
      <p:sp>
        <p:nvSpPr>
          <p:cNvPr id="25" name="TextBox 24"/>
          <p:cNvSpPr txBox="1"/>
          <p:nvPr/>
        </p:nvSpPr>
        <p:spPr>
          <a:xfrm>
            <a:off x="977081" y="4341907"/>
            <a:ext cx="709121" cy="646331"/>
          </a:xfrm>
          <a:prstGeom prst="rect">
            <a:avLst/>
          </a:prstGeom>
          <a:noFill/>
        </p:spPr>
        <p:txBody>
          <a:bodyPr wrap="square"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nvGrpSpPr>
          <p:cNvPr id="26" name="Group 25"/>
          <p:cNvGrpSpPr/>
          <p:nvPr/>
        </p:nvGrpSpPr>
        <p:grpSpPr>
          <a:xfrm>
            <a:off x="4868951" y="4284866"/>
            <a:ext cx="864096" cy="1584117"/>
            <a:chOff x="2391994" y="1635646"/>
            <a:chExt cx="805454" cy="1584088"/>
          </a:xfrm>
          <a:solidFill>
            <a:srgbClr val="A4B4EA"/>
          </a:solidFill>
        </p:grpSpPr>
        <p:sp>
          <p:nvSpPr>
            <p:cNvPr id="27" name="Rectangle 26"/>
            <p:cNvSpPr/>
            <p:nvPr/>
          </p:nvSpPr>
          <p:spPr>
            <a:xfrm>
              <a:off x="2391994" y="1635646"/>
              <a:ext cx="805454" cy="7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Isosceles Triangle 27"/>
            <p:cNvSpPr/>
            <p:nvPr/>
          </p:nvSpPr>
          <p:spPr>
            <a:xfrm rot="10800000">
              <a:off x="2391994" y="2427734"/>
              <a:ext cx="805454" cy="792000"/>
            </a:xfrm>
            <a:prstGeom prst="triangl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9" name="Group 28"/>
          <p:cNvGrpSpPr/>
          <p:nvPr/>
        </p:nvGrpSpPr>
        <p:grpSpPr>
          <a:xfrm>
            <a:off x="5805055" y="4352874"/>
            <a:ext cx="2664296" cy="617107"/>
            <a:chOff x="496119" y="2469560"/>
            <a:chExt cx="1752190" cy="462830"/>
          </a:xfrm>
          <a:noFill/>
        </p:grpSpPr>
        <p:sp>
          <p:nvSpPr>
            <p:cNvPr id="30" name="TextBox 29"/>
            <p:cNvSpPr txBox="1"/>
            <p:nvPr/>
          </p:nvSpPr>
          <p:spPr>
            <a:xfrm>
              <a:off x="496119" y="2724641"/>
              <a:ext cx="1752190" cy="207749"/>
            </a:xfrm>
            <a:prstGeom prst="rect">
              <a:avLst/>
            </a:prstGeom>
            <a:grpFill/>
          </p:spPr>
          <p:txBody>
            <a:bodyPr wrap="square" rtlCol="0">
              <a:spAutoFit/>
            </a:bodyPr>
            <a:lstStyle/>
            <a:p>
              <a:r>
                <a:rPr lang="en-US" altLang="ko-KR" sz="1200" dirty="0" smtClean="0">
                  <a:solidFill>
                    <a:schemeClr val="tx1">
                      <a:lumMod val="75000"/>
                      <a:lumOff val="25000"/>
                    </a:schemeClr>
                  </a:solidFill>
                  <a:cs typeface="Arial" pitchFamily="34" charset="0"/>
                </a:rPr>
                <a:t>Refers to your nationality</a:t>
              </a:r>
              <a:endParaRPr lang="en-US" altLang="ko-KR" sz="1200" dirty="0">
                <a:solidFill>
                  <a:schemeClr val="tx1">
                    <a:lumMod val="75000"/>
                    <a:lumOff val="25000"/>
                  </a:schemeClr>
                </a:solidFill>
                <a:cs typeface="Arial" pitchFamily="34" charset="0"/>
              </a:endParaRPr>
            </a:p>
          </p:txBody>
        </p:sp>
        <p:sp>
          <p:nvSpPr>
            <p:cNvPr id="31" name="TextBox 30"/>
            <p:cNvSpPr txBox="1"/>
            <p:nvPr/>
          </p:nvSpPr>
          <p:spPr>
            <a:xfrm>
              <a:off x="496119" y="2469560"/>
              <a:ext cx="1752190" cy="230833"/>
            </a:xfrm>
            <a:prstGeom prst="rect">
              <a:avLst/>
            </a:prstGeom>
            <a:noFill/>
          </p:spPr>
          <p:txBody>
            <a:bodyPr wrap="square" rtlCol="0">
              <a:spAutoFit/>
            </a:bodyPr>
            <a:lstStyle/>
            <a:p>
              <a:r>
                <a:rPr lang="en-US" altLang="ko-KR" sz="1400" b="1" dirty="0" smtClean="0">
                  <a:solidFill>
                    <a:schemeClr val="accent4"/>
                  </a:solidFill>
                  <a:cs typeface="Arial" pitchFamily="34" charset="0"/>
                </a:rPr>
                <a:t>National Identity</a:t>
              </a:r>
              <a:endParaRPr lang="ko-KR" altLang="en-US" sz="1400" b="1" dirty="0">
                <a:solidFill>
                  <a:schemeClr val="accent4"/>
                </a:solidFill>
                <a:cs typeface="Arial" pitchFamily="34" charset="0"/>
              </a:endParaRPr>
            </a:p>
          </p:txBody>
        </p:sp>
      </p:grpSp>
      <p:sp>
        <p:nvSpPr>
          <p:cNvPr id="32" name="TextBox 31"/>
          <p:cNvSpPr txBox="1"/>
          <p:nvPr/>
        </p:nvSpPr>
        <p:spPr>
          <a:xfrm>
            <a:off x="4946440" y="4341863"/>
            <a:ext cx="709121" cy="646331"/>
          </a:xfrm>
          <a:prstGeom prst="rect">
            <a:avLst/>
          </a:prstGeom>
          <a:noFill/>
        </p:spPr>
        <p:txBody>
          <a:bodyPr wrap="square"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sp>
        <p:nvSpPr>
          <p:cNvPr id="33" name="TextBox 32"/>
          <p:cNvSpPr txBox="1"/>
          <p:nvPr/>
        </p:nvSpPr>
        <p:spPr>
          <a:xfrm>
            <a:off x="4499992" y="6405331"/>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37800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5"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tx1">
                    <a:lumMod val="75000"/>
                    <a:lumOff val="25000"/>
                  </a:schemeClr>
                </a:solidFill>
              </a:rPr>
              <a:t>Selected Social Identities</a:t>
            </a:r>
            <a:endParaRPr lang="ko-KR" altLang="en-US" dirty="0">
              <a:solidFill>
                <a:schemeClr val="tx1">
                  <a:lumMod val="75000"/>
                  <a:lumOff val="25000"/>
                </a:schemeClr>
              </a:solidFill>
            </a:endParaRPr>
          </a:p>
        </p:txBody>
      </p:sp>
      <p:sp>
        <p:nvSpPr>
          <p:cNvPr id="3" name="Text Placeholder 2"/>
          <p:cNvSpPr>
            <a:spLocks noGrp="1"/>
          </p:cNvSpPr>
          <p:nvPr>
            <p:ph type="body" sz="quarter" idx="11"/>
          </p:nvPr>
        </p:nvSpPr>
        <p:spPr/>
        <p:txBody>
          <a:bodyPr/>
          <a:lstStyle/>
          <a:p>
            <a:pPr lvl="0"/>
            <a:r>
              <a:rPr lang="en-US" altLang="ko-KR" dirty="0" smtClean="0"/>
              <a:t>Remember! We have more than one identity.</a:t>
            </a:r>
            <a:endParaRPr lang="en-US" altLang="ko-KR" dirty="0"/>
          </a:p>
        </p:txBody>
      </p:sp>
      <p:grpSp>
        <p:nvGrpSpPr>
          <p:cNvPr id="6" name="Group 5"/>
          <p:cNvGrpSpPr/>
          <p:nvPr/>
        </p:nvGrpSpPr>
        <p:grpSpPr>
          <a:xfrm>
            <a:off x="899592" y="2028674"/>
            <a:ext cx="864096" cy="1584117"/>
            <a:chOff x="2391994" y="1635646"/>
            <a:chExt cx="805454" cy="1584088"/>
          </a:xfrm>
        </p:grpSpPr>
        <p:sp>
          <p:nvSpPr>
            <p:cNvPr id="4" name="Rectangle 3"/>
            <p:cNvSpPr/>
            <p:nvPr/>
          </p:nvSpPr>
          <p:spPr>
            <a:xfrm>
              <a:off x="2391994" y="1635646"/>
              <a:ext cx="805454"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391994" y="2427734"/>
              <a:ext cx="805454" cy="792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1835696" y="2096679"/>
            <a:ext cx="2664296" cy="1171105"/>
            <a:chOff x="496119" y="2469560"/>
            <a:chExt cx="1752190" cy="878329"/>
          </a:xfrm>
          <a:noFill/>
        </p:grpSpPr>
        <p:sp>
          <p:nvSpPr>
            <p:cNvPr id="9" name="TextBox 8"/>
            <p:cNvSpPr txBox="1"/>
            <p:nvPr/>
          </p:nvSpPr>
          <p:spPr>
            <a:xfrm>
              <a:off x="496119" y="2724641"/>
              <a:ext cx="1752190" cy="623248"/>
            </a:xfrm>
            <a:prstGeom prst="rect">
              <a:avLst/>
            </a:prstGeom>
            <a:grpFill/>
          </p:spPr>
          <p:txBody>
            <a:bodyPr wrap="square" rtlCol="0">
              <a:spAutoFit/>
            </a:bodyPr>
            <a:lstStyle/>
            <a:p>
              <a:r>
                <a:rPr lang="en-US" altLang="ko-KR" sz="1200" dirty="0" smtClean="0">
                  <a:solidFill>
                    <a:schemeClr val="tx1">
                      <a:lumMod val="75000"/>
                      <a:lumOff val="25000"/>
                    </a:schemeClr>
                  </a:solidFill>
                  <a:cs typeface="Arial" pitchFamily="34" charset="0"/>
                </a:rPr>
                <a:t>Every country can be divided into a number of different geographical regions, and often these regions reflect varying cultural traits.</a:t>
              </a:r>
              <a:endParaRPr lang="en-US" altLang="ko-KR" sz="1200" dirty="0">
                <a:solidFill>
                  <a:schemeClr val="tx1">
                    <a:lumMod val="75000"/>
                    <a:lumOff val="25000"/>
                  </a:schemeClr>
                </a:solidFill>
                <a:cs typeface="Arial" pitchFamily="34" charset="0"/>
              </a:endParaRPr>
            </a:p>
          </p:txBody>
        </p:sp>
        <p:sp>
          <p:nvSpPr>
            <p:cNvPr id="10" name="TextBox 9"/>
            <p:cNvSpPr txBox="1"/>
            <p:nvPr/>
          </p:nvSpPr>
          <p:spPr>
            <a:xfrm>
              <a:off x="496119" y="2469560"/>
              <a:ext cx="1752190" cy="230833"/>
            </a:xfrm>
            <a:prstGeom prst="rect">
              <a:avLst/>
            </a:prstGeom>
            <a:noFill/>
          </p:spPr>
          <p:txBody>
            <a:bodyPr wrap="square" rtlCol="0">
              <a:spAutoFit/>
            </a:bodyPr>
            <a:lstStyle/>
            <a:p>
              <a:r>
                <a:rPr lang="en-US" altLang="ko-KR" sz="1400" b="1" dirty="0" smtClean="0">
                  <a:solidFill>
                    <a:schemeClr val="accent2"/>
                  </a:solidFill>
                  <a:cs typeface="Arial" pitchFamily="34" charset="0"/>
                </a:rPr>
                <a:t>Regional Identity</a:t>
              </a:r>
              <a:endParaRPr lang="ko-KR" altLang="en-US" sz="1400" b="1" dirty="0">
                <a:solidFill>
                  <a:schemeClr val="accent2"/>
                </a:solidFill>
                <a:cs typeface="Arial" pitchFamily="34" charset="0"/>
              </a:endParaRPr>
            </a:p>
          </p:txBody>
        </p:sp>
      </p:grpSp>
      <p:sp>
        <p:nvSpPr>
          <p:cNvPr id="11" name="TextBox 10"/>
          <p:cNvSpPr txBox="1"/>
          <p:nvPr/>
        </p:nvSpPr>
        <p:spPr>
          <a:xfrm>
            <a:off x="977081" y="2085671"/>
            <a:ext cx="709121" cy="646331"/>
          </a:xfrm>
          <a:prstGeom prst="rect">
            <a:avLst/>
          </a:prstGeom>
          <a:noFill/>
        </p:spPr>
        <p:txBody>
          <a:bodyPr wrap="square" rtlCol="0">
            <a:spAutoFit/>
          </a:bodyPr>
          <a:lstStyle/>
          <a:p>
            <a:pPr algn="ctr"/>
            <a:r>
              <a:rPr lang="en-US" altLang="ko-KR" sz="3600" b="1" dirty="0" smtClean="0">
                <a:solidFill>
                  <a:schemeClr val="bg1"/>
                </a:solidFill>
                <a:cs typeface="Arial" pitchFamily="34" charset="0"/>
              </a:rPr>
              <a:t>05</a:t>
            </a:r>
            <a:endParaRPr lang="ko-KR" altLang="en-US" sz="3600" b="1" dirty="0">
              <a:solidFill>
                <a:schemeClr val="bg1"/>
              </a:solidFill>
              <a:cs typeface="Arial" pitchFamily="34" charset="0"/>
            </a:endParaRPr>
          </a:p>
        </p:txBody>
      </p:sp>
      <p:grpSp>
        <p:nvGrpSpPr>
          <p:cNvPr id="12" name="Group 11"/>
          <p:cNvGrpSpPr/>
          <p:nvPr/>
        </p:nvGrpSpPr>
        <p:grpSpPr>
          <a:xfrm>
            <a:off x="4868951" y="2028630"/>
            <a:ext cx="864096" cy="1584117"/>
            <a:chOff x="2391994" y="1635646"/>
            <a:chExt cx="805454" cy="1584088"/>
          </a:xfrm>
          <a:solidFill>
            <a:srgbClr val="98DFBB"/>
          </a:solidFill>
        </p:grpSpPr>
        <p:sp>
          <p:nvSpPr>
            <p:cNvPr id="13" name="Rectangle 12"/>
            <p:cNvSpPr/>
            <p:nvPr/>
          </p:nvSpPr>
          <p:spPr>
            <a:xfrm>
              <a:off x="2391994" y="1635646"/>
              <a:ext cx="805454"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Isosceles Triangle 13"/>
            <p:cNvSpPr/>
            <p:nvPr/>
          </p:nvSpPr>
          <p:spPr>
            <a:xfrm rot="10800000">
              <a:off x="2391994" y="2427734"/>
              <a:ext cx="805454" cy="792000"/>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5" name="Group 14"/>
          <p:cNvGrpSpPr/>
          <p:nvPr/>
        </p:nvGrpSpPr>
        <p:grpSpPr>
          <a:xfrm>
            <a:off x="5805055" y="2096636"/>
            <a:ext cx="2664296" cy="986439"/>
            <a:chOff x="496119" y="2469560"/>
            <a:chExt cx="1752190" cy="739829"/>
          </a:xfrm>
          <a:noFill/>
        </p:grpSpPr>
        <p:sp>
          <p:nvSpPr>
            <p:cNvPr id="16" name="TextBox 15"/>
            <p:cNvSpPr txBox="1"/>
            <p:nvPr/>
          </p:nvSpPr>
          <p:spPr>
            <a:xfrm>
              <a:off x="496119" y="2724641"/>
              <a:ext cx="1752190" cy="484748"/>
            </a:xfrm>
            <a:prstGeom prst="rect">
              <a:avLst/>
            </a:prstGeom>
            <a:grpFill/>
          </p:spPr>
          <p:txBody>
            <a:bodyPr wrap="square" rtlCol="0">
              <a:spAutoFit/>
            </a:bodyPr>
            <a:lstStyle/>
            <a:p>
              <a:r>
                <a:rPr lang="en-US" altLang="ko-KR" sz="1200" dirty="0" smtClean="0">
                  <a:solidFill>
                    <a:schemeClr val="tx1">
                      <a:lumMod val="75000"/>
                      <a:lumOff val="25000"/>
                    </a:schemeClr>
                  </a:solidFill>
                  <a:cs typeface="Arial" pitchFamily="34" charset="0"/>
                </a:rPr>
                <a:t>In some cultures, a person’s organizational affiliation can be an important source of identity.</a:t>
              </a:r>
              <a:endParaRPr lang="en-US" altLang="ko-KR" sz="1200" dirty="0">
                <a:solidFill>
                  <a:schemeClr val="tx1">
                    <a:lumMod val="75000"/>
                    <a:lumOff val="25000"/>
                  </a:schemeClr>
                </a:solidFill>
                <a:cs typeface="Arial" pitchFamily="34" charset="0"/>
              </a:endParaRPr>
            </a:p>
          </p:txBody>
        </p:sp>
        <p:sp>
          <p:nvSpPr>
            <p:cNvPr id="17" name="TextBox 16"/>
            <p:cNvSpPr txBox="1"/>
            <p:nvPr/>
          </p:nvSpPr>
          <p:spPr>
            <a:xfrm>
              <a:off x="496119" y="2469560"/>
              <a:ext cx="1752190" cy="230833"/>
            </a:xfrm>
            <a:prstGeom prst="rect">
              <a:avLst/>
            </a:prstGeom>
            <a:noFill/>
          </p:spPr>
          <p:txBody>
            <a:bodyPr wrap="square" rtlCol="0">
              <a:spAutoFit/>
            </a:bodyPr>
            <a:lstStyle/>
            <a:p>
              <a:r>
                <a:rPr lang="en-US" altLang="ko-KR" sz="1400" b="1" dirty="0" smtClean="0">
                  <a:solidFill>
                    <a:schemeClr val="accent3"/>
                  </a:solidFill>
                  <a:cs typeface="Arial" pitchFamily="34" charset="0"/>
                </a:rPr>
                <a:t>Organizational Identity</a:t>
              </a:r>
              <a:endParaRPr lang="ko-KR" altLang="en-US" sz="1400" b="1" dirty="0">
                <a:solidFill>
                  <a:schemeClr val="accent3"/>
                </a:solidFill>
                <a:cs typeface="Arial" pitchFamily="34" charset="0"/>
              </a:endParaRPr>
            </a:p>
          </p:txBody>
        </p:sp>
      </p:grpSp>
      <p:sp>
        <p:nvSpPr>
          <p:cNvPr id="18" name="TextBox 17"/>
          <p:cNvSpPr txBox="1"/>
          <p:nvPr/>
        </p:nvSpPr>
        <p:spPr>
          <a:xfrm>
            <a:off x="4946440" y="2085627"/>
            <a:ext cx="709121" cy="646331"/>
          </a:xfrm>
          <a:prstGeom prst="rect">
            <a:avLst/>
          </a:prstGeom>
          <a:noFill/>
        </p:spPr>
        <p:txBody>
          <a:bodyPr wrap="square" rtlCol="0">
            <a:spAutoFit/>
          </a:bodyPr>
          <a:lstStyle/>
          <a:p>
            <a:pPr algn="ctr"/>
            <a:r>
              <a:rPr lang="en-US" altLang="ko-KR" sz="3600" b="1" dirty="0" smtClean="0">
                <a:solidFill>
                  <a:schemeClr val="bg1"/>
                </a:solidFill>
                <a:cs typeface="Arial" pitchFamily="34" charset="0"/>
              </a:rPr>
              <a:t>06</a:t>
            </a:r>
            <a:endParaRPr lang="ko-KR" altLang="en-US" sz="3600" b="1" dirty="0">
              <a:solidFill>
                <a:schemeClr val="bg1"/>
              </a:solidFill>
              <a:cs typeface="Arial" pitchFamily="34" charset="0"/>
            </a:endParaRPr>
          </a:p>
        </p:txBody>
      </p:sp>
      <p:grpSp>
        <p:nvGrpSpPr>
          <p:cNvPr id="19" name="Group 18"/>
          <p:cNvGrpSpPr/>
          <p:nvPr/>
        </p:nvGrpSpPr>
        <p:grpSpPr>
          <a:xfrm>
            <a:off x="899592" y="4284910"/>
            <a:ext cx="864096" cy="1584117"/>
            <a:chOff x="2391994" y="1635646"/>
            <a:chExt cx="805454" cy="1584088"/>
          </a:xfrm>
          <a:solidFill>
            <a:srgbClr val="F8B2A3"/>
          </a:solidFill>
        </p:grpSpPr>
        <p:sp>
          <p:nvSpPr>
            <p:cNvPr id="20" name="Rectangle 19"/>
            <p:cNvSpPr/>
            <p:nvPr/>
          </p:nvSpPr>
          <p:spPr>
            <a:xfrm>
              <a:off x="2391994" y="1635646"/>
              <a:ext cx="805454"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Isosceles Triangle 20"/>
            <p:cNvSpPr/>
            <p:nvPr/>
          </p:nvSpPr>
          <p:spPr>
            <a:xfrm rot="10800000">
              <a:off x="2391994" y="2427734"/>
              <a:ext cx="805454" cy="79200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2" name="Group 21"/>
          <p:cNvGrpSpPr/>
          <p:nvPr/>
        </p:nvGrpSpPr>
        <p:grpSpPr>
          <a:xfrm>
            <a:off x="1835696" y="4352915"/>
            <a:ext cx="2664296" cy="1355770"/>
            <a:chOff x="496119" y="2469560"/>
            <a:chExt cx="1752190" cy="1016828"/>
          </a:xfrm>
          <a:noFill/>
        </p:grpSpPr>
        <p:sp>
          <p:nvSpPr>
            <p:cNvPr id="23" name="TextBox 22"/>
            <p:cNvSpPr txBox="1"/>
            <p:nvPr/>
          </p:nvSpPr>
          <p:spPr>
            <a:xfrm>
              <a:off x="496119" y="2724641"/>
              <a:ext cx="1752190" cy="761747"/>
            </a:xfrm>
            <a:prstGeom prst="rect">
              <a:avLst/>
            </a:prstGeom>
            <a:grpFill/>
          </p:spPr>
          <p:txBody>
            <a:bodyPr wrap="square" rtlCol="0">
              <a:spAutoFit/>
            </a:bodyPr>
            <a:lstStyle/>
            <a:p>
              <a:r>
                <a:rPr lang="en-US" altLang="ko-KR" sz="1200" dirty="0" smtClean="0">
                  <a:solidFill>
                    <a:schemeClr val="tx1">
                      <a:lumMod val="75000"/>
                      <a:lumOff val="25000"/>
                    </a:schemeClr>
                  </a:solidFill>
                  <a:cs typeface="Arial" pitchFamily="34" charset="0"/>
                </a:rPr>
                <a:t>Consist of those characteristics that set one apart from others in his or her in-group, those things that make one unique, and how one sees oneself.</a:t>
              </a:r>
              <a:endParaRPr lang="en-US" altLang="ko-KR" sz="1200" dirty="0">
                <a:solidFill>
                  <a:schemeClr val="tx1">
                    <a:lumMod val="75000"/>
                    <a:lumOff val="25000"/>
                  </a:schemeClr>
                </a:solidFill>
                <a:cs typeface="Arial" pitchFamily="34" charset="0"/>
              </a:endParaRPr>
            </a:p>
          </p:txBody>
        </p:sp>
        <p:sp>
          <p:nvSpPr>
            <p:cNvPr id="24" name="TextBox 23"/>
            <p:cNvSpPr txBox="1"/>
            <p:nvPr/>
          </p:nvSpPr>
          <p:spPr>
            <a:xfrm>
              <a:off x="496119" y="2469560"/>
              <a:ext cx="1752190" cy="230833"/>
            </a:xfrm>
            <a:prstGeom prst="rect">
              <a:avLst/>
            </a:prstGeom>
            <a:noFill/>
          </p:spPr>
          <p:txBody>
            <a:bodyPr wrap="square" rtlCol="0">
              <a:spAutoFit/>
            </a:bodyPr>
            <a:lstStyle/>
            <a:p>
              <a:r>
                <a:rPr lang="en-US" altLang="ko-KR" sz="1400" b="1" dirty="0" smtClean="0">
                  <a:solidFill>
                    <a:schemeClr val="accent1"/>
                  </a:solidFill>
                  <a:cs typeface="Arial" pitchFamily="34" charset="0"/>
                </a:rPr>
                <a:t>Personal Identity</a:t>
              </a:r>
              <a:endParaRPr lang="ko-KR" altLang="en-US" sz="1400" b="1" dirty="0">
                <a:solidFill>
                  <a:schemeClr val="accent1"/>
                </a:solidFill>
                <a:cs typeface="Arial" pitchFamily="34" charset="0"/>
              </a:endParaRPr>
            </a:p>
          </p:txBody>
        </p:sp>
      </p:grpSp>
      <p:sp>
        <p:nvSpPr>
          <p:cNvPr id="25" name="TextBox 24"/>
          <p:cNvSpPr txBox="1"/>
          <p:nvPr/>
        </p:nvSpPr>
        <p:spPr>
          <a:xfrm>
            <a:off x="977081" y="4341907"/>
            <a:ext cx="709121" cy="646331"/>
          </a:xfrm>
          <a:prstGeom prst="rect">
            <a:avLst/>
          </a:prstGeom>
          <a:noFill/>
        </p:spPr>
        <p:txBody>
          <a:bodyPr wrap="square" rtlCol="0">
            <a:spAutoFit/>
          </a:bodyPr>
          <a:lstStyle/>
          <a:p>
            <a:pPr algn="ctr"/>
            <a:r>
              <a:rPr lang="en-US" altLang="ko-KR" sz="3600" b="1" dirty="0" smtClean="0">
                <a:solidFill>
                  <a:schemeClr val="bg1"/>
                </a:solidFill>
                <a:cs typeface="Arial" pitchFamily="34" charset="0"/>
              </a:rPr>
              <a:t>07</a:t>
            </a:r>
            <a:endParaRPr lang="ko-KR" altLang="en-US" sz="3600" b="1" dirty="0">
              <a:solidFill>
                <a:schemeClr val="bg1"/>
              </a:solidFill>
              <a:cs typeface="Arial" pitchFamily="34" charset="0"/>
            </a:endParaRPr>
          </a:p>
        </p:txBody>
      </p:sp>
      <p:grpSp>
        <p:nvGrpSpPr>
          <p:cNvPr id="26" name="Group 25"/>
          <p:cNvGrpSpPr/>
          <p:nvPr/>
        </p:nvGrpSpPr>
        <p:grpSpPr>
          <a:xfrm>
            <a:off x="4868951" y="4284866"/>
            <a:ext cx="864096" cy="1584117"/>
            <a:chOff x="2391994" y="1635646"/>
            <a:chExt cx="805454" cy="1584088"/>
          </a:xfrm>
          <a:solidFill>
            <a:srgbClr val="A4B4EA"/>
          </a:solidFill>
        </p:grpSpPr>
        <p:sp>
          <p:nvSpPr>
            <p:cNvPr id="27" name="Rectangle 26"/>
            <p:cNvSpPr/>
            <p:nvPr/>
          </p:nvSpPr>
          <p:spPr>
            <a:xfrm>
              <a:off x="2391994" y="1635646"/>
              <a:ext cx="805454" cy="7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Isosceles Triangle 27"/>
            <p:cNvSpPr/>
            <p:nvPr/>
          </p:nvSpPr>
          <p:spPr>
            <a:xfrm rot="10800000">
              <a:off x="2391994" y="2427734"/>
              <a:ext cx="805454" cy="792000"/>
            </a:xfrm>
            <a:prstGeom prst="triangl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9" name="Group 28"/>
          <p:cNvGrpSpPr/>
          <p:nvPr/>
        </p:nvGrpSpPr>
        <p:grpSpPr>
          <a:xfrm>
            <a:off x="5805055" y="4352872"/>
            <a:ext cx="2664296" cy="986439"/>
            <a:chOff x="496119" y="2469560"/>
            <a:chExt cx="1752190" cy="739829"/>
          </a:xfrm>
          <a:noFill/>
        </p:grpSpPr>
        <p:sp>
          <p:nvSpPr>
            <p:cNvPr id="30" name="TextBox 29"/>
            <p:cNvSpPr txBox="1"/>
            <p:nvPr/>
          </p:nvSpPr>
          <p:spPr>
            <a:xfrm>
              <a:off x="496119" y="2724641"/>
              <a:ext cx="1752190" cy="484748"/>
            </a:xfrm>
            <a:prstGeom prst="rect">
              <a:avLst/>
            </a:prstGeom>
            <a:grpFill/>
          </p:spPr>
          <p:txBody>
            <a:bodyPr wrap="square" rtlCol="0">
              <a:spAutoFit/>
            </a:bodyPr>
            <a:lstStyle/>
            <a:p>
              <a:r>
                <a:rPr lang="en-US" altLang="ko-KR" sz="1200" dirty="0" smtClean="0">
                  <a:solidFill>
                    <a:schemeClr val="tx1">
                      <a:lumMod val="75000"/>
                      <a:lumOff val="25000"/>
                    </a:schemeClr>
                  </a:solidFill>
                  <a:cs typeface="Arial" pitchFamily="34" charset="0"/>
                </a:rPr>
                <a:t>The internet provides an opportunity to escape the constraints of everyday identities. (</a:t>
              </a:r>
              <a:r>
                <a:rPr lang="en-US" altLang="ko-KR" sz="1200" dirty="0" err="1" smtClean="0">
                  <a:solidFill>
                    <a:schemeClr val="tx1">
                      <a:lumMod val="75000"/>
                      <a:lumOff val="25000"/>
                    </a:schemeClr>
                  </a:solidFill>
                  <a:cs typeface="Arial" pitchFamily="34" charset="0"/>
                </a:rPr>
                <a:t>Suler</a:t>
              </a:r>
              <a:r>
                <a:rPr lang="en-US" altLang="ko-KR" sz="1200" dirty="0" smtClean="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31" name="TextBox 30"/>
            <p:cNvSpPr txBox="1"/>
            <p:nvPr/>
          </p:nvSpPr>
          <p:spPr>
            <a:xfrm>
              <a:off x="496119" y="2469560"/>
              <a:ext cx="1752190" cy="230833"/>
            </a:xfrm>
            <a:prstGeom prst="rect">
              <a:avLst/>
            </a:prstGeom>
            <a:noFill/>
          </p:spPr>
          <p:txBody>
            <a:bodyPr wrap="square" rtlCol="0">
              <a:spAutoFit/>
            </a:bodyPr>
            <a:lstStyle/>
            <a:p>
              <a:r>
                <a:rPr lang="en-US" altLang="ko-KR" sz="1400" b="1" dirty="0" smtClean="0">
                  <a:solidFill>
                    <a:schemeClr val="accent4"/>
                  </a:solidFill>
                  <a:cs typeface="Arial" pitchFamily="34" charset="0"/>
                </a:rPr>
                <a:t>Cyber and Fantasy Identity</a:t>
              </a:r>
              <a:endParaRPr lang="ko-KR" altLang="en-US" sz="1400" b="1" dirty="0">
                <a:solidFill>
                  <a:schemeClr val="accent4"/>
                </a:solidFill>
                <a:cs typeface="Arial" pitchFamily="34" charset="0"/>
              </a:endParaRPr>
            </a:p>
          </p:txBody>
        </p:sp>
      </p:grpSp>
      <p:sp>
        <p:nvSpPr>
          <p:cNvPr id="32" name="TextBox 31"/>
          <p:cNvSpPr txBox="1"/>
          <p:nvPr/>
        </p:nvSpPr>
        <p:spPr>
          <a:xfrm>
            <a:off x="4946440" y="4341863"/>
            <a:ext cx="709121" cy="646331"/>
          </a:xfrm>
          <a:prstGeom prst="rect">
            <a:avLst/>
          </a:prstGeom>
          <a:noFill/>
        </p:spPr>
        <p:txBody>
          <a:bodyPr wrap="square" rtlCol="0">
            <a:spAutoFit/>
          </a:bodyPr>
          <a:lstStyle/>
          <a:p>
            <a:pPr algn="ctr"/>
            <a:r>
              <a:rPr lang="en-US" altLang="ko-KR" sz="3600" b="1" dirty="0" smtClean="0">
                <a:solidFill>
                  <a:schemeClr val="bg1"/>
                </a:solidFill>
                <a:cs typeface="Arial" pitchFamily="34" charset="0"/>
              </a:rPr>
              <a:t>08</a:t>
            </a:r>
            <a:endParaRPr lang="ko-KR" altLang="en-US" sz="3600" b="1" dirty="0">
              <a:solidFill>
                <a:schemeClr val="bg1"/>
              </a:solidFill>
              <a:cs typeface="Arial" pitchFamily="34" charset="0"/>
            </a:endParaRPr>
          </a:p>
        </p:txBody>
      </p:sp>
      <p:sp>
        <p:nvSpPr>
          <p:cNvPr id="33" name="TextBox 32"/>
          <p:cNvSpPr txBox="1"/>
          <p:nvPr/>
        </p:nvSpPr>
        <p:spPr>
          <a:xfrm>
            <a:off x="4499992" y="6405331"/>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16653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5"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64" y="164638"/>
            <a:ext cx="9144000" cy="768085"/>
          </a:xfrm>
        </p:spPr>
        <p:txBody>
          <a:bodyPr/>
          <a:lstStyle/>
          <a:p>
            <a:r>
              <a:rPr lang="en-US" altLang="ko-KR" dirty="0" smtClean="0"/>
              <a:t>Acquiring and Developing Identities</a:t>
            </a:r>
            <a:endParaRPr lang="ko-KR" altLang="en-US" dirty="0"/>
          </a:p>
        </p:txBody>
      </p:sp>
      <p:sp>
        <p:nvSpPr>
          <p:cNvPr id="3" name="Text Placeholder 2"/>
          <p:cNvSpPr>
            <a:spLocks noGrp="1"/>
          </p:cNvSpPr>
          <p:nvPr>
            <p:ph type="body" sz="quarter" idx="11"/>
          </p:nvPr>
        </p:nvSpPr>
        <p:spPr/>
        <p:txBody>
          <a:bodyPr/>
          <a:lstStyle/>
          <a:p>
            <a:pPr lvl="0"/>
            <a:r>
              <a:rPr lang="en-US" altLang="ko-KR" b="1" dirty="0" smtClean="0">
                <a:solidFill>
                  <a:srgbClr val="C00000"/>
                </a:solidFill>
              </a:rPr>
              <a:t>Three-stage Model from </a:t>
            </a:r>
            <a:r>
              <a:rPr lang="en-US" altLang="ko-KR" b="1" dirty="0" err="1" smtClean="0">
                <a:solidFill>
                  <a:srgbClr val="C00000"/>
                </a:solidFill>
              </a:rPr>
              <a:t>Phinney</a:t>
            </a:r>
            <a:endParaRPr lang="en-US" altLang="ko-KR" b="1" dirty="0">
              <a:solidFill>
                <a:srgbClr val="C00000"/>
              </a:solidFill>
            </a:endParaRPr>
          </a:p>
        </p:txBody>
      </p:sp>
      <p:grpSp>
        <p:nvGrpSpPr>
          <p:cNvPr id="4" name="Group 3"/>
          <p:cNvGrpSpPr/>
          <p:nvPr/>
        </p:nvGrpSpPr>
        <p:grpSpPr>
          <a:xfrm>
            <a:off x="1472201" y="1781837"/>
            <a:ext cx="6199598" cy="4006361"/>
            <a:chOff x="1170431" y="741341"/>
            <a:chExt cx="6588643" cy="3193330"/>
          </a:xfrm>
        </p:grpSpPr>
        <p:sp>
          <p:nvSpPr>
            <p:cNvPr id="5" name="L-Shape 4"/>
            <p:cNvSpPr/>
            <p:nvPr/>
          </p:nvSpPr>
          <p:spPr>
            <a:xfrm rot="5400000">
              <a:off x="1564790" y="1851583"/>
              <a:ext cx="1310355" cy="2099073"/>
            </a:xfrm>
            <a:prstGeom prst="corner">
              <a:avLst>
                <a:gd name="adj1" fmla="val 16120"/>
                <a:gd name="adj2" fmla="val 16110"/>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5"/>
            <p:cNvSpPr/>
            <p:nvPr/>
          </p:nvSpPr>
          <p:spPr>
            <a:xfrm>
              <a:off x="1714544" y="2434166"/>
              <a:ext cx="1711813" cy="1500505"/>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t" anchorCtr="0">
              <a:noAutofit/>
            </a:bodyPr>
            <a:lstStyle/>
            <a:p>
              <a:pPr lvl="0" algn="l" defTabSz="2222500" latinLnBrk="1">
                <a:lnSpc>
                  <a:spcPct val="90000"/>
                </a:lnSpc>
                <a:spcBef>
                  <a:spcPct val="0"/>
                </a:spcBef>
                <a:spcAft>
                  <a:spcPct val="35000"/>
                </a:spcAft>
              </a:pPr>
              <a:endParaRPr lang="ko-KR" altLang="en-US" sz="5000" kern="1200"/>
            </a:p>
          </p:txBody>
        </p:sp>
        <p:sp>
          <p:nvSpPr>
            <p:cNvPr id="7" name="Isosceles Triangle 6"/>
            <p:cNvSpPr/>
            <p:nvPr/>
          </p:nvSpPr>
          <p:spPr>
            <a:xfrm>
              <a:off x="2946521" y="1728046"/>
              <a:ext cx="322983" cy="322983"/>
            </a:xfrm>
            <a:prstGeom prst="triangle">
              <a:avLst>
                <a:gd name="adj" fmla="val 100000"/>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L-Shape 7"/>
            <p:cNvSpPr/>
            <p:nvPr/>
          </p:nvSpPr>
          <p:spPr>
            <a:xfrm rot="5400000">
              <a:off x="3809576" y="1349828"/>
              <a:ext cx="1310353" cy="2099073"/>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3810138" y="1915610"/>
              <a:ext cx="1711813" cy="1500505"/>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t" anchorCtr="0">
              <a:noAutofit/>
            </a:bodyPr>
            <a:lstStyle/>
            <a:p>
              <a:pPr lvl="0" algn="l" defTabSz="2222500" latinLnBrk="1">
                <a:lnSpc>
                  <a:spcPct val="90000"/>
                </a:lnSpc>
                <a:spcBef>
                  <a:spcPct val="0"/>
                </a:spcBef>
                <a:spcAft>
                  <a:spcPct val="35000"/>
                </a:spcAft>
              </a:pPr>
              <a:endParaRPr lang="ko-KR" altLang="en-US" sz="5000" kern="1200"/>
            </a:p>
          </p:txBody>
        </p:sp>
        <p:sp>
          <p:nvSpPr>
            <p:cNvPr id="10" name="Isosceles Triangle 9"/>
            <p:cNvSpPr/>
            <p:nvPr/>
          </p:nvSpPr>
          <p:spPr>
            <a:xfrm>
              <a:off x="5191306" y="1209490"/>
              <a:ext cx="322983" cy="322983"/>
            </a:xfrm>
            <a:prstGeom prst="triangle">
              <a:avLst>
                <a:gd name="adj" fmla="val 10000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L-Shape 10"/>
            <p:cNvSpPr/>
            <p:nvPr/>
          </p:nvSpPr>
          <p:spPr>
            <a:xfrm rot="5400000">
              <a:off x="6054360" y="848073"/>
              <a:ext cx="1310355" cy="2099073"/>
            </a:xfrm>
            <a:prstGeom prst="corner">
              <a:avLst>
                <a:gd name="adj1" fmla="val 16120"/>
                <a:gd name="adj2" fmla="val 16110"/>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5905732" y="1397053"/>
              <a:ext cx="1711813" cy="1500505"/>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t" anchorCtr="0">
              <a:noAutofit/>
            </a:bodyPr>
            <a:lstStyle/>
            <a:p>
              <a:pPr lvl="0" algn="l" defTabSz="2222500" latinLnBrk="1">
                <a:lnSpc>
                  <a:spcPct val="90000"/>
                </a:lnSpc>
                <a:spcBef>
                  <a:spcPct val="0"/>
                </a:spcBef>
                <a:spcAft>
                  <a:spcPct val="35000"/>
                </a:spcAft>
              </a:pPr>
              <a:endParaRPr lang="ko-KR" altLang="en-US" sz="5000" kern="1200"/>
            </a:p>
          </p:txBody>
        </p:sp>
        <p:sp>
          <p:nvSpPr>
            <p:cNvPr id="13" name="Isosceles Triangle 12"/>
            <p:cNvSpPr/>
            <p:nvPr/>
          </p:nvSpPr>
          <p:spPr>
            <a:xfrm>
              <a:off x="7436091" y="741341"/>
              <a:ext cx="322983" cy="322983"/>
            </a:xfrm>
            <a:prstGeom prst="triangle">
              <a:avLst>
                <a:gd name="adj" fmla="val 100000"/>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9" name="TextBox 18"/>
          <p:cNvSpPr txBox="1"/>
          <p:nvPr/>
        </p:nvSpPr>
        <p:spPr>
          <a:xfrm>
            <a:off x="1743652" y="4078586"/>
            <a:ext cx="1460197"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Unexamined ethnic identity</a:t>
            </a:r>
            <a:endParaRPr lang="ko-KR" altLang="en-US" sz="1200" dirty="0">
              <a:solidFill>
                <a:schemeClr val="tx1">
                  <a:lumMod val="75000"/>
                  <a:lumOff val="25000"/>
                </a:schemeClr>
              </a:solidFill>
              <a:cs typeface="Arial" pitchFamily="34" charset="0"/>
            </a:endParaRPr>
          </a:p>
        </p:txBody>
      </p:sp>
      <p:sp>
        <p:nvSpPr>
          <p:cNvPr id="20" name="TextBox 19"/>
          <p:cNvSpPr txBox="1"/>
          <p:nvPr/>
        </p:nvSpPr>
        <p:spPr>
          <a:xfrm>
            <a:off x="1472202" y="3236979"/>
            <a:ext cx="1460197"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First stage</a:t>
            </a:r>
            <a:endParaRPr lang="ko-KR" altLang="en-US" sz="1200" b="1" dirty="0">
              <a:solidFill>
                <a:schemeClr val="tx1">
                  <a:lumMod val="75000"/>
                  <a:lumOff val="25000"/>
                </a:schemeClr>
              </a:solidFill>
              <a:cs typeface="Arial" pitchFamily="34" charset="0"/>
            </a:endParaRPr>
          </a:p>
        </p:txBody>
      </p:sp>
      <p:sp>
        <p:nvSpPr>
          <p:cNvPr id="21" name="TextBox 20"/>
          <p:cNvSpPr txBox="1"/>
          <p:nvPr/>
        </p:nvSpPr>
        <p:spPr>
          <a:xfrm>
            <a:off x="3851920" y="3454874"/>
            <a:ext cx="1737466"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Ethnic identity search</a:t>
            </a:r>
            <a:endParaRPr lang="ko-KR" altLang="en-US" sz="1200" dirty="0">
              <a:solidFill>
                <a:schemeClr val="tx1">
                  <a:lumMod val="75000"/>
                  <a:lumOff val="25000"/>
                </a:schemeClr>
              </a:solidFill>
              <a:cs typeface="Arial" pitchFamily="34" charset="0"/>
            </a:endParaRPr>
          </a:p>
        </p:txBody>
      </p:sp>
      <p:sp>
        <p:nvSpPr>
          <p:cNvPr id="23" name="TextBox 22"/>
          <p:cNvSpPr txBox="1"/>
          <p:nvPr/>
        </p:nvSpPr>
        <p:spPr>
          <a:xfrm>
            <a:off x="5940153" y="2831163"/>
            <a:ext cx="1742409"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Ethnic Achievement</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5706542" y="1941022"/>
            <a:ext cx="1460197"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Final stage</a:t>
            </a:r>
            <a:endParaRPr lang="ko-KR" altLang="en-US" sz="1200" b="1" dirty="0">
              <a:solidFill>
                <a:schemeClr val="tx1">
                  <a:lumMod val="75000"/>
                  <a:lumOff val="25000"/>
                </a:schemeClr>
              </a:solidFill>
              <a:cs typeface="Arial" pitchFamily="34" charset="0"/>
            </a:endParaRPr>
          </a:p>
        </p:txBody>
      </p:sp>
      <p:sp>
        <p:nvSpPr>
          <p:cNvPr id="28" name="TextBox 27"/>
          <p:cNvSpPr txBox="1"/>
          <p:nvPr/>
        </p:nvSpPr>
        <p:spPr>
          <a:xfrm>
            <a:off x="3573470" y="2581093"/>
            <a:ext cx="1460197"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Second stage</a:t>
            </a:r>
            <a:endParaRPr lang="ko-KR" altLang="en-US" sz="1200" b="1" dirty="0">
              <a:solidFill>
                <a:schemeClr val="tx1">
                  <a:lumMod val="75000"/>
                  <a:lumOff val="25000"/>
                </a:schemeClr>
              </a:solidFill>
              <a:cs typeface="Arial" pitchFamily="34" charset="0"/>
            </a:endParaRPr>
          </a:p>
        </p:txBody>
      </p:sp>
      <p:sp>
        <p:nvSpPr>
          <p:cNvPr id="31" name="TextBox 30"/>
          <p:cNvSpPr txBox="1"/>
          <p:nvPr/>
        </p:nvSpPr>
        <p:spPr>
          <a:xfrm>
            <a:off x="4499992" y="6405331"/>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1765795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64" y="164638"/>
            <a:ext cx="9144000" cy="768085"/>
          </a:xfrm>
        </p:spPr>
        <p:txBody>
          <a:bodyPr/>
          <a:lstStyle/>
          <a:p>
            <a:r>
              <a:rPr lang="en-US" altLang="ko-KR" dirty="0"/>
              <a:t>Acquiring and Developing Identities</a:t>
            </a:r>
            <a:endParaRPr lang="ko-KR" altLang="en-US" dirty="0"/>
          </a:p>
        </p:txBody>
      </p:sp>
      <p:sp>
        <p:nvSpPr>
          <p:cNvPr id="3" name="Text Placeholder 2"/>
          <p:cNvSpPr>
            <a:spLocks noGrp="1"/>
          </p:cNvSpPr>
          <p:nvPr>
            <p:ph type="body" sz="quarter" idx="11"/>
          </p:nvPr>
        </p:nvSpPr>
        <p:spPr/>
        <p:txBody>
          <a:bodyPr/>
          <a:lstStyle/>
          <a:p>
            <a:pPr lvl="0"/>
            <a:r>
              <a:rPr lang="en-US" altLang="ko-KR" b="1" dirty="0" smtClean="0">
                <a:solidFill>
                  <a:schemeClr val="accent2">
                    <a:lumMod val="75000"/>
                  </a:schemeClr>
                </a:solidFill>
              </a:rPr>
              <a:t>Four-stage </a:t>
            </a:r>
            <a:r>
              <a:rPr lang="en-US" altLang="ko-KR" b="1" dirty="0">
                <a:solidFill>
                  <a:schemeClr val="accent2">
                    <a:lumMod val="75000"/>
                  </a:schemeClr>
                </a:solidFill>
              </a:rPr>
              <a:t>Model from </a:t>
            </a:r>
            <a:r>
              <a:rPr lang="en-US" altLang="ko-KR" b="1" dirty="0" smtClean="0">
                <a:solidFill>
                  <a:schemeClr val="accent2">
                    <a:lumMod val="75000"/>
                  </a:schemeClr>
                </a:solidFill>
              </a:rPr>
              <a:t>Martin and Nakayama</a:t>
            </a:r>
            <a:endParaRPr lang="en-US" altLang="ko-KR" b="1" dirty="0">
              <a:solidFill>
                <a:schemeClr val="accent2">
                  <a:lumMod val="75000"/>
                </a:schemeClr>
              </a:solidFill>
            </a:endParaRPr>
          </a:p>
        </p:txBody>
      </p:sp>
      <p:grpSp>
        <p:nvGrpSpPr>
          <p:cNvPr id="4" name="Group 3"/>
          <p:cNvGrpSpPr/>
          <p:nvPr/>
        </p:nvGrpSpPr>
        <p:grpSpPr>
          <a:xfrm>
            <a:off x="395536" y="2180860"/>
            <a:ext cx="8311830" cy="4007195"/>
            <a:chOff x="1170431" y="740677"/>
            <a:chExt cx="8833425" cy="3193994"/>
          </a:xfrm>
        </p:grpSpPr>
        <p:sp>
          <p:nvSpPr>
            <p:cNvPr id="5" name="L-Shape 4"/>
            <p:cNvSpPr/>
            <p:nvPr/>
          </p:nvSpPr>
          <p:spPr>
            <a:xfrm rot="5400000">
              <a:off x="1564790" y="1851583"/>
              <a:ext cx="1310355" cy="2099073"/>
            </a:xfrm>
            <a:prstGeom prst="corner">
              <a:avLst>
                <a:gd name="adj1" fmla="val 16120"/>
                <a:gd name="adj2" fmla="val 16110"/>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5"/>
            <p:cNvSpPr/>
            <p:nvPr/>
          </p:nvSpPr>
          <p:spPr>
            <a:xfrm>
              <a:off x="1714544" y="2434166"/>
              <a:ext cx="1711813" cy="1500505"/>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t" anchorCtr="0">
              <a:noAutofit/>
            </a:bodyPr>
            <a:lstStyle/>
            <a:p>
              <a:pPr lvl="0" algn="l" defTabSz="2222500" latinLnBrk="1">
                <a:lnSpc>
                  <a:spcPct val="90000"/>
                </a:lnSpc>
                <a:spcBef>
                  <a:spcPct val="0"/>
                </a:spcBef>
                <a:spcAft>
                  <a:spcPct val="35000"/>
                </a:spcAft>
              </a:pPr>
              <a:endParaRPr lang="ko-KR" altLang="en-US" sz="5000" kern="1200"/>
            </a:p>
          </p:txBody>
        </p:sp>
        <p:sp>
          <p:nvSpPr>
            <p:cNvPr id="7" name="Isosceles Triangle 6"/>
            <p:cNvSpPr/>
            <p:nvPr/>
          </p:nvSpPr>
          <p:spPr>
            <a:xfrm>
              <a:off x="2946521" y="1728046"/>
              <a:ext cx="322983" cy="322983"/>
            </a:xfrm>
            <a:prstGeom prst="triangle">
              <a:avLst>
                <a:gd name="adj" fmla="val 100000"/>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L-Shape 7"/>
            <p:cNvSpPr/>
            <p:nvPr/>
          </p:nvSpPr>
          <p:spPr>
            <a:xfrm rot="5400000">
              <a:off x="3809576" y="1349828"/>
              <a:ext cx="1310353" cy="2099073"/>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3810138" y="1915610"/>
              <a:ext cx="1711813" cy="1500505"/>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t" anchorCtr="0">
              <a:noAutofit/>
            </a:bodyPr>
            <a:lstStyle/>
            <a:p>
              <a:pPr lvl="0" algn="l" defTabSz="2222500" latinLnBrk="1">
                <a:lnSpc>
                  <a:spcPct val="90000"/>
                </a:lnSpc>
                <a:spcBef>
                  <a:spcPct val="0"/>
                </a:spcBef>
                <a:spcAft>
                  <a:spcPct val="35000"/>
                </a:spcAft>
              </a:pPr>
              <a:endParaRPr lang="ko-KR" altLang="en-US" sz="5000" kern="1200"/>
            </a:p>
          </p:txBody>
        </p:sp>
        <p:sp>
          <p:nvSpPr>
            <p:cNvPr id="10" name="Isosceles Triangle 9"/>
            <p:cNvSpPr/>
            <p:nvPr/>
          </p:nvSpPr>
          <p:spPr>
            <a:xfrm>
              <a:off x="5191306" y="1209490"/>
              <a:ext cx="322983" cy="322983"/>
            </a:xfrm>
            <a:prstGeom prst="triangle">
              <a:avLst>
                <a:gd name="adj" fmla="val 10000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L-Shape 10"/>
            <p:cNvSpPr/>
            <p:nvPr/>
          </p:nvSpPr>
          <p:spPr>
            <a:xfrm rot="5400000">
              <a:off x="6054360" y="848073"/>
              <a:ext cx="1310355" cy="2099073"/>
            </a:xfrm>
            <a:prstGeom prst="corner">
              <a:avLst>
                <a:gd name="adj1" fmla="val 16120"/>
                <a:gd name="adj2" fmla="val 16110"/>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5905732" y="1397053"/>
              <a:ext cx="1711813" cy="1500505"/>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t" anchorCtr="0">
              <a:noAutofit/>
            </a:bodyPr>
            <a:lstStyle/>
            <a:p>
              <a:pPr lvl="0" algn="l" defTabSz="2222500" latinLnBrk="1">
                <a:lnSpc>
                  <a:spcPct val="90000"/>
                </a:lnSpc>
                <a:spcBef>
                  <a:spcPct val="0"/>
                </a:spcBef>
                <a:spcAft>
                  <a:spcPct val="35000"/>
                </a:spcAft>
              </a:pPr>
              <a:endParaRPr lang="ko-KR" altLang="en-US" sz="5000" kern="1200"/>
            </a:p>
          </p:txBody>
        </p:sp>
        <p:sp>
          <p:nvSpPr>
            <p:cNvPr id="13" name="Isosceles Triangle 12"/>
            <p:cNvSpPr/>
            <p:nvPr/>
          </p:nvSpPr>
          <p:spPr>
            <a:xfrm>
              <a:off x="7436091" y="741341"/>
              <a:ext cx="322983" cy="322983"/>
            </a:xfrm>
            <a:prstGeom prst="triangle">
              <a:avLst>
                <a:gd name="adj" fmla="val 100000"/>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L-Shape 13"/>
            <p:cNvSpPr/>
            <p:nvPr/>
          </p:nvSpPr>
          <p:spPr>
            <a:xfrm rot="5400000">
              <a:off x="8299143" y="346317"/>
              <a:ext cx="1310354" cy="2099073"/>
            </a:xfrm>
            <a:prstGeom prst="corner">
              <a:avLst>
                <a:gd name="adj1" fmla="val 16120"/>
                <a:gd name="adj2" fmla="val 1611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9" name="TextBox 18"/>
          <p:cNvSpPr txBox="1"/>
          <p:nvPr/>
        </p:nvSpPr>
        <p:spPr>
          <a:xfrm>
            <a:off x="673029" y="4478444"/>
            <a:ext cx="1460197"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Unexamined identity</a:t>
            </a:r>
            <a:endParaRPr lang="ko-KR" altLang="en-US" sz="1200" dirty="0">
              <a:solidFill>
                <a:schemeClr val="tx1">
                  <a:lumMod val="75000"/>
                  <a:lumOff val="25000"/>
                </a:schemeClr>
              </a:solidFill>
              <a:cs typeface="Arial" pitchFamily="34" charset="0"/>
            </a:endParaRPr>
          </a:p>
        </p:txBody>
      </p:sp>
      <p:sp>
        <p:nvSpPr>
          <p:cNvPr id="20" name="TextBox 19"/>
          <p:cNvSpPr txBox="1"/>
          <p:nvPr/>
        </p:nvSpPr>
        <p:spPr>
          <a:xfrm>
            <a:off x="363733" y="3621022"/>
            <a:ext cx="1460197"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First stage</a:t>
            </a:r>
            <a:endParaRPr lang="ko-KR" altLang="en-US" sz="1200" b="1" dirty="0">
              <a:solidFill>
                <a:schemeClr val="tx1">
                  <a:lumMod val="75000"/>
                  <a:lumOff val="25000"/>
                </a:schemeClr>
              </a:solidFill>
              <a:cs typeface="Arial" pitchFamily="34" charset="0"/>
            </a:endParaRPr>
          </a:p>
        </p:txBody>
      </p:sp>
      <p:sp>
        <p:nvSpPr>
          <p:cNvPr id="21" name="TextBox 20"/>
          <p:cNvSpPr txBox="1"/>
          <p:nvPr/>
        </p:nvSpPr>
        <p:spPr>
          <a:xfrm>
            <a:off x="2806101" y="3854731"/>
            <a:ext cx="1460197"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Conformity</a:t>
            </a:r>
            <a:endParaRPr lang="ko-KR" altLang="en-US" sz="1200" dirty="0">
              <a:solidFill>
                <a:schemeClr val="tx1">
                  <a:lumMod val="75000"/>
                  <a:lumOff val="25000"/>
                </a:schemeClr>
              </a:solidFill>
              <a:cs typeface="Arial" pitchFamily="34" charset="0"/>
            </a:endParaRPr>
          </a:p>
        </p:txBody>
      </p:sp>
      <p:sp>
        <p:nvSpPr>
          <p:cNvPr id="23" name="TextBox 22"/>
          <p:cNvSpPr txBox="1"/>
          <p:nvPr/>
        </p:nvSpPr>
        <p:spPr>
          <a:xfrm>
            <a:off x="4939173" y="3231021"/>
            <a:ext cx="1460197"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Resistance and separatism</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4629877" y="2340879"/>
            <a:ext cx="1460197"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Third stage</a:t>
            </a:r>
            <a:endParaRPr lang="ko-KR" altLang="en-US" sz="1200" b="1" dirty="0">
              <a:solidFill>
                <a:schemeClr val="tx1">
                  <a:lumMod val="75000"/>
                  <a:lumOff val="25000"/>
                </a:schemeClr>
              </a:solidFill>
              <a:cs typeface="Arial" pitchFamily="34" charset="0"/>
            </a:endParaRPr>
          </a:p>
        </p:txBody>
      </p:sp>
      <p:sp>
        <p:nvSpPr>
          <p:cNvPr id="25" name="TextBox 24"/>
          <p:cNvSpPr txBox="1"/>
          <p:nvPr/>
        </p:nvSpPr>
        <p:spPr>
          <a:xfrm>
            <a:off x="7072243" y="2607310"/>
            <a:ext cx="1460197"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Integration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6762948" y="1700809"/>
            <a:ext cx="1460197"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Final stage</a:t>
            </a:r>
            <a:endParaRPr lang="ko-KR" altLang="en-US" sz="1200" b="1" dirty="0">
              <a:solidFill>
                <a:schemeClr val="tx1">
                  <a:lumMod val="75000"/>
                  <a:lumOff val="25000"/>
                </a:schemeClr>
              </a:solidFill>
              <a:cs typeface="Arial" pitchFamily="34" charset="0"/>
            </a:endParaRPr>
          </a:p>
        </p:txBody>
      </p:sp>
      <p:sp>
        <p:nvSpPr>
          <p:cNvPr id="28" name="TextBox 27"/>
          <p:cNvSpPr txBox="1"/>
          <p:nvPr/>
        </p:nvSpPr>
        <p:spPr>
          <a:xfrm>
            <a:off x="2496805" y="2980950"/>
            <a:ext cx="1460197"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Second stage</a:t>
            </a:r>
            <a:endParaRPr lang="ko-KR" altLang="en-US" sz="1200" b="1" dirty="0">
              <a:solidFill>
                <a:schemeClr val="tx1">
                  <a:lumMod val="75000"/>
                  <a:lumOff val="25000"/>
                </a:schemeClr>
              </a:solidFill>
              <a:cs typeface="Arial" pitchFamily="34" charset="0"/>
            </a:endParaRPr>
          </a:p>
        </p:txBody>
      </p:sp>
      <p:sp>
        <p:nvSpPr>
          <p:cNvPr id="31" name="TextBox 30"/>
          <p:cNvSpPr txBox="1"/>
          <p:nvPr/>
        </p:nvSpPr>
        <p:spPr>
          <a:xfrm>
            <a:off x="4499992" y="6405331"/>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
        <p:nvSpPr>
          <p:cNvPr id="32" name="TextBox 31"/>
          <p:cNvSpPr txBox="1"/>
          <p:nvPr/>
        </p:nvSpPr>
        <p:spPr>
          <a:xfrm>
            <a:off x="5148065" y="5137617"/>
            <a:ext cx="3559303" cy="830997"/>
          </a:xfrm>
          <a:prstGeom prst="rect">
            <a:avLst/>
          </a:prstGeom>
          <a:noFill/>
        </p:spPr>
        <p:txBody>
          <a:bodyPr wrap="square" rtlCol="0">
            <a:spAutoFit/>
          </a:bodyPr>
          <a:lstStyle/>
          <a:p>
            <a:r>
              <a:rPr lang="en-US" altLang="ko-KR" sz="1200" dirty="0" smtClean="0">
                <a:cs typeface="Arial" pitchFamily="34" charset="0"/>
              </a:rPr>
              <a:t>Based on how they were achieved, your identities can also be classified as ascribed or avowed. This refers to whether your identities were obtained involuntarily or voluntarily.</a:t>
            </a:r>
            <a:endParaRPr lang="ko-KR" altLang="en-US" sz="1200" dirty="0">
              <a:cs typeface="Arial" pitchFamily="34" charset="0"/>
            </a:endParaRPr>
          </a:p>
        </p:txBody>
      </p:sp>
    </p:spTree>
    <p:extLst>
      <p:ext uri="{BB962C8B-B14F-4D97-AF65-F5344CB8AC3E}">
        <p14:creationId xmlns:p14="http://schemas.microsoft.com/office/powerpoint/2010/main" val="1040394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LEARNING STEREOTYPES</a:t>
            </a:r>
            <a:endParaRPr lang="en-US" dirty="0"/>
          </a:p>
        </p:txBody>
      </p:sp>
      <p:sp>
        <p:nvSpPr>
          <p:cNvPr id="3" name="Text Placeholder 2"/>
          <p:cNvSpPr>
            <a:spLocks noGrp="1"/>
          </p:cNvSpPr>
          <p:nvPr>
            <p:ph type="body" sz="quarter" idx="11"/>
          </p:nvPr>
        </p:nvSpPr>
        <p:spPr/>
        <p:txBody>
          <a:bodyPr/>
          <a:lstStyle/>
          <a:p>
            <a:r>
              <a:rPr lang="en-US" dirty="0" smtClean="0"/>
              <a:t>When do we learn stereotypes?</a:t>
            </a:r>
            <a:endParaRPr lang="en-US" dirty="0"/>
          </a:p>
        </p:txBody>
      </p:sp>
      <p:sp>
        <p:nvSpPr>
          <p:cNvPr id="4" name="TextBox 3"/>
          <p:cNvSpPr txBox="1"/>
          <p:nvPr/>
        </p:nvSpPr>
        <p:spPr>
          <a:xfrm>
            <a:off x="755576" y="1508787"/>
            <a:ext cx="4032448" cy="3785652"/>
          </a:xfrm>
          <a:prstGeom prst="rect">
            <a:avLst/>
          </a:prstGeom>
          <a:noFill/>
        </p:spPr>
        <p:txBody>
          <a:bodyPr wrap="square" rtlCol="0">
            <a:spAutoFit/>
          </a:bodyPr>
          <a:lstStyle/>
          <a:p>
            <a:pPr algn="just" latinLnBrk="0"/>
            <a:r>
              <a:rPr lang="en-US" sz="1200" dirty="0"/>
              <a:t>Remember, you are not born with stereotypes; they are learned, and </a:t>
            </a:r>
            <a:r>
              <a:rPr lang="en-US" sz="1200" dirty="0" smtClean="0"/>
              <a:t>like culture</a:t>
            </a:r>
            <a:r>
              <a:rPr lang="en-US" sz="1200" dirty="0"/>
              <a:t>, they are learned in a variety of ways. </a:t>
            </a:r>
            <a:endParaRPr lang="en-US" sz="1200" dirty="0" smtClean="0"/>
          </a:p>
          <a:p>
            <a:pPr algn="just" latinLnBrk="0"/>
            <a:endParaRPr lang="en-US" sz="1200" dirty="0"/>
          </a:p>
          <a:p>
            <a:pPr algn="just" latinLnBrk="0"/>
            <a:r>
              <a:rPr lang="en-US" sz="1200" dirty="0" smtClean="0"/>
              <a:t>The </a:t>
            </a:r>
            <a:r>
              <a:rPr lang="en-US" sz="1200" dirty="0"/>
              <a:t>most obvious, and perhaps </a:t>
            </a:r>
            <a:r>
              <a:rPr lang="en-US" sz="1200" dirty="0" smtClean="0"/>
              <a:t>most important</a:t>
            </a:r>
            <a:r>
              <a:rPr lang="en-US" sz="1200" dirty="0"/>
              <a:t>, agent of stereotypes is the socialization process, which begins with </a:t>
            </a:r>
            <a:r>
              <a:rPr lang="en-US" sz="1200" dirty="0" smtClean="0"/>
              <a:t>our parents</a:t>
            </a:r>
            <a:r>
              <a:rPr lang="en-US" sz="1200" dirty="0"/>
              <a:t>. While many parents try to avoid teaching their children to think in </a:t>
            </a:r>
            <a:r>
              <a:rPr lang="en-US" sz="1200" dirty="0" smtClean="0"/>
              <a:t>stereotypes, we </a:t>
            </a:r>
            <a:r>
              <a:rPr lang="en-US" sz="1200" dirty="0"/>
              <a:t>tend to agree with Schneider when he notes that often parents directly </a:t>
            </a:r>
            <a:r>
              <a:rPr lang="en-US" sz="1200" dirty="0" smtClean="0"/>
              <a:t>or indirectly </a:t>
            </a:r>
            <a:r>
              <a:rPr lang="en-US" sz="1200" dirty="0"/>
              <a:t>actually promote </a:t>
            </a:r>
            <a:r>
              <a:rPr lang="en-US" sz="1200" dirty="0" smtClean="0"/>
              <a:t>them.</a:t>
            </a:r>
          </a:p>
          <a:p>
            <a:pPr algn="just" latinLnBrk="0"/>
            <a:endParaRPr lang="en-US" sz="1200" dirty="0"/>
          </a:p>
          <a:p>
            <a:pPr algn="just" latinLnBrk="0"/>
            <a:r>
              <a:rPr lang="en-US" sz="1200" dirty="0"/>
              <a:t>Many stereotypes are generated by the mass media and widely disseminated </a:t>
            </a:r>
            <a:r>
              <a:rPr lang="en-US" sz="1200" dirty="0" smtClean="0"/>
              <a:t>through a </a:t>
            </a:r>
            <a:r>
              <a:rPr lang="en-US" sz="1200" dirty="0"/>
              <a:t>variety of formats such as advertisements, movies, and TV sitcoms, soap operas, </a:t>
            </a:r>
            <a:r>
              <a:rPr lang="en-US" sz="1200" dirty="0" smtClean="0"/>
              <a:t>and reality </a:t>
            </a:r>
            <a:r>
              <a:rPr lang="en-US" sz="1200" dirty="0"/>
              <a:t>shows. </a:t>
            </a:r>
            <a:endParaRPr lang="en-US" sz="1200" dirty="0" smtClean="0"/>
          </a:p>
          <a:p>
            <a:pPr algn="just" latinLnBrk="0"/>
            <a:endParaRPr lang="en-US" sz="1200" dirty="0"/>
          </a:p>
          <a:p>
            <a:pPr algn="just" latinLnBrk="0"/>
            <a:r>
              <a:rPr lang="en-US" sz="1200" dirty="0" smtClean="0"/>
              <a:t>Television </a:t>
            </a:r>
            <a:r>
              <a:rPr lang="en-US" sz="1200" dirty="0"/>
              <a:t>has been guilty of providing distorted images of many </a:t>
            </a:r>
            <a:r>
              <a:rPr lang="en-US" sz="1200" dirty="0" smtClean="0"/>
              <a:t>ethnic groups</a:t>
            </a:r>
            <a:r>
              <a:rPr lang="en-US" sz="1200" dirty="0"/>
              <a:t>, the elderly, and gay people. Media has also played a role in perpetuating </a:t>
            </a:r>
            <a:r>
              <a:rPr lang="en-US" sz="1200" dirty="0" smtClean="0"/>
              <a:t>certain stereotyped </a:t>
            </a:r>
            <a:r>
              <a:rPr lang="en-US" sz="1200" dirty="0"/>
              <a:t>perceptions of women and men.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579003"/>
            <a:ext cx="2736304" cy="4907104"/>
          </a:xfrm>
          <a:prstGeom prst="rect">
            <a:avLst/>
          </a:prstGeom>
        </p:spPr>
      </p:pic>
      <p:sp>
        <p:nvSpPr>
          <p:cNvPr id="6" name="TextBox 5"/>
          <p:cNvSpPr txBox="1"/>
          <p:nvPr/>
        </p:nvSpPr>
        <p:spPr>
          <a:xfrm>
            <a:off x="4499992" y="6405333"/>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337919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ipe(down)">
                                      <p:cBhvr>
                                        <p:cTn id="61" dur="580">
                                          <p:stCondLst>
                                            <p:cond delay="0"/>
                                          </p:stCondLst>
                                        </p:cTn>
                                        <p:tgtEl>
                                          <p:spTgt spid="4">
                                            <p:txEl>
                                              <p:pRg st="6" end="6"/>
                                            </p:txEl>
                                          </p:spTgt>
                                        </p:tgtEl>
                                      </p:cBhvr>
                                    </p:animEffect>
                                    <p:anim calcmode="lin" valueType="num">
                                      <p:cBhvr>
                                        <p:cTn id="62"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6" end="6"/>
                                            </p:txEl>
                                          </p:spTgt>
                                        </p:tgtEl>
                                      </p:cBhvr>
                                      <p:to x="100000" y="60000"/>
                                    </p:animScale>
                                    <p:animScale>
                                      <p:cBhvr>
                                        <p:cTn id="68" dur="166" decel="50000">
                                          <p:stCondLst>
                                            <p:cond delay="676"/>
                                          </p:stCondLst>
                                        </p:cTn>
                                        <p:tgtEl>
                                          <p:spTgt spid="4">
                                            <p:txEl>
                                              <p:pRg st="6" end="6"/>
                                            </p:txEl>
                                          </p:spTgt>
                                        </p:tgtEl>
                                      </p:cBhvr>
                                      <p:to x="100000" y="100000"/>
                                    </p:animScale>
                                    <p:animScale>
                                      <p:cBhvr>
                                        <p:cTn id="69" dur="26">
                                          <p:stCondLst>
                                            <p:cond delay="1312"/>
                                          </p:stCondLst>
                                        </p:cTn>
                                        <p:tgtEl>
                                          <p:spTgt spid="4">
                                            <p:txEl>
                                              <p:pRg st="6" end="6"/>
                                            </p:txEl>
                                          </p:spTgt>
                                        </p:tgtEl>
                                      </p:cBhvr>
                                      <p:to x="100000" y="80000"/>
                                    </p:animScale>
                                    <p:animScale>
                                      <p:cBhvr>
                                        <p:cTn id="70" dur="166" decel="50000">
                                          <p:stCondLst>
                                            <p:cond delay="1338"/>
                                          </p:stCondLst>
                                        </p:cTn>
                                        <p:tgtEl>
                                          <p:spTgt spid="4">
                                            <p:txEl>
                                              <p:pRg st="6" end="6"/>
                                            </p:txEl>
                                          </p:spTgt>
                                        </p:tgtEl>
                                      </p:cBhvr>
                                      <p:to x="100000" y="100000"/>
                                    </p:animScale>
                                    <p:animScale>
                                      <p:cBhvr>
                                        <p:cTn id="71" dur="26">
                                          <p:stCondLst>
                                            <p:cond delay="1642"/>
                                          </p:stCondLst>
                                        </p:cTn>
                                        <p:tgtEl>
                                          <p:spTgt spid="4">
                                            <p:txEl>
                                              <p:pRg st="6" end="6"/>
                                            </p:txEl>
                                          </p:spTgt>
                                        </p:tgtEl>
                                      </p:cBhvr>
                                      <p:to x="100000" y="90000"/>
                                    </p:animScale>
                                    <p:animScale>
                                      <p:cBhvr>
                                        <p:cTn id="72" dur="166" decel="50000">
                                          <p:stCondLst>
                                            <p:cond delay="1668"/>
                                          </p:stCondLst>
                                        </p:cTn>
                                        <p:tgtEl>
                                          <p:spTgt spid="4">
                                            <p:txEl>
                                              <p:pRg st="6" end="6"/>
                                            </p:txEl>
                                          </p:spTgt>
                                        </p:tgtEl>
                                      </p:cBhvr>
                                      <p:to x="100000" y="100000"/>
                                    </p:animScale>
                                    <p:animScale>
                                      <p:cBhvr>
                                        <p:cTn id="73" dur="26">
                                          <p:stCondLst>
                                            <p:cond delay="1808"/>
                                          </p:stCondLst>
                                        </p:cTn>
                                        <p:tgtEl>
                                          <p:spTgt spid="4">
                                            <p:txEl>
                                              <p:pRg st="6" end="6"/>
                                            </p:txEl>
                                          </p:spTgt>
                                        </p:tgtEl>
                                      </p:cBhvr>
                                      <p:to x="100000" y="95000"/>
                                    </p:animScale>
                                    <p:animScale>
                                      <p:cBhvr>
                                        <p:cTn id="74" dur="166" decel="50000">
                                          <p:stCondLst>
                                            <p:cond delay="1834"/>
                                          </p:stCondLst>
                                        </p:cTn>
                                        <p:tgtEl>
                                          <p:spTgt spid="4">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ahoma" pitchFamily="34" charset="0"/>
            </a:endParaRPr>
          </a:p>
        </p:txBody>
      </p:sp>
      <p:sp>
        <p:nvSpPr>
          <p:cNvPr id="75788" name="Rectangle 12"/>
          <p:cNvSpPr>
            <a:spLocks noGrp="1" noChangeArrowheads="1"/>
          </p:cNvSpPr>
          <p:nvPr>
            <p:ph type="title"/>
          </p:nvPr>
        </p:nvSpPr>
        <p:spPr/>
        <p:txBody>
          <a:bodyPr/>
          <a:lstStyle/>
          <a:p>
            <a:r>
              <a:rPr lang="en-US" sz="2800" dirty="0" smtClean="0"/>
              <a:t>The </a:t>
            </a:r>
            <a:r>
              <a:rPr lang="en-US" sz="2800" dirty="0" smtClean="0"/>
              <a:t>reasons</a:t>
            </a:r>
            <a:r>
              <a:rPr lang="en-US" sz="2800" dirty="0"/>
              <a:t> </a:t>
            </a:r>
            <a:r>
              <a:rPr lang="en-US" sz="2800" dirty="0" smtClean="0"/>
              <a:t>of Learning Intercultural Communication</a:t>
            </a:r>
            <a:endParaRPr lang="en-US" sz="2800" dirty="0"/>
          </a:p>
        </p:txBody>
      </p:sp>
      <p:sp>
        <p:nvSpPr>
          <p:cNvPr id="75789" name="Rectangle 13"/>
          <p:cNvSpPr>
            <a:spLocks noGrp="1" noChangeArrowheads="1"/>
          </p:cNvSpPr>
          <p:nvPr>
            <p:ph idx="1"/>
          </p:nvPr>
        </p:nvSpPr>
        <p:spPr>
          <a:xfrm>
            <a:off x="828675" y="1304925"/>
            <a:ext cx="7705725" cy="4895850"/>
          </a:xfrm>
        </p:spPr>
        <p:txBody>
          <a:bodyPr/>
          <a:lstStyle/>
          <a:p>
            <a:r>
              <a:rPr lang="en-US" dirty="0" smtClean="0"/>
              <a:t>Globalization</a:t>
            </a:r>
          </a:p>
          <a:p>
            <a:pPr lvl="1"/>
            <a:r>
              <a:rPr lang="en-US" sz="1800" dirty="0" smtClean="0"/>
              <a:t>World Trade and International Business</a:t>
            </a:r>
          </a:p>
          <a:p>
            <a:pPr lvl="1"/>
            <a:r>
              <a:rPr lang="en-US" sz="1800" dirty="0" smtClean="0"/>
              <a:t>Technology and Travel</a:t>
            </a:r>
          </a:p>
          <a:p>
            <a:pPr lvl="1"/>
            <a:r>
              <a:rPr lang="en-US" sz="1800" dirty="0" smtClean="0"/>
              <a:t>Competition for Natural Resources</a:t>
            </a:r>
          </a:p>
          <a:p>
            <a:r>
              <a:rPr lang="en-US" dirty="0" smtClean="0"/>
              <a:t>International Conflict and Security</a:t>
            </a:r>
          </a:p>
          <a:p>
            <a:r>
              <a:rPr lang="en-US" dirty="0" smtClean="0"/>
              <a:t>Environmental Challenges</a:t>
            </a:r>
          </a:p>
          <a:p>
            <a:r>
              <a:rPr lang="en-US" dirty="0" smtClean="0"/>
              <a:t>World Health Issue</a:t>
            </a:r>
          </a:p>
          <a:p>
            <a:r>
              <a:rPr lang="en-US" dirty="0" smtClean="0"/>
              <a:t>Shifting Population</a:t>
            </a:r>
          </a:p>
          <a:p>
            <a:pPr lvl="1"/>
            <a:r>
              <a:rPr lang="en-US" sz="1800" dirty="0" smtClean="0"/>
              <a:t>Immigration</a:t>
            </a:r>
          </a:p>
          <a:p>
            <a:pPr lvl="1"/>
            <a:r>
              <a:rPr lang="en-US" sz="1800" dirty="0" smtClean="0"/>
              <a:t>The aging population</a:t>
            </a:r>
          </a:p>
          <a:p>
            <a:pPr lvl="1"/>
            <a:r>
              <a:rPr lang="en-US" sz="1800" dirty="0" smtClean="0"/>
              <a:t>Multicultural Society</a:t>
            </a:r>
          </a:p>
          <a:p>
            <a:pPr marL="457200" lvl="1" indent="0">
              <a:buNone/>
            </a:pPr>
            <a:endParaRPr lang="en-US" sz="1800" dirty="0" smtClean="0"/>
          </a:p>
          <a:p>
            <a:endParaRPr lang="en-US" dirty="0"/>
          </a:p>
        </p:txBody>
      </p:sp>
      <p:sp>
        <p:nvSpPr>
          <p:cNvPr id="4" name="Footer Placeholder 3"/>
          <p:cNvSpPr>
            <a:spLocks noGrp="1"/>
          </p:cNvSpPr>
          <p:nvPr>
            <p:ph type="ftr" sz="quarter" idx="11"/>
          </p:nvPr>
        </p:nvSpPr>
        <p:spPr>
          <a:xfrm>
            <a:off x="1066800" y="6324600"/>
            <a:ext cx="3636963" cy="349250"/>
          </a:xfrm>
        </p:spPr>
        <p:txBody>
          <a:bodyPr/>
          <a:lstStyle/>
          <a:p>
            <a:r>
              <a:rPr lang="en-US" dirty="0" smtClean="0"/>
              <a:t>Samovar et all. 2010. Communication Between Cultures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551429"/>
            <a:ext cx="3505200" cy="3306572"/>
          </a:xfrm>
          <a:prstGeom prst="rect">
            <a:avLst/>
          </a:prstGeom>
        </p:spPr>
      </p:pic>
    </p:spTree>
    <p:extLst>
      <p:ext uri="{BB962C8B-B14F-4D97-AF65-F5344CB8AC3E}">
        <p14:creationId xmlns:p14="http://schemas.microsoft.com/office/powerpoint/2010/main" val="1720703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Dark Side of Identity</a:t>
            </a:r>
            <a:endParaRPr lang="en-US" dirty="0"/>
          </a:p>
        </p:txBody>
      </p:sp>
      <p:sp>
        <p:nvSpPr>
          <p:cNvPr id="3" name="Text Placeholder 2"/>
          <p:cNvSpPr>
            <a:spLocks noGrp="1"/>
          </p:cNvSpPr>
          <p:nvPr>
            <p:ph type="body" sz="quarter" idx="11"/>
          </p:nvPr>
        </p:nvSpPr>
        <p:spPr/>
        <p:txBody>
          <a:bodyPr/>
          <a:lstStyle/>
          <a:p>
            <a:r>
              <a:rPr lang="en-US" dirty="0" smtClean="0"/>
              <a:t>Prejudice</a:t>
            </a:r>
            <a:endParaRPr lang="en-US" dirty="0"/>
          </a:p>
        </p:txBody>
      </p:sp>
      <p:sp>
        <p:nvSpPr>
          <p:cNvPr id="4" name="TextBox 3"/>
          <p:cNvSpPr txBox="1"/>
          <p:nvPr/>
        </p:nvSpPr>
        <p:spPr>
          <a:xfrm>
            <a:off x="755576" y="1508787"/>
            <a:ext cx="3456384" cy="2492990"/>
          </a:xfrm>
          <a:prstGeom prst="rect">
            <a:avLst/>
          </a:prstGeom>
          <a:noFill/>
        </p:spPr>
        <p:txBody>
          <a:bodyPr wrap="square" rtlCol="0">
            <a:spAutoFit/>
          </a:bodyPr>
          <a:lstStyle/>
          <a:p>
            <a:pPr algn="just" latinLnBrk="0"/>
            <a:r>
              <a:rPr lang="en-US" sz="1200" dirty="0" smtClean="0"/>
              <a:t>Prejudice occurs when a person holds a generalization about a group of people or things, often based on little or no factual experience. Prejudice can be positive (liking a certain group or thing) or negative (disliking a certain group or thing).</a:t>
            </a:r>
          </a:p>
          <a:p>
            <a:pPr algn="just" latinLnBrk="0"/>
            <a:endParaRPr lang="en-US" sz="1200" dirty="0" smtClean="0"/>
          </a:p>
          <a:p>
            <a:pPr algn="just" latinLnBrk="0"/>
            <a:r>
              <a:rPr lang="en-US" sz="1200" dirty="0" smtClean="0"/>
              <a:t>In a communication setting, according to </a:t>
            </a:r>
            <a:r>
              <a:rPr lang="en-US" sz="1200" dirty="0" err="1" smtClean="0"/>
              <a:t>Ruscher</a:t>
            </a:r>
            <a:r>
              <a:rPr lang="en-US" sz="1200" dirty="0" smtClean="0"/>
              <a:t>, the negative feelings and attitudes held by those who hold a prejudicial perspective are often exhibited through the use of group labels, hostile humor, or speech that alleges the superiority of one group over another.</a:t>
            </a:r>
            <a:endParaRPr lang="en-US" sz="1200" dirty="0"/>
          </a:p>
        </p:txBody>
      </p:sp>
      <p:sp>
        <p:nvSpPr>
          <p:cNvPr id="5" name="TextBox 4"/>
          <p:cNvSpPr txBox="1"/>
          <p:nvPr/>
        </p:nvSpPr>
        <p:spPr>
          <a:xfrm>
            <a:off x="4572000" y="1519197"/>
            <a:ext cx="4032448" cy="3785652"/>
          </a:xfrm>
          <a:prstGeom prst="rect">
            <a:avLst/>
          </a:prstGeom>
          <a:noFill/>
        </p:spPr>
        <p:txBody>
          <a:bodyPr wrap="square" rtlCol="0">
            <a:spAutoFit/>
          </a:bodyPr>
          <a:lstStyle/>
          <a:p>
            <a:pPr algn="just" latinLnBrk="0"/>
            <a:r>
              <a:rPr lang="en-US" sz="1200" b="1" dirty="0" smtClean="0"/>
              <a:t>The Functions of Prejudice</a:t>
            </a:r>
          </a:p>
          <a:p>
            <a:pPr marL="228600" indent="-228600" algn="just" latinLnBrk="0">
              <a:buAutoNum type="arabicParenBoth"/>
            </a:pPr>
            <a:endParaRPr lang="en-US" sz="1200" dirty="0"/>
          </a:p>
          <a:p>
            <a:pPr marL="228600" indent="-228600" algn="just" latinLnBrk="0">
              <a:buAutoNum type="arabicParenBoth"/>
            </a:pPr>
            <a:r>
              <a:rPr lang="en-US" sz="1200" dirty="0" smtClean="0"/>
              <a:t>The </a:t>
            </a:r>
            <a:r>
              <a:rPr lang="en-US" sz="1200" i="1" dirty="0"/>
              <a:t>ego-defensive function </a:t>
            </a:r>
            <a:r>
              <a:rPr lang="en-US" sz="1200" dirty="0"/>
              <a:t>allows individuals to hold a prejudice while denying </a:t>
            </a:r>
            <a:r>
              <a:rPr lang="en-US" sz="1200" dirty="0" smtClean="0"/>
              <a:t>to themselves </a:t>
            </a:r>
            <a:r>
              <a:rPr lang="en-US" sz="1200" dirty="0"/>
              <a:t>that they possess negative beliefs about a </a:t>
            </a:r>
            <a:r>
              <a:rPr lang="en-US" sz="1200" dirty="0" smtClean="0"/>
              <a:t>group.</a:t>
            </a:r>
          </a:p>
          <a:p>
            <a:pPr marL="228600" indent="-228600" algn="just" latinLnBrk="0">
              <a:buAutoNum type="arabicParenBoth"/>
            </a:pPr>
            <a:endParaRPr lang="en-US" sz="1200" dirty="0"/>
          </a:p>
          <a:p>
            <a:pPr marL="228600" indent="-228600" algn="just" latinLnBrk="0">
              <a:buAutoNum type="arabicParenBoth"/>
            </a:pPr>
            <a:r>
              <a:rPr lang="en-US" sz="1200" dirty="0" smtClean="0"/>
              <a:t>The </a:t>
            </a:r>
            <a:r>
              <a:rPr lang="en-US" sz="1200" i="1" dirty="0"/>
              <a:t>utilitarian function </a:t>
            </a:r>
            <a:r>
              <a:rPr lang="en-US" sz="1200" dirty="0"/>
              <a:t>permits people to believe that their prejudicial beliefs </a:t>
            </a:r>
            <a:r>
              <a:rPr lang="en-US" sz="1200" dirty="0" smtClean="0"/>
              <a:t>produce a </a:t>
            </a:r>
            <a:r>
              <a:rPr lang="en-US" sz="1200" dirty="0"/>
              <a:t>positive outcome. This is often found in situations where economic gain </a:t>
            </a:r>
            <a:r>
              <a:rPr lang="en-US" sz="1200" dirty="0" smtClean="0"/>
              <a:t>is involved.</a:t>
            </a:r>
          </a:p>
          <a:p>
            <a:pPr marL="228600" indent="-228600" algn="just" latinLnBrk="0">
              <a:buAutoNum type="arabicParenBoth"/>
            </a:pPr>
            <a:endParaRPr lang="en-US" sz="1200" dirty="0"/>
          </a:p>
          <a:p>
            <a:pPr marL="228600" indent="-228600" algn="just" latinLnBrk="0">
              <a:buAutoNum type="arabicParenBoth"/>
            </a:pPr>
            <a:r>
              <a:rPr lang="en-US" sz="1200" dirty="0" smtClean="0"/>
              <a:t>The </a:t>
            </a:r>
            <a:r>
              <a:rPr lang="en-US" sz="1200" i="1" dirty="0"/>
              <a:t>value-expressive function </a:t>
            </a:r>
            <a:r>
              <a:rPr lang="en-US" sz="1200" dirty="0"/>
              <a:t>occurs when people maintain their prejudice in </a:t>
            </a:r>
            <a:r>
              <a:rPr lang="en-US" sz="1200" dirty="0" smtClean="0"/>
              <a:t>the belief </a:t>
            </a:r>
            <a:r>
              <a:rPr lang="en-US" sz="1200" dirty="0"/>
              <a:t>that their attitudes represent the highest and most moral values of the </a:t>
            </a:r>
            <a:r>
              <a:rPr lang="en-US" sz="1200" dirty="0" smtClean="0"/>
              <a:t>culture.</a:t>
            </a:r>
          </a:p>
          <a:p>
            <a:pPr marL="228600" indent="-228600" algn="just" latinLnBrk="0">
              <a:buAutoNum type="arabicParenBoth"/>
            </a:pPr>
            <a:endParaRPr lang="en-US" sz="1200" dirty="0"/>
          </a:p>
          <a:p>
            <a:pPr marL="228600" indent="-228600" algn="just" latinLnBrk="0">
              <a:buAutoNum type="arabicParenBoth"/>
            </a:pPr>
            <a:r>
              <a:rPr lang="en-US" sz="1200" dirty="0" smtClean="0"/>
              <a:t>The </a:t>
            </a:r>
            <a:r>
              <a:rPr lang="en-US" sz="1200" i="1" dirty="0"/>
              <a:t>knowledge function </a:t>
            </a:r>
            <a:r>
              <a:rPr lang="en-US" sz="1200" dirty="0"/>
              <a:t>enables people to categorize, organize, and construct </a:t>
            </a:r>
            <a:r>
              <a:rPr lang="en-US" sz="1200" dirty="0" smtClean="0"/>
              <a:t>their perceptions </a:t>
            </a:r>
            <a:r>
              <a:rPr lang="en-US" sz="1200" dirty="0"/>
              <a:t>of other people in a manner they see as rational—even if that </a:t>
            </a:r>
            <a:r>
              <a:rPr lang="en-US" sz="1200" dirty="0" smtClean="0"/>
              <a:t>perception is </a:t>
            </a:r>
            <a:r>
              <a:rPr lang="en-US" sz="1200" dirty="0"/>
              <a:t>woefully inaccurate.</a:t>
            </a:r>
          </a:p>
        </p:txBody>
      </p:sp>
      <p:sp>
        <p:nvSpPr>
          <p:cNvPr id="6" name="TextBox 5"/>
          <p:cNvSpPr txBox="1"/>
          <p:nvPr/>
        </p:nvSpPr>
        <p:spPr>
          <a:xfrm>
            <a:off x="4499992" y="6405333"/>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20248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EXPRESSIONS </a:t>
            </a:r>
            <a:r>
              <a:rPr lang="en-US" b="1" dirty="0"/>
              <a:t>OF PREJUDICE</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Box 3"/>
          <p:cNvSpPr txBox="1"/>
          <p:nvPr/>
        </p:nvSpPr>
        <p:spPr>
          <a:xfrm>
            <a:off x="755576" y="1508787"/>
            <a:ext cx="4032448" cy="3046988"/>
          </a:xfrm>
          <a:prstGeom prst="rect">
            <a:avLst/>
          </a:prstGeom>
          <a:noFill/>
        </p:spPr>
        <p:txBody>
          <a:bodyPr wrap="square" rtlCol="0">
            <a:spAutoFit/>
          </a:bodyPr>
          <a:lstStyle/>
          <a:p>
            <a:pPr algn="just" latinLnBrk="0"/>
            <a:r>
              <a:rPr lang="en-US" sz="1200" dirty="0"/>
              <a:t>First, prejudice can be expressed through what </a:t>
            </a:r>
            <a:r>
              <a:rPr lang="en-US" sz="1200" dirty="0" err="1"/>
              <a:t>Allport</a:t>
            </a:r>
            <a:r>
              <a:rPr lang="en-US" sz="1200" dirty="0"/>
              <a:t> refers to as </a:t>
            </a:r>
            <a:r>
              <a:rPr lang="en-US" sz="1200" i="1" dirty="0" err="1" smtClean="0"/>
              <a:t>antilocution</a:t>
            </a:r>
            <a:r>
              <a:rPr lang="en-US" sz="1200" dirty="0" smtClean="0"/>
              <a:t>, which </a:t>
            </a:r>
            <a:r>
              <a:rPr lang="en-US" sz="1200" dirty="0"/>
              <a:t>involves talking about a member of the target group in negative and </a:t>
            </a:r>
            <a:r>
              <a:rPr lang="en-US" sz="1200" dirty="0" smtClean="0"/>
              <a:t>stereotypical terms.</a:t>
            </a:r>
          </a:p>
          <a:p>
            <a:pPr algn="just" latinLnBrk="0"/>
            <a:endParaRPr lang="en-US" sz="1200" dirty="0" smtClean="0"/>
          </a:p>
          <a:p>
            <a:pPr algn="just" latinLnBrk="0"/>
            <a:r>
              <a:rPr lang="en-US" sz="1200" dirty="0"/>
              <a:t>Second, people act out prejudice through </a:t>
            </a:r>
            <a:r>
              <a:rPr lang="en-US" sz="1200" i="1" dirty="0"/>
              <a:t>avoidance</a:t>
            </a:r>
            <a:r>
              <a:rPr lang="en-US" sz="1200" dirty="0"/>
              <a:t>. This occurs when </a:t>
            </a:r>
            <a:r>
              <a:rPr lang="en-US" sz="1200" dirty="0" smtClean="0"/>
              <a:t>people avoid </a:t>
            </a:r>
            <a:r>
              <a:rPr lang="en-US" sz="1200" dirty="0"/>
              <a:t>and/or withdraw from contact with the disliked group</a:t>
            </a:r>
            <a:r>
              <a:rPr lang="en-US" sz="1200" dirty="0" smtClean="0"/>
              <a:t>.</a:t>
            </a:r>
          </a:p>
          <a:p>
            <a:pPr algn="just" latinLnBrk="0"/>
            <a:endParaRPr lang="en-US" sz="1200" dirty="0"/>
          </a:p>
          <a:p>
            <a:pPr algn="just" latinLnBrk="0"/>
            <a:r>
              <a:rPr lang="en-US" sz="1200" dirty="0"/>
              <a:t>Third, when </a:t>
            </a:r>
            <a:r>
              <a:rPr lang="en-US" sz="1200" i="1" dirty="0"/>
              <a:t>discrimination </a:t>
            </a:r>
            <a:r>
              <a:rPr lang="en-US" sz="1200" dirty="0"/>
              <a:t>is the expression of prejudice, the prejudiced person </a:t>
            </a:r>
            <a:r>
              <a:rPr lang="en-US" sz="1200" dirty="0" smtClean="0"/>
              <a:t>will attempt </a:t>
            </a:r>
            <a:r>
              <a:rPr lang="en-US" sz="1200" dirty="0"/>
              <a:t>to exclude all members of the group in question from access to certain </a:t>
            </a:r>
            <a:r>
              <a:rPr lang="en-US" sz="1200" dirty="0" smtClean="0"/>
              <a:t>types of </a:t>
            </a:r>
            <a:r>
              <a:rPr lang="en-US" sz="1200" dirty="0"/>
              <a:t>employment, residential housing, political rights, educational and </a:t>
            </a:r>
            <a:r>
              <a:rPr lang="en-US" sz="1200" dirty="0" smtClean="0"/>
              <a:t>recreational opportunities</a:t>
            </a:r>
            <a:r>
              <a:rPr lang="en-US" sz="1200" dirty="0"/>
              <a:t>, churches, hospitals, or other social institutions</a:t>
            </a:r>
            <a:r>
              <a:rPr lang="en-US" sz="1200" dirty="0" smtClean="0"/>
              <a:t>.</a:t>
            </a:r>
          </a:p>
          <a:p>
            <a:pPr algn="just" latinLnBrk="0"/>
            <a:endParaRPr lang="en-US" sz="1200" dirty="0"/>
          </a:p>
        </p:txBody>
      </p:sp>
      <p:sp>
        <p:nvSpPr>
          <p:cNvPr id="5" name="TextBox 4"/>
          <p:cNvSpPr txBox="1"/>
          <p:nvPr/>
        </p:nvSpPr>
        <p:spPr>
          <a:xfrm>
            <a:off x="4932040" y="1508787"/>
            <a:ext cx="3816424" cy="1754326"/>
          </a:xfrm>
          <a:prstGeom prst="rect">
            <a:avLst/>
          </a:prstGeom>
          <a:noFill/>
        </p:spPr>
        <p:txBody>
          <a:bodyPr wrap="square" rtlCol="0">
            <a:spAutoFit/>
          </a:bodyPr>
          <a:lstStyle/>
          <a:p>
            <a:pPr algn="just" latinLnBrk="0"/>
            <a:r>
              <a:rPr lang="en-US" sz="1200" dirty="0" smtClean="0"/>
              <a:t>The </a:t>
            </a:r>
            <a:r>
              <a:rPr lang="en-US" sz="1200" dirty="0"/>
              <a:t>fourth level of prejudice involves </a:t>
            </a:r>
            <a:r>
              <a:rPr lang="en-US" sz="1200" i="1" dirty="0"/>
              <a:t>physical attacks</a:t>
            </a:r>
            <a:r>
              <a:rPr lang="en-US" sz="1200" dirty="0"/>
              <a:t>, which often escalate in hostility and intensity if left unchecked.</a:t>
            </a:r>
          </a:p>
          <a:p>
            <a:pPr algn="just" latinLnBrk="0"/>
            <a:endParaRPr lang="en-US" sz="1200" dirty="0" smtClean="0"/>
          </a:p>
          <a:p>
            <a:pPr algn="just" latinLnBrk="0"/>
            <a:r>
              <a:rPr lang="en-US" sz="1200" dirty="0" smtClean="0"/>
              <a:t>The </a:t>
            </a:r>
            <a:r>
              <a:rPr lang="en-US" sz="1200" dirty="0"/>
              <a:t>fifth, and most alarming, form of prejudice is </a:t>
            </a:r>
            <a:r>
              <a:rPr lang="en-US" sz="1200" i="1" dirty="0"/>
              <a:t>extermination</a:t>
            </a:r>
            <a:r>
              <a:rPr lang="en-US" sz="1200" dirty="0"/>
              <a:t>. This expression </a:t>
            </a:r>
            <a:r>
              <a:rPr lang="en-US" sz="1200" dirty="0" smtClean="0"/>
              <a:t>of prejudice </a:t>
            </a:r>
            <a:r>
              <a:rPr lang="en-US" sz="1200" dirty="0"/>
              <a:t>leads to acts of physical violence with the objective of removing or </a:t>
            </a:r>
            <a:r>
              <a:rPr lang="en-US" sz="1200" dirty="0" smtClean="0"/>
              <a:t>eliminating all </a:t>
            </a:r>
            <a:r>
              <a:rPr lang="en-US" sz="1200" dirty="0"/>
              <a:t>or major segments of the target group community.</a:t>
            </a:r>
          </a:p>
        </p:txBody>
      </p:sp>
      <p:sp>
        <p:nvSpPr>
          <p:cNvPr id="6" name="TextBox 5"/>
          <p:cNvSpPr txBox="1"/>
          <p:nvPr/>
        </p:nvSpPr>
        <p:spPr>
          <a:xfrm>
            <a:off x="4499992" y="6405333"/>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388626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CAUSES OF PREJUDICE</a:t>
            </a:r>
            <a:endParaRPr lang="en-US" dirty="0"/>
          </a:p>
        </p:txBody>
      </p:sp>
      <p:sp>
        <p:nvSpPr>
          <p:cNvPr id="3" name="Text Placeholder 2"/>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372885"/>
            <a:ext cx="3494162" cy="2795329"/>
          </a:xfrm>
          <a:prstGeom prst="rect">
            <a:avLst/>
          </a:prstGeom>
        </p:spPr>
      </p:pic>
      <p:sp>
        <p:nvSpPr>
          <p:cNvPr id="6" name="TextBox 5"/>
          <p:cNvSpPr txBox="1"/>
          <p:nvPr/>
        </p:nvSpPr>
        <p:spPr>
          <a:xfrm>
            <a:off x="1043608" y="1604799"/>
            <a:ext cx="3456384" cy="3477875"/>
          </a:xfrm>
          <a:prstGeom prst="rect">
            <a:avLst/>
          </a:prstGeom>
          <a:noFill/>
        </p:spPr>
        <p:txBody>
          <a:bodyPr wrap="square" rtlCol="0">
            <a:spAutoFit/>
          </a:bodyPr>
          <a:lstStyle/>
          <a:p>
            <a:pPr algn="just" latinLnBrk="0"/>
            <a:r>
              <a:rPr lang="en-US" sz="1100" dirty="0"/>
              <a:t>(1) </a:t>
            </a:r>
            <a:r>
              <a:rPr lang="en-US" sz="1100" i="1" dirty="0"/>
              <a:t>Societal sources</a:t>
            </a:r>
            <a:r>
              <a:rPr lang="en-US" sz="1100" dirty="0"/>
              <a:t>: A great deal of prejudice is built into the major organizations </a:t>
            </a:r>
            <a:r>
              <a:rPr lang="en-US" sz="1100" dirty="0" smtClean="0"/>
              <a:t>and institutions </a:t>
            </a:r>
            <a:r>
              <a:rPr lang="en-US" sz="1100" dirty="0"/>
              <a:t>of a society. According to </a:t>
            </a:r>
            <a:r>
              <a:rPr lang="en-US" sz="1100" dirty="0" err="1"/>
              <a:t>Oskamp</a:t>
            </a:r>
            <a:r>
              <a:rPr lang="en-US" sz="1100" dirty="0"/>
              <a:t>, these organizations </a:t>
            </a:r>
            <a:r>
              <a:rPr lang="en-US" sz="1100" dirty="0" smtClean="0"/>
              <a:t>produce norms</a:t>
            </a:r>
            <a:r>
              <a:rPr lang="en-US" sz="1100" dirty="0"/>
              <a:t>, rules, regulations, and laws that give rise to societal prejudice and </a:t>
            </a:r>
            <a:r>
              <a:rPr lang="en-US" sz="1100" dirty="0" smtClean="0"/>
              <a:t>help “maintain </a:t>
            </a:r>
            <a:r>
              <a:rPr lang="en-US" sz="1100" dirty="0"/>
              <a:t>the power of the dominant groups over subordinate ones</a:t>
            </a:r>
            <a:r>
              <a:rPr lang="en-US" sz="1100" dirty="0" smtClean="0"/>
              <a:t>.”</a:t>
            </a:r>
          </a:p>
          <a:p>
            <a:pPr algn="just" latinLnBrk="0"/>
            <a:endParaRPr lang="en-US" sz="1100" dirty="0" smtClean="0"/>
          </a:p>
          <a:p>
            <a:pPr algn="just" latinLnBrk="0"/>
            <a:r>
              <a:rPr lang="en-US" sz="1100" dirty="0" smtClean="0"/>
              <a:t>(</a:t>
            </a:r>
            <a:r>
              <a:rPr lang="en-US" sz="1100" dirty="0"/>
              <a:t>2) </a:t>
            </a:r>
            <a:r>
              <a:rPr lang="en-US" sz="1100" i="1" dirty="0"/>
              <a:t>Maintaining social identity</a:t>
            </a:r>
            <a:r>
              <a:rPr lang="en-US" sz="1100" dirty="0"/>
              <a:t>: At the beginning of this chapter we pointed out </a:t>
            </a:r>
            <a:r>
              <a:rPr lang="en-US" sz="1100" dirty="0" smtClean="0"/>
              <a:t>the important </a:t>
            </a:r>
            <a:r>
              <a:rPr lang="en-US" sz="1100" dirty="0"/>
              <a:t>role that identity plays in connecting people to their culture. </a:t>
            </a:r>
            <a:r>
              <a:rPr lang="en-US" sz="1100" dirty="0" smtClean="0"/>
              <a:t>This link </a:t>
            </a:r>
            <a:r>
              <a:rPr lang="en-US" sz="1100" dirty="0"/>
              <a:t>is very personal and emotional because it creates the bond that binds </a:t>
            </a:r>
            <a:r>
              <a:rPr lang="en-US" sz="1100" dirty="0" smtClean="0"/>
              <a:t>people and </a:t>
            </a:r>
            <a:r>
              <a:rPr lang="en-US" sz="1100" dirty="0"/>
              <a:t>culture together. </a:t>
            </a:r>
            <a:endParaRPr lang="en-US" sz="1100" dirty="0" smtClean="0"/>
          </a:p>
          <a:p>
            <a:pPr algn="just" latinLnBrk="0"/>
            <a:endParaRPr lang="en-US" sz="1100" dirty="0"/>
          </a:p>
          <a:p>
            <a:pPr algn="just" latinLnBrk="0"/>
            <a:r>
              <a:rPr lang="en-US" sz="1100" dirty="0" smtClean="0"/>
              <a:t>(</a:t>
            </a:r>
            <a:r>
              <a:rPr lang="en-US" sz="1100" dirty="0"/>
              <a:t>3) </a:t>
            </a:r>
            <a:r>
              <a:rPr lang="en-US" sz="1100" i="1" dirty="0"/>
              <a:t>Scapegoating</a:t>
            </a:r>
            <a:r>
              <a:rPr lang="en-US" sz="1100" dirty="0"/>
              <a:t>: Scapegoating occurs when a particular group of people, usually a </a:t>
            </a:r>
            <a:r>
              <a:rPr lang="en-US" sz="1100" dirty="0" smtClean="0"/>
              <a:t>minority, is </a:t>
            </a:r>
            <a:r>
              <a:rPr lang="en-US" sz="1100" dirty="0"/>
              <a:t>singled out to bear the blame for certain events or circumstances, such as </a:t>
            </a:r>
            <a:r>
              <a:rPr lang="en-US" sz="1100" dirty="0" smtClean="0"/>
              <a:t>economic or </a:t>
            </a:r>
            <a:r>
              <a:rPr lang="en-US" sz="1100" dirty="0"/>
              <a:t>social hardships, that adversely affect the dominant group. </a:t>
            </a:r>
          </a:p>
        </p:txBody>
      </p:sp>
      <p:sp>
        <p:nvSpPr>
          <p:cNvPr id="7" name="TextBox 6"/>
          <p:cNvSpPr txBox="1"/>
          <p:nvPr/>
        </p:nvSpPr>
        <p:spPr>
          <a:xfrm>
            <a:off x="4499992" y="6405333"/>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9683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Dark Side of Identity</a:t>
            </a:r>
            <a:endParaRPr lang="en-US" dirty="0"/>
          </a:p>
        </p:txBody>
      </p:sp>
      <p:sp>
        <p:nvSpPr>
          <p:cNvPr id="3" name="Text Placeholder 2"/>
          <p:cNvSpPr>
            <a:spLocks noGrp="1"/>
          </p:cNvSpPr>
          <p:nvPr>
            <p:ph type="body" sz="quarter" idx="11"/>
          </p:nvPr>
        </p:nvSpPr>
        <p:spPr/>
        <p:txBody>
          <a:bodyPr/>
          <a:lstStyle/>
          <a:p>
            <a:r>
              <a:rPr lang="en-US" dirty="0" smtClean="0"/>
              <a:t>Racism</a:t>
            </a:r>
            <a:endParaRPr lang="en-US" dirty="0"/>
          </a:p>
        </p:txBody>
      </p:sp>
      <p:sp>
        <p:nvSpPr>
          <p:cNvPr id="4" name="TextBox 3"/>
          <p:cNvSpPr txBox="1"/>
          <p:nvPr/>
        </p:nvSpPr>
        <p:spPr>
          <a:xfrm>
            <a:off x="1331640" y="1700808"/>
            <a:ext cx="3312368" cy="2492990"/>
          </a:xfrm>
          <a:prstGeom prst="rect">
            <a:avLst/>
          </a:prstGeom>
          <a:noFill/>
        </p:spPr>
        <p:txBody>
          <a:bodyPr wrap="square" rtlCol="0">
            <a:spAutoFit/>
          </a:bodyPr>
          <a:lstStyle/>
          <a:p>
            <a:pPr algn="just" latinLnBrk="0"/>
            <a:r>
              <a:rPr lang="en-US" sz="1200" dirty="0"/>
              <a:t>Racism is the belief in the inherent superiority of a particular race. It denies the </a:t>
            </a:r>
            <a:r>
              <a:rPr lang="en-US" sz="1200" dirty="0" smtClean="0"/>
              <a:t>basic equality </a:t>
            </a:r>
            <a:r>
              <a:rPr lang="en-US" sz="1200" dirty="0"/>
              <a:t>of humankind and correlates ability with physical composition. Thus, it </a:t>
            </a:r>
            <a:r>
              <a:rPr lang="en-US" sz="1200" dirty="0" smtClean="0"/>
              <a:t>assumes that </a:t>
            </a:r>
            <a:r>
              <a:rPr lang="en-US" sz="1200" dirty="0"/>
              <a:t>success or failure in any societal endeavor will depend upon genetic endowment </a:t>
            </a:r>
            <a:r>
              <a:rPr lang="en-US" sz="1200" dirty="0" smtClean="0"/>
              <a:t>rather than </a:t>
            </a:r>
            <a:r>
              <a:rPr lang="en-US" sz="1200" dirty="0"/>
              <a:t>environment and access to opportunity</a:t>
            </a:r>
            <a:r>
              <a:rPr lang="en-US" sz="1200" dirty="0" smtClean="0"/>
              <a:t>. ~ Leone</a:t>
            </a:r>
          </a:p>
          <a:p>
            <a:pPr algn="just" latinLnBrk="0"/>
            <a:endParaRPr lang="en-US" sz="1200" dirty="0"/>
          </a:p>
          <a:p>
            <a:pPr algn="just" latinLnBrk="0"/>
            <a:r>
              <a:rPr lang="en-US" sz="1200" dirty="0" smtClean="0"/>
              <a:t>The idea </a:t>
            </a:r>
            <a:r>
              <a:rPr lang="en-US" sz="1200" dirty="0"/>
              <a:t>of superiority allows one group of people to mistreat another group on </a:t>
            </a:r>
            <a:r>
              <a:rPr lang="en-US" sz="1200" dirty="0" smtClean="0"/>
              <a:t>the basis </a:t>
            </a:r>
            <a:r>
              <a:rPr lang="en-US" sz="1200" dirty="0"/>
              <a:t>of race, color, national origin, ancestry, religion, or sexual preference.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3" y="1874239"/>
            <a:ext cx="3707757" cy="3456384"/>
          </a:xfrm>
          <a:prstGeom prst="rect">
            <a:avLst/>
          </a:prstGeom>
        </p:spPr>
      </p:pic>
      <p:sp>
        <p:nvSpPr>
          <p:cNvPr id="7" name="TextBox 6"/>
          <p:cNvSpPr txBox="1"/>
          <p:nvPr/>
        </p:nvSpPr>
        <p:spPr>
          <a:xfrm>
            <a:off x="4499992" y="6405333"/>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spTree>
    <p:extLst>
      <p:ext uri="{BB962C8B-B14F-4D97-AF65-F5344CB8AC3E}">
        <p14:creationId xmlns:p14="http://schemas.microsoft.com/office/powerpoint/2010/main" val="34624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Dark Side of Identity</a:t>
            </a:r>
            <a:endParaRPr lang="en-US" dirty="0"/>
          </a:p>
        </p:txBody>
      </p:sp>
      <p:sp>
        <p:nvSpPr>
          <p:cNvPr id="3" name="Text Placeholder 2"/>
          <p:cNvSpPr>
            <a:spLocks noGrp="1"/>
          </p:cNvSpPr>
          <p:nvPr>
            <p:ph type="body" sz="quarter" idx="11"/>
          </p:nvPr>
        </p:nvSpPr>
        <p:spPr/>
        <p:txBody>
          <a:bodyPr/>
          <a:lstStyle/>
          <a:p>
            <a:r>
              <a:rPr lang="en-US" dirty="0" smtClean="0"/>
              <a:t>Ethnocentrism</a:t>
            </a:r>
            <a:endParaRPr lang="en-US" dirty="0"/>
          </a:p>
        </p:txBody>
      </p:sp>
      <p:sp>
        <p:nvSpPr>
          <p:cNvPr id="4" name="TextBox 3"/>
          <p:cNvSpPr txBox="1"/>
          <p:nvPr/>
        </p:nvSpPr>
        <p:spPr>
          <a:xfrm>
            <a:off x="1115616" y="1796819"/>
            <a:ext cx="3024336" cy="2123658"/>
          </a:xfrm>
          <a:prstGeom prst="rect">
            <a:avLst/>
          </a:prstGeom>
          <a:noFill/>
        </p:spPr>
        <p:txBody>
          <a:bodyPr wrap="square" rtlCol="0">
            <a:spAutoFit/>
          </a:bodyPr>
          <a:lstStyle/>
          <a:p>
            <a:pPr algn="just" latinLnBrk="0"/>
            <a:r>
              <a:rPr lang="en-US" sz="1200" dirty="0"/>
              <a:t>Ethnocentrism is the notion that one’s own culture is superior to any other. It is the </a:t>
            </a:r>
            <a:r>
              <a:rPr lang="en-US" sz="1200" dirty="0" smtClean="0"/>
              <a:t>idea that </a:t>
            </a:r>
            <a:r>
              <a:rPr lang="en-US" sz="1200" dirty="0"/>
              <a:t>other cultures should be measured by the degree to which they live up to our </a:t>
            </a:r>
            <a:r>
              <a:rPr lang="en-US" sz="1200" dirty="0" smtClean="0"/>
              <a:t>cultural standards</a:t>
            </a:r>
            <a:r>
              <a:rPr lang="en-US" sz="1200" dirty="0"/>
              <a:t>. We are ethnocentric when we view other cultures through the narrow lens of </a:t>
            </a:r>
            <a:r>
              <a:rPr lang="en-US" sz="1200" dirty="0" smtClean="0"/>
              <a:t>our own </a:t>
            </a:r>
            <a:r>
              <a:rPr lang="en-US" sz="1200" dirty="0"/>
              <a:t>culture or social position</a:t>
            </a:r>
            <a:r>
              <a:rPr lang="en-US" sz="1200" dirty="0" smtClean="0"/>
              <a:t>. ~ Nanda and Warms.</a:t>
            </a:r>
          </a:p>
          <a:p>
            <a:pPr algn="just" latinLnBrk="0"/>
            <a:endParaRPr lang="en-US" sz="1200" dirty="0"/>
          </a:p>
          <a:p>
            <a:pPr algn="just" latinLnBrk="0"/>
            <a:endParaRPr lang="en-US" sz="1200" dirty="0"/>
          </a:p>
        </p:txBody>
      </p:sp>
      <p:sp>
        <p:nvSpPr>
          <p:cNvPr id="5" name="TextBox 4"/>
          <p:cNvSpPr txBox="1"/>
          <p:nvPr/>
        </p:nvSpPr>
        <p:spPr>
          <a:xfrm>
            <a:off x="4499992" y="6405333"/>
            <a:ext cx="4608512" cy="246221"/>
          </a:xfrm>
          <a:prstGeom prst="rect">
            <a:avLst/>
          </a:prstGeom>
          <a:noFill/>
        </p:spPr>
        <p:txBody>
          <a:bodyPr wrap="square" rtlCol="0">
            <a:spAutoFit/>
          </a:bodyPr>
          <a:lstStyle/>
          <a:p>
            <a:pPr algn="r"/>
            <a:r>
              <a:rPr lang="en-US" sz="1000" dirty="0"/>
              <a:t>Samovar et all. 2010. Communication Between </a:t>
            </a:r>
            <a:r>
              <a:rPr lang="en-US" sz="1000" dirty="0" smtClean="0"/>
              <a:t>Cultures</a:t>
            </a:r>
            <a:endParaRPr lang="en-US" sz="1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047" y="1589348"/>
            <a:ext cx="3486939" cy="4844520"/>
          </a:xfrm>
          <a:prstGeom prst="rect">
            <a:avLst/>
          </a:prstGeom>
        </p:spPr>
      </p:pic>
    </p:spTree>
    <p:extLst>
      <p:ext uri="{BB962C8B-B14F-4D97-AF65-F5344CB8AC3E}">
        <p14:creationId xmlns:p14="http://schemas.microsoft.com/office/powerpoint/2010/main" val="31012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b="1" dirty="0"/>
              <a:t>CHARACTERISTICS OF ETHNOCENTRISM</a:t>
            </a:r>
            <a:endParaRPr lang="en-US" sz="2800" dirty="0"/>
          </a:p>
        </p:txBody>
      </p:sp>
      <p:sp>
        <p:nvSpPr>
          <p:cNvPr id="3" name="Text Placeholder 2"/>
          <p:cNvSpPr>
            <a:spLocks noGrp="1"/>
          </p:cNvSpPr>
          <p:nvPr>
            <p:ph type="body" sz="quarter" idx="11"/>
          </p:nvPr>
        </p:nvSpPr>
        <p:spPr/>
        <p:txBody>
          <a:bodyPr/>
          <a:lstStyle/>
          <a:p>
            <a:endParaRPr lang="en-US"/>
          </a:p>
        </p:txBody>
      </p:sp>
      <p:sp>
        <p:nvSpPr>
          <p:cNvPr id="4" name="TextBox 3"/>
          <p:cNvSpPr txBox="1"/>
          <p:nvPr/>
        </p:nvSpPr>
        <p:spPr>
          <a:xfrm>
            <a:off x="1259632" y="1988840"/>
            <a:ext cx="3024336" cy="2677656"/>
          </a:xfrm>
          <a:prstGeom prst="rect">
            <a:avLst/>
          </a:prstGeom>
          <a:noFill/>
        </p:spPr>
        <p:txBody>
          <a:bodyPr wrap="square" rtlCol="0">
            <a:spAutoFit/>
          </a:bodyPr>
          <a:lstStyle/>
          <a:p>
            <a:pPr algn="just" latinLnBrk="0"/>
            <a:r>
              <a:rPr lang="en-US" sz="1400" b="1" dirty="0"/>
              <a:t>Levels of </a:t>
            </a:r>
            <a:r>
              <a:rPr lang="en-US" sz="1400" b="1" dirty="0" smtClean="0"/>
              <a:t>Ethnocentrism</a:t>
            </a:r>
          </a:p>
          <a:p>
            <a:pPr algn="just" latinLnBrk="0"/>
            <a:r>
              <a:rPr lang="en-US" sz="1400" dirty="0"/>
              <a:t>positive, negative, and </a:t>
            </a:r>
            <a:r>
              <a:rPr lang="en-US" sz="1400" dirty="0" smtClean="0"/>
              <a:t>extremely negative.</a:t>
            </a:r>
          </a:p>
          <a:p>
            <a:pPr algn="just" latinLnBrk="0"/>
            <a:endParaRPr lang="en-US" sz="1400" b="1" dirty="0"/>
          </a:p>
          <a:p>
            <a:pPr algn="just" latinLnBrk="0"/>
            <a:r>
              <a:rPr lang="en-US" sz="1400" b="1" dirty="0"/>
              <a:t>Ethnocentrism Is </a:t>
            </a:r>
            <a:r>
              <a:rPr lang="en-US" sz="1400" b="1" dirty="0" smtClean="0"/>
              <a:t>Universal</a:t>
            </a:r>
          </a:p>
          <a:p>
            <a:pPr algn="just" latinLnBrk="0"/>
            <a:r>
              <a:rPr lang="en-US" sz="1400" dirty="0"/>
              <a:t>Most people are ethnocentric, and a </a:t>
            </a:r>
            <a:r>
              <a:rPr lang="en-US" sz="1400" dirty="0" smtClean="0"/>
              <a:t>certain degree </a:t>
            </a:r>
            <a:r>
              <a:rPr lang="en-US" sz="1400" dirty="0"/>
              <a:t>of ethnocentrism probably is essential if people are to be content with </a:t>
            </a:r>
            <a:r>
              <a:rPr lang="en-US" sz="1400" dirty="0" smtClean="0"/>
              <a:t>their lives </a:t>
            </a:r>
            <a:r>
              <a:rPr lang="en-US" sz="1400" dirty="0"/>
              <a:t>and if their culture is to persist.</a:t>
            </a:r>
            <a:endParaRPr lang="en-US" sz="1400" b="1" dirty="0"/>
          </a:p>
          <a:p>
            <a:pPr algn="just" latinLnBrk="0"/>
            <a:endParaRPr lang="en-US" sz="1400" b="1" dirty="0"/>
          </a:p>
          <a:p>
            <a:pPr algn="just" latinLnBrk="0"/>
            <a:endParaRPr lang="en-US" sz="1400" dirty="0"/>
          </a:p>
        </p:txBody>
      </p:sp>
      <p:sp>
        <p:nvSpPr>
          <p:cNvPr id="5" name="TextBox 4"/>
          <p:cNvSpPr txBox="1"/>
          <p:nvPr/>
        </p:nvSpPr>
        <p:spPr>
          <a:xfrm>
            <a:off x="4701423" y="1971028"/>
            <a:ext cx="3542987" cy="2677656"/>
          </a:xfrm>
          <a:prstGeom prst="rect">
            <a:avLst/>
          </a:prstGeom>
          <a:noFill/>
        </p:spPr>
        <p:txBody>
          <a:bodyPr wrap="square" rtlCol="0">
            <a:spAutoFit/>
          </a:bodyPr>
          <a:lstStyle/>
          <a:p>
            <a:pPr algn="just" latinLnBrk="0"/>
            <a:r>
              <a:rPr lang="en-US" sz="1400" b="1" dirty="0"/>
              <a:t>Ethnocentrism Contributes to Cultural </a:t>
            </a:r>
            <a:r>
              <a:rPr lang="en-US" sz="1400" b="1" dirty="0" smtClean="0"/>
              <a:t>Identity</a:t>
            </a:r>
          </a:p>
          <a:p>
            <a:pPr algn="just" latinLnBrk="0"/>
            <a:r>
              <a:rPr lang="en-US" sz="1400" dirty="0"/>
              <a:t>Another reason ethnocentrism is so pervasive is that it provides members of a </a:t>
            </a:r>
            <a:r>
              <a:rPr lang="en-US" sz="1400" dirty="0" smtClean="0"/>
              <a:t>culture with </a:t>
            </a:r>
            <a:r>
              <a:rPr lang="en-US" sz="1400" dirty="0"/>
              <a:t>feelings of identity and belonging</a:t>
            </a:r>
            <a:r>
              <a:rPr lang="en-US" sz="1400" dirty="0" smtClean="0"/>
              <a:t>.</a:t>
            </a:r>
          </a:p>
          <a:p>
            <a:pPr algn="just" latinLnBrk="0"/>
            <a:endParaRPr lang="en-US" sz="1400" b="1" dirty="0"/>
          </a:p>
          <a:p>
            <a:pPr algn="just" latinLnBrk="0"/>
            <a:r>
              <a:rPr lang="en-US" sz="1400" dirty="0"/>
              <a:t>Ethnocentrism is strongest in moral and religious contexts, where </a:t>
            </a:r>
            <a:r>
              <a:rPr lang="en-US" sz="1400" dirty="0" smtClean="0"/>
              <a:t>emotionalism may </a:t>
            </a:r>
            <a:r>
              <a:rPr lang="en-US" sz="1400" dirty="0"/>
              <a:t>overshadow rationality and cause the type of </a:t>
            </a:r>
            <a:r>
              <a:rPr lang="en-US" sz="1400" dirty="0" smtClean="0"/>
              <a:t>hostility.</a:t>
            </a:r>
            <a:endParaRPr lang="en-US" sz="1400" b="1" dirty="0"/>
          </a:p>
          <a:p>
            <a:pPr algn="just" latinLnBrk="0"/>
            <a:endParaRPr lang="en-US" sz="1400" dirty="0"/>
          </a:p>
        </p:txBody>
      </p:sp>
    </p:spTree>
    <p:extLst>
      <p:ext uri="{BB962C8B-B14F-4D97-AF65-F5344CB8AC3E}">
        <p14:creationId xmlns:p14="http://schemas.microsoft.com/office/powerpoint/2010/main" val="288831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additive="base">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Intercultural Communication?</a:t>
            </a:r>
            <a:endParaRPr lang="en-US" dirty="0"/>
          </a:p>
        </p:txBody>
      </p:sp>
      <p:sp>
        <p:nvSpPr>
          <p:cNvPr id="3" name="Content Placeholder 2"/>
          <p:cNvSpPr>
            <a:spLocks noGrp="1"/>
          </p:cNvSpPr>
          <p:nvPr>
            <p:ph idx="1"/>
          </p:nvPr>
        </p:nvSpPr>
        <p:spPr/>
        <p:txBody>
          <a:bodyPr/>
          <a:lstStyle/>
          <a:p>
            <a:r>
              <a:rPr lang="en-US" sz="2000" dirty="0" smtClean="0">
                <a:latin typeface="Calibri" pitchFamily="34" charset="0"/>
                <a:cs typeface="Calibri" pitchFamily="34" charset="0"/>
              </a:rPr>
              <a:t>Intercultural communication occurs when a member of one culture produces a message for consumption by a member of another culture.</a:t>
            </a:r>
          </a:p>
          <a:p>
            <a:r>
              <a:rPr lang="en-US" sz="2000" dirty="0" smtClean="0">
                <a:latin typeface="Calibri" pitchFamily="34" charset="0"/>
                <a:cs typeface="Calibri" pitchFamily="34" charset="0"/>
              </a:rPr>
              <a:t>Intercultural communication involves interaction between people whose cultural perceptions and symbol systems are distinct enough to alter the communication event.</a:t>
            </a:r>
            <a:endParaRPr lang="en-US" sz="2000" dirty="0">
              <a:latin typeface="Calibri" pitchFamily="34" charset="0"/>
              <a:cs typeface="Calibri" pitchFamily="34" charset="0"/>
            </a:endParaRPr>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733405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533400"/>
            <a:ext cx="4040188" cy="639762"/>
          </a:xfrm>
        </p:spPr>
        <p:txBody>
          <a:bodyPr/>
          <a:lstStyle/>
          <a:p>
            <a:pPr algn="ctr"/>
            <a:r>
              <a:rPr lang="en-US" sz="2800" dirty="0">
                <a:latin typeface="Calibri" pitchFamily="34" charset="0"/>
                <a:cs typeface="Calibri" pitchFamily="34" charset="0"/>
              </a:rPr>
              <a:t>The Dominant </a:t>
            </a:r>
            <a:r>
              <a:rPr lang="en-US" sz="2800" dirty="0" smtClean="0">
                <a:latin typeface="Calibri" pitchFamily="34" charset="0"/>
                <a:cs typeface="Calibri" pitchFamily="34" charset="0"/>
              </a:rPr>
              <a:t>Culture</a:t>
            </a:r>
            <a:endParaRPr lang="en-US" sz="2800" dirty="0">
              <a:latin typeface="Calibri" pitchFamily="34" charset="0"/>
              <a:cs typeface="Calibri" pitchFamily="34" charset="0"/>
            </a:endParaRPr>
          </a:p>
        </p:txBody>
      </p:sp>
      <p:sp>
        <p:nvSpPr>
          <p:cNvPr id="13" name="Content Placeholder 5"/>
          <p:cNvSpPr>
            <a:spLocks noGrp="1"/>
          </p:cNvSpPr>
          <p:nvPr>
            <p:ph sz="half" idx="2"/>
          </p:nvPr>
        </p:nvSpPr>
        <p:spPr>
          <a:xfrm>
            <a:off x="457200" y="1173162"/>
            <a:ext cx="4040188" cy="4922838"/>
          </a:xfrm>
        </p:spPr>
        <p:txBody>
          <a:bodyPr/>
          <a:lstStyle/>
          <a:p>
            <a:pPr marL="0" indent="0">
              <a:buNone/>
            </a:pPr>
            <a:endParaRPr lang="en-US" sz="2000" dirty="0" smtClean="0">
              <a:latin typeface="Calibri" pitchFamily="34" charset="0"/>
              <a:cs typeface="Calibri" pitchFamily="34" charset="0"/>
            </a:endParaRPr>
          </a:p>
          <a:p>
            <a:pPr marL="0" indent="0">
              <a:buNone/>
            </a:pPr>
            <a:r>
              <a:rPr lang="en-US" sz="2000" dirty="0" smtClean="0">
                <a:latin typeface="Calibri" pitchFamily="34" charset="0"/>
                <a:cs typeface="Calibri" pitchFamily="34" charset="0"/>
              </a:rPr>
              <a:t>This is the group that usually has the greatest amount of control over how the culture carries out its business. </a:t>
            </a:r>
          </a:p>
          <a:p>
            <a:pPr marL="0" indent="0">
              <a:buNone/>
            </a:pPr>
            <a:endParaRPr lang="en-US" sz="2000" dirty="0">
              <a:latin typeface="Calibri" pitchFamily="34" charset="0"/>
              <a:cs typeface="Calibri" pitchFamily="34" charset="0"/>
            </a:endParaRPr>
          </a:p>
          <a:p>
            <a:pPr marL="0" indent="0">
              <a:buNone/>
            </a:pPr>
            <a:r>
              <a:rPr lang="en-US" sz="2000" dirty="0" smtClean="0">
                <a:latin typeface="Calibri" pitchFamily="34" charset="0"/>
                <a:cs typeface="Calibri" pitchFamily="34" charset="0"/>
              </a:rPr>
              <a:t>This group possesses the power that allows it to speak for the entire culture while setting the tone and agenda that other will usually follow</a:t>
            </a:r>
          </a:p>
          <a:p>
            <a:pPr marL="0" indent="0">
              <a:buNone/>
            </a:pPr>
            <a:endParaRPr lang="en-US" sz="2000" dirty="0">
              <a:latin typeface="Calibri" pitchFamily="34" charset="0"/>
              <a:cs typeface="Calibri" pitchFamily="34" charset="0"/>
            </a:endParaRPr>
          </a:p>
          <a:p>
            <a:pPr marL="0" indent="0">
              <a:buNone/>
            </a:pPr>
            <a:r>
              <a:rPr lang="en-US" sz="2000" dirty="0" smtClean="0">
                <a:latin typeface="Calibri" pitchFamily="34" charset="0"/>
                <a:cs typeface="Calibri" pitchFamily="34" charset="0"/>
              </a:rPr>
              <a:t>They control religious institution, media, government, education, military, etc.</a:t>
            </a:r>
          </a:p>
        </p:txBody>
      </p:sp>
      <p:sp>
        <p:nvSpPr>
          <p:cNvPr id="11" name="Text Placeholder 10"/>
          <p:cNvSpPr>
            <a:spLocks noGrp="1"/>
          </p:cNvSpPr>
          <p:nvPr>
            <p:ph type="body" sz="quarter" idx="3"/>
          </p:nvPr>
        </p:nvSpPr>
        <p:spPr>
          <a:xfrm>
            <a:off x="4572000" y="533400"/>
            <a:ext cx="4041775" cy="639762"/>
          </a:xfrm>
        </p:spPr>
        <p:txBody>
          <a:bodyPr/>
          <a:lstStyle/>
          <a:p>
            <a:pPr algn="ctr"/>
            <a:r>
              <a:rPr lang="en-US" sz="2800" dirty="0" smtClean="0">
                <a:latin typeface="Calibri" pitchFamily="34" charset="0"/>
                <a:cs typeface="Calibri" pitchFamily="34" charset="0"/>
              </a:rPr>
              <a:t>Co-Culture</a:t>
            </a:r>
            <a:endParaRPr lang="en-US" sz="2800" dirty="0">
              <a:latin typeface="Calibri" pitchFamily="34" charset="0"/>
              <a:cs typeface="Calibri" pitchFamily="34" charset="0"/>
            </a:endParaRPr>
          </a:p>
        </p:txBody>
      </p:sp>
      <p:sp>
        <p:nvSpPr>
          <p:cNvPr id="12" name="Content Placeholder 11"/>
          <p:cNvSpPr>
            <a:spLocks noGrp="1"/>
          </p:cNvSpPr>
          <p:nvPr>
            <p:ph sz="quarter" idx="4"/>
          </p:nvPr>
        </p:nvSpPr>
        <p:spPr>
          <a:xfrm>
            <a:off x="4645025" y="1143000"/>
            <a:ext cx="4041775" cy="4983163"/>
          </a:xfrm>
        </p:spPr>
        <p:txBody>
          <a:bodyPr/>
          <a:lstStyle/>
          <a:p>
            <a:pPr marL="0" indent="0">
              <a:buNone/>
            </a:pPr>
            <a:endParaRPr lang="en-US" sz="2000" dirty="0" smtClean="0">
              <a:latin typeface="Calibri" pitchFamily="34" charset="0"/>
              <a:cs typeface="Calibri" pitchFamily="34" charset="0"/>
            </a:endParaRPr>
          </a:p>
          <a:p>
            <a:pPr marL="0" indent="0">
              <a:buNone/>
            </a:pPr>
            <a:r>
              <a:rPr lang="en-US" sz="1800" dirty="0" smtClean="0">
                <a:latin typeface="Calibri" pitchFamily="34" charset="0"/>
                <a:cs typeface="Calibri" pitchFamily="34" charset="0"/>
              </a:rPr>
              <a:t>Within the dominant culture, you will find numerous co-cultures and specialized cultures.</a:t>
            </a:r>
          </a:p>
          <a:p>
            <a:pPr marL="0" indent="0">
              <a:buNone/>
            </a:pPr>
            <a:endParaRPr lang="en-US" sz="1800" dirty="0">
              <a:latin typeface="Calibri" pitchFamily="34" charset="0"/>
              <a:cs typeface="Calibri" pitchFamily="34" charset="0"/>
            </a:endParaRPr>
          </a:p>
          <a:p>
            <a:pPr marL="0" indent="0">
              <a:buNone/>
            </a:pPr>
            <a:r>
              <a:rPr lang="en-US" sz="1800" dirty="0" smtClean="0">
                <a:latin typeface="Calibri" pitchFamily="34" charset="0"/>
                <a:cs typeface="Calibri" pitchFamily="34" charset="0"/>
              </a:rPr>
              <a:t>Some co-cultures share many of the patterns and perceptions found within the larger, dominant culture, but their members also have distinct and unique patterns of communication that they have learned as part of their membership in the co-culture.</a:t>
            </a:r>
          </a:p>
          <a:p>
            <a:pPr marL="0" indent="0">
              <a:buNone/>
            </a:pPr>
            <a:endParaRPr lang="en-US" sz="1800" dirty="0">
              <a:latin typeface="Calibri" pitchFamily="34" charset="0"/>
              <a:cs typeface="Calibri" pitchFamily="34" charset="0"/>
            </a:endParaRPr>
          </a:p>
          <a:p>
            <a:pPr marL="0" indent="0">
              <a:buNone/>
            </a:pPr>
            <a:r>
              <a:rPr lang="en-US" sz="1800" dirty="0" smtClean="0">
                <a:latin typeface="Calibri" pitchFamily="34" charset="0"/>
                <a:cs typeface="Calibri" pitchFamily="34" charset="0"/>
              </a:rPr>
              <a:t>These co-cultural affiliations can be based on race, ethnic, gender, age, sexual preference, etc.</a:t>
            </a:r>
            <a:endParaRPr lang="en-US" sz="1800" dirty="0">
              <a:latin typeface="Calibri" pitchFamily="34" charset="0"/>
              <a:cs typeface="Calibri" pitchFamily="34" charset="0"/>
            </a:endParaRPr>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547963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Intercultural Communication</a:t>
            </a:r>
            <a:endParaRPr lang="en-US" dirty="0"/>
          </a:p>
        </p:txBody>
      </p:sp>
      <p:sp>
        <p:nvSpPr>
          <p:cNvPr id="3" name="Content Placeholder 2"/>
          <p:cNvSpPr>
            <a:spLocks noGrp="1"/>
          </p:cNvSpPr>
          <p:nvPr>
            <p:ph idx="1"/>
          </p:nvPr>
        </p:nvSpPr>
        <p:spPr/>
        <p:txBody>
          <a:bodyPr/>
          <a:lstStyle/>
          <a:p>
            <a:r>
              <a:rPr lang="en-US" dirty="0" smtClean="0"/>
              <a:t>Individual uniqueness</a:t>
            </a:r>
          </a:p>
          <a:p>
            <a:r>
              <a:rPr lang="en-US" dirty="0" smtClean="0"/>
              <a:t>Stereotyping </a:t>
            </a:r>
          </a:p>
          <a:p>
            <a:r>
              <a:rPr lang="en-US" dirty="0" smtClean="0"/>
              <a:t>Objectivity </a:t>
            </a:r>
          </a:p>
          <a:p>
            <a:r>
              <a:rPr lang="en-US" dirty="0" smtClean="0"/>
              <a:t>Communication is not a Cure-all</a:t>
            </a:r>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4930956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6200"/>
            <a:ext cx="7543800" cy="1371600"/>
          </a:xfrm>
        </p:spPr>
        <p:txBody>
          <a:bodyPr/>
          <a:lstStyle/>
          <a:p>
            <a:r>
              <a:rPr lang="en-US" dirty="0" smtClean="0"/>
              <a:t>Forms of Family</a:t>
            </a:r>
            <a:endParaRPr lang="en-US" dirty="0"/>
          </a:p>
        </p:txBody>
      </p:sp>
      <p:sp>
        <p:nvSpPr>
          <p:cNvPr id="3" name="Content Placeholder 2"/>
          <p:cNvSpPr>
            <a:spLocks noGrp="1"/>
          </p:cNvSpPr>
          <p:nvPr>
            <p:ph idx="1"/>
          </p:nvPr>
        </p:nvSpPr>
        <p:spPr>
          <a:xfrm>
            <a:off x="800100" y="1536726"/>
            <a:ext cx="7543800" cy="3931920"/>
          </a:xfrm>
        </p:spPr>
        <p:txBody>
          <a:bodyPr/>
          <a:lstStyle/>
          <a:p>
            <a:r>
              <a:rPr lang="en-US" dirty="0" smtClean="0"/>
              <a:t>Nuclear Family</a:t>
            </a:r>
          </a:p>
          <a:p>
            <a:r>
              <a:rPr lang="en-US" dirty="0" smtClean="0"/>
              <a:t>Extended Family</a:t>
            </a:r>
          </a:p>
          <a:p>
            <a:endParaRPr lang="en-US" dirty="0"/>
          </a:p>
          <a:p>
            <a:r>
              <a:rPr lang="en-US" dirty="0" smtClean="0"/>
              <a:t>Changing Families in the world</a:t>
            </a:r>
          </a:p>
          <a:p>
            <a:r>
              <a:rPr lang="en-US" dirty="0" smtClean="0"/>
              <a:t>Globalization and Families</a:t>
            </a:r>
          </a:p>
          <a:p>
            <a:pPr lvl="1"/>
            <a:r>
              <a:rPr lang="en-US" dirty="0" smtClean="0"/>
              <a:t>Mass Media</a:t>
            </a:r>
          </a:p>
          <a:p>
            <a:pPr lvl="1"/>
            <a:r>
              <a:rPr lang="en-US" dirty="0" smtClean="0"/>
              <a:t>Immigration</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572000"/>
            <a:ext cx="2867025" cy="1257300"/>
          </a:xfrm>
          <a:prstGeom prst="rect">
            <a:avLst/>
          </a:prstGeom>
        </p:spPr>
      </p:pic>
    </p:spTree>
    <p:extLst>
      <p:ext uri="{BB962C8B-B14F-4D97-AF65-F5344CB8AC3E}">
        <p14:creationId xmlns:p14="http://schemas.microsoft.com/office/powerpoint/2010/main" val="24543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Family</a:t>
            </a:r>
            <a:endParaRPr lang="en-US" dirty="0"/>
          </a:p>
        </p:txBody>
      </p:sp>
      <p:sp>
        <p:nvSpPr>
          <p:cNvPr id="3" name="Content Placeholder 2"/>
          <p:cNvSpPr>
            <a:spLocks noGrp="1"/>
          </p:cNvSpPr>
          <p:nvPr>
            <p:ph idx="1"/>
          </p:nvPr>
        </p:nvSpPr>
        <p:spPr/>
        <p:txBody>
          <a:bodyPr/>
          <a:lstStyle/>
          <a:p>
            <a:r>
              <a:rPr lang="en-US" dirty="0" smtClean="0"/>
              <a:t>Reproduction</a:t>
            </a:r>
          </a:p>
          <a:p>
            <a:r>
              <a:rPr lang="en-US" dirty="0" smtClean="0"/>
              <a:t>Teaching economic values</a:t>
            </a:r>
          </a:p>
          <a:p>
            <a:r>
              <a:rPr lang="en-US" dirty="0" smtClean="0"/>
              <a:t>Socialization</a:t>
            </a:r>
          </a:p>
          <a:p>
            <a:r>
              <a:rPr lang="en-US" dirty="0" smtClean="0"/>
              <a:t>Teaching core values and worldview</a:t>
            </a:r>
          </a:p>
          <a:p>
            <a:r>
              <a:rPr lang="en-US" dirty="0" smtClean="0"/>
              <a:t>Identity development</a:t>
            </a:r>
          </a:p>
          <a:p>
            <a:r>
              <a:rPr lang="en-US" dirty="0" smtClean="0"/>
              <a:t>Communication training</a:t>
            </a:r>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3770661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Cultural Variants in Family Interaction</a:t>
            </a:r>
            <a:endParaRPr lang="en-US" dirty="0"/>
          </a:p>
        </p:txBody>
      </p:sp>
      <p:sp>
        <p:nvSpPr>
          <p:cNvPr id="3" name="Content Placeholder 2"/>
          <p:cNvSpPr>
            <a:spLocks noGrp="1"/>
          </p:cNvSpPr>
          <p:nvPr>
            <p:ph idx="1"/>
          </p:nvPr>
        </p:nvSpPr>
        <p:spPr/>
        <p:txBody>
          <a:bodyPr/>
          <a:lstStyle/>
          <a:p>
            <a:r>
              <a:rPr lang="en-US" dirty="0" smtClean="0"/>
              <a:t>Gender Roles</a:t>
            </a:r>
          </a:p>
          <a:p>
            <a:r>
              <a:rPr lang="en-US" dirty="0" smtClean="0"/>
              <a:t>Changing Gender Roles</a:t>
            </a:r>
          </a:p>
          <a:p>
            <a:r>
              <a:rPr lang="en-US" dirty="0" smtClean="0"/>
              <a:t>Individualism and Collectivism</a:t>
            </a:r>
          </a:p>
          <a:p>
            <a:r>
              <a:rPr lang="en-US" dirty="0" smtClean="0"/>
              <a:t>Age Grouping</a:t>
            </a:r>
          </a:p>
          <a:p>
            <a:r>
              <a:rPr lang="en-US" dirty="0" smtClean="0"/>
              <a:t>Social skills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3377818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Worldview</a:t>
            </a:r>
            <a:endParaRPr lang="en-US" dirty="0"/>
          </a:p>
        </p:txBody>
      </p:sp>
      <p:sp>
        <p:nvSpPr>
          <p:cNvPr id="2" name="Content Placeholder 1"/>
          <p:cNvSpPr>
            <a:spLocks noGrp="1"/>
          </p:cNvSpPr>
          <p:nvPr>
            <p:ph idx="1"/>
          </p:nvPr>
        </p:nvSpPr>
        <p:spPr>
          <a:xfrm>
            <a:off x="228601" y="2057400"/>
            <a:ext cx="4800600" cy="4068763"/>
          </a:xfrm>
        </p:spPr>
        <p:txBody>
          <a:bodyPr>
            <a:normAutofit fontScale="85000" lnSpcReduction="10000"/>
          </a:bodyPr>
          <a:lstStyle/>
          <a:p>
            <a:r>
              <a:rPr lang="en-US" dirty="0" smtClean="0"/>
              <a:t>The way people interpret reality and events, including images of themselves and how they relate to the world around them. (Peoples &amp; Bailey)</a:t>
            </a:r>
          </a:p>
          <a:p>
            <a:endParaRPr lang="en-US" dirty="0" smtClean="0"/>
          </a:p>
          <a:p>
            <a:r>
              <a:rPr lang="en-US" dirty="0" smtClean="0"/>
              <a:t>Worldview is a culture’s orientation toward God, humanity, nature, question of existence, the universe and cosmos, life, moral and ethical reasoning, suffering, death, and other philosophical issues that influence how its members perceive their world. (Ishii, Coke, </a:t>
            </a:r>
            <a:r>
              <a:rPr lang="en-US" dirty="0" err="1" smtClean="0"/>
              <a:t>Klopf</a:t>
            </a:r>
            <a:r>
              <a:rPr lang="en-US" dirty="0" smtClean="0"/>
              <a:t>)</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389" y="2590800"/>
            <a:ext cx="3813611" cy="3657600"/>
          </a:xfrm>
          <a:prstGeom prst="rect">
            <a:avLst/>
          </a:prstGeom>
        </p:spPr>
      </p:pic>
    </p:spTree>
    <p:extLst>
      <p:ext uri="{BB962C8B-B14F-4D97-AF65-F5344CB8AC3E}">
        <p14:creationId xmlns:p14="http://schemas.microsoft.com/office/powerpoint/2010/main" val="92699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33</TotalTime>
  <Words>2001</Words>
  <Application>Microsoft Office PowerPoint</Application>
  <PresentationFormat>On-screen Show (4:3)</PresentationFormat>
  <Paragraphs>231</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REVIEW</vt:lpstr>
      <vt:lpstr>The reasons of Learning Intercultural Communication</vt:lpstr>
      <vt:lpstr>What is Intercultural Communication?</vt:lpstr>
      <vt:lpstr>PowerPoint Presentation</vt:lpstr>
      <vt:lpstr>Studying Intercultural Communication</vt:lpstr>
      <vt:lpstr>Forms of Family</vt:lpstr>
      <vt:lpstr>Functions of the Family</vt:lpstr>
      <vt:lpstr>Cultural Variants in Family Interaction</vt:lpstr>
      <vt:lpstr>Worldview</vt:lpstr>
      <vt:lpstr>The Importance of Worldview</vt:lpstr>
      <vt:lpstr>Forms of Worldview</vt:lpstr>
      <vt:lpstr>Religion</vt:lpstr>
      <vt:lpstr>Religious Similarities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Materi</dc:title>
  <dc:creator>Bias</dc:creator>
  <cp:lastModifiedBy>Bias</cp:lastModifiedBy>
  <cp:revision>4</cp:revision>
  <dcterms:created xsi:type="dcterms:W3CDTF">2019-10-08T09:00:15Z</dcterms:created>
  <dcterms:modified xsi:type="dcterms:W3CDTF">2020-08-22T09:44:08Z</dcterms:modified>
</cp:coreProperties>
</file>