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1"/>
  </p:notesMasterIdLst>
  <p:handoutMasterIdLst>
    <p:handoutMasterId r:id="rId22"/>
  </p:handoutMasterIdLst>
  <p:sldIdLst>
    <p:sldId id="256"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264" r:id="rId2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FBB"/>
    <a:srgbClr val="9AD3E9"/>
    <a:srgbClr val="F8B2A3"/>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82" y="84"/>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745BEA-54BE-45D6-B14F-E673EE99000D}" type="datetimeFigureOut">
              <a:rPr lang="en-US" smtClean="0"/>
              <a:t>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CEE36E-3EC6-4BD6-B0E2-DA38AB904B76}" type="slidenum">
              <a:rPr lang="en-US" smtClean="0"/>
              <a:t>‹#›</a:t>
            </a:fld>
            <a:endParaRPr lang="en-US"/>
          </a:p>
        </p:txBody>
      </p:sp>
    </p:spTree>
    <p:extLst>
      <p:ext uri="{BB962C8B-B14F-4D97-AF65-F5344CB8AC3E}">
        <p14:creationId xmlns:p14="http://schemas.microsoft.com/office/powerpoint/2010/main" val="21274856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2020-12-02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hf hd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
        <p:nvSpPr>
          <p:cNvPr id="5" name="Footer Placeholder 4"/>
          <p:cNvSpPr>
            <a:spLocks noGrp="1"/>
          </p:cNvSpPr>
          <p:nvPr>
            <p:ph type="ftr" sz="quarter" idx="11"/>
          </p:nvPr>
        </p:nvSpPr>
        <p:spPr/>
        <p:txBody>
          <a:bodyPr/>
          <a:lstStyle/>
          <a:p>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41" y="3651871"/>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8"/>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9"/>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5"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6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hf sldNum="0" hd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altLang="ko-KR" sz="3200" dirty="0" err="1">
                <a:ea typeface="맑은 고딕" pitchFamily="50" charset="-127"/>
              </a:rPr>
              <a:t>Identitas</a:t>
            </a:r>
            <a:r>
              <a:rPr lang="en-US" altLang="ko-KR" sz="3200" dirty="0">
                <a:ea typeface="맑은 고딕" pitchFamily="50" charset="-127"/>
              </a:rPr>
              <a:t> </a:t>
            </a:r>
            <a:r>
              <a:rPr lang="en-US" altLang="ko-KR" sz="3200" dirty="0" err="1">
                <a:ea typeface="맑은 고딕" pitchFamily="50" charset="-127"/>
              </a:rPr>
              <a:t>Budaya</a:t>
            </a:r>
            <a:r>
              <a:rPr lang="en-US" altLang="ko-KR" sz="3200" dirty="0">
                <a:ea typeface="맑은 고딕" pitchFamily="50" charset="-127"/>
              </a:rPr>
              <a:t> Bag. 2</a:t>
            </a:r>
          </a:p>
          <a:p>
            <a:pPr lvl="0"/>
            <a:r>
              <a:rPr lang="en-US" altLang="ko-KR" sz="3200" i="1" dirty="0">
                <a:ea typeface="맑은 고딕" pitchFamily="50" charset="-127"/>
              </a:rPr>
              <a:t>Cultural Identity Part 2</a:t>
            </a:r>
            <a:endParaRPr lang="en-US" altLang="ko-KR" sz="3200" i="1" dirty="0"/>
          </a:p>
        </p:txBody>
      </p:sp>
      <p:sp>
        <p:nvSpPr>
          <p:cNvPr id="4" name="Text Placeholder 3"/>
          <p:cNvSpPr>
            <a:spLocks noGrp="1"/>
          </p:cNvSpPr>
          <p:nvPr>
            <p:ph type="body" sz="quarter" idx="11"/>
          </p:nvPr>
        </p:nvSpPr>
        <p:spPr/>
        <p:txBody>
          <a:bodyPr/>
          <a:lstStyle/>
          <a:p>
            <a:pPr fontAlgn="auto">
              <a:spcBef>
                <a:spcPts val="0"/>
              </a:spcBef>
              <a:spcAft>
                <a:spcPts val="0"/>
              </a:spcAft>
              <a:defRPr/>
            </a:pPr>
            <a:r>
              <a:rPr lang="en-US" altLang="ko-KR" b="1" dirty="0" err="1"/>
              <a:t>Komunikasi</a:t>
            </a:r>
            <a:r>
              <a:rPr lang="en-US" altLang="ko-KR" b="1" dirty="0"/>
              <a:t> </a:t>
            </a:r>
            <a:r>
              <a:rPr lang="en-US" altLang="ko-KR" b="1" dirty="0" err="1"/>
              <a:t>Antar</a:t>
            </a:r>
            <a:r>
              <a:rPr lang="en-US" altLang="ko-KR" b="1" dirty="0"/>
              <a:t> </a:t>
            </a:r>
            <a:r>
              <a:rPr lang="en-US" altLang="ko-KR" b="1" dirty="0" err="1"/>
              <a:t>Budaya</a:t>
            </a:r>
            <a:endParaRPr lang="en-US" altLang="ko-KR" b="1" dirty="0"/>
          </a:p>
          <a:p>
            <a:pPr fontAlgn="auto">
              <a:spcBef>
                <a:spcPts val="0"/>
              </a:spcBef>
              <a:spcAft>
                <a:spcPts val="0"/>
              </a:spcAft>
              <a:defRPr/>
            </a:pPr>
            <a:r>
              <a:rPr lang="en-US" altLang="ko-KR" b="1" dirty="0" err="1"/>
              <a:t>Pertemuan</a:t>
            </a:r>
            <a:r>
              <a:rPr lang="en-US" altLang="ko-KR" b="1" dirty="0"/>
              <a:t> 6</a:t>
            </a:r>
          </a:p>
        </p:txBody>
      </p:sp>
      <p:sp>
        <p:nvSpPr>
          <p:cNvPr id="5" name="TextBox 4"/>
          <p:cNvSpPr txBox="1"/>
          <p:nvPr/>
        </p:nvSpPr>
        <p:spPr>
          <a:xfrm>
            <a:off x="7164288" y="144964"/>
            <a:ext cx="1800200" cy="338554"/>
          </a:xfrm>
          <a:prstGeom prst="rect">
            <a:avLst/>
          </a:prstGeom>
          <a:noFill/>
        </p:spPr>
        <p:txBody>
          <a:bodyPr wrap="square" rtlCol="0">
            <a:spAutoFit/>
          </a:bodyPr>
          <a:lstStyle/>
          <a:p>
            <a:pPr algn="ctr"/>
            <a:r>
              <a:rPr lang="en-US" altLang="ko-KR" sz="1600" dirty="0" err="1">
                <a:solidFill>
                  <a:schemeClr val="tx1">
                    <a:lumMod val="75000"/>
                    <a:lumOff val="25000"/>
                  </a:schemeClr>
                </a:solidFill>
                <a:cs typeface="Arial" pitchFamily="34" charset="0"/>
              </a:rPr>
              <a:t>Ilmu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Komunikasi</a:t>
            </a:r>
            <a:endParaRPr lang="ko-KR" altLang="en-US" sz="1600" dirty="0">
              <a:solidFill>
                <a:schemeClr val="tx1">
                  <a:lumMod val="75000"/>
                  <a:lumOff val="25000"/>
                </a:schemeClr>
              </a:solidFill>
              <a:cs typeface="Arial" pitchFamily="34" charset="0"/>
            </a:endParaRPr>
          </a:p>
        </p:txBody>
      </p:sp>
      <p:grpSp>
        <p:nvGrpSpPr>
          <p:cNvPr id="6" name="Group 5"/>
          <p:cNvGrpSpPr/>
          <p:nvPr/>
        </p:nvGrpSpPr>
        <p:grpSpPr>
          <a:xfrm>
            <a:off x="3650519" y="273862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a:t>How to avoid prejudice?</a:t>
            </a:r>
            <a:endParaRPr lang="ko-KR" altLang="en-US" sz="2800" dirty="0"/>
          </a:p>
        </p:txBody>
      </p:sp>
      <p:sp>
        <p:nvSpPr>
          <p:cNvPr id="3" name="Text Placeholder 2"/>
          <p:cNvSpPr>
            <a:spLocks noGrp="1"/>
          </p:cNvSpPr>
          <p:nvPr>
            <p:ph type="body" sz="quarter" idx="11"/>
          </p:nvPr>
        </p:nvSpPr>
        <p:spPr/>
        <p:txBody>
          <a:bodyPr/>
          <a:lstStyle/>
          <a:p>
            <a:pPr lvl="0"/>
            <a:r>
              <a:rPr lang="en-US" altLang="ko-KR" dirty="0"/>
              <a:t>Let’s discuss it on </a:t>
            </a:r>
            <a:r>
              <a:rPr lang="en-US" altLang="ko-KR" dirty="0" err="1"/>
              <a:t>Collabor</a:t>
            </a:r>
            <a:r>
              <a:rPr lang="en-US" altLang="ko-KR" dirty="0"/>
              <a:t> Forum!</a:t>
            </a:r>
          </a:p>
        </p:txBody>
      </p:sp>
      <p:sp>
        <p:nvSpPr>
          <p:cNvPr id="4" name="Freeform 3"/>
          <p:cNvSpPr/>
          <p:nvPr/>
        </p:nvSpPr>
        <p:spPr>
          <a:xfrm>
            <a:off x="2082864" y="2298958"/>
            <a:ext cx="624548" cy="50405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5044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Dark Side of Identity</a:t>
            </a:r>
          </a:p>
        </p:txBody>
      </p:sp>
      <p:sp>
        <p:nvSpPr>
          <p:cNvPr id="3" name="Text Placeholder 2"/>
          <p:cNvSpPr>
            <a:spLocks noGrp="1"/>
          </p:cNvSpPr>
          <p:nvPr>
            <p:ph type="body" sz="quarter" idx="11"/>
          </p:nvPr>
        </p:nvSpPr>
        <p:spPr/>
        <p:txBody>
          <a:bodyPr/>
          <a:lstStyle/>
          <a:p>
            <a:r>
              <a:rPr lang="en-US" dirty="0"/>
              <a:t>Racism</a:t>
            </a:r>
          </a:p>
        </p:txBody>
      </p:sp>
      <p:sp>
        <p:nvSpPr>
          <p:cNvPr id="4" name="TextBox 3"/>
          <p:cNvSpPr txBox="1"/>
          <p:nvPr/>
        </p:nvSpPr>
        <p:spPr>
          <a:xfrm>
            <a:off x="1331640" y="1275606"/>
            <a:ext cx="3312368" cy="2492990"/>
          </a:xfrm>
          <a:prstGeom prst="rect">
            <a:avLst/>
          </a:prstGeom>
          <a:noFill/>
        </p:spPr>
        <p:txBody>
          <a:bodyPr wrap="square" rtlCol="0">
            <a:spAutoFit/>
          </a:bodyPr>
          <a:lstStyle/>
          <a:p>
            <a:pPr algn="just" latinLnBrk="0"/>
            <a:r>
              <a:rPr lang="en-US" sz="1200" dirty="0"/>
              <a:t>Racism is the belief in the inherent superiority of a particular race. It denies the basic equality of humankind and correlates ability with physical composition. Thus, it assumes that success or failure in any societal endeavor will depend upon genetic endowment rather than environment and access to opportunity. ~ Leone</a:t>
            </a:r>
          </a:p>
          <a:p>
            <a:pPr algn="just" latinLnBrk="0"/>
            <a:endParaRPr lang="en-US" sz="1200" dirty="0"/>
          </a:p>
          <a:p>
            <a:pPr algn="just" latinLnBrk="0"/>
            <a:r>
              <a:rPr lang="en-US" sz="1200" dirty="0"/>
              <a:t>The idea of superiority allows one group of people to mistreat another group on the basis of race, color, national origin, ancestry, religion, or sexual preference.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2" y="1419622"/>
            <a:ext cx="3707757" cy="2592288"/>
          </a:xfrm>
          <a:prstGeom prst="rect">
            <a:avLst/>
          </a:prstGeom>
        </p:spPr>
      </p:pic>
      <p:sp>
        <p:nvSpPr>
          <p:cNvPr id="5" name="TextBox 4">
            <a:extLst>
              <a:ext uri="{FF2B5EF4-FFF2-40B4-BE49-F238E27FC236}">
                <a16:creationId xmlns:a16="http://schemas.microsoft.com/office/drawing/2014/main" id="{F83E958E-B63D-459E-AD2A-710EE3E4F2D5}"/>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211 </a:t>
            </a:r>
            <a:r>
              <a:rPr lang="en-US" sz="1100" b="1" dirty="0" err="1"/>
              <a:t>Versi</a:t>
            </a:r>
            <a:r>
              <a:rPr lang="en-US" sz="1100" b="1" dirty="0"/>
              <a:t> Bahasa Indonesia</a:t>
            </a:r>
          </a:p>
        </p:txBody>
      </p:sp>
    </p:spTree>
    <p:extLst>
      <p:ext uri="{BB962C8B-B14F-4D97-AF65-F5344CB8AC3E}">
        <p14:creationId xmlns:p14="http://schemas.microsoft.com/office/powerpoint/2010/main" val="20530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EXPRESSIONS OF RACISM</a:t>
            </a:r>
            <a:endParaRPr lang="en-US" dirty="0"/>
          </a:p>
        </p:txBody>
      </p:sp>
      <p:sp>
        <p:nvSpPr>
          <p:cNvPr id="4" name="TextBox 3"/>
          <p:cNvSpPr txBox="1"/>
          <p:nvPr/>
        </p:nvSpPr>
        <p:spPr>
          <a:xfrm>
            <a:off x="953194" y="987574"/>
            <a:ext cx="7200800" cy="1200329"/>
          </a:xfrm>
          <a:prstGeom prst="rect">
            <a:avLst/>
          </a:prstGeom>
          <a:noFill/>
        </p:spPr>
        <p:txBody>
          <a:bodyPr wrap="square" rtlCol="0">
            <a:spAutoFit/>
          </a:bodyPr>
          <a:lstStyle/>
          <a:p>
            <a:pPr algn="just" latinLnBrk="0"/>
            <a:r>
              <a:rPr lang="en-US" sz="1200" dirty="0"/>
              <a:t>“Personal racism consists of racist acts, beliefs, attitudes, and behaviors on the part of the individual persons.”</a:t>
            </a:r>
          </a:p>
          <a:p>
            <a:pPr algn="just" latinLnBrk="0"/>
            <a:endParaRPr lang="en-US" sz="1200" dirty="0"/>
          </a:p>
          <a:p>
            <a:pPr algn="just" latinLnBrk="0"/>
            <a:r>
              <a:rPr lang="en-US" sz="1200" dirty="0"/>
              <a:t>Referring to institutional racism, Bloom is very specific when he writes, “Institutional racism refers to racial </a:t>
            </a:r>
            <a:r>
              <a:rPr lang="en-US" sz="1200" dirty="0" err="1"/>
              <a:t>inferiorizing</a:t>
            </a:r>
            <a:r>
              <a:rPr lang="en-US" sz="1200" dirty="0"/>
              <a:t> or antipathy perpetrated by specific social institutions such as schools, corporations, hospitals, or the criminal justice system as a totality.”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194" y="2355726"/>
            <a:ext cx="4608164" cy="2371110"/>
          </a:xfrm>
          <a:prstGeom prst="rect">
            <a:avLst/>
          </a:prstGeom>
        </p:spPr>
      </p:pic>
      <p:sp>
        <p:nvSpPr>
          <p:cNvPr id="5" name="TextBox 4">
            <a:extLst>
              <a:ext uri="{FF2B5EF4-FFF2-40B4-BE49-F238E27FC236}">
                <a16:creationId xmlns:a16="http://schemas.microsoft.com/office/drawing/2014/main" id="{03018135-E690-4A12-BABF-54EFC95D012C}"/>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212 </a:t>
            </a:r>
            <a:r>
              <a:rPr lang="en-US" sz="1100" b="1" dirty="0" err="1"/>
              <a:t>Versi</a:t>
            </a:r>
            <a:r>
              <a:rPr lang="en-US" sz="1100" b="1" dirty="0"/>
              <a:t> Bahasa Indonesia</a:t>
            </a:r>
          </a:p>
        </p:txBody>
      </p:sp>
    </p:spTree>
    <p:extLst>
      <p:ext uri="{BB962C8B-B14F-4D97-AF65-F5344CB8AC3E}">
        <p14:creationId xmlns:p14="http://schemas.microsoft.com/office/powerpoint/2010/main" val="35139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AVOIDING RACISM</a:t>
            </a:r>
            <a:endParaRPr lang="en-US" dirty="0"/>
          </a:p>
        </p:txBody>
      </p:sp>
      <p:sp>
        <p:nvSpPr>
          <p:cNvPr id="3" name="Text Placeholder 2"/>
          <p:cNvSpPr>
            <a:spLocks noGrp="1"/>
          </p:cNvSpPr>
          <p:nvPr>
            <p:ph type="body" sz="quarter" idx="11"/>
          </p:nvPr>
        </p:nvSpPr>
        <p:spPr/>
        <p:txBody>
          <a:bodyPr/>
          <a:lstStyle/>
          <a:p>
            <a:endParaRPr lang="en-US"/>
          </a:p>
        </p:txBody>
      </p:sp>
      <p:sp>
        <p:nvSpPr>
          <p:cNvPr id="4" name="Rectangle 3"/>
          <p:cNvSpPr/>
          <p:nvPr/>
        </p:nvSpPr>
        <p:spPr>
          <a:xfrm>
            <a:off x="899592" y="1419622"/>
            <a:ext cx="3384376" cy="3046988"/>
          </a:xfrm>
          <a:prstGeom prst="rect">
            <a:avLst/>
          </a:prstGeom>
        </p:spPr>
        <p:txBody>
          <a:bodyPr wrap="square">
            <a:spAutoFit/>
          </a:bodyPr>
          <a:lstStyle/>
          <a:p>
            <a:pPr algn="just" latinLnBrk="0"/>
            <a:r>
              <a:rPr lang="en-US" sz="1200" dirty="0"/>
              <a:t>First, </a:t>
            </a:r>
            <a:r>
              <a:rPr lang="en-US" sz="1200" i="1" dirty="0"/>
              <a:t>try to be honest </a:t>
            </a:r>
            <a:r>
              <a:rPr lang="en-US" sz="1200" dirty="0"/>
              <a:t>with yourself when deciding if you hold any racist views. It is a simple point to state, but a difficult one to accomplish. Yet, confronting personal racist views is an important first step. </a:t>
            </a:r>
          </a:p>
          <a:p>
            <a:pPr algn="just" latinLnBrk="0"/>
            <a:endParaRPr lang="en-US" sz="1200" dirty="0"/>
          </a:p>
          <a:p>
            <a:pPr algn="just" latinLnBrk="0"/>
            <a:r>
              <a:rPr lang="en-US" sz="1200" dirty="0"/>
              <a:t>Second, </a:t>
            </a:r>
            <a:r>
              <a:rPr lang="en-US" sz="1200" i="1" dirty="0"/>
              <a:t>object to racist jokes and insults </a:t>
            </a:r>
            <a:r>
              <a:rPr lang="en-US" sz="1200" dirty="0"/>
              <a:t>whenever you hear them. This daring and sometimes courageous act will send a message to other people that you denounce racism in whatever form it may take. </a:t>
            </a:r>
          </a:p>
          <a:p>
            <a:pPr algn="just" latinLnBrk="0"/>
            <a:endParaRPr lang="en-US" sz="1200" dirty="0"/>
          </a:p>
          <a:p>
            <a:pPr algn="just" latinLnBrk="0"/>
            <a:r>
              <a:rPr lang="en-US" sz="1200" dirty="0"/>
              <a:t>Third, as straightforward as it sounds, </a:t>
            </a:r>
            <a:r>
              <a:rPr lang="en-US" sz="1200" i="1" dirty="0"/>
              <a:t>respect freedom</a:t>
            </a:r>
            <a:r>
              <a:rPr lang="en-US" sz="1200" dirty="0"/>
              <a:t>. </a:t>
            </a:r>
          </a:p>
          <a:p>
            <a:pPr algn="just" latinLnBrk="0"/>
            <a:endParaRPr lang="en-US" sz="1200" dirty="0"/>
          </a:p>
          <a:p>
            <a:pPr algn="just" latinLnBrk="0"/>
            <a:r>
              <a:rPr lang="en-US" sz="1200" dirty="0"/>
              <a:t>Fourth, examine the </a:t>
            </a:r>
            <a:r>
              <a:rPr lang="en-US" sz="1200" i="1" dirty="0"/>
              <a:t>historical roots of racism</a:t>
            </a:r>
            <a:r>
              <a:rPr lang="en-US" sz="1200"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563638"/>
            <a:ext cx="4514763" cy="2541812"/>
          </a:xfrm>
          <a:prstGeom prst="rect">
            <a:avLst/>
          </a:prstGeom>
        </p:spPr>
      </p:pic>
      <p:sp>
        <p:nvSpPr>
          <p:cNvPr id="8" name="TextBox 7">
            <a:extLst>
              <a:ext uri="{FF2B5EF4-FFF2-40B4-BE49-F238E27FC236}">
                <a16:creationId xmlns:a16="http://schemas.microsoft.com/office/drawing/2014/main" id="{6F4A4FD1-3607-4248-8041-90D6F19527EE}"/>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213 </a:t>
            </a:r>
            <a:r>
              <a:rPr lang="en-US" sz="1100" b="1" dirty="0" err="1"/>
              <a:t>Versi</a:t>
            </a:r>
            <a:r>
              <a:rPr lang="en-US" sz="1100" b="1" dirty="0"/>
              <a:t> Bahasa Indonesia</a:t>
            </a:r>
          </a:p>
        </p:txBody>
      </p:sp>
    </p:spTree>
    <p:extLst>
      <p:ext uri="{BB962C8B-B14F-4D97-AF65-F5344CB8AC3E}">
        <p14:creationId xmlns:p14="http://schemas.microsoft.com/office/powerpoint/2010/main" val="41338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Dark Side of Identity</a:t>
            </a:r>
          </a:p>
        </p:txBody>
      </p:sp>
      <p:sp>
        <p:nvSpPr>
          <p:cNvPr id="3" name="Text Placeholder 2"/>
          <p:cNvSpPr>
            <a:spLocks noGrp="1"/>
          </p:cNvSpPr>
          <p:nvPr>
            <p:ph type="body" sz="quarter" idx="11"/>
          </p:nvPr>
        </p:nvSpPr>
        <p:spPr/>
        <p:txBody>
          <a:bodyPr/>
          <a:lstStyle/>
          <a:p>
            <a:r>
              <a:rPr lang="en-US" dirty="0"/>
              <a:t>Ethnocentrism</a:t>
            </a:r>
          </a:p>
        </p:txBody>
      </p:sp>
      <p:sp>
        <p:nvSpPr>
          <p:cNvPr id="4" name="TextBox 3"/>
          <p:cNvSpPr txBox="1"/>
          <p:nvPr/>
        </p:nvSpPr>
        <p:spPr>
          <a:xfrm>
            <a:off x="1115616" y="1347614"/>
            <a:ext cx="3024336" cy="2123658"/>
          </a:xfrm>
          <a:prstGeom prst="rect">
            <a:avLst/>
          </a:prstGeom>
          <a:noFill/>
        </p:spPr>
        <p:txBody>
          <a:bodyPr wrap="square" rtlCol="0">
            <a:spAutoFit/>
          </a:bodyPr>
          <a:lstStyle/>
          <a:p>
            <a:pPr algn="just" latinLnBrk="0"/>
            <a:r>
              <a:rPr lang="en-US" sz="1200" dirty="0"/>
              <a:t>Ethnocentrism is the notion that one’s own culture is superior to any other. It is the idea that other cultures should be measured by the degree to which they live up to our cultural standards. We are ethnocentric when we view other cultures through the narrow lens of our own culture or social position. ~ Nanda and Warms.</a:t>
            </a:r>
          </a:p>
          <a:p>
            <a:pPr algn="just" latinLnBrk="0"/>
            <a:endParaRPr lang="en-US" sz="1200" dirty="0"/>
          </a:p>
          <a:p>
            <a:pPr algn="just" latinLnBrk="0"/>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046" y="1192011"/>
            <a:ext cx="3486939" cy="3633390"/>
          </a:xfrm>
          <a:prstGeom prst="rect">
            <a:avLst/>
          </a:prstGeom>
        </p:spPr>
      </p:pic>
      <p:sp>
        <p:nvSpPr>
          <p:cNvPr id="8" name="TextBox 7">
            <a:extLst>
              <a:ext uri="{FF2B5EF4-FFF2-40B4-BE49-F238E27FC236}">
                <a16:creationId xmlns:a16="http://schemas.microsoft.com/office/drawing/2014/main" id="{7820FE58-935A-4400-AEC6-C6673B24E6FB}"/>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214 </a:t>
            </a:r>
            <a:r>
              <a:rPr lang="en-US" sz="1100" b="1" dirty="0" err="1"/>
              <a:t>Versi</a:t>
            </a:r>
            <a:r>
              <a:rPr lang="en-US" sz="1100" b="1" dirty="0"/>
              <a:t> Bahasa Indonesia</a:t>
            </a:r>
          </a:p>
        </p:txBody>
      </p:sp>
    </p:spTree>
    <p:extLst>
      <p:ext uri="{BB962C8B-B14F-4D97-AF65-F5344CB8AC3E}">
        <p14:creationId xmlns:p14="http://schemas.microsoft.com/office/powerpoint/2010/main" val="24590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b="1" dirty="0"/>
              <a:t>CHARACTERISTICS OF ETHNOCENTRISM</a:t>
            </a:r>
            <a:endParaRPr lang="en-US" sz="2800"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1259632" y="1491630"/>
            <a:ext cx="3024336" cy="2677656"/>
          </a:xfrm>
          <a:prstGeom prst="rect">
            <a:avLst/>
          </a:prstGeom>
          <a:noFill/>
        </p:spPr>
        <p:txBody>
          <a:bodyPr wrap="square" rtlCol="0">
            <a:spAutoFit/>
          </a:bodyPr>
          <a:lstStyle/>
          <a:p>
            <a:pPr algn="just" latinLnBrk="0"/>
            <a:r>
              <a:rPr lang="en-US" sz="1400" b="1" dirty="0"/>
              <a:t>Levels of Ethnocentrism</a:t>
            </a:r>
          </a:p>
          <a:p>
            <a:pPr algn="just" latinLnBrk="0"/>
            <a:r>
              <a:rPr lang="en-US" sz="1400" dirty="0"/>
              <a:t>positive, negative, and extremely negative.</a:t>
            </a:r>
          </a:p>
          <a:p>
            <a:pPr algn="just" latinLnBrk="0"/>
            <a:endParaRPr lang="en-US" sz="1400" b="1" dirty="0"/>
          </a:p>
          <a:p>
            <a:pPr algn="just" latinLnBrk="0"/>
            <a:r>
              <a:rPr lang="en-US" sz="1400" b="1" dirty="0"/>
              <a:t>Ethnocentrism Is Universal</a:t>
            </a:r>
          </a:p>
          <a:p>
            <a:pPr algn="just" latinLnBrk="0"/>
            <a:r>
              <a:rPr lang="en-US" sz="1400" dirty="0"/>
              <a:t>Most people are ethnocentric, and a certain degree of ethnocentrism probably is essential if people are to be content with their lives and if their culture is to persist.</a:t>
            </a:r>
            <a:endParaRPr lang="en-US" sz="1400" b="1" dirty="0"/>
          </a:p>
          <a:p>
            <a:pPr algn="just" latinLnBrk="0"/>
            <a:endParaRPr lang="en-US" sz="1400" b="1" dirty="0"/>
          </a:p>
          <a:p>
            <a:pPr algn="just" latinLnBrk="0"/>
            <a:endParaRPr lang="en-US" sz="1400" dirty="0"/>
          </a:p>
        </p:txBody>
      </p:sp>
      <p:sp>
        <p:nvSpPr>
          <p:cNvPr id="5" name="TextBox 4"/>
          <p:cNvSpPr txBox="1"/>
          <p:nvPr/>
        </p:nvSpPr>
        <p:spPr>
          <a:xfrm>
            <a:off x="4701422" y="1478271"/>
            <a:ext cx="3542987" cy="2677656"/>
          </a:xfrm>
          <a:prstGeom prst="rect">
            <a:avLst/>
          </a:prstGeom>
          <a:noFill/>
        </p:spPr>
        <p:txBody>
          <a:bodyPr wrap="square" rtlCol="0">
            <a:spAutoFit/>
          </a:bodyPr>
          <a:lstStyle/>
          <a:p>
            <a:pPr algn="just" latinLnBrk="0"/>
            <a:r>
              <a:rPr lang="en-US" sz="1400" b="1" dirty="0"/>
              <a:t>Ethnocentrism Contributes to Cultural Identity</a:t>
            </a:r>
          </a:p>
          <a:p>
            <a:pPr algn="just" latinLnBrk="0"/>
            <a:r>
              <a:rPr lang="en-US" sz="1400" dirty="0"/>
              <a:t>Another reason ethnocentrism is so pervasive is that it provides members of a culture with feelings of identity and belonging.</a:t>
            </a:r>
          </a:p>
          <a:p>
            <a:pPr algn="just" latinLnBrk="0"/>
            <a:endParaRPr lang="en-US" sz="1400" b="1" dirty="0"/>
          </a:p>
          <a:p>
            <a:pPr algn="just" latinLnBrk="0"/>
            <a:r>
              <a:rPr lang="en-US" sz="1400" dirty="0"/>
              <a:t>Ethnocentrism is strongest in moral and religious contexts, where emotionalism may overshadow rationality and cause the type of hostility.</a:t>
            </a:r>
            <a:endParaRPr lang="en-US" sz="1400" b="1" dirty="0"/>
          </a:p>
          <a:p>
            <a:pPr algn="just" latinLnBrk="0"/>
            <a:endParaRPr lang="en-US" sz="1400" dirty="0"/>
          </a:p>
        </p:txBody>
      </p:sp>
      <p:sp>
        <p:nvSpPr>
          <p:cNvPr id="7" name="TextBox 6">
            <a:extLst>
              <a:ext uri="{FF2B5EF4-FFF2-40B4-BE49-F238E27FC236}">
                <a16:creationId xmlns:a16="http://schemas.microsoft.com/office/drawing/2014/main" id="{D3441FA1-E295-4822-8559-AE2B910979CB}"/>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215 </a:t>
            </a:r>
            <a:r>
              <a:rPr lang="en-US" sz="1100" b="1" dirty="0" err="1"/>
              <a:t>Versi</a:t>
            </a:r>
            <a:r>
              <a:rPr lang="en-US" sz="1100" b="1" dirty="0"/>
              <a:t> Bahasa Indonesia</a:t>
            </a:r>
          </a:p>
        </p:txBody>
      </p:sp>
    </p:spTree>
    <p:extLst>
      <p:ext uri="{BB962C8B-B14F-4D97-AF65-F5344CB8AC3E}">
        <p14:creationId xmlns:p14="http://schemas.microsoft.com/office/powerpoint/2010/main" val="166713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AVOIDING ETHNOCENTRISM</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2771800" y="1491629"/>
            <a:ext cx="3024336" cy="954107"/>
          </a:xfrm>
          <a:prstGeom prst="rect">
            <a:avLst/>
          </a:prstGeom>
          <a:noFill/>
        </p:spPr>
        <p:txBody>
          <a:bodyPr wrap="square" rtlCol="0">
            <a:spAutoFit/>
          </a:bodyPr>
          <a:lstStyle/>
          <a:p>
            <a:pPr algn="just" latinLnBrk="0"/>
            <a:r>
              <a:rPr lang="en-US" sz="1400" i="1" dirty="0"/>
              <a:t>First</a:t>
            </a:r>
            <a:r>
              <a:rPr lang="en-US" sz="1400" dirty="0"/>
              <a:t>, try to avoid dogmatism.</a:t>
            </a:r>
          </a:p>
          <a:p>
            <a:pPr algn="just" latinLnBrk="0"/>
            <a:endParaRPr lang="en-US" sz="1400" dirty="0"/>
          </a:p>
          <a:p>
            <a:pPr algn="just" latinLnBrk="0"/>
            <a:r>
              <a:rPr lang="en-US" sz="1400" i="1" dirty="0"/>
              <a:t>Second</a:t>
            </a:r>
            <a:r>
              <a:rPr lang="en-US" sz="1400" dirty="0"/>
              <a:t>, learn to be open to new views.</a:t>
            </a:r>
          </a:p>
        </p:txBody>
      </p:sp>
      <p:sp>
        <p:nvSpPr>
          <p:cNvPr id="6" name="TextBox 5">
            <a:extLst>
              <a:ext uri="{FF2B5EF4-FFF2-40B4-BE49-F238E27FC236}">
                <a16:creationId xmlns:a16="http://schemas.microsoft.com/office/drawing/2014/main" id="{62F8A2A9-D73B-4247-B8AB-D4F4F822B876}"/>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216 </a:t>
            </a:r>
            <a:r>
              <a:rPr lang="en-US" sz="1100" b="1" dirty="0" err="1"/>
              <a:t>Versi</a:t>
            </a:r>
            <a:r>
              <a:rPr lang="en-US" sz="1100" b="1" dirty="0"/>
              <a:t> Bahasa Indonesia</a:t>
            </a:r>
          </a:p>
        </p:txBody>
      </p:sp>
    </p:spTree>
    <p:extLst>
      <p:ext uri="{BB962C8B-B14F-4D97-AF65-F5344CB8AC3E}">
        <p14:creationId xmlns:p14="http://schemas.microsoft.com/office/powerpoint/2010/main" val="13696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Any questions?</a:t>
            </a:r>
            <a:endParaRPr lang="ko-KR" altLang="en-US" dirty="0"/>
          </a:p>
        </p:txBody>
      </p:sp>
      <p:sp>
        <p:nvSpPr>
          <p:cNvPr id="3" name="Text Placeholder 2"/>
          <p:cNvSpPr>
            <a:spLocks noGrp="1"/>
          </p:cNvSpPr>
          <p:nvPr>
            <p:ph type="body" sz="quarter" idx="11"/>
          </p:nvPr>
        </p:nvSpPr>
        <p:spPr/>
        <p:txBody>
          <a:bodyPr/>
          <a:lstStyle/>
          <a:p>
            <a:pPr lvl="0"/>
            <a:endParaRPr lang="en-US" altLang="ko-KR" dirty="0"/>
          </a:p>
        </p:txBody>
      </p:sp>
      <p:sp>
        <p:nvSpPr>
          <p:cNvPr id="4" name="Freeform 3"/>
          <p:cNvSpPr/>
          <p:nvPr/>
        </p:nvSpPr>
        <p:spPr>
          <a:xfrm>
            <a:off x="2082864" y="2298958"/>
            <a:ext cx="624548" cy="50405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Dark Side of Identity</a:t>
            </a:r>
          </a:p>
        </p:txBody>
      </p:sp>
      <p:sp>
        <p:nvSpPr>
          <p:cNvPr id="3" name="Text Placeholder 2"/>
          <p:cNvSpPr>
            <a:spLocks noGrp="1"/>
          </p:cNvSpPr>
          <p:nvPr>
            <p:ph type="body" sz="quarter" idx="11"/>
          </p:nvPr>
        </p:nvSpPr>
        <p:spPr/>
        <p:txBody>
          <a:bodyPr/>
          <a:lstStyle/>
          <a:p>
            <a:r>
              <a:rPr lang="en-US" dirty="0"/>
              <a:t>Stereotyping</a:t>
            </a:r>
          </a:p>
        </p:txBody>
      </p:sp>
      <p:sp>
        <p:nvSpPr>
          <p:cNvPr id="4" name="TextBox 3"/>
          <p:cNvSpPr txBox="1"/>
          <p:nvPr/>
        </p:nvSpPr>
        <p:spPr>
          <a:xfrm>
            <a:off x="755576" y="1131590"/>
            <a:ext cx="4032448" cy="3785652"/>
          </a:xfrm>
          <a:prstGeom prst="rect">
            <a:avLst/>
          </a:prstGeom>
          <a:noFill/>
        </p:spPr>
        <p:txBody>
          <a:bodyPr wrap="square" rtlCol="0">
            <a:spAutoFit/>
          </a:bodyPr>
          <a:lstStyle/>
          <a:p>
            <a:pPr algn="just" eaLnBrk="0" latinLnBrk="0"/>
            <a:r>
              <a:rPr lang="en-US" sz="1200" dirty="0"/>
              <a:t>Stereotyping is a complex form of categorization that mentally organizes your experiences with, and guides your behavior toward, a particular group of people. It becomes a means of organizing your perceptions into simplified categories that can be used to represent an entire collection of things or people.</a:t>
            </a:r>
          </a:p>
          <a:p>
            <a:pPr algn="just" eaLnBrk="0" latinLnBrk="0"/>
            <a:endParaRPr lang="en-US" sz="1200" dirty="0"/>
          </a:p>
          <a:p>
            <a:pPr algn="just" latinLnBrk="0"/>
            <a:r>
              <a:rPr lang="en-US" sz="1200" dirty="0"/>
              <a:t>The reason for the pervasive nature of stereotypes is that human beings have a psychological need to categorize and classify. The world is too big, too complex, and too dynamic to comprehend in all its detail. Hence, you tend to classify and pigeonhole.</a:t>
            </a:r>
          </a:p>
          <a:p>
            <a:pPr algn="just" latinLnBrk="0"/>
            <a:endParaRPr lang="en-US" sz="1200" dirty="0"/>
          </a:p>
          <a:p>
            <a:pPr algn="just" latinLnBrk="0"/>
            <a:r>
              <a:rPr lang="en-US" sz="1200" dirty="0"/>
              <a:t>Stereotypes can be positive or negative. Those that refer to a large group of people as lazy, coarse, vicious, or moronic are obviously negative. There are, of course, positive stereotypes, such as the assumption that all Asian students are hardworking, well mannered, and intelligent.</a:t>
            </a:r>
          </a:p>
          <a:p>
            <a:pPr algn="just" latinLnBrk="0"/>
            <a:endParaRPr lang="en-US" sz="1200" dirty="0"/>
          </a:p>
        </p:txBody>
      </p:sp>
      <p:sp>
        <p:nvSpPr>
          <p:cNvPr id="5" name="TextBox 4"/>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202 </a:t>
            </a:r>
            <a:r>
              <a:rPr lang="en-US" sz="1100" b="1" dirty="0" err="1"/>
              <a:t>Versi</a:t>
            </a:r>
            <a:r>
              <a:rPr lang="en-US" sz="1100" b="1" dirty="0"/>
              <a:t> Bahasa Indonesia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779662"/>
            <a:ext cx="3793142" cy="2387883"/>
          </a:xfrm>
          <a:prstGeom prst="rect">
            <a:avLst/>
          </a:prstGeom>
        </p:spPr>
      </p:pic>
    </p:spTree>
    <p:extLst>
      <p:ext uri="{BB962C8B-B14F-4D97-AF65-F5344CB8AC3E}">
        <p14:creationId xmlns:p14="http://schemas.microsoft.com/office/powerpoint/2010/main" val="34925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28626"/>
            <a:ext cx="7266384" cy="4087341"/>
          </a:xfrm>
          <a:prstGeom prst="rect">
            <a:avLst/>
          </a:prstGeom>
        </p:spPr>
      </p:pic>
    </p:spTree>
    <p:extLst>
      <p:ext uri="{BB962C8B-B14F-4D97-AF65-F5344CB8AC3E}">
        <p14:creationId xmlns:p14="http://schemas.microsoft.com/office/powerpoint/2010/main" val="15836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LEARNING STEREOTYPES</a:t>
            </a:r>
            <a:endParaRPr lang="en-US" dirty="0"/>
          </a:p>
        </p:txBody>
      </p:sp>
      <p:sp>
        <p:nvSpPr>
          <p:cNvPr id="3" name="Text Placeholder 2"/>
          <p:cNvSpPr>
            <a:spLocks noGrp="1"/>
          </p:cNvSpPr>
          <p:nvPr>
            <p:ph type="body" sz="quarter" idx="11"/>
          </p:nvPr>
        </p:nvSpPr>
        <p:spPr/>
        <p:txBody>
          <a:bodyPr/>
          <a:lstStyle/>
          <a:p>
            <a:r>
              <a:rPr lang="en-US" dirty="0"/>
              <a:t>When do we learn stereotypes?</a:t>
            </a:r>
          </a:p>
        </p:txBody>
      </p:sp>
      <p:sp>
        <p:nvSpPr>
          <p:cNvPr id="4" name="TextBox 3"/>
          <p:cNvSpPr txBox="1"/>
          <p:nvPr/>
        </p:nvSpPr>
        <p:spPr>
          <a:xfrm>
            <a:off x="755576" y="1131590"/>
            <a:ext cx="4032448" cy="3785652"/>
          </a:xfrm>
          <a:prstGeom prst="rect">
            <a:avLst/>
          </a:prstGeom>
          <a:noFill/>
        </p:spPr>
        <p:txBody>
          <a:bodyPr wrap="square" rtlCol="0">
            <a:spAutoFit/>
          </a:bodyPr>
          <a:lstStyle/>
          <a:p>
            <a:pPr algn="just" latinLnBrk="0"/>
            <a:r>
              <a:rPr lang="en-US" sz="1200" dirty="0"/>
              <a:t>Remember, you are not born with stereotypes; they are learned, and like culture, they are learned in a variety of ways. </a:t>
            </a:r>
          </a:p>
          <a:p>
            <a:pPr algn="just" latinLnBrk="0"/>
            <a:endParaRPr lang="en-US" sz="1200" dirty="0"/>
          </a:p>
          <a:p>
            <a:pPr algn="just" latinLnBrk="0"/>
            <a:r>
              <a:rPr lang="en-US" sz="1200" dirty="0"/>
              <a:t>The most obvious, and perhaps most important, agent of stereotypes is the socialization process, which begins with our parents. While many parents try to avoid teaching their children to think in stereotypes, we tend to agree with Schneider when he notes that often parents directly or indirectly actually promote them.</a:t>
            </a:r>
          </a:p>
          <a:p>
            <a:pPr algn="just" latinLnBrk="0"/>
            <a:endParaRPr lang="en-US" sz="1200" dirty="0"/>
          </a:p>
          <a:p>
            <a:pPr algn="just" latinLnBrk="0"/>
            <a:r>
              <a:rPr lang="en-US" sz="1200" dirty="0"/>
              <a:t>Many stereotypes are generated by the mass media and widely disseminated through a variety of formats such as advertisements, movies, and TV sitcoms, soap operas, and reality shows. </a:t>
            </a:r>
          </a:p>
          <a:p>
            <a:pPr algn="just" latinLnBrk="0"/>
            <a:endParaRPr lang="en-US" sz="1200" dirty="0"/>
          </a:p>
          <a:p>
            <a:pPr algn="just" latinLnBrk="0"/>
            <a:r>
              <a:rPr lang="en-US" sz="1200" dirty="0"/>
              <a:t>Television has been guilty of providing distorted images of many ethnic groups, the elderly, and gay people. Media has also played a role in perpetuating certain stereotyped perceptions of women and men.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184252"/>
            <a:ext cx="2736304" cy="3680328"/>
          </a:xfrm>
          <a:prstGeom prst="rect">
            <a:avLst/>
          </a:prstGeom>
        </p:spPr>
      </p:pic>
      <p:sp>
        <p:nvSpPr>
          <p:cNvPr id="8" name="TextBox 7">
            <a:extLst>
              <a:ext uri="{FF2B5EF4-FFF2-40B4-BE49-F238E27FC236}">
                <a16:creationId xmlns:a16="http://schemas.microsoft.com/office/drawing/2014/main" id="{CEB39693-581D-47BC-8615-A692AA7D5BE6}"/>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203 </a:t>
            </a:r>
            <a:r>
              <a:rPr lang="en-US" sz="1100" b="1" dirty="0" err="1"/>
              <a:t>Versi</a:t>
            </a:r>
            <a:r>
              <a:rPr lang="en-US" sz="1100" b="1" dirty="0"/>
              <a:t> Bahasa Indonesia</a:t>
            </a:r>
          </a:p>
        </p:txBody>
      </p:sp>
    </p:spTree>
    <p:extLst>
      <p:ext uri="{BB962C8B-B14F-4D97-AF65-F5344CB8AC3E}">
        <p14:creationId xmlns:p14="http://schemas.microsoft.com/office/powerpoint/2010/main" val="30625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down)">
                                      <p:cBhvr>
                                        <p:cTn id="61" dur="580">
                                          <p:stCondLst>
                                            <p:cond delay="0"/>
                                          </p:stCondLst>
                                        </p:cTn>
                                        <p:tgtEl>
                                          <p:spTgt spid="4">
                                            <p:txEl>
                                              <p:pRg st="6" end="6"/>
                                            </p:txEl>
                                          </p:spTgt>
                                        </p:tgtEl>
                                      </p:cBhvr>
                                    </p:animEffect>
                                    <p:anim calcmode="lin" valueType="num">
                                      <p:cBhvr>
                                        <p:cTn id="6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6" end="6"/>
                                            </p:txEl>
                                          </p:spTgt>
                                        </p:tgtEl>
                                      </p:cBhvr>
                                      <p:to x="100000" y="60000"/>
                                    </p:animScale>
                                    <p:animScale>
                                      <p:cBhvr>
                                        <p:cTn id="68" dur="166" decel="50000">
                                          <p:stCondLst>
                                            <p:cond delay="676"/>
                                          </p:stCondLst>
                                        </p:cTn>
                                        <p:tgtEl>
                                          <p:spTgt spid="4">
                                            <p:txEl>
                                              <p:pRg st="6" end="6"/>
                                            </p:txEl>
                                          </p:spTgt>
                                        </p:tgtEl>
                                      </p:cBhvr>
                                      <p:to x="100000" y="100000"/>
                                    </p:animScale>
                                    <p:animScale>
                                      <p:cBhvr>
                                        <p:cTn id="69" dur="26">
                                          <p:stCondLst>
                                            <p:cond delay="1312"/>
                                          </p:stCondLst>
                                        </p:cTn>
                                        <p:tgtEl>
                                          <p:spTgt spid="4">
                                            <p:txEl>
                                              <p:pRg st="6" end="6"/>
                                            </p:txEl>
                                          </p:spTgt>
                                        </p:tgtEl>
                                      </p:cBhvr>
                                      <p:to x="100000" y="80000"/>
                                    </p:animScale>
                                    <p:animScale>
                                      <p:cBhvr>
                                        <p:cTn id="70" dur="166" decel="50000">
                                          <p:stCondLst>
                                            <p:cond delay="1338"/>
                                          </p:stCondLst>
                                        </p:cTn>
                                        <p:tgtEl>
                                          <p:spTgt spid="4">
                                            <p:txEl>
                                              <p:pRg st="6" end="6"/>
                                            </p:txEl>
                                          </p:spTgt>
                                        </p:tgtEl>
                                      </p:cBhvr>
                                      <p:to x="100000" y="100000"/>
                                    </p:animScale>
                                    <p:animScale>
                                      <p:cBhvr>
                                        <p:cTn id="71" dur="26">
                                          <p:stCondLst>
                                            <p:cond delay="1642"/>
                                          </p:stCondLst>
                                        </p:cTn>
                                        <p:tgtEl>
                                          <p:spTgt spid="4">
                                            <p:txEl>
                                              <p:pRg st="6" end="6"/>
                                            </p:txEl>
                                          </p:spTgt>
                                        </p:tgtEl>
                                      </p:cBhvr>
                                      <p:to x="100000" y="90000"/>
                                    </p:animScale>
                                    <p:animScale>
                                      <p:cBhvr>
                                        <p:cTn id="72" dur="166" decel="50000">
                                          <p:stCondLst>
                                            <p:cond delay="1668"/>
                                          </p:stCondLst>
                                        </p:cTn>
                                        <p:tgtEl>
                                          <p:spTgt spid="4">
                                            <p:txEl>
                                              <p:pRg st="6" end="6"/>
                                            </p:txEl>
                                          </p:spTgt>
                                        </p:tgtEl>
                                      </p:cBhvr>
                                      <p:to x="100000" y="100000"/>
                                    </p:animScale>
                                    <p:animScale>
                                      <p:cBhvr>
                                        <p:cTn id="73" dur="26">
                                          <p:stCondLst>
                                            <p:cond delay="1808"/>
                                          </p:stCondLst>
                                        </p:cTn>
                                        <p:tgtEl>
                                          <p:spTgt spid="4">
                                            <p:txEl>
                                              <p:pRg st="6" end="6"/>
                                            </p:txEl>
                                          </p:spTgt>
                                        </p:tgtEl>
                                      </p:cBhvr>
                                      <p:to x="100000" y="95000"/>
                                    </p:animScale>
                                    <p:animScale>
                                      <p:cBhvr>
                                        <p:cTn id="74" dur="166" decel="50000">
                                          <p:stCondLst>
                                            <p:cond delay="1834"/>
                                          </p:stCondLst>
                                        </p:cTn>
                                        <p:tgtEl>
                                          <p:spTgt spid="4">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why stereotypes hamper intercultural communication?</a:t>
            </a:r>
          </a:p>
        </p:txBody>
      </p:sp>
      <p:sp>
        <p:nvSpPr>
          <p:cNvPr id="3" name="Text Placeholder 2"/>
          <p:cNvSpPr>
            <a:spLocks noGrp="1"/>
          </p:cNvSpPr>
          <p:nvPr>
            <p:ph type="body" sz="quarter" idx="11"/>
          </p:nvPr>
        </p:nvSpPr>
        <p:spPr/>
        <p:txBody>
          <a:bodyPr/>
          <a:lstStyle/>
          <a:p>
            <a:endParaRPr lang="en-US"/>
          </a:p>
        </p:txBody>
      </p:sp>
      <p:sp>
        <p:nvSpPr>
          <p:cNvPr id="5" name="TextBox 4"/>
          <p:cNvSpPr txBox="1"/>
          <p:nvPr/>
        </p:nvSpPr>
        <p:spPr>
          <a:xfrm>
            <a:off x="755576" y="1324962"/>
            <a:ext cx="7344816" cy="3046988"/>
          </a:xfrm>
          <a:prstGeom prst="rect">
            <a:avLst/>
          </a:prstGeom>
          <a:noFill/>
        </p:spPr>
        <p:txBody>
          <a:bodyPr wrap="square" rtlCol="0">
            <a:spAutoFit/>
          </a:bodyPr>
          <a:lstStyle/>
          <a:p>
            <a:pPr algn="just" latinLnBrk="0"/>
            <a:r>
              <a:rPr lang="en-US" sz="1200" i="1" dirty="0"/>
              <a:t>First</a:t>
            </a:r>
            <a:r>
              <a:rPr lang="en-US" sz="1200" dirty="0"/>
              <a:t>, stereotypes are a kind of filter; they only allow in information that is consistent with information already held by the individual. In this way, what might be the truth can be filtered out. For example, women were stereotyped for many years as a rather one-dimensional group confined to the role of homemaker. That stereotype often kept women from advancing in the workplace. </a:t>
            </a:r>
          </a:p>
          <a:p>
            <a:pPr algn="just" latinLnBrk="0"/>
            <a:endParaRPr lang="en-US" sz="1200" i="1" dirty="0"/>
          </a:p>
          <a:p>
            <a:pPr algn="just" latinLnBrk="0"/>
            <a:r>
              <a:rPr lang="en-US" sz="1200" i="1" dirty="0"/>
              <a:t>Second</a:t>
            </a:r>
            <a:r>
              <a:rPr lang="en-US" sz="1200" dirty="0"/>
              <a:t>, it is not the act of classifying that creates intercultural problems. Rather, it is the assumption that culture-specific information applies to every member of a particular cultural group. Stereotypes conjecture that all members of a group have exactly the same traits. </a:t>
            </a:r>
          </a:p>
          <a:p>
            <a:pPr algn="just" latinLnBrk="0"/>
            <a:endParaRPr lang="en-US" sz="1200" i="1" dirty="0"/>
          </a:p>
          <a:p>
            <a:pPr algn="just" latinLnBrk="0"/>
            <a:r>
              <a:rPr lang="en-US" sz="1200" i="1" dirty="0"/>
              <a:t>Third</a:t>
            </a:r>
            <a:r>
              <a:rPr lang="en-US" sz="1200" dirty="0"/>
              <a:t>, stereotypes also keep you from being a successful communicator because they are oversimplified, exaggerated, and overgeneralized. Stereotypes distort because they are based on half-truths and often-untrue premises and assumptions. </a:t>
            </a:r>
            <a:r>
              <a:rPr lang="en-US" sz="1200" dirty="0" err="1"/>
              <a:t>Guirdham</a:t>
            </a:r>
            <a:r>
              <a:rPr lang="en-US" sz="1200" dirty="0"/>
              <a:t> reaffirms this important point when he notes that stereotypes alter intergroup communication because they lead people to base their preparation, transmission, and reception of messages on false assumptions.</a:t>
            </a:r>
          </a:p>
          <a:p>
            <a:pPr algn="just" latinLnBrk="0"/>
            <a:endParaRPr lang="en-US" sz="1200" i="1" dirty="0"/>
          </a:p>
          <a:p>
            <a:pPr algn="just" latinLnBrk="0"/>
            <a:r>
              <a:rPr lang="en-US" sz="1200" i="1" dirty="0"/>
              <a:t>Fourth</a:t>
            </a:r>
            <a:r>
              <a:rPr lang="en-US" sz="1200" dirty="0"/>
              <a:t>, stereotypes are resistant to change.</a:t>
            </a:r>
          </a:p>
        </p:txBody>
      </p:sp>
      <p:sp>
        <p:nvSpPr>
          <p:cNvPr id="4" name="TextBox 3">
            <a:extLst>
              <a:ext uri="{FF2B5EF4-FFF2-40B4-BE49-F238E27FC236}">
                <a16:creationId xmlns:a16="http://schemas.microsoft.com/office/drawing/2014/main" id="{898B9ABF-5EDA-46DD-AD2B-76377240A1AD}"/>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205 </a:t>
            </a:r>
            <a:r>
              <a:rPr lang="en-US" sz="1100" b="1" dirty="0" err="1"/>
              <a:t>Versi</a:t>
            </a:r>
            <a:r>
              <a:rPr lang="en-US" sz="1100" b="1" dirty="0"/>
              <a:t> Bahasa Indonesia</a:t>
            </a:r>
          </a:p>
        </p:txBody>
      </p:sp>
    </p:spTree>
    <p:extLst>
      <p:ext uri="{BB962C8B-B14F-4D97-AF65-F5344CB8AC3E}">
        <p14:creationId xmlns:p14="http://schemas.microsoft.com/office/powerpoint/2010/main" val="177955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dirty="0"/>
              <a:t>How to avoid stereotypes?</a:t>
            </a:r>
            <a:endParaRPr lang="ko-KR" altLang="en-US" sz="2800" dirty="0"/>
          </a:p>
        </p:txBody>
      </p:sp>
      <p:sp>
        <p:nvSpPr>
          <p:cNvPr id="3" name="Text Placeholder 2"/>
          <p:cNvSpPr>
            <a:spLocks noGrp="1"/>
          </p:cNvSpPr>
          <p:nvPr>
            <p:ph type="body" sz="quarter" idx="11"/>
          </p:nvPr>
        </p:nvSpPr>
        <p:spPr/>
        <p:txBody>
          <a:bodyPr/>
          <a:lstStyle/>
          <a:p>
            <a:pPr lvl="0"/>
            <a:r>
              <a:rPr lang="en-US" altLang="ko-KR" dirty="0"/>
              <a:t>Let’s discuss it on your </a:t>
            </a:r>
            <a:r>
              <a:rPr lang="en-US" altLang="ko-KR" dirty="0" err="1"/>
              <a:t>Collabor</a:t>
            </a:r>
            <a:r>
              <a:rPr lang="en-US" altLang="ko-KR" dirty="0"/>
              <a:t> Forum!</a:t>
            </a:r>
          </a:p>
        </p:txBody>
      </p:sp>
      <p:sp>
        <p:nvSpPr>
          <p:cNvPr id="4" name="Freeform 3"/>
          <p:cNvSpPr/>
          <p:nvPr/>
        </p:nvSpPr>
        <p:spPr>
          <a:xfrm>
            <a:off x="2082864" y="2298958"/>
            <a:ext cx="624548" cy="50405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40008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Dark Side of Identity</a:t>
            </a:r>
          </a:p>
        </p:txBody>
      </p:sp>
      <p:sp>
        <p:nvSpPr>
          <p:cNvPr id="3" name="Text Placeholder 2"/>
          <p:cNvSpPr>
            <a:spLocks noGrp="1"/>
          </p:cNvSpPr>
          <p:nvPr>
            <p:ph type="body" sz="quarter" idx="11"/>
          </p:nvPr>
        </p:nvSpPr>
        <p:spPr/>
        <p:txBody>
          <a:bodyPr/>
          <a:lstStyle/>
          <a:p>
            <a:r>
              <a:rPr lang="en-US" dirty="0"/>
              <a:t>Prejudice</a:t>
            </a:r>
          </a:p>
        </p:txBody>
      </p:sp>
      <p:sp>
        <p:nvSpPr>
          <p:cNvPr id="4" name="TextBox 3"/>
          <p:cNvSpPr txBox="1"/>
          <p:nvPr/>
        </p:nvSpPr>
        <p:spPr>
          <a:xfrm>
            <a:off x="755576" y="1131590"/>
            <a:ext cx="3456384" cy="2492990"/>
          </a:xfrm>
          <a:prstGeom prst="rect">
            <a:avLst/>
          </a:prstGeom>
          <a:noFill/>
        </p:spPr>
        <p:txBody>
          <a:bodyPr wrap="square" rtlCol="0">
            <a:spAutoFit/>
          </a:bodyPr>
          <a:lstStyle/>
          <a:p>
            <a:pPr algn="just" latinLnBrk="0"/>
            <a:r>
              <a:rPr lang="en-US" sz="1200" dirty="0"/>
              <a:t>Prejudice occurs when a person holds a generalization about a group of people or things, often based on little or no factual experience. Prejudice can be positive (liking a certain group or thing) or negative (disliking a certain group or thing).</a:t>
            </a:r>
          </a:p>
          <a:p>
            <a:pPr algn="just" latinLnBrk="0"/>
            <a:endParaRPr lang="en-US" sz="1200" dirty="0"/>
          </a:p>
          <a:p>
            <a:pPr algn="just" latinLnBrk="0"/>
            <a:r>
              <a:rPr lang="en-US" sz="1200" dirty="0"/>
              <a:t>In a communication setting, according to </a:t>
            </a:r>
            <a:r>
              <a:rPr lang="en-US" sz="1200" dirty="0" err="1"/>
              <a:t>Ruscher</a:t>
            </a:r>
            <a:r>
              <a:rPr lang="en-US" sz="1200" dirty="0"/>
              <a:t>, the negative feelings and attitudes held by those who hold a prejudicial perspective are often exhibited through the use of group labels, hostile humor, or speech that alleges the superiority of one group over another.</a:t>
            </a:r>
          </a:p>
        </p:txBody>
      </p:sp>
      <p:sp>
        <p:nvSpPr>
          <p:cNvPr id="5" name="TextBox 4"/>
          <p:cNvSpPr txBox="1"/>
          <p:nvPr/>
        </p:nvSpPr>
        <p:spPr>
          <a:xfrm>
            <a:off x="4572000" y="1139398"/>
            <a:ext cx="4032448" cy="3785652"/>
          </a:xfrm>
          <a:prstGeom prst="rect">
            <a:avLst/>
          </a:prstGeom>
          <a:noFill/>
        </p:spPr>
        <p:txBody>
          <a:bodyPr wrap="square" rtlCol="0">
            <a:spAutoFit/>
          </a:bodyPr>
          <a:lstStyle/>
          <a:p>
            <a:pPr algn="just" latinLnBrk="0"/>
            <a:r>
              <a:rPr lang="en-US" sz="1200" b="1" dirty="0"/>
              <a:t>The Functions of Prejudice</a:t>
            </a:r>
          </a:p>
          <a:p>
            <a:pPr marL="228600" indent="-228600" algn="just" latinLnBrk="0">
              <a:buAutoNum type="arabicParenBoth"/>
            </a:pPr>
            <a:endParaRPr lang="en-US" sz="1200" dirty="0"/>
          </a:p>
          <a:p>
            <a:pPr marL="228600" indent="-228600" algn="just" latinLnBrk="0">
              <a:buAutoNum type="arabicParenBoth"/>
            </a:pPr>
            <a:r>
              <a:rPr lang="en-US" sz="1200" dirty="0"/>
              <a:t>The </a:t>
            </a:r>
            <a:r>
              <a:rPr lang="en-US" sz="1200" i="1" dirty="0"/>
              <a:t>ego-defensive function </a:t>
            </a:r>
            <a:r>
              <a:rPr lang="en-US" sz="1200" dirty="0"/>
              <a:t>allows individuals to hold a prejudice while denying to themselves that they possess negative beliefs about a group.</a:t>
            </a:r>
          </a:p>
          <a:p>
            <a:pPr marL="228600" indent="-228600" algn="just" latinLnBrk="0">
              <a:buAutoNum type="arabicParenBoth"/>
            </a:pPr>
            <a:endParaRPr lang="en-US" sz="1200" dirty="0"/>
          </a:p>
          <a:p>
            <a:pPr marL="228600" indent="-228600" algn="just" latinLnBrk="0">
              <a:buAutoNum type="arabicParenBoth"/>
            </a:pPr>
            <a:r>
              <a:rPr lang="en-US" sz="1200" dirty="0"/>
              <a:t>The </a:t>
            </a:r>
            <a:r>
              <a:rPr lang="en-US" sz="1200" i="1" dirty="0"/>
              <a:t>utilitarian function </a:t>
            </a:r>
            <a:r>
              <a:rPr lang="en-US" sz="1200" dirty="0"/>
              <a:t>permits people to believe that their prejudicial beliefs produce a positive outcome. This is often found in situations where economic gain is involved.</a:t>
            </a:r>
          </a:p>
          <a:p>
            <a:pPr marL="228600" indent="-228600" algn="just" latinLnBrk="0">
              <a:buAutoNum type="arabicParenBoth"/>
            </a:pPr>
            <a:endParaRPr lang="en-US" sz="1200" dirty="0"/>
          </a:p>
          <a:p>
            <a:pPr marL="228600" indent="-228600" algn="just" latinLnBrk="0">
              <a:buAutoNum type="arabicParenBoth"/>
            </a:pPr>
            <a:r>
              <a:rPr lang="en-US" sz="1200" dirty="0"/>
              <a:t>The </a:t>
            </a:r>
            <a:r>
              <a:rPr lang="en-US" sz="1200" i="1" dirty="0"/>
              <a:t>value-expressive function </a:t>
            </a:r>
            <a:r>
              <a:rPr lang="en-US" sz="1200" dirty="0"/>
              <a:t>occurs when people maintain their prejudice in the belief that their attitudes represent the highest and most moral values of the culture.</a:t>
            </a:r>
          </a:p>
          <a:p>
            <a:pPr marL="228600" indent="-228600" algn="just" latinLnBrk="0">
              <a:buAutoNum type="arabicParenBoth"/>
            </a:pPr>
            <a:endParaRPr lang="en-US" sz="1200" dirty="0"/>
          </a:p>
          <a:p>
            <a:pPr marL="228600" indent="-228600" algn="just" latinLnBrk="0">
              <a:buAutoNum type="arabicParenBoth"/>
            </a:pPr>
            <a:r>
              <a:rPr lang="en-US" sz="1200" dirty="0"/>
              <a:t>The </a:t>
            </a:r>
            <a:r>
              <a:rPr lang="en-US" sz="1200" i="1" dirty="0"/>
              <a:t>knowledge function </a:t>
            </a:r>
            <a:r>
              <a:rPr lang="en-US" sz="1200" dirty="0"/>
              <a:t>enables people to categorize, organize, and construct their perceptions of other people in a manner they see as rational—even if that perception is woefully inaccurate.</a:t>
            </a:r>
          </a:p>
        </p:txBody>
      </p:sp>
      <p:sp>
        <p:nvSpPr>
          <p:cNvPr id="8" name="TextBox 7">
            <a:extLst>
              <a:ext uri="{FF2B5EF4-FFF2-40B4-BE49-F238E27FC236}">
                <a16:creationId xmlns:a16="http://schemas.microsoft.com/office/drawing/2014/main" id="{125C1DC8-76AB-448C-B25F-4C6BDEF7346A}"/>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207 </a:t>
            </a:r>
            <a:r>
              <a:rPr lang="en-US" sz="1100" b="1" dirty="0" err="1"/>
              <a:t>Versi</a:t>
            </a:r>
            <a:r>
              <a:rPr lang="en-US" sz="1100" b="1" dirty="0"/>
              <a:t> Bahasa Indonesia</a:t>
            </a:r>
          </a:p>
        </p:txBody>
      </p:sp>
    </p:spTree>
    <p:extLst>
      <p:ext uri="{BB962C8B-B14F-4D97-AF65-F5344CB8AC3E}">
        <p14:creationId xmlns:p14="http://schemas.microsoft.com/office/powerpoint/2010/main" val="30415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EXPRESSIONS OF PREJUDICE</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Box 3"/>
          <p:cNvSpPr txBox="1"/>
          <p:nvPr/>
        </p:nvSpPr>
        <p:spPr>
          <a:xfrm>
            <a:off x="755576" y="1131590"/>
            <a:ext cx="4032448" cy="3046988"/>
          </a:xfrm>
          <a:prstGeom prst="rect">
            <a:avLst/>
          </a:prstGeom>
          <a:noFill/>
        </p:spPr>
        <p:txBody>
          <a:bodyPr wrap="square" rtlCol="0">
            <a:spAutoFit/>
          </a:bodyPr>
          <a:lstStyle/>
          <a:p>
            <a:pPr algn="just" latinLnBrk="0"/>
            <a:r>
              <a:rPr lang="en-US" sz="1200" dirty="0"/>
              <a:t>First, prejudice can be expressed through what </a:t>
            </a:r>
            <a:r>
              <a:rPr lang="en-US" sz="1200" dirty="0" err="1"/>
              <a:t>Allport</a:t>
            </a:r>
            <a:r>
              <a:rPr lang="en-US" sz="1200" dirty="0"/>
              <a:t> refers to as </a:t>
            </a:r>
            <a:r>
              <a:rPr lang="en-US" sz="1200" i="1" dirty="0" err="1"/>
              <a:t>antilocution</a:t>
            </a:r>
            <a:r>
              <a:rPr lang="en-US" sz="1200" dirty="0"/>
              <a:t>, which involves talking about a member of the target group in negative and stereotypical terms.</a:t>
            </a:r>
          </a:p>
          <a:p>
            <a:pPr algn="just" latinLnBrk="0"/>
            <a:endParaRPr lang="en-US" sz="1200" dirty="0"/>
          </a:p>
          <a:p>
            <a:pPr algn="just" latinLnBrk="0"/>
            <a:r>
              <a:rPr lang="en-US" sz="1200" dirty="0"/>
              <a:t>Second, people act out prejudice through </a:t>
            </a:r>
            <a:r>
              <a:rPr lang="en-US" sz="1200" i="1" dirty="0"/>
              <a:t>avoidance</a:t>
            </a:r>
            <a:r>
              <a:rPr lang="en-US" sz="1200" dirty="0"/>
              <a:t>. This occurs when people avoid and/or withdraw from contact with the disliked group.</a:t>
            </a:r>
          </a:p>
          <a:p>
            <a:pPr algn="just" latinLnBrk="0"/>
            <a:endParaRPr lang="en-US" sz="1200" dirty="0"/>
          </a:p>
          <a:p>
            <a:pPr algn="just" latinLnBrk="0"/>
            <a:r>
              <a:rPr lang="en-US" sz="1200" dirty="0"/>
              <a:t>Third, when </a:t>
            </a:r>
            <a:r>
              <a:rPr lang="en-US" sz="1200" i="1" dirty="0"/>
              <a:t>discrimination </a:t>
            </a:r>
            <a:r>
              <a:rPr lang="en-US" sz="1200" dirty="0"/>
              <a:t>is the expression of prejudice, the prejudiced person will attempt to exclude all members of the group in question from access to certain types of employment, residential housing, political rights, educational and recreational opportunities, churches, hospitals, or other social institutions.</a:t>
            </a:r>
          </a:p>
          <a:p>
            <a:pPr algn="just" latinLnBrk="0"/>
            <a:endParaRPr lang="en-US" sz="1200" dirty="0"/>
          </a:p>
        </p:txBody>
      </p:sp>
      <p:sp>
        <p:nvSpPr>
          <p:cNvPr id="5" name="TextBox 4"/>
          <p:cNvSpPr txBox="1"/>
          <p:nvPr/>
        </p:nvSpPr>
        <p:spPr>
          <a:xfrm>
            <a:off x="4932040" y="1131590"/>
            <a:ext cx="3816424" cy="1754326"/>
          </a:xfrm>
          <a:prstGeom prst="rect">
            <a:avLst/>
          </a:prstGeom>
          <a:noFill/>
        </p:spPr>
        <p:txBody>
          <a:bodyPr wrap="square" rtlCol="0">
            <a:spAutoFit/>
          </a:bodyPr>
          <a:lstStyle/>
          <a:p>
            <a:pPr algn="just" latinLnBrk="0"/>
            <a:r>
              <a:rPr lang="en-US" sz="1200" dirty="0"/>
              <a:t>The fourth level of prejudice involves </a:t>
            </a:r>
            <a:r>
              <a:rPr lang="en-US" sz="1200" i="1" dirty="0"/>
              <a:t>physical attacks</a:t>
            </a:r>
            <a:r>
              <a:rPr lang="en-US" sz="1200" dirty="0"/>
              <a:t>, which often escalate in hostility and intensity if left unchecked.</a:t>
            </a:r>
          </a:p>
          <a:p>
            <a:pPr algn="just" latinLnBrk="0"/>
            <a:endParaRPr lang="en-US" sz="1200" dirty="0"/>
          </a:p>
          <a:p>
            <a:pPr algn="just" latinLnBrk="0"/>
            <a:r>
              <a:rPr lang="en-US" sz="1200" dirty="0"/>
              <a:t>The fifth, and most alarming, form of prejudice is </a:t>
            </a:r>
            <a:r>
              <a:rPr lang="en-US" sz="1200" i="1" dirty="0"/>
              <a:t>extermination</a:t>
            </a:r>
            <a:r>
              <a:rPr lang="en-US" sz="1200" dirty="0"/>
              <a:t>. This expression of prejudice leads to acts of physical violence with the objective of removing or eliminating all or major segments of the target group community.</a:t>
            </a:r>
          </a:p>
        </p:txBody>
      </p:sp>
      <p:sp>
        <p:nvSpPr>
          <p:cNvPr id="8" name="TextBox 7">
            <a:extLst>
              <a:ext uri="{FF2B5EF4-FFF2-40B4-BE49-F238E27FC236}">
                <a16:creationId xmlns:a16="http://schemas.microsoft.com/office/drawing/2014/main" id="{EFCB6B05-4130-433C-971C-BE2CB470957D}"/>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208 </a:t>
            </a:r>
            <a:r>
              <a:rPr lang="en-US" sz="1100" b="1" dirty="0" err="1"/>
              <a:t>Versi</a:t>
            </a:r>
            <a:r>
              <a:rPr lang="en-US" sz="1100" b="1" dirty="0"/>
              <a:t> Bahasa Indonesia</a:t>
            </a:r>
          </a:p>
        </p:txBody>
      </p:sp>
    </p:spTree>
    <p:extLst>
      <p:ext uri="{BB962C8B-B14F-4D97-AF65-F5344CB8AC3E}">
        <p14:creationId xmlns:p14="http://schemas.microsoft.com/office/powerpoint/2010/main" val="56031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CAUSES OF PREJUDICE</a:t>
            </a:r>
            <a:endParaRPr lang="en-US" dirty="0"/>
          </a:p>
        </p:txBody>
      </p:sp>
      <p:sp>
        <p:nvSpPr>
          <p:cNvPr id="3" name="Text Placeholder 2"/>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779663"/>
            <a:ext cx="3494162" cy="2096497"/>
          </a:xfrm>
          <a:prstGeom prst="rect">
            <a:avLst/>
          </a:prstGeom>
        </p:spPr>
      </p:pic>
      <p:sp>
        <p:nvSpPr>
          <p:cNvPr id="6" name="TextBox 5"/>
          <p:cNvSpPr txBox="1"/>
          <p:nvPr/>
        </p:nvSpPr>
        <p:spPr>
          <a:xfrm>
            <a:off x="1043608" y="1203599"/>
            <a:ext cx="3456384" cy="3477875"/>
          </a:xfrm>
          <a:prstGeom prst="rect">
            <a:avLst/>
          </a:prstGeom>
          <a:noFill/>
        </p:spPr>
        <p:txBody>
          <a:bodyPr wrap="square" rtlCol="0">
            <a:spAutoFit/>
          </a:bodyPr>
          <a:lstStyle/>
          <a:p>
            <a:pPr algn="just" latinLnBrk="0"/>
            <a:r>
              <a:rPr lang="en-US" sz="1100" dirty="0"/>
              <a:t>(1) </a:t>
            </a:r>
            <a:r>
              <a:rPr lang="en-US" sz="1100" i="1" dirty="0"/>
              <a:t>Societal sources</a:t>
            </a:r>
            <a:r>
              <a:rPr lang="en-US" sz="1100" dirty="0"/>
              <a:t>: A great deal of prejudice is built into the major organizations and institutions of a society. According to </a:t>
            </a:r>
            <a:r>
              <a:rPr lang="en-US" sz="1100" dirty="0" err="1"/>
              <a:t>Oskamp</a:t>
            </a:r>
            <a:r>
              <a:rPr lang="en-US" sz="1100" dirty="0"/>
              <a:t>, these organizations produce norms, rules, regulations, and laws that give rise to societal prejudice and help “maintain the power of the dominant groups over subordinate ones.”</a:t>
            </a:r>
          </a:p>
          <a:p>
            <a:pPr algn="just" latinLnBrk="0"/>
            <a:endParaRPr lang="en-US" sz="1100" dirty="0"/>
          </a:p>
          <a:p>
            <a:pPr algn="just" latinLnBrk="0"/>
            <a:r>
              <a:rPr lang="en-US" sz="1100" dirty="0"/>
              <a:t>(2) </a:t>
            </a:r>
            <a:r>
              <a:rPr lang="en-US" sz="1100" i="1" dirty="0"/>
              <a:t>Maintaining social identity</a:t>
            </a:r>
            <a:r>
              <a:rPr lang="en-US" sz="1100" dirty="0"/>
              <a:t>: At the beginning of this chapter we pointed out the important role that identity plays in connecting people to their culture. This link is very personal and emotional because it creates the bond that binds people and culture together. </a:t>
            </a:r>
          </a:p>
          <a:p>
            <a:pPr algn="just" latinLnBrk="0"/>
            <a:endParaRPr lang="en-US" sz="1100" dirty="0"/>
          </a:p>
          <a:p>
            <a:pPr algn="just" latinLnBrk="0"/>
            <a:r>
              <a:rPr lang="en-US" sz="1100" dirty="0"/>
              <a:t>(3) </a:t>
            </a:r>
            <a:r>
              <a:rPr lang="en-US" sz="1100" i="1" dirty="0"/>
              <a:t>Scapegoating</a:t>
            </a:r>
            <a:r>
              <a:rPr lang="en-US" sz="1100" dirty="0"/>
              <a:t>: Scapegoating occurs when a particular group of people, usually a minority, is singled out to bear the blame for certain events or circumstances, such as economic or social hardships, that adversely affect the dominant group. </a:t>
            </a:r>
          </a:p>
        </p:txBody>
      </p:sp>
      <p:sp>
        <p:nvSpPr>
          <p:cNvPr id="4" name="TextBox 3">
            <a:extLst>
              <a:ext uri="{FF2B5EF4-FFF2-40B4-BE49-F238E27FC236}">
                <a16:creationId xmlns:a16="http://schemas.microsoft.com/office/drawing/2014/main" id="{E0EE3FA7-D084-47BC-AF39-B6CC397389A5}"/>
              </a:ext>
            </a:extLst>
          </p:cNvPr>
          <p:cNvSpPr txBox="1"/>
          <p:nvPr/>
        </p:nvSpPr>
        <p:spPr>
          <a:xfrm>
            <a:off x="2915816" y="4803999"/>
            <a:ext cx="6192688" cy="261610"/>
          </a:xfrm>
          <a:prstGeom prst="rect">
            <a:avLst/>
          </a:prstGeom>
          <a:noFill/>
        </p:spPr>
        <p:txBody>
          <a:bodyPr wrap="square" rtlCol="0">
            <a:spAutoFit/>
          </a:bodyPr>
          <a:lstStyle/>
          <a:p>
            <a:pPr algn="r"/>
            <a:r>
              <a:rPr lang="en-US" sz="1100" b="1" dirty="0"/>
              <a:t>Samovar et all. 2010. Communication Between Cultures Hal. 210 </a:t>
            </a:r>
            <a:r>
              <a:rPr lang="en-US" sz="1100" b="1" dirty="0" err="1"/>
              <a:t>Versi</a:t>
            </a:r>
            <a:r>
              <a:rPr lang="en-US" sz="1100" b="1" dirty="0"/>
              <a:t> Bahasa Indonesia</a:t>
            </a:r>
          </a:p>
        </p:txBody>
      </p:sp>
    </p:spTree>
    <p:extLst>
      <p:ext uri="{BB962C8B-B14F-4D97-AF65-F5344CB8AC3E}">
        <p14:creationId xmlns:p14="http://schemas.microsoft.com/office/powerpoint/2010/main" val="14711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TotalTime>
  <Words>1727</Words>
  <Application>Microsoft Office PowerPoint</Application>
  <PresentationFormat>On-screen Show (16:9)</PresentationFormat>
  <Paragraphs>110</Paragraphs>
  <Slides>17</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맑은 고딕</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Naurissa Biasini</cp:lastModifiedBy>
  <cp:revision>118</cp:revision>
  <dcterms:created xsi:type="dcterms:W3CDTF">2016-12-05T23:26:54Z</dcterms:created>
  <dcterms:modified xsi:type="dcterms:W3CDTF">2020-12-02T07:24:58Z</dcterms:modified>
</cp:coreProperties>
</file>