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16"/>
  </p:notesMasterIdLst>
  <p:handoutMasterIdLst>
    <p:handoutMasterId r:id="rId17"/>
  </p:handoutMasterIdLst>
  <p:sldIdLst>
    <p:sldId id="256" r:id="rId4"/>
    <p:sldId id="301" r:id="rId5"/>
    <p:sldId id="261" r:id="rId6"/>
    <p:sldId id="302" r:id="rId7"/>
    <p:sldId id="305" r:id="rId8"/>
    <p:sldId id="304" r:id="rId9"/>
    <p:sldId id="264" r:id="rId10"/>
    <p:sldId id="306" r:id="rId11"/>
    <p:sldId id="307" r:id="rId12"/>
    <p:sldId id="308" r:id="rId13"/>
    <p:sldId id="309" r:id="rId14"/>
    <p:sldId id="310" r:id="rId1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DFBB"/>
    <a:srgbClr val="9AD3E9"/>
    <a:srgbClr val="F8B2A3"/>
    <a:srgbClr val="A4B4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882" y="84"/>
      </p:cViewPr>
      <p:guideLst>
        <p:guide orient="horz" pos="184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45BEA-54BE-45D6-B14F-E673EE99000D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EE36E-3EC6-4BD6-B0E2-DA38AB904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8560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E4780-4742-4AF7-B9F6-29387D06C872}" type="datetimeFigureOut">
              <a:rPr lang="ko-KR" altLang="en-US" smtClean="0"/>
              <a:t>2020-10-11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0E160-F603-41F3-A192-DC95957721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144111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t>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6819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0058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23928" y="2643759"/>
            <a:ext cx="5220072" cy="108012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sz="3600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23928" y="3723878"/>
            <a:ext cx="5219924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 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0"/>
            <a:ext cx="3059832" cy="219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084000" y="2947500"/>
            <a:ext cx="3060000" cy="219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4479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28392" y="0"/>
            <a:ext cx="2123728" cy="32198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020272" y="1923678"/>
            <a:ext cx="2123728" cy="32198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0251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17858" y="1275606"/>
            <a:ext cx="2448545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339542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960954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DDA4CE02-F7F3-4BCD-B8DB-4DFD03965E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39A54B34-6F96-4E3E-B72E-E680E3CE27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483997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286" y="1275606"/>
            <a:ext cx="2923753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646" y="1275606"/>
            <a:ext cx="2923753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582656" y="1374406"/>
            <a:ext cx="2700000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820964" y="1374406"/>
            <a:ext cx="2736000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2F3CBFE9-6225-4EAB-9415-3558F6BE9A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9E9189EF-3C10-45A2-8749-4187192ACEC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30894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nut 3"/>
          <p:cNvSpPr/>
          <p:nvPr userDrawn="1"/>
        </p:nvSpPr>
        <p:spPr>
          <a:xfrm>
            <a:off x="2847111" y="1179745"/>
            <a:ext cx="3401564" cy="3401564"/>
          </a:xfrm>
          <a:prstGeom prst="donut">
            <a:avLst>
              <a:gd name="adj" fmla="val 135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25" y="1079005"/>
            <a:ext cx="3373328" cy="408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66328" y="1217153"/>
            <a:ext cx="1945465" cy="30051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9B4F25E9-AA8C-4BD3-BF1F-56D20DF8DD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40BDE80-4E1C-47DE-8168-381888FDC3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219204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213800" y="2230378"/>
            <a:ext cx="4930200" cy="47357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213800" y="2703954"/>
            <a:ext cx="493020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3651870"/>
            <a:ext cx="1013895" cy="101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950740"/>
            <a:ext cx="648072" cy="64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9818"/>
            <a:ext cx="442142" cy="443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779200"/>
            <a:ext cx="360040" cy="36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 userDrawn="1"/>
        </p:nvGrpSpPr>
        <p:grpSpPr>
          <a:xfrm>
            <a:off x="1115616" y="1275607"/>
            <a:ext cx="2585656" cy="2592286"/>
            <a:chOff x="1115616" y="1275607"/>
            <a:chExt cx="2585656" cy="2592286"/>
          </a:xfrm>
        </p:grpSpPr>
        <p:pic>
          <p:nvPicPr>
            <p:cNvPr id="1026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Oval 1"/>
            <p:cNvSpPr/>
            <p:nvPr userDrawn="1"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7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578808"/>
            <a:ext cx="1475656" cy="159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226854" y="-51527"/>
            <a:ext cx="879830" cy="94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07971">
            <a:off x="2873932" y="1562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27839">
            <a:off x="3005459" y="3443641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14606">
            <a:off x="1967897" y="2192112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62721" flipH="1">
            <a:off x="2110757" y="80509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64253" flipH="1">
            <a:off x="3934583" y="1426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64798">
            <a:off x="5618205" y="238471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274931">
            <a:off x="5463157" y="73615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9549">
            <a:off x="4788024" y="3370715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 userDrawn="1"/>
        </p:nvGrpSpPr>
        <p:grpSpPr>
          <a:xfrm>
            <a:off x="2254580" y="248388"/>
            <a:ext cx="4634840" cy="4646724"/>
            <a:chOff x="1115616" y="1275607"/>
            <a:chExt cx="2585656" cy="2592286"/>
          </a:xfrm>
        </p:grpSpPr>
        <p:pic>
          <p:nvPicPr>
            <p:cNvPr id="5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 userDrawn="1"/>
          </p:nvSpPr>
          <p:spPr>
            <a:xfrm>
              <a:off x="1595313" y="1758619"/>
              <a:ext cx="1626263" cy="16262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lt"/>
              </a:endParaRPr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03848" y="2101602"/>
            <a:ext cx="2736303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700" y="2677666"/>
            <a:ext cx="2736303" cy="4320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</a:t>
            </a:r>
          </a:p>
          <a:p>
            <a:pPr lvl="0"/>
            <a:r>
              <a:rPr lang="en-US" altLang="ko-KR" dirty="0"/>
              <a:t>of your subtitle Here</a:t>
            </a:r>
          </a:p>
        </p:txBody>
      </p:sp>
      <p:pic>
        <p:nvPicPr>
          <p:cNvPr id="2050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624792"/>
            <a:ext cx="1407408" cy="151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2843808" y="377122"/>
            <a:ext cx="3456384" cy="3465247"/>
            <a:chOff x="1115616" y="1275607"/>
            <a:chExt cx="2585656" cy="2592286"/>
          </a:xfrm>
        </p:grpSpPr>
        <p:pic>
          <p:nvPicPr>
            <p:cNvPr id="5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 userDrawn="1"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829098" y="3829794"/>
            <a:ext cx="3456384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Welcome!!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828950" y="4443958"/>
            <a:ext cx="345638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37620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90409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863568" y="1599822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842131" y="159737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834733" y="159737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827011" y="1599822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Block Arc 1"/>
          <p:cNvSpPr/>
          <p:nvPr userDrawn="1"/>
        </p:nvSpPr>
        <p:spPr>
          <a:xfrm>
            <a:off x="683568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Block Arc 11"/>
          <p:cNvSpPr/>
          <p:nvPr userDrawn="1"/>
        </p:nvSpPr>
        <p:spPr>
          <a:xfrm>
            <a:off x="2671382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Block Arc 12"/>
          <p:cNvSpPr/>
          <p:nvPr userDrawn="1"/>
        </p:nvSpPr>
        <p:spPr>
          <a:xfrm>
            <a:off x="4659196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Block Arc 13"/>
          <p:cNvSpPr/>
          <p:nvPr userDrawn="1"/>
        </p:nvSpPr>
        <p:spPr>
          <a:xfrm>
            <a:off x="6647011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EDBECCA6-8618-46C3-A8D4-3B6399CCEF8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1D40A599-6D66-4DC9-82BB-52C171B56B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3349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354008" y="1131589"/>
            <a:ext cx="2849840" cy="3649171"/>
            <a:chOff x="354008" y="1131589"/>
            <a:chExt cx="2849840" cy="3649171"/>
          </a:xfrm>
        </p:grpSpPr>
        <p:sp>
          <p:nvSpPr>
            <p:cNvPr id="6" name="Rounded Rectangle 5"/>
            <p:cNvSpPr/>
            <p:nvPr/>
          </p:nvSpPr>
          <p:spPr>
            <a:xfrm>
              <a:off x="354008" y="1131589"/>
              <a:ext cx="2849840" cy="3649171"/>
            </a:xfrm>
            <a:prstGeom prst="roundRect">
              <a:avLst>
                <a:gd name="adj" fmla="val 396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31932" y="1347500"/>
              <a:ext cx="108520" cy="3240473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  <p:sp>
          <p:nvSpPr>
            <p:cNvPr id="12" name="Half Frame 11"/>
            <p:cNvSpPr/>
            <p:nvPr/>
          </p:nvSpPr>
          <p:spPr>
            <a:xfrm rot="5400000">
              <a:off x="2592642" y="1238201"/>
              <a:ext cx="502331" cy="502331"/>
            </a:xfrm>
            <a:prstGeom prst="halfFrame">
              <a:avLst>
                <a:gd name="adj1" fmla="val 23728"/>
                <a:gd name="adj2" fmla="val 24642"/>
              </a:avLst>
            </a:prstGeom>
            <a:solidFill>
              <a:schemeClr val="bg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771800" y="1404764"/>
            <a:ext cx="6372200" cy="30243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6C3AF05-0B8F-485E-983F-1B40340199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D183D1CC-DF98-45E3-B7CE-601603E40D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1931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2" r:id="rId3"/>
    <p:sldLayoutId id="2147483652" r:id="rId4"/>
    <p:sldLayoutId id="2147483661" r:id="rId5"/>
    <p:sldLayoutId id="2147483656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hf sldNum="0" hd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sldNum="0" hd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altLang="ko-KR" sz="3200" dirty="0" err="1">
                <a:ea typeface="맑은 고딕" pitchFamily="50" charset="-127"/>
              </a:rPr>
              <a:t>Identitas</a:t>
            </a:r>
            <a:r>
              <a:rPr lang="en-US" altLang="ko-KR" sz="3200" dirty="0">
                <a:ea typeface="맑은 고딕" pitchFamily="50" charset="-127"/>
              </a:rPr>
              <a:t> </a:t>
            </a:r>
            <a:r>
              <a:rPr lang="en-US" altLang="ko-KR" sz="3200" dirty="0" err="1">
                <a:ea typeface="맑은 고딕" pitchFamily="50" charset="-127"/>
              </a:rPr>
              <a:t>Budaya</a:t>
            </a:r>
            <a:r>
              <a:rPr lang="en-US" altLang="ko-KR" sz="3200" dirty="0">
                <a:ea typeface="맑은 고딕" pitchFamily="50" charset="-127"/>
              </a:rPr>
              <a:t> Bag. 1</a:t>
            </a:r>
          </a:p>
          <a:p>
            <a:pPr lvl="0"/>
            <a:r>
              <a:rPr lang="en-US" altLang="ko-KR" sz="3200" i="1" dirty="0">
                <a:ea typeface="맑은 고딕" pitchFamily="50" charset="-127"/>
              </a:rPr>
              <a:t>Cultural Identity Part 1</a:t>
            </a:r>
            <a:endParaRPr lang="en-US" altLang="ko-KR" sz="3200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 err="1"/>
              <a:t>Komunikasi</a:t>
            </a:r>
            <a:r>
              <a:rPr lang="en-US" altLang="ko-KR" b="1" dirty="0"/>
              <a:t> </a:t>
            </a:r>
            <a:r>
              <a:rPr lang="en-US" altLang="ko-KR" b="1" dirty="0" err="1"/>
              <a:t>Antar</a:t>
            </a:r>
            <a:r>
              <a:rPr lang="en-US" altLang="ko-KR" b="1" dirty="0"/>
              <a:t> </a:t>
            </a:r>
            <a:r>
              <a:rPr lang="en-US" altLang="ko-KR" b="1" dirty="0" err="1"/>
              <a:t>Budaya</a:t>
            </a:r>
            <a:endParaRPr lang="en-US" altLang="ko-KR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 err="1"/>
              <a:t>Pertemuan</a:t>
            </a:r>
            <a:r>
              <a:rPr lang="en-US" altLang="ko-KR" b="1" dirty="0"/>
              <a:t> 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64288" y="144964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Ilmu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Komunikasi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650519" y="2738626"/>
            <a:ext cx="129393" cy="1440160"/>
            <a:chOff x="3424672" y="2643758"/>
            <a:chExt cx="283232" cy="1584176"/>
          </a:xfrm>
        </p:grpSpPr>
        <p:sp>
          <p:nvSpPr>
            <p:cNvPr id="7" name="Rectangle 6"/>
            <p:cNvSpPr/>
            <p:nvPr userDrawn="1"/>
          </p:nvSpPr>
          <p:spPr>
            <a:xfrm>
              <a:off x="3635896" y="2643758"/>
              <a:ext cx="72008" cy="15841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3565490" y="2643758"/>
              <a:ext cx="72007" cy="15841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3495081" y="2643758"/>
              <a:ext cx="72007" cy="15841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3424672" y="2643758"/>
              <a:ext cx="72008" cy="15841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200" dirty="0"/>
              <a:t>Establishing and Enacting Cultural Identity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11560" y="1275606"/>
            <a:ext cx="37444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communication employed to create and enact identity can take a variety of forms,       including conversation, commemorations of  history, music, dance, ritual, ceremonial, and social drama of all sorts.</a:t>
            </a:r>
          </a:p>
          <a:p>
            <a:endParaRPr lang="en-US" sz="1400" dirty="0"/>
          </a:p>
          <a:p>
            <a:r>
              <a:rPr lang="en-US" sz="1400" dirty="0"/>
              <a:t>Identity can be displayed in cultural rites of   passage.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291072"/>
            <a:ext cx="4176464" cy="313234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DC1A4CC-9424-457B-8683-4AC1B62CE016}"/>
              </a:ext>
            </a:extLst>
          </p:cNvPr>
          <p:cNvSpPr txBox="1"/>
          <p:nvPr/>
        </p:nvSpPr>
        <p:spPr>
          <a:xfrm>
            <a:off x="2627784" y="4803998"/>
            <a:ext cx="64807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Samovar et all. 2010. Communication Between Cultures Halaman 196-199 </a:t>
            </a:r>
            <a:r>
              <a:rPr lang="en-US" sz="1100" dirty="0" err="1"/>
              <a:t>Versi</a:t>
            </a:r>
            <a:r>
              <a:rPr lang="en-US" sz="1100" dirty="0"/>
              <a:t> Bahasa Indonesia</a:t>
            </a:r>
          </a:p>
        </p:txBody>
      </p:sp>
    </p:spTree>
    <p:extLst>
      <p:ext uri="{BB962C8B-B14F-4D97-AF65-F5344CB8AC3E}">
        <p14:creationId xmlns:p14="http://schemas.microsoft.com/office/powerpoint/2010/main" val="67794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Identity in Intercultural Interactions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15616" y="1203598"/>
            <a:ext cx="71287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Your culture has shaped your understanding and expectations as to what are the correct communication practices for various social setting.</a:t>
            </a:r>
          </a:p>
          <a:p>
            <a:endParaRPr lang="en-US" sz="1050" dirty="0"/>
          </a:p>
          <a:p>
            <a:r>
              <a:rPr lang="en-US" sz="1050" dirty="0"/>
              <a:t>However, this understanding are cultural bound, and what is appropriate in one culture may be inappropriate in          another.</a:t>
            </a:r>
          </a:p>
          <a:p>
            <a:endParaRPr lang="en-US" sz="1050" dirty="0"/>
          </a:p>
          <a:p>
            <a:r>
              <a:rPr lang="en-US" sz="1050" dirty="0"/>
              <a:t>In order to communicate effectively in an intercultural situation, an individual’s avowed cultural identity and </a:t>
            </a:r>
          </a:p>
          <a:p>
            <a:r>
              <a:rPr lang="en-US" sz="1050" dirty="0"/>
              <a:t>communication style should match the identity and style ascribed to him or her by the other party.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908" y="2799849"/>
            <a:ext cx="6444208" cy="200414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C09B2D9-6E1C-42C1-809B-5671F7696745}"/>
              </a:ext>
            </a:extLst>
          </p:cNvPr>
          <p:cNvSpPr txBox="1"/>
          <p:nvPr/>
        </p:nvSpPr>
        <p:spPr>
          <a:xfrm>
            <a:off x="2627784" y="4803998"/>
            <a:ext cx="64807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Samovar et all. 2010. Communication Between Cultures Halaman 199-200 </a:t>
            </a:r>
            <a:r>
              <a:rPr lang="en-US" sz="1100" dirty="0" err="1"/>
              <a:t>Versi</a:t>
            </a:r>
            <a:r>
              <a:rPr lang="en-US" sz="1100" dirty="0"/>
              <a:t> Bahasa Indonesia</a:t>
            </a:r>
          </a:p>
        </p:txBody>
      </p:sp>
    </p:spTree>
    <p:extLst>
      <p:ext uri="{BB962C8B-B14F-4D97-AF65-F5344CB8AC3E}">
        <p14:creationId xmlns:p14="http://schemas.microsoft.com/office/powerpoint/2010/main" val="275536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Identity in Multicultural Society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3" y="1491630"/>
            <a:ext cx="3454835" cy="31478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1600" y="1408003"/>
            <a:ext cx="388843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latinLnBrk="0" hangingPunct="0"/>
            <a:r>
              <a:rPr lang="en-US" sz="1400" dirty="0"/>
              <a:t>“Cultural Identity becomes blurry in the midst of cultural integration, bicultural interactions,   interracial marriages, and the mutual adaptation processes.” – Chuang. </a:t>
            </a:r>
          </a:p>
          <a:p>
            <a:pPr algn="just" eaLnBrk="0" latinLnBrk="0" hangingPunct="0"/>
            <a:endParaRPr lang="en-US" sz="1400" dirty="0"/>
          </a:p>
          <a:p>
            <a:pPr algn="just" eaLnBrk="0" latinLnBrk="0" hangingPunct="0"/>
            <a:r>
              <a:rPr lang="en-US" sz="1400" dirty="0"/>
              <a:t>Intercultural transients (</a:t>
            </a:r>
            <a:r>
              <a:rPr lang="en-US" sz="1400" dirty="0" err="1"/>
              <a:t>Omwumechilli</a:t>
            </a:r>
            <a:r>
              <a:rPr lang="en-US" sz="1400" dirty="0"/>
              <a:t> et al):</a:t>
            </a:r>
          </a:p>
          <a:p>
            <a:pPr algn="just" eaLnBrk="0" latinLnBrk="0" hangingPunct="0"/>
            <a:r>
              <a:rPr lang="en-US" sz="1400" dirty="0"/>
              <a:t>Travelers who regularly alternate residence between their homeland and a host foreign country and must manage frequent cultural changes and identity negotiations.</a:t>
            </a:r>
          </a:p>
          <a:p>
            <a:pPr algn="just" eaLnBrk="0" latinLnBrk="0" hangingPunct="0"/>
            <a:endParaRPr lang="en-US" sz="1400" dirty="0"/>
          </a:p>
          <a:p>
            <a:pPr algn="just" eaLnBrk="0" latinLnBrk="0" hangingPunct="0"/>
            <a:r>
              <a:rPr lang="en-US" sz="1400" dirty="0"/>
              <a:t>Issues of identity can be expected to remain complex – and perhaps become more so – as multiculturalism increasingly characterizes contemporary society.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729B91-82DF-49C3-BFE0-A96EC37C7FC7}"/>
              </a:ext>
            </a:extLst>
          </p:cNvPr>
          <p:cNvSpPr txBox="1"/>
          <p:nvPr/>
        </p:nvSpPr>
        <p:spPr>
          <a:xfrm>
            <a:off x="2627784" y="4803998"/>
            <a:ext cx="64807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Samovar et all. 2010. Communication Between Cultures Halaman 200-202 </a:t>
            </a:r>
            <a:r>
              <a:rPr lang="en-US" sz="1100" dirty="0" err="1"/>
              <a:t>Versi</a:t>
            </a:r>
            <a:r>
              <a:rPr lang="en-US" sz="1100" dirty="0"/>
              <a:t> Bahasa Indonesia</a:t>
            </a:r>
          </a:p>
        </p:txBody>
      </p:sp>
    </p:spTree>
    <p:extLst>
      <p:ext uri="{BB962C8B-B14F-4D97-AF65-F5344CB8AC3E}">
        <p14:creationId xmlns:p14="http://schemas.microsoft.com/office/powerpoint/2010/main" val="25699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Who are you?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Write down ten words that you think </a:t>
            </a:r>
          </a:p>
          <a:p>
            <a:r>
              <a:rPr lang="en-US" dirty="0"/>
              <a:t>describe you</a:t>
            </a:r>
          </a:p>
        </p:txBody>
      </p:sp>
    </p:spTree>
    <p:extLst>
      <p:ext uri="{BB962C8B-B14F-4D97-AF65-F5344CB8AC3E}">
        <p14:creationId xmlns:p14="http://schemas.microsoft.com/office/powerpoint/2010/main" val="223378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0" y="267494"/>
            <a:ext cx="9144000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The Importance of Identity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267744" y="1059582"/>
            <a:ext cx="6552728" cy="914400"/>
            <a:chOff x="1151472" y="3187501"/>
            <a:chExt cx="6552728" cy="914400"/>
          </a:xfrm>
        </p:grpSpPr>
        <p:sp>
          <p:nvSpPr>
            <p:cNvPr id="5" name="Pentagon 4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6" name="Pentagon 5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7" name="Diamond 6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8" name="직사각형 39"/>
          <p:cNvSpPr/>
          <p:nvPr/>
        </p:nvSpPr>
        <p:spPr>
          <a:xfrm>
            <a:off x="2509438" y="1262927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1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10"/>
          <p:cNvSpPr txBox="1"/>
          <p:nvPr/>
        </p:nvSpPr>
        <p:spPr bwMode="auto">
          <a:xfrm>
            <a:off x="3382961" y="1239623"/>
            <a:ext cx="4752528" cy="46166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Identity development plays a critical role in the individual’s psychological well-being.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264738" y="1982609"/>
            <a:ext cx="6552728" cy="914400"/>
            <a:chOff x="1151472" y="3187501"/>
            <a:chExt cx="6552728" cy="914400"/>
          </a:xfrm>
        </p:grpSpPr>
        <p:sp>
          <p:nvSpPr>
            <p:cNvPr id="13" name="Pentagon 12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4" name="Pentagon 13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5" name="Diamond 14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261732" y="2905636"/>
            <a:ext cx="6552728" cy="914400"/>
            <a:chOff x="1151472" y="3187501"/>
            <a:chExt cx="6552728" cy="914400"/>
          </a:xfrm>
        </p:grpSpPr>
        <p:sp>
          <p:nvSpPr>
            <p:cNvPr id="17" name="Pentagon 16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8" name="Pentagon 17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Diamond 18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258726" y="3828663"/>
            <a:ext cx="6552728" cy="914400"/>
            <a:chOff x="1151472" y="3187501"/>
            <a:chExt cx="6552728" cy="914400"/>
          </a:xfrm>
        </p:grpSpPr>
        <p:sp>
          <p:nvSpPr>
            <p:cNvPr id="21" name="Pentagon 20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2" name="Pentagon 21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3" name="Diamond 22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4" name="직사각형 39"/>
          <p:cNvSpPr/>
          <p:nvPr/>
        </p:nvSpPr>
        <p:spPr>
          <a:xfrm>
            <a:off x="2509438" y="2187449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2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26" name="TextBox 10"/>
          <p:cNvSpPr txBox="1"/>
          <p:nvPr/>
        </p:nvSpPr>
        <p:spPr bwMode="auto">
          <a:xfrm>
            <a:off x="3382961" y="2164145"/>
            <a:ext cx="4752528" cy="46166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 understanding of identity is also an essential aspect of the study of intercultural communication</a:t>
            </a:r>
          </a:p>
        </p:txBody>
      </p:sp>
      <p:sp>
        <p:nvSpPr>
          <p:cNvPr id="28" name="직사각형 39"/>
          <p:cNvSpPr/>
          <p:nvPr/>
        </p:nvSpPr>
        <p:spPr>
          <a:xfrm>
            <a:off x="2509438" y="3111971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3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30" name="TextBox 10"/>
          <p:cNvSpPr txBox="1"/>
          <p:nvPr/>
        </p:nvSpPr>
        <p:spPr bwMode="auto">
          <a:xfrm>
            <a:off x="3382961" y="3088667"/>
            <a:ext cx="4752528" cy="46166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The unsettled world that we all live in is in part influenced by adherence to varying perceptions of identity</a:t>
            </a:r>
          </a:p>
        </p:txBody>
      </p:sp>
      <p:sp>
        <p:nvSpPr>
          <p:cNvPr id="32" name="직사각형 39"/>
          <p:cNvSpPr/>
          <p:nvPr/>
        </p:nvSpPr>
        <p:spPr>
          <a:xfrm>
            <a:off x="2509438" y="4036493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4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34" name="TextBox 10"/>
          <p:cNvSpPr txBox="1"/>
          <p:nvPr/>
        </p:nvSpPr>
        <p:spPr bwMode="auto">
          <a:xfrm>
            <a:off x="3382961" y="4013189"/>
            <a:ext cx="4752528" cy="64633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Identity influences and guides expectations about your own and others’ social roles, and provides guidelines for your communication interaction with others.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79712" y="4803998"/>
            <a:ext cx="7128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Samovar et all. 2010. Communication Between Cultures Halaman 182-184 </a:t>
            </a:r>
            <a:r>
              <a:rPr lang="en-US" sz="1100" dirty="0" err="1"/>
              <a:t>Versi</a:t>
            </a:r>
            <a:r>
              <a:rPr lang="en-US" sz="1100" dirty="0"/>
              <a:t> Bahasa Indonesia</a:t>
            </a:r>
          </a:p>
        </p:txBody>
      </p: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24" grpId="0"/>
      <p:bldP spid="26" grpId="0"/>
      <p:bldP spid="28" grpId="0"/>
      <p:bldP spid="30" grpId="0"/>
      <p:bldP spid="32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Explaining Identity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The abstract, complex, and dynamic concept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55776" y="4803998"/>
            <a:ext cx="6552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Samovar et all. 2010. Communication Between Cultures Halaman 184-186 </a:t>
            </a:r>
            <a:r>
              <a:rPr lang="en-US" sz="1100" dirty="0" err="1"/>
              <a:t>Versi</a:t>
            </a:r>
            <a:r>
              <a:rPr lang="en-US" sz="1100" dirty="0"/>
              <a:t> Bahasa Indonesia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91680" y="1275606"/>
            <a:ext cx="583264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/>
              <a:t>“A person’s self-definition as a separate and distinct individual, including behaviors, beliefs, and attitudes” – Gardiner and </a:t>
            </a:r>
            <a:r>
              <a:rPr lang="en-US" sz="1400" dirty="0" err="1"/>
              <a:t>Kosmitzki</a:t>
            </a:r>
            <a:r>
              <a:rPr lang="en-US" sz="1400" dirty="0"/>
              <a:t>.</a:t>
            </a:r>
          </a:p>
          <a:p>
            <a:pPr algn="just"/>
            <a:endParaRPr lang="en-US" sz="1400" dirty="0"/>
          </a:p>
          <a:p>
            <a:pPr algn="just"/>
            <a:r>
              <a:rPr lang="en-US" sz="1400" dirty="0"/>
              <a:t>“Reflective self-conception or self-image that we each derive from our    family, gender, cultural, ethnic, and individual socialization process.        Identity basically refers to our reflective views of ourselves and other    perceptions of our self-images.” – Ting-Toomey. </a:t>
            </a:r>
          </a:p>
          <a:p>
            <a:pPr algn="just"/>
            <a:endParaRPr lang="en-US" sz="1400" dirty="0"/>
          </a:p>
          <a:p>
            <a:pPr algn="just"/>
            <a:r>
              <a:rPr lang="en-US" sz="1400" dirty="0"/>
              <a:t>Cultural identity (Fong):</a:t>
            </a:r>
          </a:p>
          <a:p>
            <a:pPr algn="just"/>
            <a:r>
              <a:rPr lang="en-US" sz="1400" dirty="0"/>
              <a:t>The identification of communications of shared system of symbolic        verbal and nonverbal behavior that are meaningful to group members  who have a sense of belonging and who share traditions, heritage,         language, and similar norms of appropriate behavior. Cultural identity is a social construction.</a:t>
            </a:r>
          </a:p>
        </p:txBody>
      </p:sp>
    </p:spTree>
    <p:extLst>
      <p:ext uri="{BB962C8B-B14F-4D97-AF65-F5344CB8AC3E}">
        <p14:creationId xmlns:p14="http://schemas.microsoft.com/office/powerpoint/2010/main" val="377191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Selected Social Identities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Remember! We have more than one identity.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99592" y="1521505"/>
            <a:ext cx="864096" cy="1188088"/>
            <a:chOff x="2391994" y="1635646"/>
            <a:chExt cx="805454" cy="1584088"/>
          </a:xfrm>
        </p:grpSpPr>
        <p:sp>
          <p:nvSpPr>
            <p:cNvPr id="4" name="Rectangle 3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Isosceles Triangle 4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835696" y="1572510"/>
            <a:ext cx="2664296" cy="1270744"/>
            <a:chOff x="496119" y="2469560"/>
            <a:chExt cx="1752190" cy="1270744"/>
          </a:xfrm>
          <a:noFill/>
        </p:grpSpPr>
        <p:sp>
          <p:nvSpPr>
            <p:cNvPr id="9" name="TextBox 8"/>
            <p:cNvSpPr txBox="1"/>
            <p:nvPr/>
          </p:nvSpPr>
          <p:spPr>
            <a:xfrm>
              <a:off x="496119" y="2724641"/>
              <a:ext cx="1752190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171450" indent="-171450">
                <a:buFontTx/>
                <a:buChar char="-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Mongoloid</a:t>
              </a:r>
            </a:p>
            <a:p>
              <a:pPr marL="171450" indent="-171450">
                <a:buFontTx/>
                <a:buChar char="-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Caucasoid</a:t>
              </a:r>
            </a:p>
            <a:p>
              <a:pPr marL="171450" indent="-171450">
                <a:buFontTx/>
                <a:buChar char="-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Negroid</a:t>
              </a:r>
            </a:p>
            <a:p>
              <a:pPr marL="171450" indent="-171450">
                <a:buFontTx/>
                <a:buChar char="-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Capoid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Australoid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Racial Identity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977080" y="1564253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868951" y="1521472"/>
            <a:ext cx="864096" cy="1188088"/>
            <a:chOff x="2391994" y="1635646"/>
            <a:chExt cx="805454" cy="1584088"/>
          </a:xfrm>
          <a:solidFill>
            <a:srgbClr val="98DFBB"/>
          </a:solidFill>
        </p:grpSpPr>
        <p:sp>
          <p:nvSpPr>
            <p:cNvPr id="13" name="Rectangle 12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Isosceles Triangle 13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805055" y="1572477"/>
            <a:ext cx="2664296" cy="1086078"/>
            <a:chOff x="496119" y="2469560"/>
            <a:chExt cx="1752190" cy="1086078"/>
          </a:xfrm>
          <a:noFill/>
        </p:grpSpPr>
        <p:sp>
          <p:nvSpPr>
            <p:cNvPr id="16" name="TextBox 15"/>
            <p:cNvSpPr txBox="1"/>
            <p:nvPr/>
          </p:nvSpPr>
          <p:spPr>
            <a:xfrm>
              <a:off x="496119" y="2724641"/>
              <a:ext cx="1752190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Derived from a sense of shared heritage, history, traditions, values, similar behaviors, area of origin, and in some instances, language.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Ethnic Identity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946439" y="1564220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899592" y="3213682"/>
            <a:ext cx="864096" cy="1188088"/>
            <a:chOff x="2391994" y="1635646"/>
            <a:chExt cx="805454" cy="1584088"/>
          </a:xfrm>
          <a:solidFill>
            <a:srgbClr val="F8B2A3"/>
          </a:solidFill>
        </p:grpSpPr>
        <p:sp>
          <p:nvSpPr>
            <p:cNvPr id="20" name="Rectangle 19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1" name="Isosceles Triangle 20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835696" y="3264687"/>
            <a:ext cx="2664296" cy="1270744"/>
            <a:chOff x="496119" y="2469560"/>
            <a:chExt cx="1752190" cy="1270744"/>
          </a:xfrm>
          <a:noFill/>
        </p:grpSpPr>
        <p:sp>
          <p:nvSpPr>
            <p:cNvPr id="23" name="TextBox 22"/>
            <p:cNvSpPr txBox="1"/>
            <p:nvPr/>
          </p:nvSpPr>
          <p:spPr>
            <a:xfrm>
              <a:off x="496119" y="2724641"/>
              <a:ext cx="1752190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The meanings and interpretations we hold concerning our self-images and expected other-images of ‘femaleness’ and ‘maleness’. (Ting-Toomey)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Gender Identity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977080" y="3256430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4868951" y="3213649"/>
            <a:ext cx="864096" cy="1188088"/>
            <a:chOff x="2391994" y="1635646"/>
            <a:chExt cx="805454" cy="1584088"/>
          </a:xfrm>
          <a:solidFill>
            <a:srgbClr val="A4B4EA"/>
          </a:solidFill>
        </p:grpSpPr>
        <p:sp>
          <p:nvSpPr>
            <p:cNvPr id="27" name="Rectangle 26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Isosceles Triangle 27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805055" y="3264654"/>
            <a:ext cx="2664296" cy="532080"/>
            <a:chOff x="496119" y="2469560"/>
            <a:chExt cx="1752190" cy="532080"/>
          </a:xfrm>
          <a:noFill/>
        </p:grpSpPr>
        <p:sp>
          <p:nvSpPr>
            <p:cNvPr id="30" name="TextBox 29"/>
            <p:cNvSpPr txBox="1"/>
            <p:nvPr/>
          </p:nvSpPr>
          <p:spPr>
            <a:xfrm>
              <a:off x="496119" y="2724641"/>
              <a:ext cx="1752190" cy="2769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Refers to your nationality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National Identity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4946439" y="3256397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27784" y="4803998"/>
            <a:ext cx="64807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Samovar et all. 2010. Communication Between Cultures Halaman 186-191 </a:t>
            </a:r>
            <a:r>
              <a:rPr lang="en-US" sz="1100" dirty="0" err="1"/>
              <a:t>Versi</a:t>
            </a:r>
            <a:r>
              <a:rPr lang="en-US" sz="1100" dirty="0"/>
              <a:t> Bahasa Indonesia</a:t>
            </a:r>
          </a:p>
        </p:txBody>
      </p:sp>
    </p:spTree>
    <p:extLst>
      <p:ext uri="{BB962C8B-B14F-4D97-AF65-F5344CB8AC3E}">
        <p14:creationId xmlns:p14="http://schemas.microsoft.com/office/powerpoint/2010/main" val="3621853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25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Selected Social Identities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Remember! We have more than one identity.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99592" y="1521505"/>
            <a:ext cx="864096" cy="1188088"/>
            <a:chOff x="2391994" y="1635646"/>
            <a:chExt cx="805454" cy="1584088"/>
          </a:xfrm>
        </p:grpSpPr>
        <p:sp>
          <p:nvSpPr>
            <p:cNvPr id="4" name="Rectangle 3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Isosceles Triangle 4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835696" y="1572510"/>
            <a:ext cx="2664296" cy="1086078"/>
            <a:chOff x="496119" y="2469560"/>
            <a:chExt cx="1752190" cy="1086078"/>
          </a:xfrm>
          <a:noFill/>
        </p:grpSpPr>
        <p:sp>
          <p:nvSpPr>
            <p:cNvPr id="9" name="TextBox 8"/>
            <p:cNvSpPr txBox="1"/>
            <p:nvPr/>
          </p:nvSpPr>
          <p:spPr>
            <a:xfrm>
              <a:off x="496119" y="2724641"/>
              <a:ext cx="1752190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Every country can be divided into a number of different geographical regions, and often these regions reflect varying cultural traits.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Regional Identity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977080" y="1564253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05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868951" y="1521472"/>
            <a:ext cx="864096" cy="1188088"/>
            <a:chOff x="2391994" y="1635646"/>
            <a:chExt cx="805454" cy="1584088"/>
          </a:xfrm>
          <a:solidFill>
            <a:srgbClr val="98DFBB"/>
          </a:solidFill>
        </p:grpSpPr>
        <p:sp>
          <p:nvSpPr>
            <p:cNvPr id="13" name="Rectangle 12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Isosceles Triangle 13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805055" y="1572477"/>
            <a:ext cx="2664296" cy="901412"/>
            <a:chOff x="496119" y="2469560"/>
            <a:chExt cx="1752190" cy="901412"/>
          </a:xfrm>
          <a:noFill/>
        </p:grpSpPr>
        <p:sp>
          <p:nvSpPr>
            <p:cNvPr id="16" name="TextBox 15"/>
            <p:cNvSpPr txBox="1"/>
            <p:nvPr/>
          </p:nvSpPr>
          <p:spPr>
            <a:xfrm>
              <a:off x="496119" y="2724641"/>
              <a:ext cx="1752190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In some cultures, a person’s organizational affiliation can be an important source of identity.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Organizational Identity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946439" y="1564220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06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899592" y="3213682"/>
            <a:ext cx="864096" cy="1188088"/>
            <a:chOff x="2391994" y="1635646"/>
            <a:chExt cx="805454" cy="1584088"/>
          </a:xfrm>
          <a:solidFill>
            <a:srgbClr val="F8B2A3"/>
          </a:solidFill>
        </p:grpSpPr>
        <p:sp>
          <p:nvSpPr>
            <p:cNvPr id="20" name="Rectangle 19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1" name="Isosceles Triangle 20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835696" y="3264687"/>
            <a:ext cx="2664296" cy="1270744"/>
            <a:chOff x="496119" y="2469560"/>
            <a:chExt cx="1752190" cy="1270744"/>
          </a:xfrm>
          <a:noFill/>
        </p:grpSpPr>
        <p:sp>
          <p:nvSpPr>
            <p:cNvPr id="23" name="TextBox 22"/>
            <p:cNvSpPr txBox="1"/>
            <p:nvPr/>
          </p:nvSpPr>
          <p:spPr>
            <a:xfrm>
              <a:off x="496119" y="2724641"/>
              <a:ext cx="1752190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Consist of those characteristics that set one apart from others in his or her in-group, those things that make one unique, and how one sees oneself.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Personal Identity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977080" y="3256430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07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4868951" y="3213649"/>
            <a:ext cx="864096" cy="1188088"/>
            <a:chOff x="2391994" y="1635646"/>
            <a:chExt cx="805454" cy="1584088"/>
          </a:xfrm>
          <a:solidFill>
            <a:srgbClr val="A4B4EA"/>
          </a:solidFill>
        </p:grpSpPr>
        <p:sp>
          <p:nvSpPr>
            <p:cNvPr id="27" name="Rectangle 26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Isosceles Triangle 27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805055" y="3264654"/>
            <a:ext cx="2664296" cy="901412"/>
            <a:chOff x="496119" y="2469560"/>
            <a:chExt cx="1752190" cy="901412"/>
          </a:xfrm>
          <a:noFill/>
        </p:grpSpPr>
        <p:sp>
          <p:nvSpPr>
            <p:cNvPr id="30" name="TextBox 29"/>
            <p:cNvSpPr txBox="1"/>
            <p:nvPr/>
          </p:nvSpPr>
          <p:spPr>
            <a:xfrm>
              <a:off x="496119" y="2724641"/>
              <a:ext cx="1752190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The internet provides an opportunity to escape the constraints of everyday identities. (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Suler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)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Cyber and Fantasy Identity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4946439" y="3256397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08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C5B572-E8B2-41AF-934F-7406B8CFD805}"/>
              </a:ext>
            </a:extLst>
          </p:cNvPr>
          <p:cNvSpPr txBox="1"/>
          <p:nvPr/>
        </p:nvSpPr>
        <p:spPr>
          <a:xfrm>
            <a:off x="2627784" y="4803998"/>
            <a:ext cx="64807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Samovar et all. 2010. Communication Between Cultures Halaman 191-194 </a:t>
            </a:r>
            <a:r>
              <a:rPr lang="en-US" sz="1100" dirty="0" err="1"/>
              <a:t>Versi</a:t>
            </a:r>
            <a:r>
              <a:rPr lang="en-US" sz="1100" dirty="0"/>
              <a:t> Bahasa Indonesia</a:t>
            </a:r>
          </a:p>
        </p:txBody>
      </p:sp>
    </p:spTree>
    <p:extLst>
      <p:ext uri="{BB962C8B-B14F-4D97-AF65-F5344CB8AC3E}">
        <p14:creationId xmlns:p14="http://schemas.microsoft.com/office/powerpoint/2010/main" val="111911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25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Any questions?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endParaRPr lang="en-US" altLang="ko-KR" dirty="0"/>
          </a:p>
        </p:txBody>
      </p:sp>
      <p:sp>
        <p:nvSpPr>
          <p:cNvPr id="4" name="Freeform 3"/>
          <p:cNvSpPr/>
          <p:nvPr/>
        </p:nvSpPr>
        <p:spPr>
          <a:xfrm>
            <a:off x="2082864" y="2298958"/>
            <a:ext cx="624548" cy="504056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Acquiring and Developing Identities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b="1" dirty="0">
                <a:solidFill>
                  <a:srgbClr val="C00000"/>
                </a:solidFill>
              </a:rPr>
              <a:t>Three-stage Model from </a:t>
            </a:r>
            <a:r>
              <a:rPr lang="en-US" altLang="ko-KR" b="1" dirty="0" err="1">
                <a:solidFill>
                  <a:srgbClr val="C00000"/>
                </a:solidFill>
              </a:rPr>
              <a:t>Phinney</a:t>
            </a:r>
            <a:endParaRPr lang="en-US" altLang="ko-KR" b="1" dirty="0">
              <a:solidFill>
                <a:srgbClr val="C0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472201" y="1336377"/>
            <a:ext cx="6199598" cy="3004771"/>
            <a:chOff x="1170431" y="741341"/>
            <a:chExt cx="6588643" cy="3193330"/>
          </a:xfrm>
        </p:grpSpPr>
        <p:sp>
          <p:nvSpPr>
            <p:cNvPr id="5" name="L-Shape 4"/>
            <p:cNvSpPr/>
            <p:nvPr/>
          </p:nvSpPr>
          <p:spPr>
            <a:xfrm rot="5400000">
              <a:off x="1564790" y="1851583"/>
              <a:ext cx="1310355" cy="209907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reeform 5"/>
            <p:cNvSpPr/>
            <p:nvPr/>
          </p:nvSpPr>
          <p:spPr>
            <a:xfrm>
              <a:off x="1714544" y="2434166"/>
              <a:ext cx="1711813" cy="1500505"/>
            </a:xfrm>
            <a:custGeom>
              <a:avLst/>
              <a:gdLst>
                <a:gd name="connsiteX0" fmla="*/ 0 w 1711813"/>
                <a:gd name="connsiteY0" fmla="*/ 0 h 1500505"/>
                <a:gd name="connsiteX1" fmla="*/ 1711813 w 1711813"/>
                <a:gd name="connsiteY1" fmla="*/ 0 h 1500505"/>
                <a:gd name="connsiteX2" fmla="*/ 1711813 w 1711813"/>
                <a:gd name="connsiteY2" fmla="*/ 1500505 h 1500505"/>
                <a:gd name="connsiteX3" fmla="*/ 0 w 1711813"/>
                <a:gd name="connsiteY3" fmla="*/ 1500505 h 1500505"/>
                <a:gd name="connsiteX4" fmla="*/ 0 w 1711813"/>
                <a:gd name="connsiteY4" fmla="*/ 0 h 150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1813" h="1500505">
                  <a:moveTo>
                    <a:pt x="0" y="0"/>
                  </a:moveTo>
                  <a:lnTo>
                    <a:pt x="1711813" y="0"/>
                  </a:lnTo>
                  <a:lnTo>
                    <a:pt x="1711813" y="1500505"/>
                  </a:lnTo>
                  <a:lnTo>
                    <a:pt x="0" y="15005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0" tIns="190500" rIns="190500" bIns="190500" numCol="1" spcCol="1270" anchor="t" anchorCtr="0">
              <a:noAutofit/>
            </a:bodyPr>
            <a:lstStyle/>
            <a:p>
              <a:pPr lvl="0" algn="l" defTabSz="2222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5000" kern="1200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2946521" y="1728046"/>
              <a:ext cx="322983" cy="32298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L-Shape 7"/>
            <p:cNvSpPr/>
            <p:nvPr/>
          </p:nvSpPr>
          <p:spPr>
            <a:xfrm rot="5400000">
              <a:off x="3809576" y="1349828"/>
              <a:ext cx="1310353" cy="209907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3810138" y="1915610"/>
              <a:ext cx="1711813" cy="1500505"/>
            </a:xfrm>
            <a:custGeom>
              <a:avLst/>
              <a:gdLst>
                <a:gd name="connsiteX0" fmla="*/ 0 w 1711813"/>
                <a:gd name="connsiteY0" fmla="*/ 0 h 1500505"/>
                <a:gd name="connsiteX1" fmla="*/ 1711813 w 1711813"/>
                <a:gd name="connsiteY1" fmla="*/ 0 h 1500505"/>
                <a:gd name="connsiteX2" fmla="*/ 1711813 w 1711813"/>
                <a:gd name="connsiteY2" fmla="*/ 1500505 h 1500505"/>
                <a:gd name="connsiteX3" fmla="*/ 0 w 1711813"/>
                <a:gd name="connsiteY3" fmla="*/ 1500505 h 1500505"/>
                <a:gd name="connsiteX4" fmla="*/ 0 w 1711813"/>
                <a:gd name="connsiteY4" fmla="*/ 0 h 150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1813" h="1500505">
                  <a:moveTo>
                    <a:pt x="0" y="0"/>
                  </a:moveTo>
                  <a:lnTo>
                    <a:pt x="1711813" y="0"/>
                  </a:lnTo>
                  <a:lnTo>
                    <a:pt x="1711813" y="1500505"/>
                  </a:lnTo>
                  <a:lnTo>
                    <a:pt x="0" y="15005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0" tIns="190500" rIns="190500" bIns="190500" numCol="1" spcCol="1270" anchor="t" anchorCtr="0">
              <a:noAutofit/>
            </a:bodyPr>
            <a:lstStyle/>
            <a:p>
              <a:pPr lvl="0" algn="l" defTabSz="2222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5000" kern="1200"/>
            </a:p>
          </p:txBody>
        </p:sp>
        <p:sp>
          <p:nvSpPr>
            <p:cNvPr id="10" name="Isosceles Triangle 9"/>
            <p:cNvSpPr/>
            <p:nvPr/>
          </p:nvSpPr>
          <p:spPr>
            <a:xfrm>
              <a:off x="5191306" y="1209490"/>
              <a:ext cx="322983" cy="322983"/>
            </a:xfrm>
            <a:prstGeom prst="triangle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L-Shape 10"/>
            <p:cNvSpPr/>
            <p:nvPr/>
          </p:nvSpPr>
          <p:spPr>
            <a:xfrm rot="5400000">
              <a:off x="6054360" y="848073"/>
              <a:ext cx="1310355" cy="209907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5905732" y="1397053"/>
              <a:ext cx="1711813" cy="1500505"/>
            </a:xfrm>
            <a:custGeom>
              <a:avLst/>
              <a:gdLst>
                <a:gd name="connsiteX0" fmla="*/ 0 w 1711813"/>
                <a:gd name="connsiteY0" fmla="*/ 0 h 1500505"/>
                <a:gd name="connsiteX1" fmla="*/ 1711813 w 1711813"/>
                <a:gd name="connsiteY1" fmla="*/ 0 h 1500505"/>
                <a:gd name="connsiteX2" fmla="*/ 1711813 w 1711813"/>
                <a:gd name="connsiteY2" fmla="*/ 1500505 h 1500505"/>
                <a:gd name="connsiteX3" fmla="*/ 0 w 1711813"/>
                <a:gd name="connsiteY3" fmla="*/ 1500505 h 1500505"/>
                <a:gd name="connsiteX4" fmla="*/ 0 w 1711813"/>
                <a:gd name="connsiteY4" fmla="*/ 0 h 150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1813" h="1500505">
                  <a:moveTo>
                    <a:pt x="0" y="0"/>
                  </a:moveTo>
                  <a:lnTo>
                    <a:pt x="1711813" y="0"/>
                  </a:lnTo>
                  <a:lnTo>
                    <a:pt x="1711813" y="1500505"/>
                  </a:lnTo>
                  <a:lnTo>
                    <a:pt x="0" y="15005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0" tIns="190500" rIns="190500" bIns="190500" numCol="1" spcCol="1270" anchor="t" anchorCtr="0">
              <a:noAutofit/>
            </a:bodyPr>
            <a:lstStyle/>
            <a:p>
              <a:pPr lvl="0" algn="l" defTabSz="2222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5000" kern="1200"/>
            </a:p>
          </p:txBody>
        </p:sp>
        <p:sp>
          <p:nvSpPr>
            <p:cNvPr id="13" name="Isosceles Triangle 12"/>
            <p:cNvSpPr/>
            <p:nvPr/>
          </p:nvSpPr>
          <p:spPr>
            <a:xfrm>
              <a:off x="7436091" y="741341"/>
              <a:ext cx="322983" cy="322983"/>
            </a:xfrm>
            <a:prstGeom prst="triangle">
              <a:avLst>
                <a:gd name="adj" fmla="val 10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9" name="TextBox 18"/>
          <p:cNvSpPr txBox="1"/>
          <p:nvPr/>
        </p:nvSpPr>
        <p:spPr>
          <a:xfrm>
            <a:off x="1743651" y="3058939"/>
            <a:ext cx="1460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Unexamined ethnic identity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72201" y="2427734"/>
            <a:ext cx="1460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First stage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51920" y="2591155"/>
            <a:ext cx="1737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Ethnic identity search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40152" y="2123372"/>
            <a:ext cx="17424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Ethnic Achievement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06541" y="1455766"/>
            <a:ext cx="1460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Final stage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73469" y="1935819"/>
            <a:ext cx="1460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Second stage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05DBCE7-741A-4A39-86D4-A88D19DFC4A5}"/>
              </a:ext>
            </a:extLst>
          </p:cNvPr>
          <p:cNvSpPr txBox="1"/>
          <p:nvPr/>
        </p:nvSpPr>
        <p:spPr>
          <a:xfrm>
            <a:off x="2627784" y="4803998"/>
            <a:ext cx="64807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Samovar et all. 2010. Communication Between Cultures Halaman 195 </a:t>
            </a:r>
            <a:r>
              <a:rPr lang="en-US" sz="1100" dirty="0" err="1"/>
              <a:t>Versi</a:t>
            </a:r>
            <a:r>
              <a:rPr lang="en-US" sz="1100" dirty="0"/>
              <a:t> Bahasa Indonesia</a:t>
            </a:r>
          </a:p>
        </p:txBody>
      </p:sp>
    </p:spTree>
    <p:extLst>
      <p:ext uri="{BB962C8B-B14F-4D97-AF65-F5344CB8AC3E}">
        <p14:creationId xmlns:p14="http://schemas.microsoft.com/office/powerpoint/2010/main" val="2983936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Acquiring and Developing Identities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b="1" dirty="0">
                <a:solidFill>
                  <a:schemeClr val="accent2">
                    <a:lumMod val="75000"/>
                  </a:schemeClr>
                </a:solidFill>
              </a:rPr>
              <a:t>Four-stage Model from Martin and Nakayama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95536" y="1635645"/>
            <a:ext cx="8311830" cy="3005396"/>
            <a:chOff x="1170431" y="740677"/>
            <a:chExt cx="8833425" cy="3193994"/>
          </a:xfrm>
        </p:grpSpPr>
        <p:sp>
          <p:nvSpPr>
            <p:cNvPr id="5" name="L-Shape 4"/>
            <p:cNvSpPr/>
            <p:nvPr/>
          </p:nvSpPr>
          <p:spPr>
            <a:xfrm rot="5400000">
              <a:off x="1564790" y="1851583"/>
              <a:ext cx="1310355" cy="209907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reeform 5"/>
            <p:cNvSpPr/>
            <p:nvPr/>
          </p:nvSpPr>
          <p:spPr>
            <a:xfrm>
              <a:off x="1714544" y="2434166"/>
              <a:ext cx="1711813" cy="1500505"/>
            </a:xfrm>
            <a:custGeom>
              <a:avLst/>
              <a:gdLst>
                <a:gd name="connsiteX0" fmla="*/ 0 w 1711813"/>
                <a:gd name="connsiteY0" fmla="*/ 0 h 1500505"/>
                <a:gd name="connsiteX1" fmla="*/ 1711813 w 1711813"/>
                <a:gd name="connsiteY1" fmla="*/ 0 h 1500505"/>
                <a:gd name="connsiteX2" fmla="*/ 1711813 w 1711813"/>
                <a:gd name="connsiteY2" fmla="*/ 1500505 h 1500505"/>
                <a:gd name="connsiteX3" fmla="*/ 0 w 1711813"/>
                <a:gd name="connsiteY3" fmla="*/ 1500505 h 1500505"/>
                <a:gd name="connsiteX4" fmla="*/ 0 w 1711813"/>
                <a:gd name="connsiteY4" fmla="*/ 0 h 150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1813" h="1500505">
                  <a:moveTo>
                    <a:pt x="0" y="0"/>
                  </a:moveTo>
                  <a:lnTo>
                    <a:pt x="1711813" y="0"/>
                  </a:lnTo>
                  <a:lnTo>
                    <a:pt x="1711813" y="1500505"/>
                  </a:lnTo>
                  <a:lnTo>
                    <a:pt x="0" y="15005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0" tIns="190500" rIns="190500" bIns="190500" numCol="1" spcCol="1270" anchor="t" anchorCtr="0">
              <a:noAutofit/>
            </a:bodyPr>
            <a:lstStyle/>
            <a:p>
              <a:pPr lvl="0" algn="l" defTabSz="2222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5000" kern="1200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2946521" y="1728046"/>
              <a:ext cx="322983" cy="32298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L-Shape 7"/>
            <p:cNvSpPr/>
            <p:nvPr/>
          </p:nvSpPr>
          <p:spPr>
            <a:xfrm rot="5400000">
              <a:off x="3809576" y="1349828"/>
              <a:ext cx="1310353" cy="209907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3810138" y="1915610"/>
              <a:ext cx="1711813" cy="1500505"/>
            </a:xfrm>
            <a:custGeom>
              <a:avLst/>
              <a:gdLst>
                <a:gd name="connsiteX0" fmla="*/ 0 w 1711813"/>
                <a:gd name="connsiteY0" fmla="*/ 0 h 1500505"/>
                <a:gd name="connsiteX1" fmla="*/ 1711813 w 1711813"/>
                <a:gd name="connsiteY1" fmla="*/ 0 h 1500505"/>
                <a:gd name="connsiteX2" fmla="*/ 1711813 w 1711813"/>
                <a:gd name="connsiteY2" fmla="*/ 1500505 h 1500505"/>
                <a:gd name="connsiteX3" fmla="*/ 0 w 1711813"/>
                <a:gd name="connsiteY3" fmla="*/ 1500505 h 1500505"/>
                <a:gd name="connsiteX4" fmla="*/ 0 w 1711813"/>
                <a:gd name="connsiteY4" fmla="*/ 0 h 150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1813" h="1500505">
                  <a:moveTo>
                    <a:pt x="0" y="0"/>
                  </a:moveTo>
                  <a:lnTo>
                    <a:pt x="1711813" y="0"/>
                  </a:lnTo>
                  <a:lnTo>
                    <a:pt x="1711813" y="1500505"/>
                  </a:lnTo>
                  <a:lnTo>
                    <a:pt x="0" y="15005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0" tIns="190500" rIns="190500" bIns="190500" numCol="1" spcCol="1270" anchor="t" anchorCtr="0">
              <a:noAutofit/>
            </a:bodyPr>
            <a:lstStyle/>
            <a:p>
              <a:pPr lvl="0" algn="l" defTabSz="2222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5000" kern="1200"/>
            </a:p>
          </p:txBody>
        </p:sp>
        <p:sp>
          <p:nvSpPr>
            <p:cNvPr id="10" name="Isosceles Triangle 9"/>
            <p:cNvSpPr/>
            <p:nvPr/>
          </p:nvSpPr>
          <p:spPr>
            <a:xfrm>
              <a:off x="5191306" y="1209490"/>
              <a:ext cx="322983" cy="322983"/>
            </a:xfrm>
            <a:prstGeom prst="triangle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L-Shape 10"/>
            <p:cNvSpPr/>
            <p:nvPr/>
          </p:nvSpPr>
          <p:spPr>
            <a:xfrm rot="5400000">
              <a:off x="6054360" y="848073"/>
              <a:ext cx="1310355" cy="209907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5905732" y="1397053"/>
              <a:ext cx="1711813" cy="1500505"/>
            </a:xfrm>
            <a:custGeom>
              <a:avLst/>
              <a:gdLst>
                <a:gd name="connsiteX0" fmla="*/ 0 w 1711813"/>
                <a:gd name="connsiteY0" fmla="*/ 0 h 1500505"/>
                <a:gd name="connsiteX1" fmla="*/ 1711813 w 1711813"/>
                <a:gd name="connsiteY1" fmla="*/ 0 h 1500505"/>
                <a:gd name="connsiteX2" fmla="*/ 1711813 w 1711813"/>
                <a:gd name="connsiteY2" fmla="*/ 1500505 h 1500505"/>
                <a:gd name="connsiteX3" fmla="*/ 0 w 1711813"/>
                <a:gd name="connsiteY3" fmla="*/ 1500505 h 1500505"/>
                <a:gd name="connsiteX4" fmla="*/ 0 w 1711813"/>
                <a:gd name="connsiteY4" fmla="*/ 0 h 150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1813" h="1500505">
                  <a:moveTo>
                    <a:pt x="0" y="0"/>
                  </a:moveTo>
                  <a:lnTo>
                    <a:pt x="1711813" y="0"/>
                  </a:lnTo>
                  <a:lnTo>
                    <a:pt x="1711813" y="1500505"/>
                  </a:lnTo>
                  <a:lnTo>
                    <a:pt x="0" y="15005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0" tIns="190500" rIns="190500" bIns="190500" numCol="1" spcCol="1270" anchor="t" anchorCtr="0">
              <a:noAutofit/>
            </a:bodyPr>
            <a:lstStyle/>
            <a:p>
              <a:pPr lvl="0" algn="l" defTabSz="2222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5000" kern="1200"/>
            </a:p>
          </p:txBody>
        </p:sp>
        <p:sp>
          <p:nvSpPr>
            <p:cNvPr id="13" name="Isosceles Triangle 12"/>
            <p:cNvSpPr/>
            <p:nvPr/>
          </p:nvSpPr>
          <p:spPr>
            <a:xfrm>
              <a:off x="7436091" y="741341"/>
              <a:ext cx="322983" cy="322983"/>
            </a:xfrm>
            <a:prstGeom prst="triangle">
              <a:avLst>
                <a:gd name="adj" fmla="val 10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L-Shape 13"/>
            <p:cNvSpPr/>
            <p:nvPr/>
          </p:nvSpPr>
          <p:spPr>
            <a:xfrm rot="5400000">
              <a:off x="8299143" y="346317"/>
              <a:ext cx="1310354" cy="209907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9" name="TextBox 18"/>
          <p:cNvSpPr txBox="1"/>
          <p:nvPr/>
        </p:nvSpPr>
        <p:spPr>
          <a:xfrm>
            <a:off x="673028" y="3358832"/>
            <a:ext cx="1460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Unexamined identity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3732" y="2715766"/>
            <a:ext cx="1460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First stage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06100" y="2891048"/>
            <a:ext cx="1460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Conformity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39172" y="2423265"/>
            <a:ext cx="1460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Resistance and separatism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29876" y="1755659"/>
            <a:ext cx="1460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Third stage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72243" y="1955482"/>
            <a:ext cx="1460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Integration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62947" y="1275606"/>
            <a:ext cx="1460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Final stage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96804" y="2235712"/>
            <a:ext cx="1460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Second stage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148064" y="3853212"/>
            <a:ext cx="35593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cs typeface="Arial" pitchFamily="34" charset="0"/>
              </a:rPr>
              <a:t>Based on how they were achieved, your identities can also be classified as ascribed or avowed. This refers to whether your identities were obtained involuntarily or voluntarily.</a:t>
            </a:r>
            <a:endParaRPr lang="ko-KR" altLang="en-US" sz="1200" dirty="0"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E8AE3A6-1B3E-4410-94AA-7290C92A9D8E}"/>
              </a:ext>
            </a:extLst>
          </p:cNvPr>
          <p:cNvSpPr txBox="1"/>
          <p:nvPr/>
        </p:nvSpPr>
        <p:spPr>
          <a:xfrm>
            <a:off x="2627784" y="4803998"/>
            <a:ext cx="64807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Samovar et all. 2010. Communication Between Cultures Halaman 196 </a:t>
            </a:r>
            <a:r>
              <a:rPr lang="en-US" sz="1100" dirty="0" err="1"/>
              <a:t>Versi</a:t>
            </a:r>
            <a:r>
              <a:rPr lang="en-US" sz="1100" dirty="0"/>
              <a:t> Bahasa Indonesia</a:t>
            </a:r>
          </a:p>
        </p:txBody>
      </p:sp>
    </p:spTree>
    <p:extLst>
      <p:ext uri="{BB962C8B-B14F-4D97-AF65-F5344CB8AC3E}">
        <p14:creationId xmlns:p14="http://schemas.microsoft.com/office/powerpoint/2010/main" val="383337958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8DFBB"/>
      </a:accent3>
      <a:accent4>
        <a:srgbClr val="9AD3E9"/>
      </a:accent4>
      <a:accent5>
        <a:srgbClr val="576868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AD3E9"/>
      </a:accent3>
      <a:accent4>
        <a:srgbClr val="98DFBB"/>
      </a:accent4>
      <a:accent5>
        <a:srgbClr val="CBCBCB"/>
      </a:accent5>
      <a:accent6>
        <a:srgbClr val="576868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AD3E9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AD3E9"/>
      </a:accent3>
      <a:accent4>
        <a:srgbClr val="98DFBB"/>
      </a:accent4>
      <a:accent5>
        <a:srgbClr val="CBCBCB"/>
      </a:accent5>
      <a:accent6>
        <a:srgbClr val="576868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2504</TotalTime>
  <Words>854</Words>
  <Application>Microsoft Office PowerPoint</Application>
  <PresentationFormat>On-screen Show (16:9)</PresentationFormat>
  <Paragraphs>106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맑은 고딕</vt:lpstr>
      <vt:lpstr>Arial</vt:lpstr>
      <vt:lpstr>Calibri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Naurissa Biasini</cp:lastModifiedBy>
  <cp:revision>116</cp:revision>
  <dcterms:created xsi:type="dcterms:W3CDTF">2016-12-05T23:26:54Z</dcterms:created>
  <dcterms:modified xsi:type="dcterms:W3CDTF">2020-10-11T15:35:34Z</dcterms:modified>
</cp:coreProperties>
</file>