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F7307-8B12-4AB0-B0DB-7122A3074E44}" type="datetimeFigureOut">
              <a:rPr lang="en-US" smtClean="0"/>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B787-2C35-48F4-915A-8F8BF07EA1FE}" type="slidenum">
              <a:rPr lang="en-US" smtClean="0"/>
              <a:t>‹#›</a:t>
            </a:fld>
            <a:endParaRPr lang="en-US"/>
          </a:p>
        </p:txBody>
      </p:sp>
    </p:spTree>
    <p:extLst>
      <p:ext uri="{BB962C8B-B14F-4D97-AF65-F5344CB8AC3E}">
        <p14:creationId xmlns:p14="http://schemas.microsoft.com/office/powerpoint/2010/main" val="40557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FB141-493D-4030-A954-1BA8D366AE46}"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1C556-265E-40B9-A40A-F2C33698A4DE}"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98DE4F-E43F-4896-B80F-1206EC067F34}"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14A09-13D7-4410-93C7-F79F27B19F32}"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7BE6D-B254-4DC3-8E2D-A89AA0622D9C}" type="datetime1">
              <a:rPr lang="en-US" smtClean="0"/>
              <a:t>9/25/2020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A16C09-6812-40B4-8406-5CDF67596077}"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DB266-338D-476C-93D4-6E383CB15463}" type="datetime1">
              <a:rPr lang="en-US" smtClean="0"/>
              <a:t>9/25/2020</a:t>
            </a:fld>
            <a:endParaRPr lang="en-US"/>
          </a:p>
        </p:txBody>
      </p:sp>
      <p:sp>
        <p:nvSpPr>
          <p:cNvPr id="8" name="Footer Placeholder 7"/>
          <p:cNvSpPr>
            <a:spLocks noGrp="1"/>
          </p:cNvSpPr>
          <p:nvPr>
            <p:ph type="ftr" sz="quarter" idx="11"/>
          </p:nvPr>
        </p:nvSpPr>
        <p:spPr/>
        <p:txBody>
          <a:bodyPr/>
          <a:lstStyle/>
          <a:p>
            <a:r>
              <a:rPr lang="en-US"/>
              <a:t>Samovar et all. 2010. Communication Between Cultures</a:t>
            </a:r>
          </a:p>
        </p:txBody>
      </p:sp>
      <p:sp>
        <p:nvSpPr>
          <p:cNvPr id="9" name="Slide Number Placeholder 8"/>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09A54-DAFA-4AF7-ADF7-FD10D440FAF0}" type="datetime1">
              <a:rPr lang="en-US" smtClean="0"/>
              <a:t>9/25/2020</a:t>
            </a:fld>
            <a:endParaRPr lang="en-US"/>
          </a:p>
        </p:txBody>
      </p:sp>
      <p:sp>
        <p:nvSpPr>
          <p:cNvPr id="4" name="Footer Placeholder 3"/>
          <p:cNvSpPr>
            <a:spLocks noGrp="1"/>
          </p:cNvSpPr>
          <p:nvPr>
            <p:ph type="ftr" sz="quarter" idx="11"/>
          </p:nvPr>
        </p:nvSpPr>
        <p:spPr/>
        <p:txBody>
          <a:bodyPr/>
          <a:lstStyle/>
          <a:p>
            <a:r>
              <a:rPr lang="en-US"/>
              <a:t>Samovar et all. 2010. Communication Between Cultures</a:t>
            </a:r>
          </a:p>
        </p:txBody>
      </p:sp>
      <p:sp>
        <p:nvSpPr>
          <p:cNvPr id="5" name="Slide Number Placeholder 4"/>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E2FC4C1-6770-4449-A56F-4A0ED23F8C7D}" type="datetime1">
              <a:rPr lang="en-US" smtClean="0"/>
              <a:t>9/25/2020</a:t>
            </a:fld>
            <a:endParaRPr lang="en-US"/>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Slide Number Placeholder 3"/>
          <p:cNvSpPr>
            <a:spLocks noGrp="1"/>
          </p:cNvSpPr>
          <p:nvPr>
            <p:ph type="sldNum" sz="quarter" idx="12"/>
          </p:nvPr>
        </p:nvSpPr>
        <p:spPr/>
        <p:txBody>
          <a:bodyPr/>
          <a:lstStyle/>
          <a:p>
            <a:fld id="{6140410F-4E2E-48F1-90F0-769FEA00B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46DF01-4588-45E0-8A6F-3F7F9BDFC4EC}"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0031D-A02D-4B9B-A129-DD138EDC8704}" type="datetime1">
              <a:rPr lang="en-US" smtClean="0"/>
              <a:t>9/25/2020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6140410F-4E2E-48F1-90F0-769FEA00B3F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7ED46F-2DB7-4BC8-9B5E-1AE8BBE68352}" type="datetime1">
              <a:rPr lang="en-US" smtClean="0"/>
              <a:t>9/25/2020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a:t>Samovar et all. 2010. Communication Between Cultures</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140410F-4E2E-48F1-90F0-769FEA00B3F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a:t>Akar Kebudayaan : Pandangan budaya mengenai kehidupan</a:t>
            </a:r>
            <a:br>
              <a:rPr lang="en-GB" dirty="0"/>
            </a:br>
            <a:r>
              <a:rPr lang="en-GB" dirty="0"/>
              <a:t>Bagian 2</a:t>
            </a:r>
            <a:endParaRPr lang="en-US" dirty="0"/>
          </a:p>
        </p:txBody>
      </p:sp>
      <p:sp>
        <p:nvSpPr>
          <p:cNvPr id="3" name="Subtitle 2"/>
          <p:cNvSpPr>
            <a:spLocks noGrp="1"/>
          </p:cNvSpPr>
          <p:nvPr>
            <p:ph type="subTitle" idx="1"/>
          </p:nvPr>
        </p:nvSpPr>
        <p:spPr/>
        <p:txBody>
          <a:bodyPr/>
          <a:lstStyle/>
          <a:p>
            <a:r>
              <a:rPr lang="en-US" dirty="0" err="1"/>
              <a:t>Komunikasi</a:t>
            </a:r>
            <a:r>
              <a:rPr lang="en-US" dirty="0"/>
              <a:t> </a:t>
            </a:r>
            <a:r>
              <a:rPr lang="en-US" dirty="0" err="1"/>
              <a:t>Antar</a:t>
            </a:r>
            <a:r>
              <a:rPr lang="en-US" dirty="0"/>
              <a:t> </a:t>
            </a:r>
            <a:r>
              <a:rPr lang="en-US" dirty="0" err="1"/>
              <a:t>Budaya</a:t>
            </a:r>
            <a:r>
              <a:rPr lang="en-US" dirty="0"/>
              <a:t> – </a:t>
            </a:r>
            <a:r>
              <a:rPr lang="en-US" dirty="0" err="1"/>
              <a:t>Pertemuan</a:t>
            </a:r>
            <a:r>
              <a:rPr lang="en-US" dirty="0"/>
              <a:t> 4</a:t>
            </a:r>
          </a:p>
        </p:txBody>
      </p:sp>
      <p:sp>
        <p:nvSpPr>
          <p:cNvPr id="4" name="Footer Placeholder 3"/>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200317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Islam</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Content Placeholder 3"/>
          <p:cNvSpPr>
            <a:spLocks noGrp="1"/>
          </p:cNvSpPr>
          <p:nvPr>
            <p:ph sz="quarter" idx="13"/>
          </p:nvPr>
        </p:nvSpPr>
        <p:spPr/>
        <p:txBody>
          <a:bodyPr>
            <a:normAutofit/>
          </a:bodyPr>
          <a:lstStyle/>
          <a:p>
            <a:r>
              <a:rPr lang="en-US" dirty="0"/>
              <a:t>Core Assumptions</a:t>
            </a:r>
          </a:p>
          <a:p>
            <a:pPr lvl="1"/>
            <a:r>
              <a:rPr lang="en-US" dirty="0"/>
              <a:t>One God</a:t>
            </a:r>
          </a:p>
          <a:p>
            <a:pPr lvl="1"/>
            <a:r>
              <a:rPr lang="en-US" dirty="0"/>
              <a:t>Submission</a:t>
            </a:r>
          </a:p>
          <a:p>
            <a:pPr lvl="1"/>
            <a:r>
              <a:rPr lang="en-US" dirty="0"/>
              <a:t>Fatalism</a:t>
            </a:r>
          </a:p>
          <a:p>
            <a:pPr lvl="1"/>
            <a:r>
              <a:rPr lang="en-US" dirty="0"/>
              <a:t>Judgment</a:t>
            </a:r>
          </a:p>
          <a:p>
            <a:pPr marL="301943" lvl="1" indent="0">
              <a:buNone/>
            </a:pPr>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a:t>A complete way of life</a:t>
            </a:r>
          </a:p>
          <a:p>
            <a:pPr lvl="1"/>
            <a:r>
              <a:rPr lang="en-US" dirty="0"/>
              <a:t>Gender</a:t>
            </a:r>
          </a:p>
          <a:p>
            <a:pPr lvl="1"/>
            <a:r>
              <a:rPr lang="en-US" dirty="0"/>
              <a:t>Art and Architecture</a:t>
            </a:r>
          </a:p>
          <a:p>
            <a:pPr lvl="1"/>
            <a:endParaRPr lang="en-US" dirty="0"/>
          </a:p>
          <a:p>
            <a:r>
              <a:rPr lang="en-US" dirty="0"/>
              <a:t>Notions about death</a:t>
            </a:r>
          </a:p>
          <a:p>
            <a:pPr marL="0" indent="0">
              <a:buNone/>
            </a:pPr>
            <a:endParaRPr lang="en-US" dirty="0"/>
          </a:p>
        </p:txBody>
      </p:sp>
    </p:spTree>
    <p:extLst>
      <p:ext uri="{BB962C8B-B14F-4D97-AF65-F5344CB8AC3E}">
        <p14:creationId xmlns:p14="http://schemas.microsoft.com/office/powerpoint/2010/main" val="33390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Hinduism</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9" name="Content Placeholder 8"/>
          <p:cNvSpPr>
            <a:spLocks noGrp="1"/>
          </p:cNvSpPr>
          <p:nvPr>
            <p:ph sz="quarter" idx="13"/>
          </p:nvPr>
        </p:nvSpPr>
        <p:spPr/>
        <p:txBody>
          <a:bodyPr/>
          <a:lstStyle/>
          <a:p>
            <a:r>
              <a:rPr lang="en-US" dirty="0"/>
              <a:t>Core Assumptions</a:t>
            </a:r>
          </a:p>
          <a:p>
            <a:pPr lvl="1"/>
            <a:r>
              <a:rPr lang="en-US" dirty="0"/>
              <a:t>Divine in everything</a:t>
            </a:r>
          </a:p>
          <a:p>
            <a:pPr lvl="1"/>
            <a:r>
              <a:rPr lang="en-US" dirty="0"/>
              <a:t>Ultimate reality</a:t>
            </a:r>
          </a:p>
          <a:p>
            <a:pPr lvl="1"/>
            <a:r>
              <a:rPr lang="en-US" dirty="0"/>
              <a:t>Brahman </a:t>
            </a:r>
          </a:p>
          <a:p>
            <a:pPr lvl="1"/>
            <a:r>
              <a:rPr lang="en-US" dirty="0"/>
              <a:t>Discovery of self</a:t>
            </a:r>
          </a:p>
          <a:p>
            <a:pPr lvl="1"/>
            <a:r>
              <a:rPr lang="en-US" dirty="0"/>
              <a:t>Multiple paths</a:t>
            </a:r>
          </a:p>
          <a:p>
            <a:pPr marL="301943" lvl="1" indent="0">
              <a:buNone/>
            </a:pPr>
            <a:endParaRPr lang="en-US" dirty="0"/>
          </a:p>
          <a:p>
            <a:endParaRPr lang="en-US" dirty="0"/>
          </a:p>
        </p:txBody>
      </p:sp>
      <p:sp>
        <p:nvSpPr>
          <p:cNvPr id="10" name="Content Placeholder 9"/>
          <p:cNvSpPr>
            <a:spLocks noGrp="1"/>
          </p:cNvSpPr>
          <p:nvPr>
            <p:ph sz="quarter" idx="14"/>
          </p:nvPr>
        </p:nvSpPr>
        <p:spPr/>
        <p:txBody>
          <a:bodyPr/>
          <a:lstStyle/>
          <a:p>
            <a:r>
              <a:rPr lang="en-US" dirty="0"/>
              <a:t>Cultural Manifestations</a:t>
            </a:r>
          </a:p>
          <a:p>
            <a:pPr lvl="1"/>
            <a:r>
              <a:rPr lang="en-US" dirty="0"/>
              <a:t>A complete way of life</a:t>
            </a:r>
          </a:p>
          <a:p>
            <a:pPr lvl="1"/>
            <a:r>
              <a:rPr lang="en-US" dirty="0"/>
              <a:t>Dharma</a:t>
            </a:r>
          </a:p>
          <a:p>
            <a:pPr lvl="1"/>
            <a:r>
              <a:rPr lang="en-US" dirty="0"/>
              <a:t>Four stages of life</a:t>
            </a:r>
          </a:p>
          <a:p>
            <a:pPr lvl="1"/>
            <a:endParaRPr lang="en-US" dirty="0"/>
          </a:p>
          <a:p>
            <a:r>
              <a:rPr lang="en-US" dirty="0"/>
              <a:t>Notions about death</a:t>
            </a:r>
          </a:p>
          <a:p>
            <a:pPr marL="0" indent="0">
              <a:buNone/>
            </a:pPr>
            <a:endParaRPr lang="en-US" dirty="0"/>
          </a:p>
          <a:p>
            <a:endParaRPr lang="en-US" dirty="0"/>
          </a:p>
        </p:txBody>
      </p:sp>
    </p:spTree>
    <p:extLst>
      <p:ext uri="{BB962C8B-B14F-4D97-AF65-F5344CB8AC3E}">
        <p14:creationId xmlns:p14="http://schemas.microsoft.com/office/powerpoint/2010/main" val="3329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 calcmode="lin" valueType="num">
                                      <p:cBhvr additive="base">
                                        <p:cTn id="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 calcmode="lin" valueType="num">
                                      <p:cBhvr additive="base">
                                        <p:cTn id="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 calcmode="lin" valueType="num">
                                      <p:cBhvr additive="base">
                                        <p:cTn id="6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Buddhism</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Content Placeholder 3"/>
          <p:cNvSpPr>
            <a:spLocks noGrp="1"/>
          </p:cNvSpPr>
          <p:nvPr>
            <p:ph sz="quarter" idx="13"/>
          </p:nvPr>
        </p:nvSpPr>
        <p:spPr/>
        <p:txBody>
          <a:bodyPr/>
          <a:lstStyle/>
          <a:p>
            <a:r>
              <a:rPr lang="en-US" dirty="0"/>
              <a:t>Core Assumptions</a:t>
            </a:r>
          </a:p>
          <a:p>
            <a:pPr lvl="1"/>
            <a:r>
              <a:rPr lang="en-US" dirty="0"/>
              <a:t>The Four Noble Truths</a:t>
            </a:r>
          </a:p>
          <a:p>
            <a:pPr lvl="1"/>
            <a:r>
              <a:rPr lang="en-US" dirty="0"/>
              <a:t>The Noble Eightfold path</a:t>
            </a:r>
          </a:p>
          <a:p>
            <a:pPr lvl="1"/>
            <a:endParaRPr lang="en-US" dirty="0"/>
          </a:p>
          <a:p>
            <a:pPr marL="301943" lvl="1" indent="0">
              <a:buNone/>
            </a:pPr>
            <a:endParaRPr lang="en-US" dirty="0"/>
          </a:p>
          <a:p>
            <a:endParaRPr lang="en-US" dirty="0"/>
          </a:p>
          <a:p>
            <a:endParaRPr lang="en-US" dirty="0"/>
          </a:p>
        </p:txBody>
      </p:sp>
      <p:sp>
        <p:nvSpPr>
          <p:cNvPr id="5" name="Content Placeholder 4"/>
          <p:cNvSpPr>
            <a:spLocks noGrp="1"/>
          </p:cNvSpPr>
          <p:nvPr>
            <p:ph sz="quarter" idx="14"/>
          </p:nvPr>
        </p:nvSpPr>
        <p:spPr/>
        <p:txBody>
          <a:bodyPr/>
          <a:lstStyle/>
          <a:p>
            <a:r>
              <a:rPr lang="en-US" dirty="0"/>
              <a:t>Cultural Manifestations</a:t>
            </a:r>
          </a:p>
          <a:p>
            <a:pPr lvl="1"/>
            <a:r>
              <a:rPr lang="en-US" dirty="0"/>
              <a:t>The improbability of language</a:t>
            </a:r>
          </a:p>
          <a:p>
            <a:pPr lvl="1"/>
            <a:r>
              <a:rPr lang="en-US" dirty="0"/>
              <a:t>Impermanency</a:t>
            </a:r>
          </a:p>
          <a:p>
            <a:pPr lvl="1"/>
            <a:r>
              <a:rPr lang="en-US" dirty="0"/>
              <a:t>Karma</a:t>
            </a:r>
          </a:p>
          <a:p>
            <a:pPr lvl="1"/>
            <a:endParaRPr lang="en-US" dirty="0"/>
          </a:p>
          <a:p>
            <a:r>
              <a:rPr lang="en-US" dirty="0"/>
              <a:t>Notions 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27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Confucianism</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Content Placeholder 3"/>
          <p:cNvSpPr>
            <a:spLocks noGrp="1"/>
          </p:cNvSpPr>
          <p:nvPr>
            <p:ph sz="quarter" idx="13"/>
          </p:nvPr>
        </p:nvSpPr>
        <p:spPr/>
        <p:txBody>
          <a:bodyPr>
            <a:normAutofit fontScale="92500" lnSpcReduction="10000"/>
          </a:bodyPr>
          <a:lstStyle/>
          <a:p>
            <a:r>
              <a:rPr lang="en-US" dirty="0"/>
              <a:t>Core Assumptions</a:t>
            </a:r>
          </a:p>
          <a:p>
            <a:endParaRPr lang="en-US" dirty="0"/>
          </a:p>
          <a:p>
            <a:r>
              <a:rPr lang="en-US" dirty="0"/>
              <a:t>The analects</a:t>
            </a:r>
          </a:p>
          <a:p>
            <a:endParaRPr lang="en-US" dirty="0"/>
          </a:p>
          <a:p>
            <a:r>
              <a:rPr lang="en-US" dirty="0"/>
              <a:t>Cultural Manifestations</a:t>
            </a:r>
          </a:p>
          <a:p>
            <a:pPr lvl="1"/>
            <a:r>
              <a:rPr lang="en-US" dirty="0"/>
              <a:t>Jen</a:t>
            </a:r>
          </a:p>
          <a:p>
            <a:pPr lvl="1"/>
            <a:r>
              <a:rPr lang="en-US" dirty="0"/>
              <a:t>Li</a:t>
            </a:r>
          </a:p>
          <a:p>
            <a:pPr lvl="1"/>
            <a:r>
              <a:rPr lang="en-US" dirty="0" err="1"/>
              <a:t>Te</a:t>
            </a:r>
            <a:endParaRPr lang="en-US" dirty="0"/>
          </a:p>
          <a:p>
            <a:pPr lvl="1"/>
            <a:r>
              <a:rPr lang="en-US" dirty="0"/>
              <a:t>Wen</a:t>
            </a:r>
          </a:p>
          <a:p>
            <a:pPr marL="301943" lvl="1" indent="0">
              <a:buNone/>
            </a:pPr>
            <a:endParaRPr lang="en-US" dirty="0"/>
          </a:p>
          <a:p>
            <a:endParaRPr lang="en-US" dirty="0"/>
          </a:p>
          <a:p>
            <a:endParaRPr lang="en-US" dirty="0"/>
          </a:p>
          <a:p>
            <a:endParaRPr lang="en-US" dirty="0"/>
          </a:p>
        </p:txBody>
      </p:sp>
      <p:sp>
        <p:nvSpPr>
          <p:cNvPr id="5" name="Content Placeholder 4"/>
          <p:cNvSpPr>
            <a:spLocks noGrp="1"/>
          </p:cNvSpPr>
          <p:nvPr>
            <p:ph sz="quarter" idx="14"/>
          </p:nvPr>
        </p:nvSpPr>
        <p:spPr/>
        <p:txBody>
          <a:bodyPr>
            <a:normAutofit/>
          </a:bodyPr>
          <a:lstStyle/>
          <a:p>
            <a:r>
              <a:rPr lang="en-US" dirty="0"/>
              <a:t>Confucianism and communication</a:t>
            </a:r>
          </a:p>
          <a:p>
            <a:pPr marL="0" indent="0">
              <a:buNone/>
            </a:pPr>
            <a:endParaRPr lang="en-US" dirty="0"/>
          </a:p>
          <a:p>
            <a:r>
              <a:rPr lang="en-US" dirty="0"/>
              <a:t>Notions about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659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down)">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p:txBody>
          <a:bodyPr/>
          <a:lstStyle/>
          <a:p>
            <a:r>
              <a:rPr lang="en-US" dirty="0"/>
              <a:t>Questions?</a:t>
            </a:r>
          </a:p>
        </p:txBody>
      </p:sp>
      <p:sp>
        <p:nvSpPr>
          <p:cNvPr id="3" name="Footer Placeholder 2"/>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9336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4800600" cy="4068763"/>
          </a:xfrm>
        </p:spPr>
        <p:txBody>
          <a:bodyPr>
            <a:normAutofit fontScale="92500" lnSpcReduction="20000"/>
          </a:bodyPr>
          <a:lstStyle/>
          <a:p>
            <a:r>
              <a:rPr lang="en-US" dirty="0"/>
              <a:t>The way people interpret reality and events, including images of themselves and how they relate to the world around them. (Peoples &amp; Bailey)</a:t>
            </a:r>
          </a:p>
          <a:p>
            <a:endParaRPr lang="en-US" dirty="0"/>
          </a:p>
          <a:p>
            <a:r>
              <a:rPr lang="en-US" dirty="0"/>
              <a:t>Worldview is a culture’s orientation toward God, humanity, nature, question of existence, the universe and cosmos, life, moral and ethical reasoning, suffering, death, and other philosophical issues that influence how its members perceive their world. (Ishii, Coke, </a:t>
            </a:r>
            <a:r>
              <a:rPr lang="en-US" dirty="0" err="1"/>
              <a:t>Klopf</a:t>
            </a:r>
            <a:r>
              <a:rPr lang="en-US" dirty="0"/>
              <a:t>)</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Worldview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389" y="2590800"/>
            <a:ext cx="3813611" cy="3657600"/>
          </a:xfrm>
          <a:prstGeom prst="rect">
            <a:avLst/>
          </a:prstGeom>
        </p:spPr>
      </p:pic>
      <p:sp>
        <p:nvSpPr>
          <p:cNvPr id="5" name="Footer Placeholder 4"/>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3767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61037"/>
            <a:ext cx="8610599" cy="487363"/>
          </a:xfrm>
        </p:spPr>
        <p:txBody>
          <a:bodyPr>
            <a:normAutofit/>
          </a:bodyPr>
          <a:lstStyle/>
          <a:p>
            <a:pPr marL="0" indent="0" algn="ctr">
              <a:buNone/>
            </a:pPr>
            <a:r>
              <a:rPr lang="en-US" dirty="0"/>
              <a:t>Culture supplies most of a person’s worldview</a:t>
            </a:r>
          </a:p>
          <a:p>
            <a:endParaRPr lang="en-US" dirty="0"/>
          </a:p>
        </p:txBody>
      </p:sp>
      <p:sp>
        <p:nvSpPr>
          <p:cNvPr id="3" name="Title 2"/>
          <p:cNvSpPr>
            <a:spLocks noGrp="1"/>
          </p:cNvSpPr>
          <p:nvPr>
            <p:ph type="title"/>
          </p:nvPr>
        </p:nvSpPr>
        <p:spPr/>
        <p:txBody>
          <a:bodyPr/>
          <a:lstStyle/>
          <a:p>
            <a:r>
              <a:rPr lang="en-US" dirty="0"/>
              <a:t>Worldview &amp; Culture</a:t>
            </a:r>
          </a:p>
        </p:txBody>
      </p:sp>
      <p:sp>
        <p:nvSpPr>
          <p:cNvPr id="5" name="Footer Placeholder 4"/>
          <p:cNvSpPr>
            <a:spLocks noGrp="1"/>
          </p:cNvSpPr>
          <p:nvPr>
            <p:ph type="ftr" sz="quarter" idx="11"/>
          </p:nvPr>
        </p:nvSpPr>
        <p:spPr/>
        <p:txBody>
          <a:bodyPr/>
          <a:lstStyle/>
          <a:p>
            <a:r>
              <a:rPr lang="en-US"/>
              <a:t>Samovar et all. 2010. Communication Between Cultures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400800" cy="4104568"/>
          </a:xfrm>
          <a:prstGeom prst="rect">
            <a:avLst/>
          </a:prstGeom>
        </p:spPr>
      </p:pic>
    </p:spTree>
    <p:extLst>
      <p:ext uri="{BB962C8B-B14F-4D97-AF65-F5344CB8AC3E}">
        <p14:creationId xmlns:p14="http://schemas.microsoft.com/office/powerpoint/2010/main" val="680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1" y="2133600"/>
            <a:ext cx="2895599" cy="3992563"/>
          </a:xfrm>
        </p:spPr>
        <p:txBody>
          <a:bodyPr>
            <a:normAutofit/>
          </a:bodyPr>
          <a:lstStyle/>
          <a:p>
            <a:r>
              <a:rPr lang="en-US" dirty="0"/>
              <a:t>Perception of women</a:t>
            </a:r>
          </a:p>
          <a:p>
            <a:r>
              <a:rPr lang="en-US" dirty="0"/>
              <a:t>Perception of nature</a:t>
            </a:r>
          </a:p>
          <a:p>
            <a:r>
              <a:rPr lang="en-US" dirty="0"/>
              <a:t>Produce different attitudes toward nature</a:t>
            </a:r>
          </a:p>
          <a:p>
            <a:r>
              <a:rPr lang="en-US" dirty="0"/>
              <a:t>Perception of business</a:t>
            </a:r>
          </a:p>
          <a:p>
            <a:endParaRPr lang="en-US" dirty="0"/>
          </a:p>
          <a:p>
            <a:endParaRPr lang="en-US" dirty="0"/>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5" name="Title 4"/>
          <p:cNvSpPr>
            <a:spLocks noGrp="1"/>
          </p:cNvSpPr>
          <p:nvPr>
            <p:ph type="title"/>
          </p:nvPr>
        </p:nvSpPr>
        <p:spPr/>
        <p:txBody>
          <a:bodyPr/>
          <a:lstStyle/>
          <a:p>
            <a:r>
              <a:rPr lang="en-US" dirty="0"/>
              <a:t>The Importance of Worldview</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70" y="2362200"/>
            <a:ext cx="5452498" cy="3657600"/>
          </a:xfrm>
          <a:prstGeom prst="rect">
            <a:avLst/>
          </a:prstGeom>
        </p:spPr>
      </p:pic>
    </p:spTree>
    <p:extLst>
      <p:ext uri="{BB962C8B-B14F-4D97-AF65-F5344CB8AC3E}">
        <p14:creationId xmlns:p14="http://schemas.microsoft.com/office/powerpoint/2010/main" val="3585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675467"/>
            <a:ext cx="3352800" cy="3450696"/>
          </a:xfrm>
        </p:spPr>
        <p:txBody>
          <a:bodyPr>
            <a:normAutofit/>
          </a:bodyPr>
          <a:lstStyle/>
          <a:p>
            <a:r>
              <a:rPr lang="en-US" sz="2000" dirty="0"/>
              <a:t>Religion as worldview</a:t>
            </a:r>
          </a:p>
          <a:p>
            <a:endParaRPr lang="en-US" sz="2000" dirty="0"/>
          </a:p>
          <a:p>
            <a:r>
              <a:rPr lang="en-US" sz="2000" dirty="0"/>
              <a:t>Secularism as worldview</a:t>
            </a:r>
          </a:p>
          <a:p>
            <a:endParaRPr lang="en-US" sz="2000" dirty="0"/>
          </a:p>
          <a:p>
            <a:r>
              <a:rPr lang="en-US" sz="2000" dirty="0"/>
              <a:t>Spirituality as worldview</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Title 3"/>
          <p:cNvSpPr>
            <a:spLocks noGrp="1"/>
          </p:cNvSpPr>
          <p:nvPr>
            <p:ph type="title"/>
          </p:nvPr>
        </p:nvSpPr>
        <p:spPr/>
        <p:txBody>
          <a:bodyPr/>
          <a:lstStyle/>
          <a:p>
            <a:r>
              <a:rPr lang="en-US" dirty="0"/>
              <a:t>Forms of Worldview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009900"/>
            <a:ext cx="5734050" cy="3848100"/>
          </a:xfrm>
          <a:prstGeom prst="rect">
            <a:avLst/>
          </a:prstGeom>
        </p:spPr>
      </p:pic>
    </p:spTree>
    <p:extLst>
      <p:ext uri="{BB962C8B-B14F-4D97-AF65-F5344CB8AC3E}">
        <p14:creationId xmlns:p14="http://schemas.microsoft.com/office/powerpoint/2010/main" val="17443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Religion</a:t>
            </a:r>
          </a:p>
        </p:txBody>
      </p:sp>
      <p:sp>
        <p:nvSpPr>
          <p:cNvPr id="5" name="Text Placeholder 4"/>
          <p:cNvSpPr>
            <a:spLocks noGrp="1"/>
          </p:cNvSpPr>
          <p:nvPr>
            <p:ph type="body" idx="1"/>
          </p:nvPr>
        </p:nvSpPr>
        <p:spPr>
          <a:xfrm>
            <a:off x="228600" y="2514601"/>
            <a:ext cx="4270248" cy="639762"/>
          </a:xfrm>
        </p:spPr>
        <p:txBody>
          <a:bodyPr>
            <a:noAutofit/>
          </a:bodyPr>
          <a:lstStyle/>
          <a:p>
            <a:r>
              <a:rPr lang="en-US" sz="2000" dirty="0"/>
              <a:t>The Enduring Significance</a:t>
            </a:r>
          </a:p>
          <a:p>
            <a:r>
              <a:rPr lang="en-US" sz="2000" dirty="0"/>
              <a:t>of Religion </a:t>
            </a:r>
          </a:p>
        </p:txBody>
      </p:sp>
      <p:sp>
        <p:nvSpPr>
          <p:cNvPr id="6" name="Content Placeholder 5"/>
          <p:cNvSpPr>
            <a:spLocks noGrp="1"/>
          </p:cNvSpPr>
          <p:nvPr>
            <p:ph sz="half" idx="2"/>
          </p:nvPr>
        </p:nvSpPr>
        <p:spPr>
          <a:xfrm>
            <a:off x="304800" y="3200400"/>
            <a:ext cx="4192587" cy="2925763"/>
          </a:xfrm>
        </p:spPr>
        <p:txBody>
          <a:bodyPr>
            <a:normAutofit fontScale="92500"/>
          </a:bodyPr>
          <a:lstStyle/>
          <a:p>
            <a:r>
              <a:rPr lang="en-US" dirty="0"/>
              <a:t>It has been linking people together while creating and preserving their cultures’ worldviews.</a:t>
            </a:r>
          </a:p>
          <a:p>
            <a:r>
              <a:rPr lang="en-US" dirty="0"/>
              <a:t>Perhaps religions’ most enduring aspect has been its attempt to address questions about mortality and immortality, suffering, and the origin of the universe.</a:t>
            </a:r>
          </a:p>
          <a:p>
            <a:r>
              <a:rPr lang="en-US" dirty="0"/>
              <a:t>Mechanism of social control</a:t>
            </a:r>
          </a:p>
        </p:txBody>
      </p:sp>
      <p:sp>
        <p:nvSpPr>
          <p:cNvPr id="7" name="Text Placeholder 6"/>
          <p:cNvSpPr>
            <a:spLocks noGrp="1"/>
          </p:cNvSpPr>
          <p:nvPr>
            <p:ph type="body" sz="quarter" idx="3"/>
          </p:nvPr>
        </p:nvSpPr>
        <p:spPr>
          <a:xfrm>
            <a:off x="4648200" y="2514600"/>
            <a:ext cx="4191000" cy="639762"/>
          </a:xfrm>
        </p:spPr>
        <p:txBody>
          <a:bodyPr>
            <a:normAutofit fontScale="92500" lnSpcReduction="20000"/>
          </a:bodyPr>
          <a:lstStyle/>
          <a:p>
            <a:r>
              <a:rPr lang="en-US" dirty="0"/>
              <a:t>Religion and the Study of Intercultural Communication</a:t>
            </a:r>
          </a:p>
        </p:txBody>
      </p:sp>
      <p:sp>
        <p:nvSpPr>
          <p:cNvPr id="8" name="Content Placeholder 7"/>
          <p:cNvSpPr>
            <a:spLocks noGrp="1"/>
          </p:cNvSpPr>
          <p:nvPr>
            <p:ph sz="quarter" idx="4"/>
          </p:nvPr>
        </p:nvSpPr>
        <p:spPr>
          <a:xfrm>
            <a:off x="4645024" y="3276600"/>
            <a:ext cx="4270375" cy="2849563"/>
          </a:xfrm>
        </p:spPr>
        <p:txBody>
          <a:bodyPr/>
          <a:lstStyle/>
          <a:p>
            <a:r>
              <a:rPr lang="en-US" dirty="0"/>
              <a:t>Religion and behavior</a:t>
            </a:r>
          </a:p>
          <a:p>
            <a:r>
              <a:rPr lang="en-US" dirty="0"/>
              <a:t>The study of religion in the 21</a:t>
            </a:r>
            <a:r>
              <a:rPr lang="en-US" baseline="30000" dirty="0"/>
              <a:t>st</a:t>
            </a:r>
            <a:r>
              <a:rPr lang="en-US" dirty="0"/>
              <a:t> Century</a:t>
            </a:r>
          </a:p>
        </p:txBody>
      </p:sp>
      <p:sp>
        <p:nvSpPr>
          <p:cNvPr id="3" name="Footer Placeholder 2"/>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10022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Speculation</a:t>
            </a:r>
          </a:p>
          <a:p>
            <a:r>
              <a:rPr lang="en-US" dirty="0"/>
              <a:t>Sacred Scriptures</a:t>
            </a:r>
          </a:p>
          <a:p>
            <a:r>
              <a:rPr lang="en-US" dirty="0"/>
              <a:t>Rituals</a:t>
            </a:r>
          </a:p>
          <a:p>
            <a:r>
              <a:rPr lang="en-US" dirty="0"/>
              <a:t>Ethics</a:t>
            </a:r>
          </a:p>
          <a:p>
            <a:r>
              <a:rPr lang="en-US" dirty="0"/>
              <a:t>Safe Haven</a:t>
            </a:r>
          </a:p>
          <a:p>
            <a:endParaRPr lang="en-US" dirty="0"/>
          </a:p>
        </p:txBody>
      </p:sp>
      <p:sp>
        <p:nvSpPr>
          <p:cNvPr id="7" name="Footer Placeholder 6"/>
          <p:cNvSpPr>
            <a:spLocks noGrp="1"/>
          </p:cNvSpPr>
          <p:nvPr>
            <p:ph type="ftr" sz="quarter" idx="11"/>
          </p:nvPr>
        </p:nvSpPr>
        <p:spPr/>
        <p:txBody>
          <a:bodyPr/>
          <a:lstStyle/>
          <a:p>
            <a:r>
              <a:rPr lang="en-US"/>
              <a:t>Samovar et all. 2010. Communication Between Cultures</a:t>
            </a:r>
          </a:p>
        </p:txBody>
      </p:sp>
      <p:sp>
        <p:nvSpPr>
          <p:cNvPr id="2" name="Title 1"/>
          <p:cNvSpPr>
            <a:spLocks noGrp="1"/>
          </p:cNvSpPr>
          <p:nvPr>
            <p:ph type="title"/>
          </p:nvPr>
        </p:nvSpPr>
        <p:spPr/>
        <p:txBody>
          <a:bodyPr/>
          <a:lstStyle/>
          <a:p>
            <a:r>
              <a:rPr lang="en-US" dirty="0"/>
              <a:t>Religious Similarities</a:t>
            </a:r>
          </a:p>
        </p:txBody>
      </p:sp>
    </p:spTree>
    <p:extLst>
      <p:ext uri="{BB962C8B-B14F-4D97-AF65-F5344CB8AC3E}">
        <p14:creationId xmlns:p14="http://schemas.microsoft.com/office/powerpoint/2010/main" val="34574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Christianity</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2" name="Content Placeholder 1"/>
          <p:cNvSpPr>
            <a:spLocks noGrp="1"/>
          </p:cNvSpPr>
          <p:nvPr>
            <p:ph sz="quarter" idx="13"/>
          </p:nvPr>
        </p:nvSpPr>
        <p:spPr/>
        <p:txBody>
          <a:bodyPr>
            <a:normAutofit lnSpcReduction="10000"/>
          </a:bodyPr>
          <a:lstStyle/>
          <a:p>
            <a:r>
              <a:rPr lang="en-US" dirty="0"/>
              <a:t>Core Assumptions</a:t>
            </a:r>
          </a:p>
          <a:p>
            <a:endParaRPr lang="en-US" dirty="0"/>
          </a:p>
          <a:p>
            <a:r>
              <a:rPr lang="en-US" dirty="0"/>
              <a:t>Cultural Manifestations</a:t>
            </a:r>
          </a:p>
          <a:p>
            <a:pPr lvl="1"/>
            <a:r>
              <a:rPr lang="en-US" dirty="0"/>
              <a:t>Organized worship</a:t>
            </a:r>
          </a:p>
          <a:p>
            <a:pPr lvl="1"/>
            <a:r>
              <a:rPr lang="en-US" dirty="0"/>
              <a:t>Individual</a:t>
            </a:r>
          </a:p>
          <a:p>
            <a:pPr lvl="1"/>
            <a:r>
              <a:rPr lang="en-US" dirty="0"/>
              <a:t>Doing</a:t>
            </a:r>
          </a:p>
          <a:p>
            <a:pPr lvl="1"/>
            <a:r>
              <a:rPr lang="en-US" dirty="0"/>
              <a:t>The Future</a:t>
            </a:r>
          </a:p>
          <a:p>
            <a:pPr lvl="1"/>
            <a:r>
              <a:rPr lang="en-US" dirty="0"/>
              <a:t>Gender</a:t>
            </a:r>
          </a:p>
          <a:p>
            <a:pPr lvl="1"/>
            <a:r>
              <a:rPr lang="en-US" dirty="0"/>
              <a:t>Courage</a:t>
            </a:r>
          </a:p>
        </p:txBody>
      </p:sp>
      <p:sp>
        <p:nvSpPr>
          <p:cNvPr id="5" name="Content Placeholder 4"/>
          <p:cNvSpPr>
            <a:spLocks noGrp="1"/>
          </p:cNvSpPr>
          <p:nvPr>
            <p:ph sz="quarter" idx="14"/>
          </p:nvPr>
        </p:nvSpPr>
        <p:spPr/>
        <p:txBody>
          <a:bodyPr/>
          <a:lstStyle/>
          <a:p>
            <a:r>
              <a:rPr lang="en-US" dirty="0"/>
              <a:t>Notions about death</a:t>
            </a:r>
          </a:p>
          <a:p>
            <a:endParaRPr lang="en-US" dirty="0"/>
          </a:p>
        </p:txBody>
      </p:sp>
    </p:spTree>
    <p:extLst>
      <p:ext uri="{BB962C8B-B14F-4D97-AF65-F5344CB8AC3E}">
        <p14:creationId xmlns:p14="http://schemas.microsoft.com/office/powerpoint/2010/main" val="27378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Judaism</a:t>
            </a:r>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Content Placeholder 3"/>
          <p:cNvSpPr>
            <a:spLocks noGrp="1"/>
          </p:cNvSpPr>
          <p:nvPr>
            <p:ph sz="quarter" idx="13"/>
          </p:nvPr>
        </p:nvSpPr>
        <p:spPr/>
        <p:txBody>
          <a:bodyPr>
            <a:normAutofit lnSpcReduction="10000"/>
          </a:bodyPr>
          <a:lstStyle/>
          <a:p>
            <a:r>
              <a:rPr lang="en-US" dirty="0"/>
              <a:t>Core Assumptions</a:t>
            </a:r>
          </a:p>
          <a:p>
            <a:endParaRPr lang="en-US" dirty="0"/>
          </a:p>
          <a:p>
            <a:r>
              <a:rPr lang="en-US" dirty="0"/>
              <a:t>Cultural Manifestations</a:t>
            </a:r>
          </a:p>
          <a:p>
            <a:pPr lvl="1"/>
            <a:r>
              <a:rPr lang="en-US" dirty="0"/>
              <a:t>Oppression and Persecution</a:t>
            </a:r>
          </a:p>
          <a:p>
            <a:pPr lvl="1"/>
            <a:r>
              <a:rPr lang="en-US" dirty="0"/>
              <a:t>Learning</a:t>
            </a:r>
          </a:p>
          <a:p>
            <a:pPr lvl="1"/>
            <a:r>
              <a:rPr lang="en-US" dirty="0"/>
              <a:t>Justice</a:t>
            </a:r>
          </a:p>
          <a:p>
            <a:pPr lvl="1"/>
            <a:r>
              <a:rPr lang="en-US" dirty="0"/>
              <a:t>Family</a:t>
            </a:r>
          </a:p>
          <a:p>
            <a:pPr lvl="1"/>
            <a:r>
              <a:rPr lang="en-US" dirty="0"/>
              <a:t>Life Cycles</a:t>
            </a:r>
          </a:p>
        </p:txBody>
      </p:sp>
      <p:sp>
        <p:nvSpPr>
          <p:cNvPr id="5" name="Content Placeholder 4"/>
          <p:cNvSpPr>
            <a:spLocks noGrp="1"/>
          </p:cNvSpPr>
          <p:nvPr>
            <p:ph sz="quarter" idx="14"/>
          </p:nvPr>
        </p:nvSpPr>
        <p:spPr/>
        <p:txBody>
          <a:bodyPr/>
          <a:lstStyle/>
          <a:p>
            <a:r>
              <a:rPr lang="en-US" dirty="0"/>
              <a:t>Notions about death</a:t>
            </a:r>
          </a:p>
        </p:txBody>
      </p:sp>
    </p:spTree>
    <p:extLst>
      <p:ext uri="{BB962C8B-B14F-4D97-AF65-F5344CB8AC3E}">
        <p14:creationId xmlns:p14="http://schemas.microsoft.com/office/powerpoint/2010/main" val="8391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193</TotalTime>
  <Words>467</Words>
  <Application>Microsoft Office PowerPoint</Application>
  <PresentationFormat>On-screen Show (4:3)</PresentationFormat>
  <Paragraphs>126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Candara</vt:lpstr>
      <vt:lpstr>Symbol</vt:lpstr>
      <vt:lpstr>Waveform</vt:lpstr>
      <vt:lpstr>Akar Kebudayaan : Pandangan budaya mengenai kehidupan Bagian 2</vt:lpstr>
      <vt:lpstr>Worldview</vt:lpstr>
      <vt:lpstr>Worldview &amp; Culture</vt:lpstr>
      <vt:lpstr>The Importance of Worldview</vt:lpstr>
      <vt:lpstr>Forms of Worldview</vt:lpstr>
      <vt:lpstr>Religion</vt:lpstr>
      <vt:lpstr>Religious Similarities</vt:lpstr>
      <vt:lpstr>Christianity</vt:lpstr>
      <vt:lpstr>Judaism</vt:lpstr>
      <vt:lpstr>Islam</vt:lpstr>
      <vt:lpstr>Hinduism</vt:lpstr>
      <vt:lpstr>Buddhism</vt:lpstr>
      <vt:lpstr>Confucianism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 Pandangan budaya mengenai kehidupan</dc:title>
  <dc:creator>pc</dc:creator>
  <cp:lastModifiedBy>Naurissa Biasini</cp:lastModifiedBy>
  <cp:revision>10</cp:revision>
  <dcterms:created xsi:type="dcterms:W3CDTF">2018-09-09T13:18:25Z</dcterms:created>
  <dcterms:modified xsi:type="dcterms:W3CDTF">2020-09-25T08:16:46Z</dcterms:modified>
</cp:coreProperties>
</file>