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9" r:id="rId4"/>
    <p:sldId id="258"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F7307-8B12-4AB0-B0DB-7122A3074E44}" type="datetimeFigureOut">
              <a:rPr lang="en-US" smtClean="0"/>
              <a:t>9/25/2020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5B787-2C35-48F4-915A-8F8BF07EA1FE}" type="slidenum">
              <a:rPr lang="en-US" smtClean="0"/>
              <a:t>‹#›</a:t>
            </a:fld>
            <a:endParaRPr lang="en-US"/>
          </a:p>
        </p:txBody>
      </p:sp>
    </p:spTree>
    <p:extLst>
      <p:ext uri="{BB962C8B-B14F-4D97-AF65-F5344CB8AC3E}">
        <p14:creationId xmlns:p14="http://schemas.microsoft.com/office/powerpoint/2010/main" val="405574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4FB141-493D-4030-A954-1BA8D366AE46}" type="datetime1">
              <a:rPr lang="en-US" smtClean="0"/>
              <a:t>9/25/2020</a:t>
            </a:fld>
            <a:endParaRPr lang="en-US"/>
          </a:p>
        </p:txBody>
      </p:sp>
      <p:sp>
        <p:nvSpPr>
          <p:cNvPr id="5" name="Footer Placeholder 4"/>
          <p:cNvSpPr>
            <a:spLocks noGrp="1"/>
          </p:cNvSpPr>
          <p:nvPr>
            <p:ph type="ftr" sz="quarter" idx="11"/>
          </p:nvPr>
        </p:nvSpPr>
        <p:spPr/>
        <p:txBody>
          <a:bodyPr/>
          <a:lstStyle/>
          <a:p>
            <a:r>
              <a:rPr lang="en-US"/>
              <a:t>Samovar et all. 2010. Communication Between Cultures</a:t>
            </a:r>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21C556-265E-40B9-A40A-F2C33698A4DE}" type="datetime1">
              <a:rPr lang="en-US" smtClean="0"/>
              <a:t>9/25/2020</a:t>
            </a:fld>
            <a:endParaRPr lang="en-US"/>
          </a:p>
        </p:txBody>
      </p:sp>
      <p:sp>
        <p:nvSpPr>
          <p:cNvPr id="5" name="Footer Placeholder 4"/>
          <p:cNvSpPr>
            <a:spLocks noGrp="1"/>
          </p:cNvSpPr>
          <p:nvPr>
            <p:ph type="ftr" sz="quarter" idx="11"/>
          </p:nvPr>
        </p:nvSpPr>
        <p:spPr/>
        <p:txBody>
          <a:bodyPr/>
          <a:lstStyle/>
          <a:p>
            <a:r>
              <a:rPr lang="en-US"/>
              <a:t>Samovar et all. 2010. Communication Between Cultures</a:t>
            </a:r>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E98DE4F-E43F-4896-B80F-1206EC067F34}" type="datetime1">
              <a:rPr lang="en-US" smtClean="0"/>
              <a:t>9/25/2020</a:t>
            </a:fld>
            <a:endParaRPr lang="en-US"/>
          </a:p>
        </p:txBody>
      </p:sp>
      <p:sp>
        <p:nvSpPr>
          <p:cNvPr id="5" name="Footer Placeholder 4"/>
          <p:cNvSpPr>
            <a:spLocks noGrp="1"/>
          </p:cNvSpPr>
          <p:nvPr>
            <p:ph type="ftr" sz="quarter" idx="11"/>
          </p:nvPr>
        </p:nvSpPr>
        <p:spPr/>
        <p:txBody>
          <a:bodyPr/>
          <a:lstStyle/>
          <a:p>
            <a:r>
              <a:rPr lang="en-US"/>
              <a:t>Samovar et all. 2010. Communication Between Cultures</a:t>
            </a:r>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14A09-13D7-4410-93C7-F79F27B19F32}" type="datetime1">
              <a:rPr lang="en-US" smtClean="0"/>
              <a:t>9/25/2020</a:t>
            </a:fld>
            <a:endParaRPr lang="en-US"/>
          </a:p>
        </p:txBody>
      </p:sp>
      <p:sp>
        <p:nvSpPr>
          <p:cNvPr id="5" name="Footer Placeholder 4"/>
          <p:cNvSpPr>
            <a:spLocks noGrp="1"/>
          </p:cNvSpPr>
          <p:nvPr>
            <p:ph type="ftr" sz="quarter" idx="11"/>
          </p:nvPr>
        </p:nvSpPr>
        <p:spPr/>
        <p:txBody>
          <a:bodyPr/>
          <a:lstStyle/>
          <a:p>
            <a:r>
              <a:rPr lang="en-US"/>
              <a:t>Samovar et all. 2010. Communication Between Cultures</a:t>
            </a:r>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47BE6D-B254-4DC3-8E2D-A89AA0622D9C}" type="datetime1">
              <a:rPr lang="en-US" smtClean="0"/>
              <a:t>9/25/2020</a:t>
            </a:fld>
            <a:endParaRPr lang="en-US"/>
          </a:p>
        </p:txBody>
      </p:sp>
      <p:sp>
        <p:nvSpPr>
          <p:cNvPr id="5" name="Footer Placeholder 4"/>
          <p:cNvSpPr>
            <a:spLocks noGrp="1"/>
          </p:cNvSpPr>
          <p:nvPr>
            <p:ph type="ftr" sz="quarter" idx="11"/>
          </p:nvPr>
        </p:nvSpPr>
        <p:spPr/>
        <p:txBody>
          <a:bodyPr/>
          <a:lstStyle/>
          <a:p>
            <a:r>
              <a:rPr lang="en-US"/>
              <a:t>Samovar et all. 2010. Communication Between Cultures</a:t>
            </a:r>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8A16C09-6812-40B4-8406-5CDF67596077}" type="datetime1">
              <a:rPr lang="en-US" smtClean="0"/>
              <a:t>9/25/2020</a:t>
            </a:fld>
            <a:endParaRPr lang="en-US"/>
          </a:p>
        </p:txBody>
      </p:sp>
      <p:sp>
        <p:nvSpPr>
          <p:cNvPr id="6" name="Footer Placeholder 5"/>
          <p:cNvSpPr>
            <a:spLocks noGrp="1"/>
          </p:cNvSpPr>
          <p:nvPr>
            <p:ph type="ftr" sz="quarter" idx="11"/>
          </p:nvPr>
        </p:nvSpPr>
        <p:spPr/>
        <p:txBody>
          <a:bodyPr/>
          <a:lstStyle/>
          <a:p>
            <a:r>
              <a:rPr lang="en-US"/>
              <a:t>Samovar et all. 2010. Communication Between Cultures</a:t>
            </a:r>
          </a:p>
        </p:txBody>
      </p:sp>
      <p:sp>
        <p:nvSpPr>
          <p:cNvPr id="7" name="Slide Number Placeholder 6"/>
          <p:cNvSpPr>
            <a:spLocks noGrp="1"/>
          </p:cNvSpPr>
          <p:nvPr>
            <p:ph type="sldNum" sz="quarter" idx="12"/>
          </p:nvPr>
        </p:nvSpPr>
        <p:spPr/>
        <p:txBody>
          <a:bodyPr/>
          <a:lstStyle/>
          <a:p>
            <a:fld id="{6140410F-4E2E-48F1-90F0-769FEA00B3F5}"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0DB266-338D-476C-93D4-6E383CB15463}" type="datetime1">
              <a:rPr lang="en-US" smtClean="0"/>
              <a:t>9/25/2020</a:t>
            </a:fld>
            <a:endParaRPr lang="en-US"/>
          </a:p>
        </p:txBody>
      </p:sp>
      <p:sp>
        <p:nvSpPr>
          <p:cNvPr id="8" name="Footer Placeholder 7"/>
          <p:cNvSpPr>
            <a:spLocks noGrp="1"/>
          </p:cNvSpPr>
          <p:nvPr>
            <p:ph type="ftr" sz="quarter" idx="11"/>
          </p:nvPr>
        </p:nvSpPr>
        <p:spPr/>
        <p:txBody>
          <a:bodyPr/>
          <a:lstStyle/>
          <a:p>
            <a:r>
              <a:rPr lang="en-US"/>
              <a:t>Samovar et all. 2010. Communication Between Cultures</a:t>
            </a:r>
          </a:p>
        </p:txBody>
      </p:sp>
      <p:sp>
        <p:nvSpPr>
          <p:cNvPr id="9" name="Slide Number Placeholder 8"/>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A09A54-DAFA-4AF7-ADF7-FD10D440FAF0}" type="datetime1">
              <a:rPr lang="en-US" smtClean="0"/>
              <a:t>9/25/2020</a:t>
            </a:fld>
            <a:endParaRPr lang="en-US"/>
          </a:p>
        </p:txBody>
      </p:sp>
      <p:sp>
        <p:nvSpPr>
          <p:cNvPr id="4" name="Footer Placeholder 3"/>
          <p:cNvSpPr>
            <a:spLocks noGrp="1"/>
          </p:cNvSpPr>
          <p:nvPr>
            <p:ph type="ftr" sz="quarter" idx="11"/>
          </p:nvPr>
        </p:nvSpPr>
        <p:spPr/>
        <p:txBody>
          <a:bodyPr/>
          <a:lstStyle/>
          <a:p>
            <a:r>
              <a:rPr lang="en-US"/>
              <a:t>Samovar et all. 2010. Communication Between Cultures</a:t>
            </a:r>
          </a:p>
        </p:txBody>
      </p:sp>
      <p:sp>
        <p:nvSpPr>
          <p:cNvPr id="5" name="Slide Number Placeholder 4"/>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E2FC4C1-6770-4449-A56F-4A0ED23F8C7D}" type="datetime1">
              <a:rPr lang="en-US" smtClean="0"/>
              <a:t>9/25/2020</a:t>
            </a:fld>
            <a:endParaRPr lang="en-US"/>
          </a:p>
        </p:txBody>
      </p:sp>
      <p:sp>
        <p:nvSpPr>
          <p:cNvPr id="3" name="Footer Placeholder 2"/>
          <p:cNvSpPr>
            <a:spLocks noGrp="1"/>
          </p:cNvSpPr>
          <p:nvPr>
            <p:ph type="ftr" sz="quarter" idx="11"/>
          </p:nvPr>
        </p:nvSpPr>
        <p:spPr/>
        <p:txBody>
          <a:bodyPr/>
          <a:lstStyle/>
          <a:p>
            <a:r>
              <a:rPr lang="en-US"/>
              <a:t>Samovar et all. 2010. Communication Between Cultures</a:t>
            </a:r>
          </a:p>
        </p:txBody>
      </p:sp>
      <p:sp>
        <p:nvSpPr>
          <p:cNvPr id="4" name="Slide Number Placeholder 3"/>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E46DF01-4588-45E0-8A6F-3F7F9BDFC4EC}" type="datetime1">
              <a:rPr lang="en-US" smtClean="0"/>
              <a:t>9/25/2020</a:t>
            </a:fld>
            <a:endParaRPr lang="en-US"/>
          </a:p>
        </p:txBody>
      </p:sp>
      <p:sp>
        <p:nvSpPr>
          <p:cNvPr id="6" name="Footer Placeholder 5"/>
          <p:cNvSpPr>
            <a:spLocks noGrp="1"/>
          </p:cNvSpPr>
          <p:nvPr>
            <p:ph type="ftr" sz="quarter" idx="11"/>
          </p:nvPr>
        </p:nvSpPr>
        <p:spPr/>
        <p:txBody>
          <a:bodyPr/>
          <a:lstStyle/>
          <a:p>
            <a:r>
              <a:rPr lang="en-US"/>
              <a:t>Samovar et all. 2010. Communication Between Cultures</a:t>
            </a:r>
          </a:p>
        </p:txBody>
      </p:sp>
      <p:sp>
        <p:nvSpPr>
          <p:cNvPr id="7" name="Slide Number Placeholder 6"/>
          <p:cNvSpPr>
            <a:spLocks noGrp="1"/>
          </p:cNvSpPr>
          <p:nvPr>
            <p:ph type="sldNum" sz="quarter" idx="12"/>
          </p:nvPr>
        </p:nvSpPr>
        <p:spPr/>
        <p:txBody>
          <a:bodyPr/>
          <a:lstStyle/>
          <a:p>
            <a:fld id="{6140410F-4E2E-48F1-90F0-769FEA00B3F5}"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A0031D-A02D-4B9B-A129-DD138EDC8704}" type="datetime1">
              <a:rPr lang="en-US" smtClean="0"/>
              <a:t>9/25/2020</a:t>
            </a:fld>
            <a:endParaRPr lang="en-US"/>
          </a:p>
        </p:txBody>
      </p:sp>
      <p:sp>
        <p:nvSpPr>
          <p:cNvPr id="6" name="Footer Placeholder 5"/>
          <p:cNvSpPr>
            <a:spLocks noGrp="1"/>
          </p:cNvSpPr>
          <p:nvPr>
            <p:ph type="ftr" sz="quarter" idx="11"/>
          </p:nvPr>
        </p:nvSpPr>
        <p:spPr/>
        <p:txBody>
          <a:bodyPr/>
          <a:lstStyle/>
          <a:p>
            <a:r>
              <a:rPr lang="en-US"/>
              <a:t>Samovar et all. 2010. Communication Between Cultures</a:t>
            </a:r>
          </a:p>
        </p:txBody>
      </p:sp>
      <p:sp>
        <p:nvSpPr>
          <p:cNvPr id="7" name="Slide Number Placeholder 6"/>
          <p:cNvSpPr>
            <a:spLocks noGrp="1"/>
          </p:cNvSpPr>
          <p:nvPr>
            <p:ph type="sldNum" sz="quarter" idx="12"/>
          </p:nvPr>
        </p:nvSpPr>
        <p:spPr/>
        <p:txBody>
          <a:bodyPr/>
          <a:lstStyle/>
          <a:p>
            <a:fld id="{6140410F-4E2E-48F1-90F0-769FEA00B3F5}"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07ED46F-2DB7-4BC8-9B5E-1AE8BBE68352}" type="datetime1">
              <a:rPr lang="en-US" smtClean="0"/>
              <a:t>9/25/2020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a:t>Samovar et all. 2010. Communication Between Cultures</a:t>
            </a: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140410F-4E2E-48F1-90F0-769FEA00B3F5}"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a:t>Akar Kebudayaan : Pandangan budaya mengenai kehidupan</a:t>
            </a:r>
            <a:br>
              <a:rPr lang="en-GB" dirty="0"/>
            </a:br>
            <a:r>
              <a:rPr lang="en-GB" dirty="0"/>
              <a:t>Bagian 1</a:t>
            </a:r>
            <a:endParaRPr lang="en-US" dirty="0"/>
          </a:p>
        </p:txBody>
      </p:sp>
      <p:sp>
        <p:nvSpPr>
          <p:cNvPr id="3" name="Subtitle 2"/>
          <p:cNvSpPr>
            <a:spLocks noGrp="1"/>
          </p:cNvSpPr>
          <p:nvPr>
            <p:ph type="subTitle" idx="1"/>
          </p:nvPr>
        </p:nvSpPr>
        <p:spPr/>
        <p:txBody>
          <a:bodyPr/>
          <a:lstStyle/>
          <a:p>
            <a:r>
              <a:rPr lang="en-US" dirty="0" err="1"/>
              <a:t>Komunikasi</a:t>
            </a:r>
            <a:r>
              <a:rPr lang="en-US" dirty="0"/>
              <a:t> </a:t>
            </a:r>
            <a:r>
              <a:rPr lang="en-US" dirty="0" err="1"/>
              <a:t>Antar</a:t>
            </a:r>
            <a:r>
              <a:rPr lang="en-US" dirty="0"/>
              <a:t> </a:t>
            </a:r>
            <a:r>
              <a:rPr lang="en-US" dirty="0" err="1"/>
              <a:t>Budaya</a:t>
            </a:r>
            <a:r>
              <a:rPr lang="en-US" dirty="0"/>
              <a:t> – </a:t>
            </a:r>
            <a:r>
              <a:rPr lang="en-US" dirty="0" err="1"/>
              <a:t>Pertemuan</a:t>
            </a:r>
            <a:r>
              <a:rPr lang="en-US" dirty="0"/>
              <a:t> 3</a:t>
            </a:r>
          </a:p>
        </p:txBody>
      </p:sp>
      <p:sp>
        <p:nvSpPr>
          <p:cNvPr id="4" name="Footer Placeholder 3"/>
          <p:cNvSpPr>
            <a:spLocks noGrp="1"/>
          </p:cNvSpPr>
          <p:nvPr>
            <p:ph type="ftr" sz="quarter" idx="11"/>
          </p:nvPr>
        </p:nvSpPr>
        <p:spPr/>
        <p:txBody>
          <a:bodyPr/>
          <a:lstStyle/>
          <a:p>
            <a:r>
              <a:rPr lang="en-US"/>
              <a:t>Samovar et all. 2010. Communication Between Cultures</a:t>
            </a:r>
          </a:p>
        </p:txBody>
      </p:sp>
    </p:spTree>
    <p:extLst>
      <p:ext uri="{BB962C8B-B14F-4D97-AF65-F5344CB8AC3E}">
        <p14:creationId xmlns:p14="http://schemas.microsoft.com/office/powerpoint/2010/main" val="200317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057400"/>
            <a:ext cx="4800600" cy="4068763"/>
          </a:xfrm>
        </p:spPr>
        <p:txBody>
          <a:bodyPr>
            <a:normAutofit fontScale="92500" lnSpcReduction="20000"/>
          </a:bodyPr>
          <a:lstStyle/>
          <a:p>
            <a:r>
              <a:rPr lang="en-US" dirty="0"/>
              <a:t>The way people interpret reality and events, including images of themselves and how they relate to the world around them. (Peoples &amp; Bailey)</a:t>
            </a:r>
          </a:p>
          <a:p>
            <a:endParaRPr lang="en-US" dirty="0"/>
          </a:p>
          <a:p>
            <a:r>
              <a:rPr lang="en-US" dirty="0"/>
              <a:t>Worldview is a culture’s orientation toward God, humanity, nature, question of existence, the universe and cosmos, life, moral and ethical reasoning, suffering, death, and other philosophical issues that influence how its members perceive their world. (Ishii, Coke, </a:t>
            </a:r>
            <a:r>
              <a:rPr lang="en-US" dirty="0" err="1"/>
              <a:t>Klopf</a:t>
            </a:r>
            <a:r>
              <a:rPr lang="en-US" dirty="0"/>
              <a:t>)</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Worldview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389" y="2590800"/>
            <a:ext cx="3813611" cy="3657600"/>
          </a:xfrm>
          <a:prstGeom prst="rect">
            <a:avLst/>
          </a:prstGeom>
        </p:spPr>
      </p:pic>
      <p:sp>
        <p:nvSpPr>
          <p:cNvPr id="5" name="Footer Placeholder 4"/>
          <p:cNvSpPr>
            <a:spLocks noGrp="1"/>
          </p:cNvSpPr>
          <p:nvPr>
            <p:ph type="ftr" sz="quarter" idx="11"/>
          </p:nvPr>
        </p:nvSpPr>
        <p:spPr>
          <a:xfrm>
            <a:off x="228600" y="6091750"/>
            <a:ext cx="6400800" cy="607836"/>
          </a:xfrm>
        </p:spPr>
        <p:txBody>
          <a:bodyPr/>
          <a:lstStyle/>
          <a:p>
            <a:r>
              <a:rPr lang="en-US" sz="1400" b="1" dirty="0"/>
              <a:t>Samovar et all. 2010. Communication Between Cultures </a:t>
            </a:r>
            <a:r>
              <a:rPr lang="en-US" sz="1400" b="1" dirty="0" err="1"/>
              <a:t>versi</a:t>
            </a:r>
            <a:r>
              <a:rPr lang="en-US" sz="1400" b="1" dirty="0"/>
              <a:t> Bahasa Indonesia </a:t>
            </a:r>
            <a:r>
              <a:rPr lang="en-US" sz="1400" b="1" dirty="0" err="1"/>
              <a:t>halaman</a:t>
            </a:r>
            <a:r>
              <a:rPr lang="en-US" sz="1400" b="1" dirty="0"/>
              <a:t> 117</a:t>
            </a:r>
          </a:p>
        </p:txBody>
      </p:sp>
    </p:spTree>
    <p:extLst>
      <p:ext uri="{BB962C8B-B14F-4D97-AF65-F5344CB8AC3E}">
        <p14:creationId xmlns:p14="http://schemas.microsoft.com/office/powerpoint/2010/main" val="3767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761037"/>
            <a:ext cx="8610599" cy="487363"/>
          </a:xfrm>
        </p:spPr>
        <p:txBody>
          <a:bodyPr>
            <a:normAutofit/>
          </a:bodyPr>
          <a:lstStyle/>
          <a:p>
            <a:pPr marL="0" indent="0" algn="ctr">
              <a:buNone/>
            </a:pPr>
            <a:r>
              <a:rPr lang="en-US" dirty="0"/>
              <a:t>Culture supplies most of a person’s worldview</a:t>
            </a:r>
          </a:p>
          <a:p>
            <a:endParaRPr lang="en-US" dirty="0"/>
          </a:p>
        </p:txBody>
      </p:sp>
      <p:sp>
        <p:nvSpPr>
          <p:cNvPr id="3" name="Title 2"/>
          <p:cNvSpPr>
            <a:spLocks noGrp="1"/>
          </p:cNvSpPr>
          <p:nvPr>
            <p:ph type="title"/>
          </p:nvPr>
        </p:nvSpPr>
        <p:spPr/>
        <p:txBody>
          <a:bodyPr/>
          <a:lstStyle/>
          <a:p>
            <a:r>
              <a:rPr lang="en-US" dirty="0"/>
              <a:t>Worldview &amp; Culture</a:t>
            </a:r>
          </a:p>
        </p:txBody>
      </p:sp>
      <p:sp>
        <p:nvSpPr>
          <p:cNvPr id="5" name="Footer Placeholder 4"/>
          <p:cNvSpPr>
            <a:spLocks noGrp="1"/>
          </p:cNvSpPr>
          <p:nvPr>
            <p:ph type="ftr" sz="quarter" idx="11"/>
          </p:nvPr>
        </p:nvSpPr>
        <p:spPr/>
        <p:txBody>
          <a:bodyPr/>
          <a:lstStyle/>
          <a:p>
            <a:r>
              <a:rPr lang="en-US"/>
              <a:t>Samovar et all. 2010. Communication Between Cultures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0"/>
            <a:ext cx="6400800" cy="4104568"/>
          </a:xfrm>
          <a:prstGeom prst="rect">
            <a:avLst/>
          </a:prstGeom>
        </p:spPr>
      </p:pic>
    </p:spTree>
    <p:extLst>
      <p:ext uri="{BB962C8B-B14F-4D97-AF65-F5344CB8AC3E}">
        <p14:creationId xmlns:p14="http://schemas.microsoft.com/office/powerpoint/2010/main" val="680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3401" y="2133600"/>
            <a:ext cx="2895599" cy="3992563"/>
          </a:xfrm>
        </p:spPr>
        <p:txBody>
          <a:bodyPr>
            <a:normAutofit/>
          </a:bodyPr>
          <a:lstStyle/>
          <a:p>
            <a:r>
              <a:rPr lang="en-US" dirty="0"/>
              <a:t>Perception of women</a:t>
            </a:r>
          </a:p>
          <a:p>
            <a:r>
              <a:rPr lang="en-US" dirty="0"/>
              <a:t>Perception of nature</a:t>
            </a:r>
          </a:p>
          <a:p>
            <a:r>
              <a:rPr lang="en-US" dirty="0"/>
              <a:t>Produce different attitudes toward nature</a:t>
            </a:r>
          </a:p>
          <a:p>
            <a:r>
              <a:rPr lang="en-US" dirty="0"/>
              <a:t>Perception of business</a:t>
            </a:r>
          </a:p>
          <a:p>
            <a:endParaRPr lang="en-US" dirty="0"/>
          </a:p>
          <a:p>
            <a:endParaRPr lang="en-US" dirty="0"/>
          </a:p>
        </p:txBody>
      </p:sp>
      <p:sp>
        <p:nvSpPr>
          <p:cNvPr id="3" name="Footer Placeholder 2"/>
          <p:cNvSpPr>
            <a:spLocks noGrp="1"/>
          </p:cNvSpPr>
          <p:nvPr>
            <p:ph type="ftr" sz="quarter" idx="11"/>
          </p:nvPr>
        </p:nvSpPr>
        <p:spPr>
          <a:xfrm>
            <a:off x="193638" y="6126164"/>
            <a:ext cx="8713330" cy="489126"/>
          </a:xfrm>
        </p:spPr>
        <p:txBody>
          <a:bodyPr/>
          <a:lstStyle/>
          <a:p>
            <a:r>
              <a:rPr lang="en-US" sz="1600" b="1" dirty="0"/>
              <a:t>Samovar et all. 2010. Communication Between Cultures </a:t>
            </a:r>
            <a:r>
              <a:rPr lang="en-US" sz="1600" b="1" dirty="0" err="1"/>
              <a:t>versi</a:t>
            </a:r>
            <a:r>
              <a:rPr lang="en-US" sz="1600" b="1" dirty="0"/>
              <a:t> Bahasa Indonesia </a:t>
            </a:r>
            <a:r>
              <a:rPr lang="en-US" sz="1600" b="1" dirty="0" err="1"/>
              <a:t>halaman</a:t>
            </a:r>
            <a:r>
              <a:rPr lang="en-US" sz="1600" b="1" dirty="0"/>
              <a:t> 119-120</a:t>
            </a:r>
          </a:p>
        </p:txBody>
      </p:sp>
      <p:sp>
        <p:nvSpPr>
          <p:cNvPr id="5" name="Title 4"/>
          <p:cNvSpPr>
            <a:spLocks noGrp="1"/>
          </p:cNvSpPr>
          <p:nvPr>
            <p:ph type="title"/>
          </p:nvPr>
        </p:nvSpPr>
        <p:spPr/>
        <p:txBody>
          <a:bodyPr/>
          <a:lstStyle/>
          <a:p>
            <a:r>
              <a:rPr lang="en-US" dirty="0"/>
              <a:t>The Importance of Worldview</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4470" y="2362200"/>
            <a:ext cx="5452498" cy="3657600"/>
          </a:xfrm>
          <a:prstGeom prst="rect">
            <a:avLst/>
          </a:prstGeom>
        </p:spPr>
      </p:pic>
    </p:spTree>
    <p:extLst>
      <p:ext uri="{BB962C8B-B14F-4D97-AF65-F5344CB8AC3E}">
        <p14:creationId xmlns:p14="http://schemas.microsoft.com/office/powerpoint/2010/main" val="358516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675467"/>
            <a:ext cx="3352800" cy="3450696"/>
          </a:xfrm>
        </p:spPr>
        <p:txBody>
          <a:bodyPr>
            <a:normAutofit/>
          </a:bodyPr>
          <a:lstStyle/>
          <a:p>
            <a:r>
              <a:rPr lang="en-US" sz="2000" dirty="0"/>
              <a:t>Religion as worldview</a:t>
            </a:r>
          </a:p>
          <a:p>
            <a:endParaRPr lang="en-US" sz="2000" dirty="0"/>
          </a:p>
          <a:p>
            <a:r>
              <a:rPr lang="en-US" sz="2000" dirty="0"/>
              <a:t>Secularism as worldview</a:t>
            </a:r>
          </a:p>
          <a:p>
            <a:endParaRPr lang="en-US" sz="2000" dirty="0"/>
          </a:p>
          <a:p>
            <a:r>
              <a:rPr lang="en-US" sz="2000" dirty="0"/>
              <a:t>Spirituality as worldview</a:t>
            </a:r>
          </a:p>
        </p:txBody>
      </p:sp>
      <p:sp>
        <p:nvSpPr>
          <p:cNvPr id="3" name="Footer Placeholder 2"/>
          <p:cNvSpPr>
            <a:spLocks noGrp="1"/>
          </p:cNvSpPr>
          <p:nvPr>
            <p:ph type="ftr" sz="quarter" idx="11"/>
          </p:nvPr>
        </p:nvSpPr>
        <p:spPr>
          <a:xfrm>
            <a:off x="193638" y="6250164"/>
            <a:ext cx="8493162" cy="365125"/>
          </a:xfrm>
        </p:spPr>
        <p:txBody>
          <a:bodyPr/>
          <a:lstStyle/>
          <a:p>
            <a:r>
              <a:rPr lang="en-US" sz="1600" b="1" dirty="0"/>
              <a:t>Samovar et all. 2010. Communication Between Cultures </a:t>
            </a:r>
            <a:r>
              <a:rPr lang="en-US" sz="1600" b="1" dirty="0" err="1"/>
              <a:t>versi</a:t>
            </a:r>
            <a:r>
              <a:rPr lang="en-US" sz="1600" b="1" dirty="0"/>
              <a:t> Bahasa Indonesia </a:t>
            </a:r>
            <a:r>
              <a:rPr lang="en-US" sz="1600" b="1" dirty="0" err="1"/>
              <a:t>halaman</a:t>
            </a:r>
            <a:r>
              <a:rPr lang="en-US" sz="1600" b="1" dirty="0"/>
              <a:t> 120-123</a:t>
            </a:r>
          </a:p>
        </p:txBody>
      </p:sp>
      <p:sp>
        <p:nvSpPr>
          <p:cNvPr id="4" name="Title 3"/>
          <p:cNvSpPr>
            <a:spLocks noGrp="1"/>
          </p:cNvSpPr>
          <p:nvPr>
            <p:ph type="title"/>
          </p:nvPr>
        </p:nvSpPr>
        <p:spPr/>
        <p:txBody>
          <a:bodyPr/>
          <a:lstStyle/>
          <a:p>
            <a:r>
              <a:rPr lang="en-US" dirty="0"/>
              <a:t>Forms of Worldview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492" y="1994102"/>
            <a:ext cx="5734050" cy="3848100"/>
          </a:xfrm>
          <a:prstGeom prst="rect">
            <a:avLst/>
          </a:prstGeom>
        </p:spPr>
      </p:pic>
    </p:spTree>
    <p:extLst>
      <p:ext uri="{BB962C8B-B14F-4D97-AF65-F5344CB8AC3E}">
        <p14:creationId xmlns:p14="http://schemas.microsoft.com/office/powerpoint/2010/main" val="174438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Religion</a:t>
            </a:r>
          </a:p>
        </p:txBody>
      </p:sp>
      <p:sp>
        <p:nvSpPr>
          <p:cNvPr id="5" name="Text Placeholder 4"/>
          <p:cNvSpPr>
            <a:spLocks noGrp="1"/>
          </p:cNvSpPr>
          <p:nvPr>
            <p:ph type="body" idx="1"/>
          </p:nvPr>
        </p:nvSpPr>
        <p:spPr>
          <a:xfrm>
            <a:off x="228600" y="2514601"/>
            <a:ext cx="4270248" cy="639762"/>
          </a:xfrm>
        </p:spPr>
        <p:txBody>
          <a:bodyPr>
            <a:noAutofit/>
          </a:bodyPr>
          <a:lstStyle/>
          <a:p>
            <a:r>
              <a:rPr lang="en-US" sz="2000" dirty="0"/>
              <a:t>The Enduring Significance</a:t>
            </a:r>
          </a:p>
          <a:p>
            <a:r>
              <a:rPr lang="en-US" sz="2000" dirty="0"/>
              <a:t>of Religion </a:t>
            </a:r>
          </a:p>
        </p:txBody>
      </p:sp>
      <p:sp>
        <p:nvSpPr>
          <p:cNvPr id="6" name="Content Placeholder 5"/>
          <p:cNvSpPr>
            <a:spLocks noGrp="1"/>
          </p:cNvSpPr>
          <p:nvPr>
            <p:ph sz="half" idx="2"/>
          </p:nvPr>
        </p:nvSpPr>
        <p:spPr>
          <a:xfrm>
            <a:off x="304800" y="3200400"/>
            <a:ext cx="4192587" cy="2925763"/>
          </a:xfrm>
        </p:spPr>
        <p:txBody>
          <a:bodyPr>
            <a:normAutofit fontScale="92500"/>
          </a:bodyPr>
          <a:lstStyle/>
          <a:p>
            <a:r>
              <a:rPr lang="en-US" dirty="0"/>
              <a:t>It has been linking people together while creating and preserving their cultures’ worldviews.</a:t>
            </a:r>
          </a:p>
          <a:p>
            <a:r>
              <a:rPr lang="en-US" dirty="0"/>
              <a:t>Perhaps religions’ most enduring aspect has been its attempt to address questions about mortality and immortality, suffering, and the origin of the universe.</a:t>
            </a:r>
          </a:p>
          <a:p>
            <a:r>
              <a:rPr lang="en-US" dirty="0"/>
              <a:t>Mechanism of social control</a:t>
            </a:r>
          </a:p>
        </p:txBody>
      </p:sp>
      <p:sp>
        <p:nvSpPr>
          <p:cNvPr id="7" name="Text Placeholder 6"/>
          <p:cNvSpPr>
            <a:spLocks noGrp="1"/>
          </p:cNvSpPr>
          <p:nvPr>
            <p:ph type="body" sz="quarter" idx="3"/>
          </p:nvPr>
        </p:nvSpPr>
        <p:spPr>
          <a:xfrm>
            <a:off x="4648200" y="2514600"/>
            <a:ext cx="4191000" cy="639762"/>
          </a:xfrm>
        </p:spPr>
        <p:txBody>
          <a:bodyPr>
            <a:normAutofit fontScale="92500" lnSpcReduction="20000"/>
          </a:bodyPr>
          <a:lstStyle/>
          <a:p>
            <a:r>
              <a:rPr lang="en-US" dirty="0"/>
              <a:t>Religion and the Study of Intercultural Communication</a:t>
            </a:r>
          </a:p>
        </p:txBody>
      </p:sp>
      <p:sp>
        <p:nvSpPr>
          <p:cNvPr id="8" name="Content Placeholder 7"/>
          <p:cNvSpPr>
            <a:spLocks noGrp="1"/>
          </p:cNvSpPr>
          <p:nvPr>
            <p:ph sz="quarter" idx="4"/>
          </p:nvPr>
        </p:nvSpPr>
        <p:spPr>
          <a:xfrm>
            <a:off x="4645024" y="3276600"/>
            <a:ext cx="4270375" cy="2849563"/>
          </a:xfrm>
        </p:spPr>
        <p:txBody>
          <a:bodyPr/>
          <a:lstStyle/>
          <a:p>
            <a:r>
              <a:rPr lang="en-US" dirty="0"/>
              <a:t>Religion and behavior</a:t>
            </a:r>
          </a:p>
          <a:p>
            <a:r>
              <a:rPr lang="en-US" dirty="0"/>
              <a:t>The study of religion in the 21</a:t>
            </a:r>
            <a:r>
              <a:rPr lang="en-US" baseline="30000" dirty="0"/>
              <a:t>st</a:t>
            </a:r>
            <a:r>
              <a:rPr lang="en-US" dirty="0"/>
              <a:t> Century</a:t>
            </a:r>
          </a:p>
        </p:txBody>
      </p:sp>
      <p:sp>
        <p:nvSpPr>
          <p:cNvPr id="3" name="Footer Placeholder 2"/>
          <p:cNvSpPr>
            <a:spLocks noGrp="1"/>
          </p:cNvSpPr>
          <p:nvPr>
            <p:ph type="ftr" sz="quarter" idx="11"/>
          </p:nvPr>
        </p:nvSpPr>
        <p:spPr>
          <a:xfrm>
            <a:off x="193638" y="6250164"/>
            <a:ext cx="8645562" cy="365125"/>
          </a:xfrm>
        </p:spPr>
        <p:txBody>
          <a:bodyPr/>
          <a:lstStyle/>
          <a:p>
            <a:r>
              <a:rPr lang="en-US" sz="1600" b="1" dirty="0"/>
              <a:t>Samovar et all. 2010. Communication Between Cultures </a:t>
            </a:r>
            <a:r>
              <a:rPr lang="en-US" sz="1600" b="1" dirty="0" err="1"/>
              <a:t>versi</a:t>
            </a:r>
            <a:r>
              <a:rPr lang="en-US" sz="1600" b="1" dirty="0"/>
              <a:t> Bahasa Indonesia </a:t>
            </a:r>
            <a:r>
              <a:rPr lang="en-US" sz="1600" b="1" dirty="0" err="1"/>
              <a:t>halaman</a:t>
            </a:r>
            <a:r>
              <a:rPr lang="en-US" sz="1600" b="1" dirty="0"/>
              <a:t> 123-127</a:t>
            </a:r>
          </a:p>
        </p:txBody>
      </p:sp>
    </p:spTree>
    <p:extLst>
      <p:ext uri="{BB962C8B-B14F-4D97-AF65-F5344CB8AC3E}">
        <p14:creationId xmlns:p14="http://schemas.microsoft.com/office/powerpoint/2010/main" val="10022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193</TotalTime>
  <Words>280</Words>
  <Application>Microsoft Office PowerPoint</Application>
  <PresentationFormat>On-screen Show (4:3)</PresentationFormat>
  <Paragraphs>35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Candara</vt:lpstr>
      <vt:lpstr>Symbol</vt:lpstr>
      <vt:lpstr>Waveform</vt:lpstr>
      <vt:lpstr>Akar Kebudayaan : Pandangan budaya mengenai kehidupan Bagian 1</vt:lpstr>
      <vt:lpstr>Worldview</vt:lpstr>
      <vt:lpstr>Worldview &amp; Culture</vt:lpstr>
      <vt:lpstr>The Importance of Worldview</vt:lpstr>
      <vt:lpstr>Forms of Worldview</vt:lpstr>
      <vt:lpstr>Religion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Akar Kebudayaan : Pandangan budaya mengenai kehidupan</dc:title>
  <dc:creator>pc</dc:creator>
  <cp:lastModifiedBy>Naurissa Biasini</cp:lastModifiedBy>
  <cp:revision>9</cp:revision>
  <dcterms:created xsi:type="dcterms:W3CDTF">2018-09-09T13:18:25Z</dcterms:created>
  <dcterms:modified xsi:type="dcterms:W3CDTF">2020-09-25T08:16:53Z</dcterms:modified>
</cp:coreProperties>
</file>