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0" r:id="rId1"/>
  </p:sldMasterIdLst>
  <p:notesMasterIdLst>
    <p:notesMasterId r:id="rId15"/>
  </p:notesMasterIdLst>
  <p:sldIdLst>
    <p:sldId id="256" r:id="rId2"/>
    <p:sldId id="266" r:id="rId3"/>
    <p:sldId id="267" r:id="rId4"/>
    <p:sldId id="261" r:id="rId5"/>
    <p:sldId id="268" r:id="rId6"/>
    <p:sldId id="264" r:id="rId7"/>
    <p:sldId id="269" r:id="rId8"/>
    <p:sldId id="270" r:id="rId9"/>
    <p:sldId id="271" r:id="rId10"/>
    <p:sldId id="272" r:id="rId11"/>
    <p:sldId id="273" r:id="rId12"/>
    <p:sldId id="274" r:id="rId13"/>
    <p:sldId id="275" r:id="rId14"/>
  </p:sldIdLst>
  <p:sldSz cx="9144000" cy="6858000" type="screen4x3"/>
  <p:notesSz cx="6946900" cy="9283700"/>
  <p:defaultTextStyle>
    <a:defPPr>
      <a:defRPr lang="en-US"/>
    </a:defPPr>
    <a:lvl1pPr algn="ctr" rtl="0" fontAlgn="base">
      <a:spcBef>
        <a:spcPct val="0"/>
      </a:spcBef>
      <a:spcAft>
        <a:spcPct val="0"/>
      </a:spcAft>
      <a:defRPr sz="2400" kern="1200">
        <a:solidFill>
          <a:schemeClr val="tx1"/>
        </a:solidFill>
        <a:latin typeface="Times New Roman" pitchFamily="18" charset="0"/>
        <a:ea typeface="+mn-ea"/>
        <a:cs typeface="Times New Roman" pitchFamily="18" charset="0"/>
      </a:defRPr>
    </a:lvl1pPr>
    <a:lvl2pPr marL="457200" algn="ctr" rtl="0" fontAlgn="base">
      <a:spcBef>
        <a:spcPct val="0"/>
      </a:spcBef>
      <a:spcAft>
        <a:spcPct val="0"/>
      </a:spcAft>
      <a:defRPr sz="2400" kern="1200">
        <a:solidFill>
          <a:schemeClr val="tx1"/>
        </a:solidFill>
        <a:latin typeface="Times New Roman" pitchFamily="18" charset="0"/>
        <a:ea typeface="+mn-ea"/>
        <a:cs typeface="Times New Roman" pitchFamily="18" charset="0"/>
      </a:defRPr>
    </a:lvl2pPr>
    <a:lvl3pPr marL="914400" algn="ctr" rtl="0" fontAlgn="base">
      <a:spcBef>
        <a:spcPct val="0"/>
      </a:spcBef>
      <a:spcAft>
        <a:spcPct val="0"/>
      </a:spcAft>
      <a:defRPr sz="2400" kern="1200">
        <a:solidFill>
          <a:schemeClr val="tx1"/>
        </a:solidFill>
        <a:latin typeface="Times New Roman" pitchFamily="18" charset="0"/>
        <a:ea typeface="+mn-ea"/>
        <a:cs typeface="Times New Roman" pitchFamily="18" charset="0"/>
      </a:defRPr>
    </a:lvl3pPr>
    <a:lvl4pPr marL="1371600" algn="ctr" rtl="0" fontAlgn="base">
      <a:spcBef>
        <a:spcPct val="0"/>
      </a:spcBef>
      <a:spcAft>
        <a:spcPct val="0"/>
      </a:spcAft>
      <a:defRPr sz="2400" kern="1200">
        <a:solidFill>
          <a:schemeClr val="tx1"/>
        </a:solidFill>
        <a:latin typeface="Times New Roman" pitchFamily="18" charset="0"/>
        <a:ea typeface="+mn-ea"/>
        <a:cs typeface="Times New Roman" pitchFamily="18" charset="0"/>
      </a:defRPr>
    </a:lvl4pPr>
    <a:lvl5pPr marL="1828800" algn="ctr" rtl="0" fontAlgn="base">
      <a:spcBef>
        <a:spcPct val="0"/>
      </a:spcBef>
      <a:spcAft>
        <a:spcPct val="0"/>
      </a:spcAft>
      <a:defRPr sz="24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2400" kern="1200">
        <a:solidFill>
          <a:schemeClr val="tx1"/>
        </a:solidFill>
        <a:latin typeface="Times New Roman" pitchFamily="18" charset="0"/>
        <a:ea typeface="+mn-ea"/>
        <a:cs typeface="Times New Roman" pitchFamily="18" charset="0"/>
      </a:defRPr>
    </a:lvl6pPr>
    <a:lvl7pPr marL="2743200" algn="l" defTabSz="914400" rtl="0" eaLnBrk="1" latinLnBrk="0" hangingPunct="1">
      <a:defRPr sz="2400" kern="1200">
        <a:solidFill>
          <a:schemeClr val="tx1"/>
        </a:solidFill>
        <a:latin typeface="Times New Roman" pitchFamily="18" charset="0"/>
        <a:ea typeface="+mn-ea"/>
        <a:cs typeface="Times New Roman" pitchFamily="18" charset="0"/>
      </a:defRPr>
    </a:lvl7pPr>
    <a:lvl8pPr marL="3200400" algn="l" defTabSz="914400" rtl="0" eaLnBrk="1" latinLnBrk="0" hangingPunct="1">
      <a:defRPr sz="2400" kern="1200">
        <a:solidFill>
          <a:schemeClr val="tx1"/>
        </a:solidFill>
        <a:latin typeface="Times New Roman" pitchFamily="18" charset="0"/>
        <a:ea typeface="+mn-ea"/>
        <a:cs typeface="Times New Roman" pitchFamily="18" charset="0"/>
      </a:defRPr>
    </a:lvl8pPr>
    <a:lvl9pPr marL="3657600" algn="l" defTabSz="914400" rtl="0" eaLnBrk="1" latinLnBrk="0" hangingPunct="1">
      <a:defRPr sz="2400" kern="1200">
        <a:solidFill>
          <a:schemeClr val="tx1"/>
        </a:solidFill>
        <a:latin typeface="Times New Roman" pitchFamily="18" charset="0"/>
        <a:ea typeface="+mn-ea"/>
        <a:cs typeface="Times New Roman" pitchFamily="18"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CA35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7" autoAdjust="0"/>
    <p:restoredTop sz="94575" autoAdjust="0"/>
  </p:normalViewPr>
  <p:slideViewPr>
    <p:cSldViewPr>
      <p:cViewPr varScale="1">
        <p:scale>
          <a:sx n="65" d="100"/>
          <a:sy n="65" d="100"/>
        </p:scale>
        <p:origin x="-1452" y="-11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898" name="Rectangle 2"/>
          <p:cNvSpPr>
            <a:spLocks noGrp="1" noChangeArrowheads="1"/>
          </p:cNvSpPr>
          <p:nvPr>
            <p:ph type="hdr" sz="quarter"/>
          </p:nvPr>
        </p:nvSpPr>
        <p:spPr bwMode="auto">
          <a:xfrm>
            <a:off x="0" y="0"/>
            <a:ext cx="30099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38" tIns="46369" rIns="92738" bIns="46369" numCol="1" anchor="t" anchorCtr="0" compatLnSpc="1">
            <a:prstTxWarp prst="textNoShape">
              <a:avLst/>
            </a:prstTxWarp>
          </a:bodyPr>
          <a:lstStyle>
            <a:lvl1pPr algn="l" defTabSz="927100">
              <a:defRPr sz="1200"/>
            </a:lvl1pPr>
          </a:lstStyle>
          <a:p>
            <a:endParaRPr lang="en-US"/>
          </a:p>
        </p:txBody>
      </p:sp>
      <p:sp>
        <p:nvSpPr>
          <p:cNvPr id="80899" name="Rectangle 3"/>
          <p:cNvSpPr>
            <a:spLocks noGrp="1" noChangeArrowheads="1"/>
          </p:cNvSpPr>
          <p:nvPr>
            <p:ph type="dt" idx="1"/>
          </p:nvPr>
        </p:nvSpPr>
        <p:spPr bwMode="auto">
          <a:xfrm>
            <a:off x="3937000" y="0"/>
            <a:ext cx="30099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38" tIns="46369" rIns="92738" bIns="46369" numCol="1" anchor="t" anchorCtr="0" compatLnSpc="1">
            <a:prstTxWarp prst="textNoShape">
              <a:avLst/>
            </a:prstTxWarp>
          </a:bodyPr>
          <a:lstStyle>
            <a:lvl1pPr algn="r" defTabSz="927100">
              <a:defRPr sz="1200"/>
            </a:lvl1pPr>
          </a:lstStyle>
          <a:p>
            <a:endParaRPr lang="en-US"/>
          </a:p>
        </p:txBody>
      </p:sp>
      <p:sp>
        <p:nvSpPr>
          <p:cNvPr id="80900" name="Rectangle 4"/>
          <p:cNvSpPr>
            <a:spLocks noGrp="1" noRot="1" noChangeAspect="1" noChangeArrowheads="1" noTextEdit="1"/>
          </p:cNvSpPr>
          <p:nvPr>
            <p:ph type="sldImg" idx="2"/>
          </p:nvPr>
        </p:nvSpPr>
        <p:spPr bwMode="auto">
          <a:xfrm>
            <a:off x="1152525" y="696913"/>
            <a:ext cx="4641850" cy="348138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0901" name="Rectangle 5"/>
          <p:cNvSpPr>
            <a:spLocks noGrp="1" noChangeArrowheads="1"/>
          </p:cNvSpPr>
          <p:nvPr>
            <p:ph type="body" sz="quarter" idx="3"/>
          </p:nvPr>
        </p:nvSpPr>
        <p:spPr bwMode="auto">
          <a:xfrm>
            <a:off x="925513" y="4410075"/>
            <a:ext cx="5095875" cy="417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38" tIns="46369" rIns="92738" bIns="4636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0902" name="Rectangle 6"/>
          <p:cNvSpPr>
            <a:spLocks noGrp="1" noChangeArrowheads="1"/>
          </p:cNvSpPr>
          <p:nvPr>
            <p:ph type="ftr" sz="quarter" idx="4"/>
          </p:nvPr>
        </p:nvSpPr>
        <p:spPr bwMode="auto">
          <a:xfrm>
            <a:off x="0" y="8820150"/>
            <a:ext cx="30099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38" tIns="46369" rIns="92738" bIns="46369" numCol="1" anchor="b" anchorCtr="0" compatLnSpc="1">
            <a:prstTxWarp prst="textNoShape">
              <a:avLst/>
            </a:prstTxWarp>
          </a:bodyPr>
          <a:lstStyle>
            <a:lvl1pPr algn="l" defTabSz="927100">
              <a:defRPr sz="1200"/>
            </a:lvl1pPr>
          </a:lstStyle>
          <a:p>
            <a:endParaRPr lang="en-US"/>
          </a:p>
        </p:txBody>
      </p:sp>
      <p:sp>
        <p:nvSpPr>
          <p:cNvPr id="80903" name="Rectangle 7"/>
          <p:cNvSpPr>
            <a:spLocks noGrp="1" noChangeArrowheads="1"/>
          </p:cNvSpPr>
          <p:nvPr>
            <p:ph type="sldNum" sz="quarter" idx="5"/>
          </p:nvPr>
        </p:nvSpPr>
        <p:spPr bwMode="auto">
          <a:xfrm>
            <a:off x="3937000" y="8820150"/>
            <a:ext cx="30099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38" tIns="46369" rIns="92738" bIns="46369" numCol="1" anchor="b" anchorCtr="0" compatLnSpc="1">
            <a:prstTxWarp prst="textNoShape">
              <a:avLst/>
            </a:prstTxWarp>
          </a:bodyPr>
          <a:lstStyle>
            <a:lvl1pPr algn="r" defTabSz="927100">
              <a:defRPr sz="1200"/>
            </a:lvl1pPr>
          </a:lstStyle>
          <a:p>
            <a:fld id="{2390BA97-153D-401F-8055-A2503725377E}" type="slidenum">
              <a:rPr lang="en-US"/>
              <a:pPr/>
              <a:t>‹#›</a:t>
            </a:fld>
            <a:endParaRPr lang="en-US"/>
          </a:p>
        </p:txBody>
      </p:sp>
    </p:spTree>
    <p:extLst>
      <p:ext uri="{BB962C8B-B14F-4D97-AF65-F5344CB8AC3E}">
        <p14:creationId xmlns:p14="http://schemas.microsoft.com/office/powerpoint/2010/main" val="162614283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Tahoma" pitchFamily="34" charset="0"/>
        <a:ea typeface="+mn-ea"/>
        <a:cs typeface="Times New Roman" pitchFamily="18" charset="0"/>
      </a:defRPr>
    </a:lvl1pPr>
    <a:lvl2pPr marL="457200" algn="l" rtl="0" fontAlgn="base">
      <a:spcBef>
        <a:spcPct val="30000"/>
      </a:spcBef>
      <a:spcAft>
        <a:spcPct val="0"/>
      </a:spcAft>
      <a:defRPr kumimoji="1" sz="1200" kern="1200">
        <a:solidFill>
          <a:schemeClr val="tx1"/>
        </a:solidFill>
        <a:latin typeface="Tahoma" pitchFamily="34" charset="0"/>
        <a:ea typeface="+mn-ea"/>
        <a:cs typeface="Times New Roman" pitchFamily="18" charset="0"/>
      </a:defRPr>
    </a:lvl2pPr>
    <a:lvl3pPr marL="914400" algn="l" rtl="0" fontAlgn="base">
      <a:spcBef>
        <a:spcPct val="30000"/>
      </a:spcBef>
      <a:spcAft>
        <a:spcPct val="0"/>
      </a:spcAft>
      <a:defRPr kumimoji="1" sz="1200" kern="1200">
        <a:solidFill>
          <a:schemeClr val="tx1"/>
        </a:solidFill>
        <a:latin typeface="Tahoma" pitchFamily="34" charset="0"/>
        <a:ea typeface="+mn-ea"/>
        <a:cs typeface="Times New Roman" pitchFamily="18" charset="0"/>
      </a:defRPr>
    </a:lvl3pPr>
    <a:lvl4pPr marL="1371600" algn="l" rtl="0" fontAlgn="base">
      <a:spcBef>
        <a:spcPct val="30000"/>
      </a:spcBef>
      <a:spcAft>
        <a:spcPct val="0"/>
      </a:spcAft>
      <a:defRPr kumimoji="1" sz="1200" kern="1200">
        <a:solidFill>
          <a:schemeClr val="tx1"/>
        </a:solidFill>
        <a:latin typeface="Tahoma" pitchFamily="34" charset="0"/>
        <a:ea typeface="+mn-ea"/>
        <a:cs typeface="Times New Roman" pitchFamily="18" charset="0"/>
      </a:defRPr>
    </a:lvl4pPr>
    <a:lvl5pPr marL="1828800" algn="l" rtl="0" fontAlgn="base">
      <a:spcBef>
        <a:spcPct val="30000"/>
      </a:spcBef>
      <a:spcAft>
        <a:spcPct val="0"/>
      </a:spcAft>
      <a:defRPr kumimoji="1" sz="1200" kern="1200">
        <a:solidFill>
          <a:schemeClr val="tx1"/>
        </a:solidFill>
        <a:latin typeface="Tahoma" pitchFamily="34" charset="0"/>
        <a:ea typeface="+mn-ea"/>
        <a:cs typeface="Times New Roman" pitchFamily="18"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D2849B3-51D5-4DFB-84A8-5515CCE2B710}" type="slidenum">
              <a:rPr lang="en-US"/>
              <a:pPr/>
              <a:t>4</a:t>
            </a:fld>
            <a:endParaRPr lang="en-US"/>
          </a:p>
        </p:txBody>
      </p:sp>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p:txBody>
          <a:bodyPr/>
          <a:lstStyle/>
          <a:p>
            <a:r>
              <a:rPr kumimoji="0" lang="en-US" sz="2400"/>
              <a:t>Insert a picture illustrating a season in your country.</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77BD083-14D4-40B8-B20D-66E7BC2B6D5B}" type="slidenum">
              <a:rPr lang="en-US"/>
              <a:pPr/>
              <a:t>6</a:t>
            </a:fld>
            <a:endParaRPr lang="en-US"/>
          </a:p>
        </p:txBody>
      </p:sp>
      <p:sp>
        <p:nvSpPr>
          <p:cNvPr id="86018" name="Rectangle 2"/>
          <p:cNvSpPr>
            <a:spLocks noGrp="1" noRot="1" noChangeAspect="1" noChangeArrowheads="1" noTextEdit="1"/>
          </p:cNvSpPr>
          <p:nvPr>
            <p:ph type="sldImg"/>
          </p:nvPr>
        </p:nvSpPr>
        <p:spPr>
          <a:ln/>
        </p:spPr>
      </p:sp>
      <p:sp>
        <p:nvSpPr>
          <p:cNvPr id="86019" name="Rectangle 3"/>
          <p:cNvSpPr>
            <a:spLocks noGrp="1" noChangeArrowheads="1"/>
          </p:cNvSpPr>
          <p:nvPr>
            <p:ph type="body" idx="1"/>
          </p:nvPr>
        </p:nvSpPr>
        <p:spPr/>
        <p:txBody>
          <a:bodyPr/>
          <a:lstStyle/>
          <a:p>
            <a:r>
              <a:rPr kumimoji="0" lang="en-US" sz="2400"/>
              <a:t>Insert a picture of an animal and or plant found in your country.</a:t>
            </a: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a:xfrm>
            <a:off x="3419475" y="1828800"/>
            <a:ext cx="5343525" cy="2362200"/>
          </a:xfrm>
        </p:spPr>
        <p:txBody>
          <a:bodyPr/>
          <a:lstStyle>
            <a:lvl1pPr>
              <a:defRPr/>
            </a:lvl1pPr>
          </a:lstStyle>
          <a:p>
            <a:pPr lvl="0"/>
            <a:r>
              <a:rPr lang="en-US" noProof="0" smtClean="0"/>
              <a:t>Click to edit Master title style</a:t>
            </a:r>
          </a:p>
        </p:txBody>
      </p:sp>
      <p:sp>
        <p:nvSpPr>
          <p:cNvPr id="46083" name="Rectangle 3"/>
          <p:cNvSpPr>
            <a:spLocks noGrp="1" noChangeArrowheads="1"/>
          </p:cNvSpPr>
          <p:nvPr>
            <p:ph type="subTitle" idx="1"/>
          </p:nvPr>
        </p:nvSpPr>
        <p:spPr>
          <a:xfrm>
            <a:off x="3816350" y="4184650"/>
            <a:ext cx="4946650" cy="1368425"/>
          </a:xfrm>
        </p:spPr>
        <p:txBody>
          <a:bodyPr/>
          <a:lstStyle>
            <a:lvl1pPr marL="0" indent="0">
              <a:buFontTx/>
              <a:buNone/>
              <a:defRPr sz="1800"/>
            </a:lvl1pPr>
          </a:lstStyle>
          <a:p>
            <a:pPr lvl="0"/>
            <a:r>
              <a:rPr lang="en-US" noProof="0" smtClean="0"/>
              <a:t>Click to edit Master subtitle style</a:t>
            </a:r>
          </a:p>
        </p:txBody>
      </p:sp>
      <p:sp>
        <p:nvSpPr>
          <p:cNvPr id="46249" name="Rectangle 169"/>
          <p:cNvSpPr>
            <a:spLocks noGrp="1" noChangeArrowheads="1"/>
          </p:cNvSpPr>
          <p:nvPr>
            <p:ph type="dt" sz="half" idx="2"/>
          </p:nvPr>
        </p:nvSpPr>
        <p:spPr>
          <a:xfrm>
            <a:off x="1225550" y="6200775"/>
            <a:ext cx="1905000" cy="457200"/>
          </a:xfrm>
        </p:spPr>
        <p:txBody>
          <a:bodyPr/>
          <a:lstStyle>
            <a:lvl1pPr>
              <a:defRPr/>
            </a:lvl1pPr>
          </a:lstStyle>
          <a:p>
            <a:endParaRPr lang="en-US"/>
          </a:p>
        </p:txBody>
      </p:sp>
      <p:sp>
        <p:nvSpPr>
          <p:cNvPr id="46250" name="Rectangle 170"/>
          <p:cNvSpPr>
            <a:spLocks noGrp="1" noChangeArrowheads="1"/>
          </p:cNvSpPr>
          <p:nvPr>
            <p:ph type="ftr" sz="quarter" idx="3"/>
          </p:nvPr>
        </p:nvSpPr>
        <p:spPr>
          <a:xfrm>
            <a:off x="3303588" y="6200775"/>
            <a:ext cx="3636962" cy="457200"/>
          </a:xfrm>
        </p:spPr>
        <p:txBody>
          <a:bodyPr/>
          <a:lstStyle>
            <a:lvl1pPr>
              <a:defRPr/>
            </a:lvl1pPr>
          </a:lstStyle>
          <a:p>
            <a:r>
              <a:rPr lang="en-US" smtClean="0"/>
              <a:t>Samovar et all. 2010. Communication Between Cultures</a:t>
            </a:r>
            <a:endParaRPr lang="en-US"/>
          </a:p>
        </p:txBody>
      </p:sp>
      <p:sp>
        <p:nvSpPr>
          <p:cNvPr id="46251" name="Rectangle 171"/>
          <p:cNvSpPr>
            <a:spLocks noGrp="1" noChangeArrowheads="1"/>
          </p:cNvSpPr>
          <p:nvPr>
            <p:ph type="sldNum" sz="quarter" idx="4"/>
          </p:nvPr>
        </p:nvSpPr>
        <p:spPr>
          <a:xfrm>
            <a:off x="7092950" y="6200775"/>
            <a:ext cx="1905000" cy="457200"/>
          </a:xfrm>
        </p:spPr>
        <p:txBody>
          <a:bodyPr/>
          <a:lstStyle>
            <a:lvl1pPr>
              <a:defRPr/>
            </a:lvl1pPr>
          </a:lstStyle>
          <a:p>
            <a:fld id="{B4C7563C-7BEE-40F2-A8EE-1BE0247DFC10}" type="slidenum">
              <a:rPr lang="en-US"/>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smtClean="0"/>
              <a:t>Samovar et all. 2010. Communication Between Cultures</a:t>
            </a:r>
            <a:endParaRPr lang="en-US"/>
          </a:p>
        </p:txBody>
      </p:sp>
      <p:sp>
        <p:nvSpPr>
          <p:cNvPr id="6" name="Slide Number Placeholder 5"/>
          <p:cNvSpPr>
            <a:spLocks noGrp="1"/>
          </p:cNvSpPr>
          <p:nvPr>
            <p:ph type="sldNum" sz="quarter" idx="12"/>
          </p:nvPr>
        </p:nvSpPr>
        <p:spPr/>
        <p:txBody>
          <a:bodyPr/>
          <a:lstStyle>
            <a:lvl1pPr>
              <a:defRPr/>
            </a:lvl1pPr>
          </a:lstStyle>
          <a:p>
            <a:fld id="{EF8203C4-455C-4F67-9C06-0B1F93A6E31B}" type="slidenum">
              <a:rPr lang="en-US"/>
              <a:pPr/>
              <a:t>‹#›</a:t>
            </a:fld>
            <a:endParaRPr lang="en-US"/>
          </a:p>
        </p:txBody>
      </p:sp>
    </p:spTree>
    <p:extLst>
      <p:ext uri="{BB962C8B-B14F-4D97-AF65-F5344CB8AC3E}">
        <p14:creationId xmlns:p14="http://schemas.microsoft.com/office/powerpoint/2010/main" val="175914152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23075" y="225425"/>
            <a:ext cx="1925638" cy="59753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42988" y="225425"/>
            <a:ext cx="5627687" cy="59753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smtClean="0"/>
              <a:t>Samovar et all. 2010. Communication Between Cultures</a:t>
            </a:r>
            <a:endParaRPr lang="en-US"/>
          </a:p>
        </p:txBody>
      </p:sp>
      <p:sp>
        <p:nvSpPr>
          <p:cNvPr id="6" name="Slide Number Placeholder 5"/>
          <p:cNvSpPr>
            <a:spLocks noGrp="1"/>
          </p:cNvSpPr>
          <p:nvPr>
            <p:ph type="sldNum" sz="quarter" idx="12"/>
          </p:nvPr>
        </p:nvSpPr>
        <p:spPr/>
        <p:txBody>
          <a:bodyPr/>
          <a:lstStyle>
            <a:lvl1pPr>
              <a:defRPr/>
            </a:lvl1pPr>
          </a:lstStyle>
          <a:p>
            <a:fld id="{F0FABD97-A69A-4827-89AD-EF9FD183E838}" type="slidenum">
              <a:rPr lang="en-US"/>
              <a:pPr/>
              <a:t>‹#›</a:t>
            </a:fld>
            <a:endParaRPr lang="en-US"/>
          </a:p>
        </p:txBody>
      </p:sp>
    </p:spTree>
    <p:extLst>
      <p:ext uri="{BB962C8B-B14F-4D97-AF65-F5344CB8AC3E}">
        <p14:creationId xmlns:p14="http://schemas.microsoft.com/office/powerpoint/2010/main" val="213410735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1042988" y="225425"/>
            <a:ext cx="7705725" cy="863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042988" y="1304925"/>
            <a:ext cx="3776662" cy="48958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972050" y="1304925"/>
            <a:ext cx="3776663" cy="4895850"/>
          </a:xfrm>
        </p:spPr>
        <p:txBody>
          <a:bodyPr/>
          <a:lstStyle/>
          <a:p>
            <a:r>
              <a:rPr lang="en-US" smtClean="0"/>
              <a:t>Click icon to add clip art</a:t>
            </a:r>
            <a:endParaRPr lang="en-US"/>
          </a:p>
        </p:txBody>
      </p:sp>
      <p:sp>
        <p:nvSpPr>
          <p:cNvPr id="5" name="Date Placeholder 4"/>
          <p:cNvSpPr>
            <a:spLocks noGrp="1"/>
          </p:cNvSpPr>
          <p:nvPr>
            <p:ph type="dt" sz="half" idx="10"/>
          </p:nvPr>
        </p:nvSpPr>
        <p:spPr>
          <a:xfrm>
            <a:off x="1042988" y="6308725"/>
            <a:ext cx="1838325" cy="349250"/>
          </a:xfrm>
        </p:spPr>
        <p:txBody>
          <a:bodyPr/>
          <a:lstStyle>
            <a:lvl1pPr>
              <a:defRPr/>
            </a:lvl1pPr>
          </a:lstStyle>
          <a:p>
            <a:endParaRPr lang="en-US"/>
          </a:p>
        </p:txBody>
      </p:sp>
      <p:sp>
        <p:nvSpPr>
          <p:cNvPr id="6" name="Footer Placeholder 5"/>
          <p:cNvSpPr>
            <a:spLocks noGrp="1"/>
          </p:cNvSpPr>
          <p:nvPr>
            <p:ph type="ftr" sz="quarter" idx="11"/>
          </p:nvPr>
        </p:nvSpPr>
        <p:spPr>
          <a:xfrm>
            <a:off x="3054350" y="6308725"/>
            <a:ext cx="3636963" cy="349250"/>
          </a:xfrm>
        </p:spPr>
        <p:txBody>
          <a:bodyPr/>
          <a:lstStyle>
            <a:lvl1pPr>
              <a:defRPr/>
            </a:lvl1pPr>
          </a:lstStyle>
          <a:p>
            <a:r>
              <a:rPr lang="en-US" smtClean="0"/>
              <a:t>Samovar et all. 2010. Communication Between Cultures</a:t>
            </a:r>
            <a:endParaRPr lang="en-US"/>
          </a:p>
        </p:txBody>
      </p:sp>
      <p:sp>
        <p:nvSpPr>
          <p:cNvPr id="7" name="Slide Number Placeholder 6"/>
          <p:cNvSpPr>
            <a:spLocks noGrp="1"/>
          </p:cNvSpPr>
          <p:nvPr>
            <p:ph type="sldNum" sz="quarter" idx="12"/>
          </p:nvPr>
        </p:nvSpPr>
        <p:spPr>
          <a:xfrm>
            <a:off x="6843713" y="6308725"/>
            <a:ext cx="1905000" cy="349250"/>
          </a:xfrm>
        </p:spPr>
        <p:txBody>
          <a:bodyPr/>
          <a:lstStyle>
            <a:lvl1pPr>
              <a:defRPr/>
            </a:lvl1pPr>
          </a:lstStyle>
          <a:p>
            <a:fld id="{B40F7D6D-B157-4DE1-85E5-014578118FA2}" type="slidenum">
              <a:rPr lang="en-US"/>
              <a:pPr/>
              <a:t>‹#›</a:t>
            </a:fld>
            <a:endParaRPr lang="en-US"/>
          </a:p>
        </p:txBody>
      </p:sp>
    </p:spTree>
    <p:extLst>
      <p:ext uri="{BB962C8B-B14F-4D97-AF65-F5344CB8AC3E}">
        <p14:creationId xmlns:p14="http://schemas.microsoft.com/office/powerpoint/2010/main" val="99306890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1042988" y="225425"/>
            <a:ext cx="7705725" cy="863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042988" y="1304925"/>
            <a:ext cx="7705725" cy="2371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042988" y="3829050"/>
            <a:ext cx="7705725" cy="2371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1042988" y="6308725"/>
            <a:ext cx="1838325" cy="349250"/>
          </a:xfrm>
        </p:spPr>
        <p:txBody>
          <a:bodyPr/>
          <a:lstStyle>
            <a:lvl1pPr>
              <a:defRPr/>
            </a:lvl1pPr>
          </a:lstStyle>
          <a:p>
            <a:endParaRPr lang="en-US"/>
          </a:p>
        </p:txBody>
      </p:sp>
      <p:sp>
        <p:nvSpPr>
          <p:cNvPr id="6" name="Footer Placeholder 5"/>
          <p:cNvSpPr>
            <a:spLocks noGrp="1"/>
          </p:cNvSpPr>
          <p:nvPr>
            <p:ph type="ftr" sz="quarter" idx="11"/>
          </p:nvPr>
        </p:nvSpPr>
        <p:spPr>
          <a:xfrm>
            <a:off x="3054350" y="6308725"/>
            <a:ext cx="3636963" cy="349250"/>
          </a:xfrm>
        </p:spPr>
        <p:txBody>
          <a:bodyPr/>
          <a:lstStyle>
            <a:lvl1pPr>
              <a:defRPr/>
            </a:lvl1pPr>
          </a:lstStyle>
          <a:p>
            <a:r>
              <a:rPr lang="en-US" smtClean="0"/>
              <a:t>Samovar et all. 2010. Communication Between Cultures</a:t>
            </a:r>
            <a:endParaRPr lang="en-US"/>
          </a:p>
        </p:txBody>
      </p:sp>
      <p:sp>
        <p:nvSpPr>
          <p:cNvPr id="7" name="Slide Number Placeholder 6"/>
          <p:cNvSpPr>
            <a:spLocks noGrp="1"/>
          </p:cNvSpPr>
          <p:nvPr>
            <p:ph type="sldNum" sz="quarter" idx="12"/>
          </p:nvPr>
        </p:nvSpPr>
        <p:spPr>
          <a:xfrm>
            <a:off x="6843713" y="6308725"/>
            <a:ext cx="1905000" cy="349250"/>
          </a:xfrm>
        </p:spPr>
        <p:txBody>
          <a:bodyPr/>
          <a:lstStyle>
            <a:lvl1pPr>
              <a:defRPr/>
            </a:lvl1pPr>
          </a:lstStyle>
          <a:p>
            <a:fld id="{DE9F3692-CCF5-47B9-BA8D-D955A09EC9FE}" type="slidenum">
              <a:rPr lang="en-US"/>
              <a:pPr/>
              <a:t>‹#›</a:t>
            </a:fld>
            <a:endParaRPr lang="en-US"/>
          </a:p>
        </p:txBody>
      </p:sp>
    </p:spTree>
    <p:extLst>
      <p:ext uri="{BB962C8B-B14F-4D97-AF65-F5344CB8AC3E}">
        <p14:creationId xmlns:p14="http://schemas.microsoft.com/office/powerpoint/2010/main" val="64817021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smtClean="0"/>
              <a:t>Samovar et all. 2010. Communication Between Cultures</a:t>
            </a:r>
            <a:endParaRPr lang="en-US"/>
          </a:p>
        </p:txBody>
      </p:sp>
      <p:sp>
        <p:nvSpPr>
          <p:cNvPr id="6" name="Slide Number Placeholder 5"/>
          <p:cNvSpPr>
            <a:spLocks noGrp="1"/>
          </p:cNvSpPr>
          <p:nvPr>
            <p:ph type="sldNum" sz="quarter" idx="12"/>
          </p:nvPr>
        </p:nvSpPr>
        <p:spPr/>
        <p:txBody>
          <a:bodyPr/>
          <a:lstStyle>
            <a:lvl1pPr>
              <a:defRPr/>
            </a:lvl1pPr>
          </a:lstStyle>
          <a:p>
            <a:fld id="{5117A6A4-71A8-4F13-ABA5-30AF3D7686E9}" type="slidenum">
              <a:rPr lang="en-US"/>
              <a:pPr/>
              <a:t>‹#›</a:t>
            </a:fld>
            <a:endParaRPr lang="en-US"/>
          </a:p>
        </p:txBody>
      </p:sp>
    </p:spTree>
    <p:extLst>
      <p:ext uri="{BB962C8B-B14F-4D97-AF65-F5344CB8AC3E}">
        <p14:creationId xmlns:p14="http://schemas.microsoft.com/office/powerpoint/2010/main" val="161520756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smtClean="0"/>
              <a:t>Samovar et all. 2010. Communication Between Cultures</a:t>
            </a:r>
            <a:endParaRPr lang="en-US"/>
          </a:p>
        </p:txBody>
      </p:sp>
      <p:sp>
        <p:nvSpPr>
          <p:cNvPr id="6" name="Slide Number Placeholder 5"/>
          <p:cNvSpPr>
            <a:spLocks noGrp="1"/>
          </p:cNvSpPr>
          <p:nvPr>
            <p:ph type="sldNum" sz="quarter" idx="12"/>
          </p:nvPr>
        </p:nvSpPr>
        <p:spPr/>
        <p:txBody>
          <a:bodyPr/>
          <a:lstStyle>
            <a:lvl1pPr>
              <a:defRPr/>
            </a:lvl1pPr>
          </a:lstStyle>
          <a:p>
            <a:fld id="{FDD8545B-12A3-4A53-81F2-8D6EEB7FDD48}" type="slidenum">
              <a:rPr lang="en-US"/>
              <a:pPr/>
              <a:t>‹#›</a:t>
            </a:fld>
            <a:endParaRPr lang="en-US"/>
          </a:p>
        </p:txBody>
      </p:sp>
    </p:spTree>
    <p:extLst>
      <p:ext uri="{BB962C8B-B14F-4D97-AF65-F5344CB8AC3E}">
        <p14:creationId xmlns:p14="http://schemas.microsoft.com/office/powerpoint/2010/main" val="314997239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042988" y="1304925"/>
            <a:ext cx="3776662" cy="48958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72050" y="1304925"/>
            <a:ext cx="3776663" cy="48958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smtClean="0"/>
              <a:t>Samovar et all. 2010. Communication Between Cultures</a:t>
            </a:r>
            <a:endParaRPr lang="en-US"/>
          </a:p>
        </p:txBody>
      </p:sp>
      <p:sp>
        <p:nvSpPr>
          <p:cNvPr id="7" name="Slide Number Placeholder 6"/>
          <p:cNvSpPr>
            <a:spLocks noGrp="1"/>
          </p:cNvSpPr>
          <p:nvPr>
            <p:ph type="sldNum" sz="quarter" idx="12"/>
          </p:nvPr>
        </p:nvSpPr>
        <p:spPr/>
        <p:txBody>
          <a:bodyPr/>
          <a:lstStyle>
            <a:lvl1pPr>
              <a:defRPr/>
            </a:lvl1pPr>
          </a:lstStyle>
          <a:p>
            <a:fld id="{3B9A4514-EB60-4D1F-A82F-6AEBDD4BFF16}" type="slidenum">
              <a:rPr lang="en-US"/>
              <a:pPr/>
              <a:t>‹#›</a:t>
            </a:fld>
            <a:endParaRPr lang="en-US"/>
          </a:p>
        </p:txBody>
      </p:sp>
    </p:spTree>
    <p:extLst>
      <p:ext uri="{BB962C8B-B14F-4D97-AF65-F5344CB8AC3E}">
        <p14:creationId xmlns:p14="http://schemas.microsoft.com/office/powerpoint/2010/main" val="21831121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r>
              <a:rPr lang="en-US" smtClean="0"/>
              <a:t>Samovar et all. 2010. Communication Between Cultures</a:t>
            </a:r>
            <a:endParaRPr lang="en-US"/>
          </a:p>
        </p:txBody>
      </p:sp>
      <p:sp>
        <p:nvSpPr>
          <p:cNvPr id="9" name="Slide Number Placeholder 8"/>
          <p:cNvSpPr>
            <a:spLocks noGrp="1"/>
          </p:cNvSpPr>
          <p:nvPr>
            <p:ph type="sldNum" sz="quarter" idx="12"/>
          </p:nvPr>
        </p:nvSpPr>
        <p:spPr/>
        <p:txBody>
          <a:bodyPr/>
          <a:lstStyle>
            <a:lvl1pPr>
              <a:defRPr/>
            </a:lvl1pPr>
          </a:lstStyle>
          <a:p>
            <a:fld id="{6152AA2A-78A5-408B-BD7E-3AE7601ED267}" type="slidenum">
              <a:rPr lang="en-US"/>
              <a:pPr/>
              <a:t>‹#›</a:t>
            </a:fld>
            <a:endParaRPr lang="en-US"/>
          </a:p>
        </p:txBody>
      </p:sp>
    </p:spTree>
    <p:extLst>
      <p:ext uri="{BB962C8B-B14F-4D97-AF65-F5344CB8AC3E}">
        <p14:creationId xmlns:p14="http://schemas.microsoft.com/office/powerpoint/2010/main" val="334810700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r>
              <a:rPr lang="en-US" smtClean="0"/>
              <a:t>Samovar et all. 2010. Communication Between Cultures</a:t>
            </a:r>
            <a:endParaRPr lang="en-US"/>
          </a:p>
        </p:txBody>
      </p:sp>
      <p:sp>
        <p:nvSpPr>
          <p:cNvPr id="5" name="Slide Number Placeholder 4"/>
          <p:cNvSpPr>
            <a:spLocks noGrp="1"/>
          </p:cNvSpPr>
          <p:nvPr>
            <p:ph type="sldNum" sz="quarter" idx="12"/>
          </p:nvPr>
        </p:nvSpPr>
        <p:spPr/>
        <p:txBody>
          <a:bodyPr/>
          <a:lstStyle>
            <a:lvl1pPr>
              <a:defRPr/>
            </a:lvl1pPr>
          </a:lstStyle>
          <a:p>
            <a:fld id="{9A0D116F-5243-47C4-964F-7B2C4DBF0276}" type="slidenum">
              <a:rPr lang="en-US"/>
              <a:pPr/>
              <a:t>‹#›</a:t>
            </a:fld>
            <a:endParaRPr lang="en-US"/>
          </a:p>
        </p:txBody>
      </p:sp>
    </p:spTree>
    <p:extLst>
      <p:ext uri="{BB962C8B-B14F-4D97-AF65-F5344CB8AC3E}">
        <p14:creationId xmlns:p14="http://schemas.microsoft.com/office/powerpoint/2010/main" val="245700771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r>
              <a:rPr lang="en-US" smtClean="0"/>
              <a:t>Samovar et all. 2010. Communication Between Cultures</a:t>
            </a:r>
            <a:endParaRPr lang="en-US"/>
          </a:p>
        </p:txBody>
      </p:sp>
      <p:sp>
        <p:nvSpPr>
          <p:cNvPr id="4" name="Slide Number Placeholder 3"/>
          <p:cNvSpPr>
            <a:spLocks noGrp="1"/>
          </p:cNvSpPr>
          <p:nvPr>
            <p:ph type="sldNum" sz="quarter" idx="12"/>
          </p:nvPr>
        </p:nvSpPr>
        <p:spPr/>
        <p:txBody>
          <a:bodyPr/>
          <a:lstStyle>
            <a:lvl1pPr>
              <a:defRPr/>
            </a:lvl1pPr>
          </a:lstStyle>
          <a:p>
            <a:fld id="{49A20491-3B3E-4FA2-8D26-856D16226C48}" type="slidenum">
              <a:rPr lang="en-US"/>
              <a:pPr/>
              <a:t>‹#›</a:t>
            </a:fld>
            <a:endParaRPr lang="en-US"/>
          </a:p>
        </p:txBody>
      </p:sp>
    </p:spTree>
    <p:extLst>
      <p:ext uri="{BB962C8B-B14F-4D97-AF65-F5344CB8AC3E}">
        <p14:creationId xmlns:p14="http://schemas.microsoft.com/office/powerpoint/2010/main" val="220841935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smtClean="0"/>
              <a:t>Samovar et all. 2010. Communication Between Cultures</a:t>
            </a:r>
            <a:endParaRPr lang="en-US"/>
          </a:p>
        </p:txBody>
      </p:sp>
      <p:sp>
        <p:nvSpPr>
          <p:cNvPr id="7" name="Slide Number Placeholder 6"/>
          <p:cNvSpPr>
            <a:spLocks noGrp="1"/>
          </p:cNvSpPr>
          <p:nvPr>
            <p:ph type="sldNum" sz="quarter" idx="12"/>
          </p:nvPr>
        </p:nvSpPr>
        <p:spPr/>
        <p:txBody>
          <a:bodyPr/>
          <a:lstStyle>
            <a:lvl1pPr>
              <a:defRPr/>
            </a:lvl1pPr>
          </a:lstStyle>
          <a:p>
            <a:fld id="{C0B557EF-B7A6-4696-8A5A-D0501360A69B}" type="slidenum">
              <a:rPr lang="en-US"/>
              <a:pPr/>
              <a:t>‹#›</a:t>
            </a:fld>
            <a:endParaRPr lang="en-US"/>
          </a:p>
        </p:txBody>
      </p:sp>
    </p:spTree>
    <p:extLst>
      <p:ext uri="{BB962C8B-B14F-4D97-AF65-F5344CB8AC3E}">
        <p14:creationId xmlns:p14="http://schemas.microsoft.com/office/powerpoint/2010/main" val="296308433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smtClean="0"/>
              <a:t>Samovar et all. 2010. Communication Between Cultures</a:t>
            </a:r>
            <a:endParaRPr lang="en-US"/>
          </a:p>
        </p:txBody>
      </p:sp>
      <p:sp>
        <p:nvSpPr>
          <p:cNvPr id="7" name="Slide Number Placeholder 6"/>
          <p:cNvSpPr>
            <a:spLocks noGrp="1"/>
          </p:cNvSpPr>
          <p:nvPr>
            <p:ph type="sldNum" sz="quarter" idx="12"/>
          </p:nvPr>
        </p:nvSpPr>
        <p:spPr/>
        <p:txBody>
          <a:bodyPr/>
          <a:lstStyle>
            <a:lvl1pPr>
              <a:defRPr/>
            </a:lvl1pPr>
          </a:lstStyle>
          <a:p>
            <a:fld id="{30F9998D-DDF1-44DC-9A5D-2826DF938F5D}" type="slidenum">
              <a:rPr lang="en-US"/>
              <a:pPr/>
              <a:t>‹#›</a:t>
            </a:fld>
            <a:endParaRPr lang="en-US"/>
          </a:p>
        </p:txBody>
      </p:sp>
    </p:spTree>
    <p:extLst>
      <p:ext uri="{BB962C8B-B14F-4D97-AF65-F5344CB8AC3E}">
        <p14:creationId xmlns:p14="http://schemas.microsoft.com/office/powerpoint/2010/main" val="423331119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bwMode="auto">
          <a:xfrm>
            <a:off x="1042988" y="225425"/>
            <a:ext cx="7705725" cy="86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50000"/>
                    </a:schemeClr>
                  </a:outerShdw>
                </a:effectLst>
              </a14:hiddenEffects>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22531" name="Rectangle 3"/>
          <p:cNvSpPr>
            <a:spLocks noGrp="1" noChangeArrowheads="1"/>
          </p:cNvSpPr>
          <p:nvPr>
            <p:ph type="body" idx="1"/>
          </p:nvPr>
        </p:nvSpPr>
        <p:spPr bwMode="auto">
          <a:xfrm>
            <a:off x="1042988" y="1304925"/>
            <a:ext cx="7705725" cy="4895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2532" name="Rectangle 4"/>
          <p:cNvSpPr>
            <a:spLocks noGrp="1" noChangeArrowheads="1"/>
          </p:cNvSpPr>
          <p:nvPr>
            <p:ph type="dt" sz="half" idx="2"/>
          </p:nvPr>
        </p:nvSpPr>
        <p:spPr bwMode="auto">
          <a:xfrm>
            <a:off x="1042988" y="6308725"/>
            <a:ext cx="1838325" cy="349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000">
                <a:latin typeface="+mn-lt"/>
              </a:defRPr>
            </a:lvl1pPr>
          </a:lstStyle>
          <a:p>
            <a:endParaRPr lang="en-US"/>
          </a:p>
        </p:txBody>
      </p:sp>
      <p:sp>
        <p:nvSpPr>
          <p:cNvPr id="22533" name="Rectangle 5"/>
          <p:cNvSpPr>
            <a:spLocks noGrp="1" noChangeArrowheads="1"/>
          </p:cNvSpPr>
          <p:nvPr>
            <p:ph type="ftr" sz="quarter" idx="3"/>
          </p:nvPr>
        </p:nvSpPr>
        <p:spPr bwMode="auto">
          <a:xfrm>
            <a:off x="3054350" y="6308725"/>
            <a:ext cx="3636963" cy="349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000">
                <a:latin typeface="+mn-lt"/>
              </a:defRPr>
            </a:lvl1pPr>
          </a:lstStyle>
          <a:p>
            <a:r>
              <a:rPr lang="en-US" smtClean="0"/>
              <a:t>Samovar et all. 2010. Communication Between Cultures</a:t>
            </a:r>
            <a:endParaRPr lang="en-US"/>
          </a:p>
        </p:txBody>
      </p:sp>
      <p:sp>
        <p:nvSpPr>
          <p:cNvPr id="22534" name="Rectangle 6"/>
          <p:cNvSpPr>
            <a:spLocks noGrp="1" noChangeArrowheads="1"/>
          </p:cNvSpPr>
          <p:nvPr>
            <p:ph type="sldNum" sz="quarter" idx="4"/>
          </p:nvPr>
        </p:nvSpPr>
        <p:spPr bwMode="auto">
          <a:xfrm>
            <a:off x="6843713" y="6308725"/>
            <a:ext cx="1905000" cy="349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000">
                <a:latin typeface="+mn-lt"/>
              </a:defRPr>
            </a:lvl1pPr>
          </a:lstStyle>
          <a:p>
            <a:fld id="{C0B34E44-227D-4C95-9C20-B6F2344F6F8B}"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62" r:id="rId12"/>
    <p:sldLayoutId id="2147483663" r:id="rId13"/>
  </p:sldLayoutIdLst>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hf sldNum="0" hdr="0" dt="0"/>
  <p:txStyles>
    <p:titleStyle>
      <a:lvl1pPr algn="l" rtl="0" eaLnBrk="1" fontAlgn="base" hangingPunct="1">
        <a:spcBef>
          <a:spcPct val="0"/>
        </a:spcBef>
        <a:spcAft>
          <a:spcPct val="0"/>
        </a:spcAft>
        <a:defRPr sz="3200">
          <a:solidFill>
            <a:schemeClr val="tx1"/>
          </a:solidFill>
          <a:latin typeface="+mj-lt"/>
          <a:ea typeface="+mj-ea"/>
          <a:cs typeface="+mj-cs"/>
        </a:defRPr>
      </a:lvl1pPr>
      <a:lvl2pPr algn="l" rtl="0" eaLnBrk="1" fontAlgn="base" hangingPunct="1">
        <a:spcBef>
          <a:spcPct val="0"/>
        </a:spcBef>
        <a:spcAft>
          <a:spcPct val="0"/>
        </a:spcAft>
        <a:defRPr sz="3200">
          <a:solidFill>
            <a:schemeClr val="tx1"/>
          </a:solidFill>
          <a:latin typeface="Century Schoolbook" pitchFamily="18" charset="0"/>
          <a:cs typeface="Times New Roman" pitchFamily="18" charset="0"/>
        </a:defRPr>
      </a:lvl2pPr>
      <a:lvl3pPr algn="l" rtl="0" eaLnBrk="1" fontAlgn="base" hangingPunct="1">
        <a:spcBef>
          <a:spcPct val="0"/>
        </a:spcBef>
        <a:spcAft>
          <a:spcPct val="0"/>
        </a:spcAft>
        <a:defRPr sz="3200">
          <a:solidFill>
            <a:schemeClr val="tx1"/>
          </a:solidFill>
          <a:latin typeface="Century Schoolbook" pitchFamily="18" charset="0"/>
          <a:cs typeface="Times New Roman" pitchFamily="18" charset="0"/>
        </a:defRPr>
      </a:lvl3pPr>
      <a:lvl4pPr algn="l" rtl="0" eaLnBrk="1" fontAlgn="base" hangingPunct="1">
        <a:spcBef>
          <a:spcPct val="0"/>
        </a:spcBef>
        <a:spcAft>
          <a:spcPct val="0"/>
        </a:spcAft>
        <a:defRPr sz="3200">
          <a:solidFill>
            <a:schemeClr val="tx1"/>
          </a:solidFill>
          <a:latin typeface="Century Schoolbook" pitchFamily="18" charset="0"/>
          <a:cs typeface="Times New Roman" pitchFamily="18" charset="0"/>
        </a:defRPr>
      </a:lvl4pPr>
      <a:lvl5pPr algn="l" rtl="0" eaLnBrk="1" fontAlgn="base" hangingPunct="1">
        <a:spcBef>
          <a:spcPct val="0"/>
        </a:spcBef>
        <a:spcAft>
          <a:spcPct val="0"/>
        </a:spcAft>
        <a:defRPr sz="3200">
          <a:solidFill>
            <a:schemeClr val="tx1"/>
          </a:solidFill>
          <a:latin typeface="Century Schoolbook" pitchFamily="18" charset="0"/>
          <a:cs typeface="Times New Roman" pitchFamily="18" charset="0"/>
        </a:defRPr>
      </a:lvl5pPr>
      <a:lvl6pPr marL="457200" algn="l" rtl="0" eaLnBrk="1" fontAlgn="base" hangingPunct="1">
        <a:spcBef>
          <a:spcPct val="0"/>
        </a:spcBef>
        <a:spcAft>
          <a:spcPct val="0"/>
        </a:spcAft>
        <a:defRPr sz="3200">
          <a:solidFill>
            <a:schemeClr val="tx1"/>
          </a:solidFill>
          <a:latin typeface="Century Schoolbook" pitchFamily="18" charset="0"/>
          <a:cs typeface="Times New Roman" pitchFamily="18" charset="0"/>
        </a:defRPr>
      </a:lvl6pPr>
      <a:lvl7pPr marL="914400" algn="l" rtl="0" eaLnBrk="1" fontAlgn="base" hangingPunct="1">
        <a:spcBef>
          <a:spcPct val="0"/>
        </a:spcBef>
        <a:spcAft>
          <a:spcPct val="0"/>
        </a:spcAft>
        <a:defRPr sz="3200">
          <a:solidFill>
            <a:schemeClr val="tx1"/>
          </a:solidFill>
          <a:latin typeface="Century Schoolbook" pitchFamily="18" charset="0"/>
          <a:cs typeface="Times New Roman" pitchFamily="18" charset="0"/>
        </a:defRPr>
      </a:lvl7pPr>
      <a:lvl8pPr marL="1371600" algn="l" rtl="0" eaLnBrk="1" fontAlgn="base" hangingPunct="1">
        <a:spcBef>
          <a:spcPct val="0"/>
        </a:spcBef>
        <a:spcAft>
          <a:spcPct val="0"/>
        </a:spcAft>
        <a:defRPr sz="3200">
          <a:solidFill>
            <a:schemeClr val="tx1"/>
          </a:solidFill>
          <a:latin typeface="Century Schoolbook" pitchFamily="18" charset="0"/>
          <a:cs typeface="Times New Roman" pitchFamily="18" charset="0"/>
        </a:defRPr>
      </a:lvl8pPr>
      <a:lvl9pPr marL="1828800" algn="l" rtl="0" eaLnBrk="1" fontAlgn="base" hangingPunct="1">
        <a:spcBef>
          <a:spcPct val="0"/>
        </a:spcBef>
        <a:spcAft>
          <a:spcPct val="0"/>
        </a:spcAft>
        <a:defRPr sz="3200">
          <a:solidFill>
            <a:schemeClr val="tx1"/>
          </a:solidFill>
          <a:latin typeface="Century Schoolbook" pitchFamily="18" charset="0"/>
          <a:cs typeface="Times New Roman" pitchFamily="18" charset="0"/>
        </a:defRPr>
      </a:lvl9pPr>
    </p:titleStyle>
    <p:bodyStyle>
      <a:lvl1pPr marL="342900" indent="-342900" algn="l" rtl="0" eaLnBrk="1" fontAlgn="base" hangingPunct="1">
        <a:spcBef>
          <a:spcPct val="20000"/>
        </a:spcBef>
        <a:spcAft>
          <a:spcPct val="0"/>
        </a:spcAft>
        <a:buClr>
          <a:schemeClr val="tx1"/>
        </a:buClr>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tx1"/>
        </a:buClr>
        <a:buChar char="•"/>
        <a:defRPr sz="2000">
          <a:solidFill>
            <a:schemeClr val="tx1"/>
          </a:solidFill>
          <a:latin typeface="+mn-lt"/>
          <a:cs typeface="+mn-cs"/>
        </a:defRPr>
      </a:lvl2pPr>
      <a:lvl3pPr marL="1143000" indent="-228600" algn="l" rtl="0" eaLnBrk="1" fontAlgn="base" hangingPunct="1">
        <a:spcBef>
          <a:spcPct val="20000"/>
        </a:spcBef>
        <a:spcAft>
          <a:spcPct val="0"/>
        </a:spcAft>
        <a:buClr>
          <a:schemeClr val="tx1"/>
        </a:buClr>
        <a:buChar char="•"/>
        <a:defRPr>
          <a:solidFill>
            <a:schemeClr val="tx1"/>
          </a:solidFill>
          <a:latin typeface="+mn-lt"/>
          <a:cs typeface="+mn-cs"/>
        </a:defRPr>
      </a:lvl3pPr>
      <a:lvl4pPr marL="1600200" indent="-228600" algn="l" rtl="0" eaLnBrk="1" fontAlgn="base" hangingPunct="1">
        <a:spcBef>
          <a:spcPct val="20000"/>
        </a:spcBef>
        <a:spcAft>
          <a:spcPct val="0"/>
        </a:spcAft>
        <a:buClr>
          <a:schemeClr val="tx1"/>
        </a:buClr>
        <a:buChar char="•"/>
        <a:defRPr sz="1600">
          <a:solidFill>
            <a:schemeClr val="tx1"/>
          </a:solidFill>
          <a:latin typeface="+mn-lt"/>
          <a:cs typeface="+mn-cs"/>
        </a:defRPr>
      </a:lvl4pPr>
      <a:lvl5pPr marL="2057400" indent="-228600" algn="l" rtl="0" eaLnBrk="1" fontAlgn="base" hangingPunct="1">
        <a:spcBef>
          <a:spcPct val="20000"/>
        </a:spcBef>
        <a:spcAft>
          <a:spcPct val="0"/>
        </a:spcAft>
        <a:buClr>
          <a:schemeClr val="tx1"/>
        </a:buClr>
        <a:buChar char="•"/>
        <a:defRPr sz="1600">
          <a:solidFill>
            <a:schemeClr val="tx1"/>
          </a:solidFill>
          <a:latin typeface="+mn-lt"/>
          <a:cs typeface="+mn-cs"/>
        </a:defRPr>
      </a:lvl5pPr>
      <a:lvl6pPr marL="2514600" indent="-228600" algn="l" rtl="0" eaLnBrk="1" fontAlgn="base" hangingPunct="1">
        <a:spcBef>
          <a:spcPct val="20000"/>
        </a:spcBef>
        <a:spcAft>
          <a:spcPct val="0"/>
        </a:spcAft>
        <a:buClr>
          <a:schemeClr val="tx1"/>
        </a:buClr>
        <a:buChar char="•"/>
        <a:defRPr sz="1600">
          <a:solidFill>
            <a:schemeClr val="tx1"/>
          </a:solidFill>
          <a:latin typeface="+mn-lt"/>
          <a:cs typeface="+mn-cs"/>
        </a:defRPr>
      </a:lvl6pPr>
      <a:lvl7pPr marL="2971800" indent="-228600" algn="l" rtl="0" eaLnBrk="1" fontAlgn="base" hangingPunct="1">
        <a:spcBef>
          <a:spcPct val="20000"/>
        </a:spcBef>
        <a:spcAft>
          <a:spcPct val="0"/>
        </a:spcAft>
        <a:buClr>
          <a:schemeClr val="tx1"/>
        </a:buClr>
        <a:buChar char="•"/>
        <a:defRPr sz="1600">
          <a:solidFill>
            <a:schemeClr val="tx1"/>
          </a:solidFill>
          <a:latin typeface="+mn-lt"/>
          <a:cs typeface="+mn-cs"/>
        </a:defRPr>
      </a:lvl7pPr>
      <a:lvl8pPr marL="3429000" indent="-228600" algn="l" rtl="0" eaLnBrk="1" fontAlgn="base" hangingPunct="1">
        <a:spcBef>
          <a:spcPct val="20000"/>
        </a:spcBef>
        <a:spcAft>
          <a:spcPct val="0"/>
        </a:spcAft>
        <a:buClr>
          <a:schemeClr val="tx1"/>
        </a:buClr>
        <a:buChar char="•"/>
        <a:defRPr sz="1600">
          <a:solidFill>
            <a:schemeClr val="tx1"/>
          </a:solidFill>
          <a:latin typeface="+mn-lt"/>
          <a:cs typeface="+mn-cs"/>
        </a:defRPr>
      </a:lvl8pPr>
      <a:lvl9pPr marL="3886200" indent="-228600" algn="l" rtl="0" eaLnBrk="1" fontAlgn="base" hangingPunct="1">
        <a:spcBef>
          <a:spcPct val="20000"/>
        </a:spcBef>
        <a:spcAft>
          <a:spcPct val="0"/>
        </a:spcAft>
        <a:buClr>
          <a:schemeClr val="tx1"/>
        </a:buClr>
        <a:buChar char="•"/>
        <a:defRPr sz="1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8" name="Rectangle 4"/>
          <p:cNvSpPr>
            <a:spLocks noGrp="1" noChangeArrowheads="1"/>
          </p:cNvSpPr>
          <p:nvPr>
            <p:ph type="ctrTitle"/>
          </p:nvPr>
        </p:nvSpPr>
        <p:spPr/>
        <p:txBody>
          <a:bodyPr/>
          <a:lstStyle/>
          <a:p>
            <a:r>
              <a:rPr lang="en-US" dirty="0" smtClean="0">
                <a:latin typeface="Adobe Gothic Std B" pitchFamily="34" charset="-128"/>
                <a:ea typeface="Adobe Gothic Std B" pitchFamily="34" charset="-128"/>
              </a:rPr>
              <a:t>WELCOME!</a:t>
            </a:r>
            <a:br>
              <a:rPr lang="en-US" dirty="0" smtClean="0">
                <a:latin typeface="Adobe Gothic Std B" pitchFamily="34" charset="-128"/>
                <a:ea typeface="Adobe Gothic Std B" pitchFamily="34" charset="-128"/>
              </a:rPr>
            </a:br>
            <a:endParaRPr lang="en-US" dirty="0">
              <a:latin typeface="Adobe Gothic Std B" pitchFamily="34" charset="-128"/>
              <a:ea typeface="Adobe Gothic Std B" pitchFamily="34" charset="-128"/>
            </a:endParaRPr>
          </a:p>
        </p:txBody>
      </p:sp>
      <p:sp>
        <p:nvSpPr>
          <p:cNvPr id="67589" name="Rectangle 5"/>
          <p:cNvSpPr>
            <a:spLocks noGrp="1" noChangeArrowheads="1"/>
          </p:cNvSpPr>
          <p:nvPr>
            <p:ph type="subTitle" idx="1"/>
          </p:nvPr>
        </p:nvSpPr>
        <p:spPr/>
        <p:txBody>
          <a:bodyPr/>
          <a:lstStyle/>
          <a:p>
            <a:r>
              <a:rPr lang="en-US" sz="2400" dirty="0" smtClean="0"/>
              <a:t>Intercultural Communication</a:t>
            </a:r>
          </a:p>
          <a:p>
            <a:r>
              <a:rPr lang="en-US" sz="2400" dirty="0" smtClean="0">
                <a:solidFill>
                  <a:schemeClr val="tx1"/>
                </a:solidFill>
              </a:rPr>
              <a:t>-</a:t>
            </a:r>
          </a:p>
          <a:p>
            <a:r>
              <a:rPr lang="en-US" sz="2400" dirty="0" err="1" smtClean="0"/>
              <a:t>Komunikasi</a:t>
            </a:r>
            <a:r>
              <a:rPr lang="en-US" sz="2400" dirty="0" smtClean="0"/>
              <a:t> </a:t>
            </a:r>
            <a:r>
              <a:rPr lang="en-US" sz="2400" dirty="0" err="1" smtClean="0"/>
              <a:t>Antar</a:t>
            </a:r>
            <a:r>
              <a:rPr lang="en-US" sz="2400" dirty="0" smtClean="0"/>
              <a:t> </a:t>
            </a:r>
            <a:r>
              <a:rPr lang="en-US" sz="2400" dirty="0" err="1" smtClean="0"/>
              <a:t>Budaya</a:t>
            </a:r>
            <a:endParaRPr lang="en-US" sz="2400" dirty="0">
              <a:solidFill>
                <a:schemeClr val="tx1"/>
              </a:solidFill>
            </a:endParaRP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The Basic Functions of Culture</a:t>
            </a:r>
            <a:endParaRPr lang="en-US" dirty="0"/>
          </a:p>
        </p:txBody>
      </p:sp>
      <p:sp>
        <p:nvSpPr>
          <p:cNvPr id="7" name="Content Placeholder 6"/>
          <p:cNvSpPr>
            <a:spLocks noGrp="1"/>
          </p:cNvSpPr>
          <p:nvPr>
            <p:ph idx="1"/>
          </p:nvPr>
        </p:nvSpPr>
        <p:spPr/>
        <p:txBody>
          <a:bodyPr/>
          <a:lstStyle/>
          <a:p>
            <a:pPr marL="0" indent="0">
              <a:buNone/>
            </a:pPr>
            <a:r>
              <a:rPr lang="en-US" dirty="0" smtClean="0">
                <a:latin typeface="Calibri" pitchFamily="34" charset="0"/>
                <a:cs typeface="Calibri" pitchFamily="34" charset="0"/>
              </a:rPr>
              <a:t>To improve the adaptation of members of the culture to a particular ecology, and it includes the knowledge that people need to have in order to function effectively in their social environment. (</a:t>
            </a:r>
            <a:r>
              <a:rPr lang="en-US" dirty="0" err="1" smtClean="0">
                <a:latin typeface="Calibri" pitchFamily="34" charset="0"/>
                <a:cs typeface="Calibri" pitchFamily="34" charset="0"/>
              </a:rPr>
              <a:t>Triadis</a:t>
            </a:r>
            <a:r>
              <a:rPr lang="en-US" dirty="0" smtClean="0">
                <a:latin typeface="Calibri" pitchFamily="34" charset="0"/>
                <a:cs typeface="Calibri" pitchFamily="34" charset="0"/>
              </a:rPr>
              <a:t>)</a:t>
            </a:r>
          </a:p>
          <a:p>
            <a:pPr marL="0" indent="0">
              <a:buNone/>
            </a:pPr>
            <a:endParaRPr lang="en-US" dirty="0">
              <a:latin typeface="Calibri" pitchFamily="34" charset="0"/>
              <a:cs typeface="Calibri" pitchFamily="34" charset="0"/>
            </a:endParaRPr>
          </a:p>
          <a:p>
            <a:pPr marL="0" indent="0">
              <a:buNone/>
            </a:pPr>
            <a:r>
              <a:rPr lang="en-US" dirty="0" smtClean="0">
                <a:latin typeface="Calibri" pitchFamily="34" charset="0"/>
                <a:cs typeface="Calibri" pitchFamily="34" charset="0"/>
              </a:rPr>
              <a:t>To set the limits on behavior and guides it along predictable paths. (</a:t>
            </a:r>
            <a:r>
              <a:rPr lang="en-US" dirty="0" err="1" smtClean="0">
                <a:latin typeface="Calibri" pitchFamily="34" charset="0"/>
                <a:cs typeface="Calibri" pitchFamily="34" charset="0"/>
              </a:rPr>
              <a:t>Haviland</a:t>
            </a:r>
            <a:r>
              <a:rPr lang="en-US" dirty="0" smtClean="0">
                <a:latin typeface="Calibri" pitchFamily="34" charset="0"/>
                <a:cs typeface="Calibri" pitchFamily="34" charset="0"/>
              </a:rPr>
              <a:t>)</a:t>
            </a:r>
          </a:p>
          <a:p>
            <a:pPr marL="0" indent="0">
              <a:buNone/>
            </a:pPr>
            <a:endParaRPr lang="en-US" dirty="0">
              <a:latin typeface="Calibri" pitchFamily="34" charset="0"/>
              <a:cs typeface="Calibri" pitchFamily="34" charset="0"/>
            </a:endParaRPr>
          </a:p>
          <a:p>
            <a:pPr marL="0" indent="0">
              <a:buNone/>
            </a:pPr>
            <a:endParaRPr lang="en-US" dirty="0">
              <a:latin typeface="Calibri" pitchFamily="34" charset="0"/>
              <a:cs typeface="Calibri" pitchFamily="34" charset="0"/>
            </a:endParaRPr>
          </a:p>
        </p:txBody>
      </p:sp>
      <p:sp>
        <p:nvSpPr>
          <p:cNvPr id="5" name="Footer Placeholder 4"/>
          <p:cNvSpPr>
            <a:spLocks noGrp="1"/>
          </p:cNvSpPr>
          <p:nvPr>
            <p:ph type="ftr" sz="quarter" idx="11"/>
          </p:nvPr>
        </p:nvSpPr>
        <p:spPr/>
        <p:txBody>
          <a:bodyPr/>
          <a:lstStyle/>
          <a:p>
            <a:r>
              <a:rPr lang="en-US" smtClean="0"/>
              <a:t>Samovar et all. 2010. Communication Between Cultures</a:t>
            </a:r>
            <a:endParaRPr lang="en-US"/>
          </a:p>
        </p:txBody>
      </p:sp>
    </p:spTree>
    <p:extLst>
      <p:ext uri="{BB962C8B-B14F-4D97-AF65-F5344CB8AC3E}">
        <p14:creationId xmlns:p14="http://schemas.microsoft.com/office/powerpoint/2010/main" val="104411725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Elements of Culture</a:t>
            </a:r>
            <a:endParaRPr lang="en-US" dirty="0"/>
          </a:p>
        </p:txBody>
      </p:sp>
      <p:sp>
        <p:nvSpPr>
          <p:cNvPr id="3" name="Content Placeholder 2"/>
          <p:cNvSpPr>
            <a:spLocks noGrp="1"/>
          </p:cNvSpPr>
          <p:nvPr>
            <p:ph idx="1"/>
          </p:nvPr>
        </p:nvSpPr>
        <p:spPr/>
        <p:txBody>
          <a:bodyPr/>
          <a:lstStyle/>
          <a:p>
            <a:r>
              <a:rPr lang="en-US" dirty="0" smtClean="0"/>
              <a:t>History</a:t>
            </a:r>
          </a:p>
          <a:p>
            <a:r>
              <a:rPr lang="en-US" dirty="0" smtClean="0"/>
              <a:t>Religion</a:t>
            </a:r>
          </a:p>
          <a:p>
            <a:r>
              <a:rPr lang="en-US" dirty="0" smtClean="0"/>
              <a:t>Values</a:t>
            </a:r>
          </a:p>
          <a:p>
            <a:r>
              <a:rPr lang="en-US" dirty="0" smtClean="0"/>
              <a:t>Social Organizations</a:t>
            </a:r>
          </a:p>
          <a:p>
            <a:r>
              <a:rPr lang="en-US" dirty="0" smtClean="0"/>
              <a:t>Language</a:t>
            </a:r>
            <a:endParaRPr lang="en-US" dirty="0"/>
          </a:p>
        </p:txBody>
      </p:sp>
      <p:sp>
        <p:nvSpPr>
          <p:cNvPr id="4" name="Footer Placeholder 3"/>
          <p:cNvSpPr>
            <a:spLocks noGrp="1"/>
          </p:cNvSpPr>
          <p:nvPr>
            <p:ph type="ftr" sz="quarter" idx="11"/>
          </p:nvPr>
        </p:nvSpPr>
        <p:spPr/>
        <p:txBody>
          <a:bodyPr/>
          <a:lstStyle/>
          <a:p>
            <a:r>
              <a:rPr lang="en-US" smtClean="0"/>
              <a:t>Samovar et all. 2010. Communication Between Cultures</a:t>
            </a:r>
            <a:endParaRPr lang="en-US"/>
          </a:p>
        </p:txBody>
      </p:sp>
    </p:spTree>
    <p:extLst>
      <p:ext uri="{BB962C8B-B14F-4D97-AF65-F5344CB8AC3E}">
        <p14:creationId xmlns:p14="http://schemas.microsoft.com/office/powerpoint/2010/main" val="300357604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Characteristics of Culture</a:t>
            </a:r>
            <a:endParaRPr lang="en-US" dirty="0"/>
          </a:p>
        </p:txBody>
      </p:sp>
      <p:sp>
        <p:nvSpPr>
          <p:cNvPr id="3" name="Content Placeholder 2"/>
          <p:cNvSpPr>
            <a:spLocks noGrp="1"/>
          </p:cNvSpPr>
          <p:nvPr>
            <p:ph idx="1"/>
          </p:nvPr>
        </p:nvSpPr>
        <p:spPr/>
        <p:txBody>
          <a:bodyPr/>
          <a:lstStyle/>
          <a:p>
            <a:r>
              <a:rPr lang="en-US" dirty="0" smtClean="0"/>
              <a:t>Culture is learned</a:t>
            </a:r>
          </a:p>
          <a:p>
            <a:r>
              <a:rPr lang="en-US" dirty="0" smtClean="0"/>
              <a:t>Culture is shared</a:t>
            </a:r>
          </a:p>
          <a:p>
            <a:r>
              <a:rPr lang="en-US" dirty="0" smtClean="0"/>
              <a:t>Culture is transmitted from generation to generation</a:t>
            </a:r>
          </a:p>
          <a:p>
            <a:r>
              <a:rPr lang="en-US" dirty="0" smtClean="0"/>
              <a:t>Culture is based on symbols</a:t>
            </a:r>
          </a:p>
          <a:p>
            <a:r>
              <a:rPr lang="en-US" dirty="0" smtClean="0"/>
              <a:t>Culture is dynamic</a:t>
            </a:r>
          </a:p>
          <a:p>
            <a:r>
              <a:rPr lang="en-US" dirty="0" smtClean="0"/>
              <a:t>Culture is an integrated system</a:t>
            </a:r>
          </a:p>
          <a:p>
            <a:endParaRPr lang="en-US" dirty="0"/>
          </a:p>
        </p:txBody>
      </p:sp>
      <p:sp>
        <p:nvSpPr>
          <p:cNvPr id="4" name="Footer Placeholder 3"/>
          <p:cNvSpPr>
            <a:spLocks noGrp="1"/>
          </p:cNvSpPr>
          <p:nvPr>
            <p:ph type="ftr" sz="quarter" idx="11"/>
          </p:nvPr>
        </p:nvSpPr>
        <p:spPr/>
        <p:txBody>
          <a:bodyPr/>
          <a:lstStyle/>
          <a:p>
            <a:r>
              <a:rPr lang="en-US" smtClean="0"/>
              <a:t>Samovar et all. 2010. Communication Between Cultures</a:t>
            </a:r>
            <a:endParaRPr lang="en-US"/>
          </a:p>
        </p:txBody>
      </p:sp>
    </p:spTree>
    <p:extLst>
      <p:ext uri="{BB962C8B-B14F-4D97-AF65-F5344CB8AC3E}">
        <p14:creationId xmlns:p14="http://schemas.microsoft.com/office/powerpoint/2010/main" val="203205841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Studying Intercultural Communication</a:t>
            </a:r>
            <a:endParaRPr lang="en-US" dirty="0"/>
          </a:p>
        </p:txBody>
      </p:sp>
      <p:sp>
        <p:nvSpPr>
          <p:cNvPr id="3" name="Content Placeholder 2"/>
          <p:cNvSpPr>
            <a:spLocks noGrp="1"/>
          </p:cNvSpPr>
          <p:nvPr>
            <p:ph idx="1"/>
          </p:nvPr>
        </p:nvSpPr>
        <p:spPr/>
        <p:txBody>
          <a:bodyPr/>
          <a:lstStyle/>
          <a:p>
            <a:r>
              <a:rPr lang="en-US" dirty="0" smtClean="0"/>
              <a:t>Individual uniqueness</a:t>
            </a:r>
          </a:p>
          <a:p>
            <a:r>
              <a:rPr lang="en-US" dirty="0" smtClean="0"/>
              <a:t>Stereotyping </a:t>
            </a:r>
          </a:p>
          <a:p>
            <a:r>
              <a:rPr lang="en-US" dirty="0" smtClean="0"/>
              <a:t>Objectivity </a:t>
            </a:r>
          </a:p>
          <a:p>
            <a:r>
              <a:rPr lang="en-US" dirty="0" smtClean="0"/>
              <a:t>Communication is not a Cure-all</a:t>
            </a:r>
            <a:endParaRPr lang="en-US" dirty="0"/>
          </a:p>
        </p:txBody>
      </p:sp>
      <p:sp>
        <p:nvSpPr>
          <p:cNvPr id="4" name="Footer Placeholder 3"/>
          <p:cNvSpPr>
            <a:spLocks noGrp="1"/>
          </p:cNvSpPr>
          <p:nvPr>
            <p:ph type="ftr" sz="quarter" idx="11"/>
          </p:nvPr>
        </p:nvSpPr>
        <p:spPr/>
        <p:txBody>
          <a:bodyPr/>
          <a:lstStyle/>
          <a:p>
            <a:r>
              <a:rPr lang="en-US" smtClean="0"/>
              <a:t>Samovar et all. 2010. Communication Between Cultures</a:t>
            </a:r>
            <a:endParaRPr lang="en-US"/>
          </a:p>
        </p:txBody>
      </p:sp>
    </p:spTree>
    <p:extLst>
      <p:ext uri="{BB962C8B-B14F-4D97-AF65-F5344CB8AC3E}">
        <p14:creationId xmlns:p14="http://schemas.microsoft.com/office/powerpoint/2010/main" val="314879696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Books</a:t>
            </a:r>
            <a:endParaRPr lang="en-US" dirty="0"/>
          </a:p>
        </p:txBody>
      </p:sp>
      <p:sp>
        <p:nvSpPr>
          <p:cNvPr id="3" name="Content Placeholder 2"/>
          <p:cNvSpPr>
            <a:spLocks noGrp="1"/>
          </p:cNvSpPr>
          <p:nvPr>
            <p:ph idx="1"/>
          </p:nvPr>
        </p:nvSpPr>
        <p:spPr/>
        <p:txBody>
          <a:bodyPr/>
          <a:lstStyle/>
          <a:p>
            <a:r>
              <a:rPr lang="en-US" dirty="0" smtClean="0"/>
              <a:t>Communications between cultures</a:t>
            </a:r>
          </a:p>
          <a:p>
            <a:pPr marL="339725" indent="-339725">
              <a:buNone/>
            </a:pPr>
            <a:r>
              <a:rPr lang="en-US" dirty="0" smtClean="0"/>
              <a:t>	Larry A Samovar, Richard E Porter, Edwin R McDaniel, 2010, Boston: Wadsworth</a:t>
            </a:r>
          </a:p>
          <a:p>
            <a:pPr marL="339725" indent="-339725">
              <a:buNone/>
            </a:pPr>
            <a:endParaRPr lang="en-US" dirty="0"/>
          </a:p>
          <a:p>
            <a:r>
              <a:rPr lang="en-US" dirty="0" err="1" smtClean="0"/>
              <a:t>Komunikasi</a:t>
            </a:r>
            <a:r>
              <a:rPr lang="en-US" dirty="0" smtClean="0"/>
              <a:t> </a:t>
            </a:r>
            <a:r>
              <a:rPr lang="en-US" dirty="0" err="1" smtClean="0"/>
              <a:t>Lintas</a:t>
            </a:r>
            <a:r>
              <a:rPr lang="en-US" dirty="0" smtClean="0"/>
              <a:t> </a:t>
            </a:r>
            <a:r>
              <a:rPr lang="en-US" dirty="0" err="1" smtClean="0"/>
              <a:t>Budaya</a:t>
            </a:r>
            <a:endParaRPr lang="en-US" dirty="0" smtClean="0"/>
          </a:p>
          <a:p>
            <a:pPr marL="339725" indent="0">
              <a:buNone/>
            </a:pPr>
            <a:r>
              <a:rPr lang="en-US" dirty="0" smtClean="0"/>
              <a:t>Larry A Samovar, Richard E Porter, Edwin R McDaniel, 2010, Jakarta: </a:t>
            </a:r>
            <a:r>
              <a:rPr lang="en-US" dirty="0" err="1" smtClean="0"/>
              <a:t>Salemba</a:t>
            </a:r>
            <a:r>
              <a:rPr lang="en-US" dirty="0" smtClean="0"/>
              <a:t> </a:t>
            </a:r>
            <a:r>
              <a:rPr lang="en-US" dirty="0" err="1" smtClean="0"/>
              <a:t>Humanika</a:t>
            </a:r>
            <a:endParaRPr lang="en-US" dirty="0" smtClean="0"/>
          </a:p>
          <a:p>
            <a:pPr marL="339725" indent="0">
              <a:buNone/>
            </a:pPr>
            <a:endParaRPr lang="en-US" dirty="0"/>
          </a:p>
          <a:p>
            <a:pPr marL="344488"/>
            <a:r>
              <a:rPr lang="en-US" dirty="0" err="1" smtClean="0"/>
              <a:t>Komunikasi</a:t>
            </a:r>
            <a:r>
              <a:rPr lang="en-US" dirty="0" smtClean="0"/>
              <a:t> </a:t>
            </a:r>
            <a:r>
              <a:rPr lang="en-US" dirty="0" err="1" smtClean="0"/>
              <a:t>Antar</a:t>
            </a:r>
            <a:r>
              <a:rPr lang="en-US" dirty="0" smtClean="0"/>
              <a:t> </a:t>
            </a:r>
            <a:r>
              <a:rPr lang="en-US" dirty="0" err="1" smtClean="0"/>
              <a:t>Budaya</a:t>
            </a:r>
            <a:r>
              <a:rPr lang="en-US" dirty="0" smtClean="0"/>
              <a:t> di Era </a:t>
            </a:r>
            <a:r>
              <a:rPr lang="en-US" dirty="0" err="1" smtClean="0"/>
              <a:t>Budaya</a:t>
            </a:r>
            <a:r>
              <a:rPr lang="en-US" dirty="0" smtClean="0"/>
              <a:t> </a:t>
            </a:r>
            <a:r>
              <a:rPr lang="en-US" dirty="0" err="1" smtClean="0"/>
              <a:t>Siber</a:t>
            </a:r>
            <a:endParaRPr lang="en-US" dirty="0" smtClean="0"/>
          </a:p>
          <a:p>
            <a:pPr marL="341313" indent="0">
              <a:buNone/>
            </a:pPr>
            <a:r>
              <a:rPr lang="en-US" dirty="0" err="1" smtClean="0"/>
              <a:t>Rulli</a:t>
            </a:r>
            <a:r>
              <a:rPr lang="en-US" dirty="0" smtClean="0"/>
              <a:t> </a:t>
            </a:r>
            <a:r>
              <a:rPr lang="en-US" dirty="0" err="1" smtClean="0"/>
              <a:t>Nasrullah</a:t>
            </a:r>
            <a:r>
              <a:rPr lang="en-US" dirty="0" smtClean="0"/>
              <a:t>. 2014. Jakarta: </a:t>
            </a:r>
            <a:r>
              <a:rPr lang="en-US" dirty="0" err="1" smtClean="0"/>
              <a:t>Kencana</a:t>
            </a:r>
            <a:endParaRPr lang="en-US" dirty="0" smtClean="0"/>
          </a:p>
          <a:p>
            <a:endParaRPr lang="en-US" dirty="0" smtClean="0"/>
          </a:p>
          <a:p>
            <a:pPr marL="339725" indent="-339725">
              <a:buNone/>
            </a:pPr>
            <a:endParaRPr lang="en-US" dirty="0"/>
          </a:p>
        </p:txBody>
      </p:sp>
    </p:spTree>
    <p:extLst>
      <p:ext uri="{BB962C8B-B14F-4D97-AF65-F5344CB8AC3E}">
        <p14:creationId xmlns:p14="http://schemas.microsoft.com/office/powerpoint/2010/main" val="184859687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ct val="120000"/>
              </a:lnSpc>
            </a:pPr>
            <a:r>
              <a:rPr lang="en-US" sz="2400" dirty="0" err="1" smtClean="0"/>
              <a:t>Pengertian</a:t>
            </a:r>
            <a:r>
              <a:rPr lang="en-US" sz="2400" dirty="0" smtClean="0"/>
              <a:t>, </a:t>
            </a:r>
            <a:r>
              <a:rPr lang="en-US" sz="2400" dirty="0" err="1" smtClean="0"/>
              <a:t>Ruang</a:t>
            </a:r>
            <a:r>
              <a:rPr lang="en-US" sz="2400" dirty="0" smtClean="0"/>
              <a:t> </a:t>
            </a:r>
            <a:r>
              <a:rPr lang="en-US" sz="2400" dirty="0" err="1" smtClean="0"/>
              <a:t>Lingkup</a:t>
            </a:r>
            <a:r>
              <a:rPr lang="en-US" sz="2400" dirty="0" smtClean="0"/>
              <a:t>, </a:t>
            </a:r>
            <a:r>
              <a:rPr lang="en-US" sz="2400" dirty="0" err="1" smtClean="0"/>
              <a:t>Dimensi</a:t>
            </a:r>
            <a:r>
              <a:rPr lang="en-US" sz="2400" dirty="0" smtClean="0"/>
              <a:t> </a:t>
            </a:r>
            <a:r>
              <a:rPr lang="en-US" sz="2400" dirty="0" err="1" smtClean="0"/>
              <a:t>Komunikasi</a:t>
            </a:r>
            <a:r>
              <a:rPr lang="en-US" sz="2400" dirty="0" smtClean="0"/>
              <a:t> </a:t>
            </a:r>
            <a:r>
              <a:rPr lang="en-US" sz="2400" dirty="0" err="1" smtClean="0"/>
              <a:t>Antar</a:t>
            </a:r>
            <a:r>
              <a:rPr lang="en-US" sz="2400" dirty="0" smtClean="0"/>
              <a:t> </a:t>
            </a:r>
            <a:r>
              <a:rPr lang="en-US" sz="2400" dirty="0" err="1" smtClean="0"/>
              <a:t>Budaya</a:t>
            </a:r>
            <a:endParaRPr lang="en-US" sz="2400" dirty="0"/>
          </a:p>
        </p:txBody>
      </p:sp>
      <p:sp>
        <p:nvSpPr>
          <p:cNvPr id="3" name="Text Placeholder 2"/>
          <p:cNvSpPr>
            <a:spLocks noGrp="1"/>
          </p:cNvSpPr>
          <p:nvPr>
            <p:ph type="body" idx="1"/>
          </p:nvPr>
        </p:nvSpPr>
        <p:spPr/>
        <p:txBody>
          <a:bodyPr/>
          <a:lstStyle/>
          <a:p>
            <a:r>
              <a:rPr lang="en-US" dirty="0" err="1" smtClean="0"/>
              <a:t>Pertemuan</a:t>
            </a:r>
            <a:r>
              <a:rPr lang="en-US" dirty="0" smtClean="0"/>
              <a:t> 1</a:t>
            </a:r>
          </a:p>
        </p:txBody>
      </p:sp>
    </p:spTree>
    <p:extLst>
      <p:ext uri="{BB962C8B-B14F-4D97-AF65-F5344CB8AC3E}">
        <p14:creationId xmlns:p14="http://schemas.microsoft.com/office/powerpoint/2010/main" val="292616569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12" name="Rectangle 8"/>
          <p:cNvSpPr>
            <a:spLocks noGrp="1" noChangeArrowheads="1"/>
          </p:cNvSpPr>
          <p:nvPr>
            <p:ph type="title"/>
          </p:nvPr>
        </p:nvSpPr>
        <p:spPr/>
        <p:txBody>
          <a:bodyPr/>
          <a:lstStyle/>
          <a:p>
            <a:r>
              <a:rPr lang="en-US" dirty="0" smtClean="0"/>
              <a:t>Why do we have to learn this?</a:t>
            </a:r>
            <a:endParaRPr lang="en-US" dirty="0"/>
          </a:p>
        </p:txBody>
      </p:sp>
      <p:sp>
        <p:nvSpPr>
          <p:cNvPr id="72714" name="Rectangle 10"/>
          <p:cNvSpPr>
            <a:spLocks noGrp="1" noChangeArrowheads="1"/>
          </p:cNvSpPr>
          <p:nvPr>
            <p:ph idx="1"/>
          </p:nvPr>
        </p:nvSpPr>
        <p:spPr>
          <a:xfrm>
            <a:off x="533401" y="1304925"/>
            <a:ext cx="6324600" cy="4895850"/>
          </a:xfrm>
        </p:spPr>
        <p:txBody>
          <a:bodyPr/>
          <a:lstStyle/>
          <a:p>
            <a:r>
              <a:rPr lang="en-US" dirty="0" smtClean="0">
                <a:latin typeface="Calibri" pitchFamily="34" charset="0"/>
                <a:cs typeface="Calibri" pitchFamily="34" charset="0"/>
              </a:rPr>
              <a:t>Now look around you!</a:t>
            </a:r>
          </a:p>
          <a:p>
            <a:r>
              <a:rPr lang="en-US" dirty="0" smtClean="0">
                <a:latin typeface="Calibri" pitchFamily="34" charset="0"/>
                <a:cs typeface="Calibri" pitchFamily="34" charset="0"/>
              </a:rPr>
              <a:t>Do your friends come from the same region as you?</a:t>
            </a:r>
          </a:p>
          <a:p>
            <a:r>
              <a:rPr lang="en-US" dirty="0" smtClean="0">
                <a:latin typeface="Calibri" pitchFamily="34" charset="0"/>
                <a:cs typeface="Calibri" pitchFamily="34" charset="0"/>
              </a:rPr>
              <a:t>Do they look like you?</a:t>
            </a:r>
          </a:p>
          <a:p>
            <a:r>
              <a:rPr lang="en-US" dirty="0" smtClean="0">
                <a:latin typeface="Calibri" pitchFamily="34" charset="0"/>
                <a:cs typeface="Calibri" pitchFamily="34" charset="0"/>
              </a:rPr>
              <a:t>Do they have the same culture? Language? Habit? Norm?</a:t>
            </a:r>
          </a:p>
          <a:p>
            <a:r>
              <a:rPr lang="en-US" dirty="0" smtClean="0">
                <a:latin typeface="Calibri" pitchFamily="34" charset="0"/>
                <a:cs typeface="Calibri" pitchFamily="34" charset="0"/>
              </a:rPr>
              <a:t>Have you ever feel uncomfortable when meeting new people?</a:t>
            </a:r>
          </a:p>
          <a:p>
            <a:r>
              <a:rPr lang="en-US" dirty="0" smtClean="0">
                <a:latin typeface="Calibri" pitchFamily="34" charset="0"/>
                <a:cs typeface="Calibri" pitchFamily="34" charset="0"/>
              </a:rPr>
              <a:t>Have you seen something strange done by your friends? Or other people?</a:t>
            </a:r>
          </a:p>
          <a:p>
            <a:r>
              <a:rPr lang="en-US" dirty="0" smtClean="0">
                <a:latin typeface="Calibri" pitchFamily="34" charset="0"/>
                <a:cs typeface="Calibri" pitchFamily="34" charset="0"/>
              </a:rPr>
              <a:t>Different culture = different communication?</a:t>
            </a:r>
          </a:p>
          <a:p>
            <a:endParaRPr lang="en-US" dirty="0" smtClean="0">
              <a:latin typeface="Calibri" pitchFamily="34" charset="0"/>
              <a:cs typeface="Calibri" pitchFamily="34" charset="0"/>
            </a:endParaRPr>
          </a:p>
        </p:txBody>
      </p:sp>
      <p:sp>
        <p:nvSpPr>
          <p:cNvPr id="72707" name="Text Box 3"/>
          <p:cNvSpPr txBox="1">
            <a:spLocks noChangeArrowheads="1"/>
          </p:cNvSpPr>
          <p:nvPr/>
        </p:nvSpPr>
        <p:spPr bwMode="auto">
          <a:xfrm>
            <a:off x="457200" y="2971800"/>
            <a:ext cx="44958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endParaRPr lang="en-US" sz="3200">
              <a:latin typeface="Tahoma" pitchFamily="34" charset="0"/>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48500" y="3810000"/>
            <a:ext cx="2095500" cy="304800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2714">
                                            <p:txEl>
                                              <p:pRg st="0" end="0"/>
                                            </p:txEl>
                                          </p:spTgt>
                                        </p:tgtEl>
                                        <p:attrNameLst>
                                          <p:attrName>style.visibility</p:attrName>
                                        </p:attrNameLst>
                                      </p:cBhvr>
                                      <p:to>
                                        <p:strVal val="visible"/>
                                      </p:to>
                                    </p:set>
                                    <p:animEffect transition="in" filter="barn(inVertical)">
                                      <p:cBhvr>
                                        <p:cTn id="7" dur="500"/>
                                        <p:tgtEl>
                                          <p:spTgt spid="7271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2714">
                                            <p:txEl>
                                              <p:pRg st="1" end="1"/>
                                            </p:txEl>
                                          </p:spTgt>
                                        </p:tgtEl>
                                        <p:attrNameLst>
                                          <p:attrName>style.visibility</p:attrName>
                                        </p:attrNameLst>
                                      </p:cBhvr>
                                      <p:to>
                                        <p:strVal val="visible"/>
                                      </p:to>
                                    </p:set>
                                    <p:animEffect transition="in" filter="barn(inVertical)">
                                      <p:cBhvr>
                                        <p:cTn id="12" dur="500"/>
                                        <p:tgtEl>
                                          <p:spTgt spid="7271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72714">
                                            <p:txEl>
                                              <p:pRg st="2" end="2"/>
                                            </p:txEl>
                                          </p:spTgt>
                                        </p:tgtEl>
                                        <p:attrNameLst>
                                          <p:attrName>style.visibility</p:attrName>
                                        </p:attrNameLst>
                                      </p:cBhvr>
                                      <p:to>
                                        <p:strVal val="visible"/>
                                      </p:to>
                                    </p:set>
                                    <p:animEffect transition="in" filter="barn(inVertical)">
                                      <p:cBhvr>
                                        <p:cTn id="17" dur="500"/>
                                        <p:tgtEl>
                                          <p:spTgt spid="7271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72714">
                                            <p:txEl>
                                              <p:pRg st="3" end="3"/>
                                            </p:txEl>
                                          </p:spTgt>
                                        </p:tgtEl>
                                        <p:attrNameLst>
                                          <p:attrName>style.visibility</p:attrName>
                                        </p:attrNameLst>
                                      </p:cBhvr>
                                      <p:to>
                                        <p:strVal val="visible"/>
                                      </p:to>
                                    </p:set>
                                    <p:animEffect transition="in" filter="barn(inVertical)">
                                      <p:cBhvr>
                                        <p:cTn id="22" dur="500"/>
                                        <p:tgtEl>
                                          <p:spTgt spid="7271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72714">
                                            <p:txEl>
                                              <p:pRg st="4" end="4"/>
                                            </p:txEl>
                                          </p:spTgt>
                                        </p:tgtEl>
                                        <p:attrNameLst>
                                          <p:attrName>style.visibility</p:attrName>
                                        </p:attrNameLst>
                                      </p:cBhvr>
                                      <p:to>
                                        <p:strVal val="visible"/>
                                      </p:to>
                                    </p:set>
                                    <p:animEffect transition="in" filter="barn(inVertical)">
                                      <p:cBhvr>
                                        <p:cTn id="27" dur="500"/>
                                        <p:tgtEl>
                                          <p:spTgt spid="7271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72714">
                                            <p:txEl>
                                              <p:pRg st="5" end="5"/>
                                            </p:txEl>
                                          </p:spTgt>
                                        </p:tgtEl>
                                        <p:attrNameLst>
                                          <p:attrName>style.visibility</p:attrName>
                                        </p:attrNameLst>
                                      </p:cBhvr>
                                      <p:to>
                                        <p:strVal val="visible"/>
                                      </p:to>
                                    </p:set>
                                    <p:animEffect transition="in" filter="barn(inVertical)">
                                      <p:cBhvr>
                                        <p:cTn id="32" dur="500"/>
                                        <p:tgtEl>
                                          <p:spTgt spid="7271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72714">
                                            <p:txEl>
                                              <p:pRg st="6" end="6"/>
                                            </p:txEl>
                                          </p:spTgt>
                                        </p:tgtEl>
                                        <p:attrNameLst>
                                          <p:attrName>style.visibility</p:attrName>
                                        </p:attrNameLst>
                                      </p:cBhvr>
                                      <p:to>
                                        <p:strVal val="visible"/>
                                      </p:to>
                                    </p:set>
                                    <p:animEffect transition="in" filter="barn(inVertical)">
                                      <p:cBhvr>
                                        <p:cTn id="37" dur="500"/>
                                        <p:tgtEl>
                                          <p:spTgt spid="7271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14"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31012" y="1304924"/>
            <a:ext cx="6846188" cy="5163373"/>
          </a:xfrm>
        </p:spPr>
      </p:pic>
    </p:spTree>
    <p:extLst>
      <p:ext uri="{BB962C8B-B14F-4D97-AF65-F5344CB8AC3E}">
        <p14:creationId xmlns:p14="http://schemas.microsoft.com/office/powerpoint/2010/main" val="47985234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81" name="Text Box 5"/>
          <p:cNvSpPr txBox="1">
            <a:spLocks noChangeArrowheads="1"/>
          </p:cNvSpPr>
          <p:nvPr/>
        </p:nvSpPr>
        <p:spPr bwMode="auto">
          <a:xfrm>
            <a:off x="5775325" y="2632075"/>
            <a:ext cx="13874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75782" name="Text Box 6"/>
          <p:cNvSpPr txBox="1">
            <a:spLocks noChangeArrowheads="1"/>
          </p:cNvSpPr>
          <p:nvPr/>
        </p:nvSpPr>
        <p:spPr bwMode="auto">
          <a:xfrm>
            <a:off x="5410200" y="3505200"/>
            <a:ext cx="2667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latin typeface="Tahoma" pitchFamily="34" charset="0"/>
            </a:endParaRPr>
          </a:p>
        </p:txBody>
      </p:sp>
      <p:sp>
        <p:nvSpPr>
          <p:cNvPr id="75788" name="Rectangle 12"/>
          <p:cNvSpPr>
            <a:spLocks noGrp="1" noChangeArrowheads="1"/>
          </p:cNvSpPr>
          <p:nvPr>
            <p:ph type="title"/>
          </p:nvPr>
        </p:nvSpPr>
        <p:spPr/>
        <p:txBody>
          <a:bodyPr/>
          <a:lstStyle/>
          <a:p>
            <a:r>
              <a:rPr lang="en-US" dirty="0" smtClean="0"/>
              <a:t>The reasons!</a:t>
            </a:r>
            <a:endParaRPr lang="en-US" dirty="0"/>
          </a:p>
        </p:txBody>
      </p:sp>
      <p:sp>
        <p:nvSpPr>
          <p:cNvPr id="75789" name="Rectangle 13"/>
          <p:cNvSpPr>
            <a:spLocks noGrp="1" noChangeArrowheads="1"/>
          </p:cNvSpPr>
          <p:nvPr>
            <p:ph idx="1"/>
          </p:nvPr>
        </p:nvSpPr>
        <p:spPr>
          <a:xfrm>
            <a:off x="828675" y="1304925"/>
            <a:ext cx="7705725" cy="4895850"/>
          </a:xfrm>
        </p:spPr>
        <p:txBody>
          <a:bodyPr/>
          <a:lstStyle/>
          <a:p>
            <a:r>
              <a:rPr lang="en-US" dirty="0" smtClean="0"/>
              <a:t>Globalization</a:t>
            </a:r>
          </a:p>
          <a:p>
            <a:pPr lvl="1"/>
            <a:r>
              <a:rPr lang="en-US" sz="1800" dirty="0" smtClean="0"/>
              <a:t>World Trade and International Business</a:t>
            </a:r>
          </a:p>
          <a:p>
            <a:pPr lvl="1"/>
            <a:r>
              <a:rPr lang="en-US" sz="1800" dirty="0" smtClean="0"/>
              <a:t>Technology and Travel</a:t>
            </a:r>
          </a:p>
          <a:p>
            <a:pPr lvl="1"/>
            <a:r>
              <a:rPr lang="en-US" sz="1800" dirty="0" smtClean="0"/>
              <a:t>Competition for Natural Resources</a:t>
            </a:r>
          </a:p>
          <a:p>
            <a:r>
              <a:rPr lang="en-US" dirty="0" smtClean="0"/>
              <a:t>International Conflict and Security</a:t>
            </a:r>
          </a:p>
          <a:p>
            <a:r>
              <a:rPr lang="en-US" dirty="0" smtClean="0"/>
              <a:t>Environmental Challenges</a:t>
            </a:r>
          </a:p>
          <a:p>
            <a:r>
              <a:rPr lang="en-US" dirty="0" smtClean="0"/>
              <a:t>World Health Issue</a:t>
            </a:r>
          </a:p>
          <a:p>
            <a:r>
              <a:rPr lang="en-US" dirty="0" smtClean="0"/>
              <a:t>Shifting Population</a:t>
            </a:r>
          </a:p>
          <a:p>
            <a:pPr lvl="1"/>
            <a:r>
              <a:rPr lang="en-US" sz="1800" dirty="0" smtClean="0"/>
              <a:t>Immigration</a:t>
            </a:r>
          </a:p>
          <a:p>
            <a:pPr lvl="1"/>
            <a:r>
              <a:rPr lang="en-US" sz="1800" dirty="0" smtClean="0"/>
              <a:t>The aging population</a:t>
            </a:r>
          </a:p>
          <a:p>
            <a:pPr lvl="1"/>
            <a:r>
              <a:rPr lang="en-US" sz="1800" dirty="0" smtClean="0"/>
              <a:t>Multicultural Society</a:t>
            </a:r>
          </a:p>
          <a:p>
            <a:pPr marL="457200" lvl="1" indent="0">
              <a:buNone/>
            </a:pPr>
            <a:endParaRPr lang="en-US" sz="1800" dirty="0" smtClean="0"/>
          </a:p>
          <a:p>
            <a:endParaRPr lang="en-US"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38800" y="3551429"/>
            <a:ext cx="3505200" cy="3306572"/>
          </a:xfrm>
          <a:prstGeom prst="rect">
            <a:avLst/>
          </a:prstGeom>
        </p:spPr>
      </p:pic>
      <p:sp>
        <p:nvSpPr>
          <p:cNvPr id="4" name="Footer Placeholder 3"/>
          <p:cNvSpPr>
            <a:spLocks noGrp="1"/>
          </p:cNvSpPr>
          <p:nvPr>
            <p:ph type="ftr" sz="quarter" idx="11"/>
          </p:nvPr>
        </p:nvSpPr>
        <p:spPr>
          <a:xfrm>
            <a:off x="1066800" y="6324600"/>
            <a:ext cx="3636963" cy="349250"/>
          </a:xfrm>
        </p:spPr>
        <p:txBody>
          <a:bodyPr/>
          <a:lstStyle/>
          <a:p>
            <a:r>
              <a:rPr lang="en-US" dirty="0" smtClean="0"/>
              <a:t>Samovar et all. 2010. Communication Between Cultures</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Intercultural Communication?</a:t>
            </a:r>
            <a:endParaRPr lang="en-US" dirty="0"/>
          </a:p>
        </p:txBody>
      </p:sp>
      <p:sp>
        <p:nvSpPr>
          <p:cNvPr id="3" name="Content Placeholder 2"/>
          <p:cNvSpPr>
            <a:spLocks noGrp="1"/>
          </p:cNvSpPr>
          <p:nvPr>
            <p:ph idx="1"/>
          </p:nvPr>
        </p:nvSpPr>
        <p:spPr/>
        <p:txBody>
          <a:bodyPr/>
          <a:lstStyle/>
          <a:p>
            <a:r>
              <a:rPr lang="en-US" sz="2000" dirty="0" smtClean="0">
                <a:latin typeface="Calibri" pitchFamily="34" charset="0"/>
                <a:cs typeface="Calibri" pitchFamily="34" charset="0"/>
              </a:rPr>
              <a:t>Intercultural communication occurs when a member of one culture produces a message for consumption by a member of another culture.</a:t>
            </a:r>
          </a:p>
          <a:p>
            <a:r>
              <a:rPr lang="en-US" sz="2000" dirty="0" smtClean="0">
                <a:latin typeface="Calibri" pitchFamily="34" charset="0"/>
                <a:cs typeface="Calibri" pitchFamily="34" charset="0"/>
              </a:rPr>
              <a:t>Intercultural communication involves interaction between people whose cultural perceptions and symbol systems are distinct enough to alter the communication event.</a:t>
            </a:r>
            <a:endParaRPr lang="en-US" sz="2000" dirty="0">
              <a:latin typeface="Calibri" pitchFamily="34" charset="0"/>
              <a:cs typeface="Calibri" pitchFamily="34" charset="0"/>
            </a:endParaRPr>
          </a:p>
        </p:txBody>
      </p:sp>
      <p:sp>
        <p:nvSpPr>
          <p:cNvPr id="5" name="Footer Placeholder 4"/>
          <p:cNvSpPr>
            <a:spLocks noGrp="1"/>
          </p:cNvSpPr>
          <p:nvPr>
            <p:ph type="ftr" sz="quarter" idx="11"/>
          </p:nvPr>
        </p:nvSpPr>
        <p:spPr/>
        <p:txBody>
          <a:bodyPr/>
          <a:lstStyle/>
          <a:p>
            <a:r>
              <a:rPr lang="en-US" smtClean="0"/>
              <a:t>Samovar et all. 2010. Communication Between Cultures</a:t>
            </a:r>
            <a:endParaRPr lang="en-US"/>
          </a:p>
        </p:txBody>
      </p:sp>
    </p:spTree>
    <p:extLst>
      <p:ext uri="{BB962C8B-B14F-4D97-AF65-F5344CB8AC3E}">
        <p14:creationId xmlns:p14="http://schemas.microsoft.com/office/powerpoint/2010/main" val="120633852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533400"/>
            <a:ext cx="4040188" cy="639762"/>
          </a:xfrm>
        </p:spPr>
        <p:txBody>
          <a:bodyPr/>
          <a:lstStyle/>
          <a:p>
            <a:pPr algn="ctr"/>
            <a:r>
              <a:rPr lang="en-US" sz="2800" dirty="0">
                <a:latin typeface="Calibri" pitchFamily="34" charset="0"/>
                <a:cs typeface="Calibri" pitchFamily="34" charset="0"/>
              </a:rPr>
              <a:t>The Dominant </a:t>
            </a:r>
            <a:r>
              <a:rPr lang="en-US" sz="2800" dirty="0" smtClean="0">
                <a:latin typeface="Calibri" pitchFamily="34" charset="0"/>
                <a:cs typeface="Calibri" pitchFamily="34" charset="0"/>
              </a:rPr>
              <a:t>Culture</a:t>
            </a:r>
            <a:endParaRPr lang="en-US" sz="2800" dirty="0">
              <a:latin typeface="Calibri" pitchFamily="34" charset="0"/>
              <a:cs typeface="Calibri" pitchFamily="34" charset="0"/>
            </a:endParaRPr>
          </a:p>
        </p:txBody>
      </p:sp>
      <p:sp>
        <p:nvSpPr>
          <p:cNvPr id="11" name="Text Placeholder 10"/>
          <p:cNvSpPr>
            <a:spLocks noGrp="1"/>
          </p:cNvSpPr>
          <p:nvPr>
            <p:ph type="body" sz="quarter" idx="3"/>
          </p:nvPr>
        </p:nvSpPr>
        <p:spPr>
          <a:xfrm>
            <a:off x="4572000" y="533400"/>
            <a:ext cx="4041775" cy="639762"/>
          </a:xfrm>
        </p:spPr>
        <p:txBody>
          <a:bodyPr/>
          <a:lstStyle/>
          <a:p>
            <a:pPr algn="ctr"/>
            <a:r>
              <a:rPr lang="en-US" sz="2800" dirty="0" smtClean="0">
                <a:latin typeface="Calibri" pitchFamily="34" charset="0"/>
                <a:cs typeface="Calibri" pitchFamily="34" charset="0"/>
              </a:rPr>
              <a:t>Co-Culture</a:t>
            </a:r>
            <a:endParaRPr lang="en-US" sz="2800" dirty="0">
              <a:latin typeface="Calibri" pitchFamily="34" charset="0"/>
              <a:cs typeface="Calibri" pitchFamily="34" charset="0"/>
            </a:endParaRPr>
          </a:p>
        </p:txBody>
      </p:sp>
      <p:sp>
        <p:nvSpPr>
          <p:cNvPr id="12" name="Content Placeholder 11"/>
          <p:cNvSpPr>
            <a:spLocks noGrp="1"/>
          </p:cNvSpPr>
          <p:nvPr>
            <p:ph sz="quarter" idx="4"/>
          </p:nvPr>
        </p:nvSpPr>
        <p:spPr>
          <a:xfrm>
            <a:off x="4645025" y="1143000"/>
            <a:ext cx="4041775" cy="4983163"/>
          </a:xfrm>
        </p:spPr>
        <p:txBody>
          <a:bodyPr/>
          <a:lstStyle/>
          <a:p>
            <a:pPr marL="0" indent="0">
              <a:buNone/>
            </a:pPr>
            <a:endParaRPr lang="en-US" sz="2000" dirty="0" smtClean="0">
              <a:latin typeface="Calibri" pitchFamily="34" charset="0"/>
              <a:cs typeface="Calibri" pitchFamily="34" charset="0"/>
            </a:endParaRPr>
          </a:p>
          <a:p>
            <a:pPr marL="0" indent="0">
              <a:buNone/>
            </a:pPr>
            <a:r>
              <a:rPr lang="en-US" sz="1800" dirty="0" smtClean="0">
                <a:latin typeface="Calibri" pitchFamily="34" charset="0"/>
                <a:cs typeface="Calibri" pitchFamily="34" charset="0"/>
              </a:rPr>
              <a:t>Within the dominant culture, you will find numerous co-cultures and specialized cultures.</a:t>
            </a:r>
          </a:p>
          <a:p>
            <a:pPr marL="0" indent="0">
              <a:buNone/>
            </a:pPr>
            <a:endParaRPr lang="en-US" sz="1800" dirty="0">
              <a:latin typeface="Calibri" pitchFamily="34" charset="0"/>
              <a:cs typeface="Calibri" pitchFamily="34" charset="0"/>
            </a:endParaRPr>
          </a:p>
          <a:p>
            <a:pPr marL="0" indent="0">
              <a:buNone/>
            </a:pPr>
            <a:r>
              <a:rPr lang="en-US" sz="1800" dirty="0" smtClean="0">
                <a:latin typeface="Calibri" pitchFamily="34" charset="0"/>
                <a:cs typeface="Calibri" pitchFamily="34" charset="0"/>
              </a:rPr>
              <a:t>Some co-cultures share many of the patterns and perceptions found within the larger, dominant culture, but their members also have distinct and unique patterns of communication that they have learned as part of their membership in the co-culture.</a:t>
            </a:r>
          </a:p>
          <a:p>
            <a:pPr marL="0" indent="0">
              <a:buNone/>
            </a:pPr>
            <a:endParaRPr lang="en-US" sz="1800" dirty="0">
              <a:latin typeface="Calibri" pitchFamily="34" charset="0"/>
              <a:cs typeface="Calibri" pitchFamily="34" charset="0"/>
            </a:endParaRPr>
          </a:p>
          <a:p>
            <a:pPr marL="0" indent="0">
              <a:buNone/>
            </a:pPr>
            <a:r>
              <a:rPr lang="en-US" sz="1800" dirty="0" smtClean="0">
                <a:latin typeface="Calibri" pitchFamily="34" charset="0"/>
                <a:cs typeface="Calibri" pitchFamily="34" charset="0"/>
              </a:rPr>
              <a:t>These co-cultural affiliations can be based on race, ethnic, gender, age, sexual preference, etc.</a:t>
            </a:r>
            <a:endParaRPr lang="en-US" sz="1800" dirty="0">
              <a:latin typeface="Calibri" pitchFamily="34" charset="0"/>
              <a:cs typeface="Calibri" pitchFamily="34" charset="0"/>
            </a:endParaRPr>
          </a:p>
        </p:txBody>
      </p:sp>
      <p:sp>
        <p:nvSpPr>
          <p:cNvPr id="4" name="Footer Placeholder 3"/>
          <p:cNvSpPr>
            <a:spLocks noGrp="1"/>
          </p:cNvSpPr>
          <p:nvPr>
            <p:ph type="ftr" sz="quarter" idx="11"/>
          </p:nvPr>
        </p:nvSpPr>
        <p:spPr/>
        <p:txBody>
          <a:bodyPr/>
          <a:lstStyle/>
          <a:p>
            <a:r>
              <a:rPr lang="en-US" smtClean="0"/>
              <a:t>Samovar et all. 2010. Communication Between Cultures</a:t>
            </a:r>
            <a:endParaRPr lang="en-US"/>
          </a:p>
        </p:txBody>
      </p:sp>
      <p:sp>
        <p:nvSpPr>
          <p:cNvPr id="13" name="Content Placeholder 5"/>
          <p:cNvSpPr>
            <a:spLocks noGrp="1"/>
          </p:cNvSpPr>
          <p:nvPr>
            <p:ph sz="half" idx="2"/>
          </p:nvPr>
        </p:nvSpPr>
        <p:spPr>
          <a:xfrm>
            <a:off x="457200" y="1173162"/>
            <a:ext cx="4040188" cy="4922838"/>
          </a:xfrm>
        </p:spPr>
        <p:txBody>
          <a:bodyPr/>
          <a:lstStyle/>
          <a:p>
            <a:pPr marL="0" indent="0">
              <a:buNone/>
            </a:pPr>
            <a:endParaRPr lang="en-US" sz="2000" dirty="0" smtClean="0">
              <a:latin typeface="Calibri" pitchFamily="34" charset="0"/>
              <a:cs typeface="Calibri" pitchFamily="34" charset="0"/>
            </a:endParaRPr>
          </a:p>
          <a:p>
            <a:pPr marL="0" indent="0">
              <a:buNone/>
            </a:pPr>
            <a:r>
              <a:rPr lang="en-US" sz="2000" dirty="0" smtClean="0">
                <a:latin typeface="Calibri" pitchFamily="34" charset="0"/>
                <a:cs typeface="Calibri" pitchFamily="34" charset="0"/>
              </a:rPr>
              <a:t>This is the group that usually has the greatest amount of control over how the culture carries out its business. </a:t>
            </a:r>
          </a:p>
          <a:p>
            <a:pPr marL="0" indent="0">
              <a:buNone/>
            </a:pPr>
            <a:endParaRPr lang="en-US" sz="2000" dirty="0">
              <a:latin typeface="Calibri" pitchFamily="34" charset="0"/>
              <a:cs typeface="Calibri" pitchFamily="34" charset="0"/>
            </a:endParaRPr>
          </a:p>
          <a:p>
            <a:pPr marL="0" indent="0">
              <a:buNone/>
            </a:pPr>
            <a:r>
              <a:rPr lang="en-US" sz="2000" dirty="0" smtClean="0">
                <a:latin typeface="Calibri" pitchFamily="34" charset="0"/>
                <a:cs typeface="Calibri" pitchFamily="34" charset="0"/>
              </a:rPr>
              <a:t>This group possesses the power that allows it to speak for the entire culture while setting the tone and agenda that other will usually follow</a:t>
            </a:r>
          </a:p>
          <a:p>
            <a:pPr marL="0" indent="0">
              <a:buNone/>
            </a:pPr>
            <a:endParaRPr lang="en-US" sz="2000" dirty="0">
              <a:latin typeface="Calibri" pitchFamily="34" charset="0"/>
              <a:cs typeface="Calibri" pitchFamily="34" charset="0"/>
            </a:endParaRPr>
          </a:p>
          <a:p>
            <a:pPr marL="0" indent="0">
              <a:buNone/>
            </a:pPr>
            <a:r>
              <a:rPr lang="en-US" sz="2000" dirty="0" smtClean="0">
                <a:latin typeface="Calibri" pitchFamily="34" charset="0"/>
                <a:cs typeface="Calibri" pitchFamily="34" charset="0"/>
              </a:rPr>
              <a:t>They control religious institution, media, government, education, military, etc.</a:t>
            </a:r>
          </a:p>
        </p:txBody>
      </p:sp>
    </p:spTree>
    <p:extLst>
      <p:ext uri="{BB962C8B-B14F-4D97-AF65-F5344CB8AC3E}">
        <p14:creationId xmlns:p14="http://schemas.microsoft.com/office/powerpoint/2010/main" val="363664000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Culture?</a:t>
            </a:r>
            <a:endParaRPr lang="en-US" dirty="0"/>
          </a:p>
        </p:txBody>
      </p:sp>
      <p:sp>
        <p:nvSpPr>
          <p:cNvPr id="8" name="Content Placeholder 7"/>
          <p:cNvSpPr>
            <a:spLocks noGrp="1"/>
          </p:cNvSpPr>
          <p:nvPr>
            <p:ph sz="half" idx="1"/>
          </p:nvPr>
        </p:nvSpPr>
        <p:spPr>
          <a:xfrm>
            <a:off x="762000" y="1304925"/>
            <a:ext cx="3776662" cy="4895850"/>
          </a:xfrm>
        </p:spPr>
        <p:txBody>
          <a:bodyPr/>
          <a:lstStyle/>
          <a:p>
            <a:pPr marL="0" indent="0">
              <a:buNone/>
            </a:pPr>
            <a:r>
              <a:rPr lang="en-US" sz="2200" dirty="0" smtClean="0">
                <a:latin typeface="Calibri" pitchFamily="34" charset="0"/>
                <a:cs typeface="Calibri" pitchFamily="34" charset="0"/>
              </a:rPr>
              <a:t>Culture is a set of human-made objective and subjective elements that in the past have increased the probability of survival and resulted in satisfaction for the participants in an ecological niche, and thus became shared among those who could communicate with each other because they had a common language and they lived in the same time and place. (</a:t>
            </a:r>
            <a:r>
              <a:rPr lang="en-US" sz="2200" dirty="0" err="1" smtClean="0">
                <a:latin typeface="Calibri" pitchFamily="34" charset="0"/>
                <a:cs typeface="Calibri" pitchFamily="34" charset="0"/>
              </a:rPr>
              <a:t>Triandis</a:t>
            </a:r>
            <a:r>
              <a:rPr lang="en-US" sz="2200" dirty="0" smtClean="0">
                <a:latin typeface="Calibri" pitchFamily="34" charset="0"/>
                <a:cs typeface="Calibri" pitchFamily="34" charset="0"/>
              </a:rPr>
              <a:t>)</a:t>
            </a:r>
            <a:endParaRPr lang="en-US" sz="2200" dirty="0">
              <a:latin typeface="Calibri" pitchFamily="34" charset="0"/>
              <a:cs typeface="Calibri" pitchFamily="34" charset="0"/>
            </a:endParaRPr>
          </a:p>
        </p:txBody>
      </p:sp>
      <p:sp>
        <p:nvSpPr>
          <p:cNvPr id="9" name="Content Placeholder 8"/>
          <p:cNvSpPr>
            <a:spLocks noGrp="1"/>
          </p:cNvSpPr>
          <p:nvPr>
            <p:ph sz="half" idx="2"/>
          </p:nvPr>
        </p:nvSpPr>
        <p:spPr>
          <a:xfrm>
            <a:off x="4691062" y="1304925"/>
            <a:ext cx="3776663" cy="4895850"/>
          </a:xfrm>
        </p:spPr>
        <p:txBody>
          <a:bodyPr/>
          <a:lstStyle/>
          <a:p>
            <a:pPr marL="0" indent="0">
              <a:buNone/>
            </a:pPr>
            <a:r>
              <a:rPr lang="en-US" sz="2000" dirty="0" err="1">
                <a:solidFill>
                  <a:schemeClr val="tx1"/>
                </a:solidFill>
                <a:latin typeface="Calibri" pitchFamily="34" charset="0"/>
                <a:cs typeface="Calibri" pitchFamily="34" charset="0"/>
              </a:rPr>
              <a:t>Budaya</a:t>
            </a:r>
            <a:r>
              <a:rPr lang="en-US" sz="2000" dirty="0">
                <a:solidFill>
                  <a:schemeClr val="tx1"/>
                </a:solidFill>
                <a:latin typeface="Calibri" pitchFamily="34" charset="0"/>
                <a:cs typeface="Calibri" pitchFamily="34" charset="0"/>
              </a:rPr>
              <a:t> </a:t>
            </a:r>
            <a:r>
              <a:rPr lang="en-US" sz="2000" dirty="0" err="1">
                <a:solidFill>
                  <a:schemeClr val="tx1"/>
                </a:solidFill>
                <a:latin typeface="Calibri" pitchFamily="34" charset="0"/>
                <a:cs typeface="Calibri" pitchFamily="34" charset="0"/>
              </a:rPr>
              <a:t>adalah</a:t>
            </a:r>
            <a:r>
              <a:rPr lang="en-US" sz="2000" dirty="0">
                <a:solidFill>
                  <a:schemeClr val="tx1"/>
                </a:solidFill>
                <a:latin typeface="Calibri" pitchFamily="34" charset="0"/>
                <a:cs typeface="Calibri" pitchFamily="34" charset="0"/>
              </a:rPr>
              <a:t> </a:t>
            </a:r>
            <a:r>
              <a:rPr lang="en-US" sz="2000" dirty="0" err="1">
                <a:solidFill>
                  <a:schemeClr val="tx1"/>
                </a:solidFill>
                <a:latin typeface="Calibri" pitchFamily="34" charset="0"/>
                <a:cs typeface="Calibri" pitchFamily="34" charset="0"/>
              </a:rPr>
              <a:t>seperangkat</a:t>
            </a:r>
            <a:r>
              <a:rPr lang="en-US" sz="2000" dirty="0">
                <a:solidFill>
                  <a:schemeClr val="tx1"/>
                </a:solidFill>
                <a:latin typeface="Calibri" pitchFamily="34" charset="0"/>
                <a:cs typeface="Calibri" pitchFamily="34" charset="0"/>
              </a:rPr>
              <a:t> </a:t>
            </a:r>
            <a:r>
              <a:rPr lang="en-US" sz="2000" dirty="0" err="1">
                <a:solidFill>
                  <a:schemeClr val="tx1"/>
                </a:solidFill>
                <a:latin typeface="Calibri" pitchFamily="34" charset="0"/>
                <a:cs typeface="Calibri" pitchFamily="34" charset="0"/>
              </a:rPr>
              <a:t>elemen</a:t>
            </a:r>
            <a:r>
              <a:rPr lang="en-US" sz="2000" dirty="0">
                <a:solidFill>
                  <a:schemeClr val="tx1"/>
                </a:solidFill>
                <a:latin typeface="Calibri" pitchFamily="34" charset="0"/>
                <a:cs typeface="Calibri" pitchFamily="34" charset="0"/>
              </a:rPr>
              <a:t> </a:t>
            </a:r>
            <a:r>
              <a:rPr lang="en-US" sz="2000" dirty="0" err="1">
                <a:solidFill>
                  <a:schemeClr val="tx1"/>
                </a:solidFill>
                <a:latin typeface="Calibri" pitchFamily="34" charset="0"/>
                <a:cs typeface="Calibri" pitchFamily="34" charset="0"/>
              </a:rPr>
              <a:t>obyektif</a:t>
            </a:r>
            <a:r>
              <a:rPr lang="en-US" sz="2000" dirty="0">
                <a:solidFill>
                  <a:schemeClr val="tx1"/>
                </a:solidFill>
                <a:latin typeface="Calibri" pitchFamily="34" charset="0"/>
                <a:cs typeface="Calibri" pitchFamily="34" charset="0"/>
              </a:rPr>
              <a:t> </a:t>
            </a:r>
            <a:r>
              <a:rPr lang="en-US" sz="2000" dirty="0" err="1">
                <a:solidFill>
                  <a:schemeClr val="tx1"/>
                </a:solidFill>
                <a:latin typeface="Calibri" pitchFamily="34" charset="0"/>
                <a:cs typeface="Calibri" pitchFamily="34" charset="0"/>
              </a:rPr>
              <a:t>dan</a:t>
            </a:r>
            <a:r>
              <a:rPr lang="en-US" sz="2000" dirty="0">
                <a:solidFill>
                  <a:schemeClr val="tx1"/>
                </a:solidFill>
                <a:latin typeface="Calibri" pitchFamily="34" charset="0"/>
                <a:cs typeface="Calibri" pitchFamily="34" charset="0"/>
              </a:rPr>
              <a:t> </a:t>
            </a:r>
            <a:r>
              <a:rPr lang="en-US" sz="2000" dirty="0" err="1">
                <a:solidFill>
                  <a:schemeClr val="tx1"/>
                </a:solidFill>
                <a:latin typeface="Calibri" pitchFamily="34" charset="0"/>
                <a:cs typeface="Calibri" pitchFamily="34" charset="0"/>
              </a:rPr>
              <a:t>subjektif</a:t>
            </a:r>
            <a:r>
              <a:rPr lang="en-US" sz="2000" dirty="0">
                <a:solidFill>
                  <a:schemeClr val="tx1"/>
                </a:solidFill>
                <a:latin typeface="Calibri" pitchFamily="34" charset="0"/>
                <a:cs typeface="Calibri" pitchFamily="34" charset="0"/>
              </a:rPr>
              <a:t> yang </a:t>
            </a:r>
            <a:r>
              <a:rPr lang="en-US" sz="2000" dirty="0" err="1">
                <a:solidFill>
                  <a:schemeClr val="tx1"/>
                </a:solidFill>
                <a:latin typeface="Calibri" pitchFamily="34" charset="0"/>
                <a:cs typeface="Calibri" pitchFamily="34" charset="0"/>
              </a:rPr>
              <a:t>dibuat</a:t>
            </a:r>
            <a:r>
              <a:rPr lang="en-US" sz="2000" dirty="0">
                <a:solidFill>
                  <a:schemeClr val="tx1"/>
                </a:solidFill>
                <a:latin typeface="Calibri" pitchFamily="34" charset="0"/>
                <a:cs typeface="Calibri" pitchFamily="34" charset="0"/>
              </a:rPr>
              <a:t> </a:t>
            </a:r>
            <a:r>
              <a:rPr lang="en-US" sz="2000" dirty="0" err="1">
                <a:solidFill>
                  <a:schemeClr val="tx1"/>
                </a:solidFill>
                <a:latin typeface="Calibri" pitchFamily="34" charset="0"/>
                <a:cs typeface="Calibri" pitchFamily="34" charset="0"/>
              </a:rPr>
              <a:t>manusia</a:t>
            </a:r>
            <a:r>
              <a:rPr lang="en-US" sz="2000" dirty="0">
                <a:solidFill>
                  <a:schemeClr val="tx1"/>
                </a:solidFill>
                <a:latin typeface="Calibri" pitchFamily="34" charset="0"/>
                <a:cs typeface="Calibri" pitchFamily="34" charset="0"/>
              </a:rPr>
              <a:t> yang di </a:t>
            </a:r>
            <a:r>
              <a:rPr lang="en-US" sz="2000" dirty="0" err="1">
                <a:solidFill>
                  <a:schemeClr val="tx1"/>
                </a:solidFill>
                <a:latin typeface="Calibri" pitchFamily="34" charset="0"/>
                <a:cs typeface="Calibri" pitchFamily="34" charset="0"/>
              </a:rPr>
              <a:t>masa</a:t>
            </a:r>
            <a:r>
              <a:rPr lang="en-US" sz="2000" dirty="0">
                <a:solidFill>
                  <a:schemeClr val="tx1"/>
                </a:solidFill>
                <a:latin typeface="Calibri" pitchFamily="34" charset="0"/>
                <a:cs typeface="Calibri" pitchFamily="34" charset="0"/>
              </a:rPr>
              <a:t> </a:t>
            </a:r>
            <a:r>
              <a:rPr lang="en-US" sz="2000" dirty="0" err="1">
                <a:solidFill>
                  <a:schemeClr val="tx1"/>
                </a:solidFill>
                <a:latin typeface="Calibri" pitchFamily="34" charset="0"/>
                <a:cs typeface="Calibri" pitchFamily="34" charset="0"/>
              </a:rPr>
              <a:t>lalu</a:t>
            </a:r>
            <a:r>
              <a:rPr lang="en-US" sz="2000" dirty="0">
                <a:solidFill>
                  <a:schemeClr val="tx1"/>
                </a:solidFill>
                <a:latin typeface="Calibri" pitchFamily="34" charset="0"/>
                <a:cs typeface="Calibri" pitchFamily="34" charset="0"/>
              </a:rPr>
              <a:t> </a:t>
            </a:r>
            <a:r>
              <a:rPr lang="en-US" sz="2000" dirty="0" err="1">
                <a:solidFill>
                  <a:schemeClr val="tx1"/>
                </a:solidFill>
                <a:latin typeface="Calibri" pitchFamily="34" charset="0"/>
                <a:cs typeface="Calibri" pitchFamily="34" charset="0"/>
              </a:rPr>
              <a:t>telah</a:t>
            </a:r>
            <a:r>
              <a:rPr lang="en-US" sz="2000" dirty="0">
                <a:solidFill>
                  <a:schemeClr val="tx1"/>
                </a:solidFill>
                <a:latin typeface="Calibri" pitchFamily="34" charset="0"/>
                <a:cs typeface="Calibri" pitchFamily="34" charset="0"/>
              </a:rPr>
              <a:t> </a:t>
            </a:r>
            <a:r>
              <a:rPr lang="en-US" sz="2000" dirty="0" err="1">
                <a:solidFill>
                  <a:schemeClr val="tx1"/>
                </a:solidFill>
                <a:latin typeface="Calibri" pitchFamily="34" charset="0"/>
                <a:cs typeface="Calibri" pitchFamily="34" charset="0"/>
              </a:rPr>
              <a:t>meningkatkan</a:t>
            </a:r>
            <a:r>
              <a:rPr lang="en-US" sz="2000" dirty="0">
                <a:solidFill>
                  <a:schemeClr val="tx1"/>
                </a:solidFill>
                <a:latin typeface="Calibri" pitchFamily="34" charset="0"/>
                <a:cs typeface="Calibri" pitchFamily="34" charset="0"/>
              </a:rPr>
              <a:t> </a:t>
            </a:r>
            <a:r>
              <a:rPr lang="en-US" sz="2000" dirty="0" err="1">
                <a:solidFill>
                  <a:schemeClr val="tx1"/>
                </a:solidFill>
                <a:latin typeface="Calibri" pitchFamily="34" charset="0"/>
                <a:cs typeface="Calibri" pitchFamily="34" charset="0"/>
              </a:rPr>
              <a:t>kemungkinan</a:t>
            </a:r>
            <a:r>
              <a:rPr lang="en-US" sz="2000" dirty="0">
                <a:solidFill>
                  <a:schemeClr val="tx1"/>
                </a:solidFill>
                <a:latin typeface="Calibri" pitchFamily="34" charset="0"/>
                <a:cs typeface="Calibri" pitchFamily="34" charset="0"/>
              </a:rPr>
              <a:t> </a:t>
            </a:r>
            <a:r>
              <a:rPr lang="en-US" sz="2000" dirty="0" err="1">
                <a:solidFill>
                  <a:schemeClr val="tx1"/>
                </a:solidFill>
                <a:latin typeface="Calibri" pitchFamily="34" charset="0"/>
                <a:cs typeface="Calibri" pitchFamily="34" charset="0"/>
              </a:rPr>
              <a:t>bertahan</a:t>
            </a:r>
            <a:r>
              <a:rPr lang="en-US" sz="2000" dirty="0">
                <a:solidFill>
                  <a:schemeClr val="tx1"/>
                </a:solidFill>
                <a:latin typeface="Calibri" pitchFamily="34" charset="0"/>
                <a:cs typeface="Calibri" pitchFamily="34" charset="0"/>
              </a:rPr>
              <a:t> </a:t>
            </a:r>
            <a:r>
              <a:rPr lang="en-US" sz="2000" dirty="0" err="1">
                <a:solidFill>
                  <a:schemeClr val="tx1"/>
                </a:solidFill>
                <a:latin typeface="Calibri" pitchFamily="34" charset="0"/>
                <a:cs typeface="Calibri" pitchFamily="34" charset="0"/>
              </a:rPr>
              <a:t>hidup</a:t>
            </a:r>
            <a:r>
              <a:rPr lang="en-US" sz="2000" dirty="0">
                <a:solidFill>
                  <a:schemeClr val="tx1"/>
                </a:solidFill>
                <a:latin typeface="Calibri" pitchFamily="34" charset="0"/>
                <a:cs typeface="Calibri" pitchFamily="34" charset="0"/>
              </a:rPr>
              <a:t> </a:t>
            </a:r>
            <a:r>
              <a:rPr lang="en-US" sz="2000" dirty="0" err="1">
                <a:solidFill>
                  <a:schemeClr val="tx1"/>
                </a:solidFill>
                <a:latin typeface="Calibri" pitchFamily="34" charset="0"/>
                <a:cs typeface="Calibri" pitchFamily="34" charset="0"/>
              </a:rPr>
              <a:t>dan</a:t>
            </a:r>
            <a:r>
              <a:rPr lang="en-US" sz="2000" dirty="0">
                <a:solidFill>
                  <a:schemeClr val="tx1"/>
                </a:solidFill>
                <a:latin typeface="Calibri" pitchFamily="34" charset="0"/>
                <a:cs typeface="Calibri" pitchFamily="34" charset="0"/>
              </a:rPr>
              <a:t> </a:t>
            </a:r>
            <a:r>
              <a:rPr lang="en-US" sz="2000" dirty="0" err="1">
                <a:solidFill>
                  <a:schemeClr val="tx1"/>
                </a:solidFill>
                <a:latin typeface="Calibri" pitchFamily="34" charset="0"/>
                <a:cs typeface="Calibri" pitchFamily="34" charset="0"/>
              </a:rPr>
              <a:t>menghasilkan</a:t>
            </a:r>
            <a:r>
              <a:rPr lang="en-US" sz="2000" dirty="0">
                <a:solidFill>
                  <a:schemeClr val="tx1"/>
                </a:solidFill>
                <a:latin typeface="Calibri" pitchFamily="34" charset="0"/>
                <a:cs typeface="Calibri" pitchFamily="34" charset="0"/>
              </a:rPr>
              <a:t> </a:t>
            </a:r>
            <a:r>
              <a:rPr lang="en-US" sz="2000" dirty="0" err="1">
                <a:solidFill>
                  <a:schemeClr val="tx1"/>
                </a:solidFill>
                <a:latin typeface="Calibri" pitchFamily="34" charset="0"/>
                <a:cs typeface="Calibri" pitchFamily="34" charset="0"/>
              </a:rPr>
              <a:t>kepuasan</a:t>
            </a:r>
            <a:r>
              <a:rPr lang="en-US" sz="2000" dirty="0">
                <a:solidFill>
                  <a:schemeClr val="tx1"/>
                </a:solidFill>
                <a:latin typeface="Calibri" pitchFamily="34" charset="0"/>
                <a:cs typeface="Calibri" pitchFamily="34" charset="0"/>
              </a:rPr>
              <a:t> </a:t>
            </a:r>
            <a:r>
              <a:rPr lang="en-US" sz="2000" dirty="0" err="1">
                <a:solidFill>
                  <a:schemeClr val="tx1"/>
                </a:solidFill>
                <a:latin typeface="Calibri" pitchFamily="34" charset="0"/>
                <a:cs typeface="Calibri" pitchFamily="34" charset="0"/>
              </a:rPr>
              <a:t>bagi</a:t>
            </a:r>
            <a:r>
              <a:rPr lang="en-US" sz="2000" dirty="0">
                <a:solidFill>
                  <a:schemeClr val="tx1"/>
                </a:solidFill>
                <a:latin typeface="Calibri" pitchFamily="34" charset="0"/>
                <a:cs typeface="Calibri" pitchFamily="34" charset="0"/>
              </a:rPr>
              <a:t> </a:t>
            </a:r>
            <a:r>
              <a:rPr lang="en-US" sz="2000" dirty="0" err="1">
                <a:solidFill>
                  <a:schemeClr val="tx1"/>
                </a:solidFill>
                <a:latin typeface="Calibri" pitchFamily="34" charset="0"/>
                <a:cs typeface="Calibri" pitchFamily="34" charset="0"/>
              </a:rPr>
              <a:t>para</a:t>
            </a:r>
            <a:r>
              <a:rPr lang="en-US" sz="2000" dirty="0">
                <a:solidFill>
                  <a:schemeClr val="tx1"/>
                </a:solidFill>
                <a:latin typeface="Calibri" pitchFamily="34" charset="0"/>
                <a:cs typeface="Calibri" pitchFamily="34" charset="0"/>
              </a:rPr>
              <a:t> </a:t>
            </a:r>
            <a:r>
              <a:rPr lang="en-US" sz="2000" dirty="0" err="1">
                <a:solidFill>
                  <a:schemeClr val="tx1"/>
                </a:solidFill>
                <a:latin typeface="Calibri" pitchFamily="34" charset="0"/>
                <a:cs typeface="Calibri" pitchFamily="34" charset="0"/>
              </a:rPr>
              <a:t>peserta</a:t>
            </a:r>
            <a:r>
              <a:rPr lang="en-US" sz="2000" dirty="0">
                <a:solidFill>
                  <a:schemeClr val="tx1"/>
                </a:solidFill>
                <a:latin typeface="Calibri" pitchFamily="34" charset="0"/>
                <a:cs typeface="Calibri" pitchFamily="34" charset="0"/>
              </a:rPr>
              <a:t> </a:t>
            </a:r>
            <a:r>
              <a:rPr lang="en-US" sz="2000" dirty="0" err="1" smtClean="0">
                <a:solidFill>
                  <a:schemeClr val="tx1"/>
                </a:solidFill>
                <a:latin typeface="Calibri" pitchFamily="34" charset="0"/>
                <a:cs typeface="Calibri" pitchFamily="34" charset="0"/>
              </a:rPr>
              <a:t>dalam</a:t>
            </a:r>
            <a:r>
              <a:rPr lang="en-US" sz="2000" dirty="0" smtClean="0">
                <a:solidFill>
                  <a:schemeClr val="tx1"/>
                </a:solidFill>
                <a:latin typeface="Calibri" pitchFamily="34" charset="0"/>
                <a:cs typeface="Calibri" pitchFamily="34" charset="0"/>
              </a:rPr>
              <a:t> </a:t>
            </a:r>
            <a:r>
              <a:rPr lang="en-US" sz="2000" dirty="0" err="1" smtClean="0">
                <a:solidFill>
                  <a:schemeClr val="tx1"/>
                </a:solidFill>
                <a:latin typeface="Calibri" pitchFamily="34" charset="0"/>
                <a:cs typeface="Calibri" pitchFamily="34" charset="0"/>
              </a:rPr>
              <a:t>ekologi</a:t>
            </a:r>
            <a:r>
              <a:rPr lang="en-US" sz="2000" dirty="0">
                <a:solidFill>
                  <a:schemeClr val="tx1"/>
                </a:solidFill>
                <a:latin typeface="Calibri" pitchFamily="34" charset="0"/>
                <a:cs typeface="Calibri" pitchFamily="34" charset="0"/>
              </a:rPr>
              <a:t>, </a:t>
            </a:r>
            <a:r>
              <a:rPr lang="en-US" sz="2000" dirty="0" err="1">
                <a:solidFill>
                  <a:schemeClr val="tx1"/>
                </a:solidFill>
                <a:latin typeface="Calibri" pitchFamily="34" charset="0"/>
                <a:cs typeface="Calibri" pitchFamily="34" charset="0"/>
              </a:rPr>
              <a:t>dan</a:t>
            </a:r>
            <a:r>
              <a:rPr lang="en-US" sz="2000" dirty="0">
                <a:solidFill>
                  <a:schemeClr val="tx1"/>
                </a:solidFill>
                <a:latin typeface="Calibri" pitchFamily="34" charset="0"/>
                <a:cs typeface="Calibri" pitchFamily="34" charset="0"/>
              </a:rPr>
              <a:t> </a:t>
            </a:r>
            <a:r>
              <a:rPr lang="en-US" sz="2000" dirty="0" err="1" smtClean="0">
                <a:solidFill>
                  <a:schemeClr val="tx1"/>
                </a:solidFill>
                <a:latin typeface="Calibri" pitchFamily="34" charset="0"/>
                <a:cs typeface="Calibri" pitchFamily="34" charset="0"/>
              </a:rPr>
              <a:t>kemudian</a:t>
            </a:r>
            <a:r>
              <a:rPr lang="en-US" sz="2000" dirty="0" smtClean="0">
                <a:solidFill>
                  <a:schemeClr val="tx1"/>
                </a:solidFill>
                <a:latin typeface="Calibri" pitchFamily="34" charset="0"/>
                <a:cs typeface="Calibri" pitchFamily="34" charset="0"/>
              </a:rPr>
              <a:t> </a:t>
            </a:r>
            <a:r>
              <a:rPr lang="en-US" sz="2000" dirty="0" err="1" smtClean="0">
                <a:solidFill>
                  <a:schemeClr val="tx1"/>
                </a:solidFill>
                <a:latin typeface="Calibri" pitchFamily="34" charset="0"/>
                <a:cs typeface="Calibri" pitchFamily="34" charset="0"/>
              </a:rPr>
              <a:t>dibagi</a:t>
            </a:r>
            <a:r>
              <a:rPr lang="en-US" sz="2000" dirty="0" smtClean="0">
                <a:solidFill>
                  <a:schemeClr val="tx1"/>
                </a:solidFill>
                <a:latin typeface="Calibri" pitchFamily="34" charset="0"/>
                <a:cs typeface="Calibri" pitchFamily="34" charset="0"/>
              </a:rPr>
              <a:t> di </a:t>
            </a:r>
            <a:r>
              <a:rPr lang="en-US" sz="2000" dirty="0" err="1">
                <a:solidFill>
                  <a:schemeClr val="tx1"/>
                </a:solidFill>
                <a:latin typeface="Calibri" pitchFamily="34" charset="0"/>
                <a:cs typeface="Calibri" pitchFamily="34" charset="0"/>
              </a:rPr>
              <a:t>antara</a:t>
            </a:r>
            <a:r>
              <a:rPr lang="en-US" sz="2000" dirty="0">
                <a:solidFill>
                  <a:schemeClr val="tx1"/>
                </a:solidFill>
                <a:latin typeface="Calibri" pitchFamily="34" charset="0"/>
                <a:cs typeface="Calibri" pitchFamily="34" charset="0"/>
              </a:rPr>
              <a:t> </a:t>
            </a:r>
            <a:r>
              <a:rPr lang="en-US" sz="2000" dirty="0" err="1">
                <a:solidFill>
                  <a:schemeClr val="tx1"/>
                </a:solidFill>
                <a:latin typeface="Calibri" pitchFamily="34" charset="0"/>
                <a:cs typeface="Calibri" pitchFamily="34" charset="0"/>
              </a:rPr>
              <a:t>mereka</a:t>
            </a:r>
            <a:r>
              <a:rPr lang="en-US" sz="2000" dirty="0">
                <a:solidFill>
                  <a:schemeClr val="tx1"/>
                </a:solidFill>
                <a:latin typeface="Calibri" pitchFamily="34" charset="0"/>
                <a:cs typeface="Calibri" pitchFamily="34" charset="0"/>
              </a:rPr>
              <a:t> yang </a:t>
            </a:r>
            <a:r>
              <a:rPr lang="en-US" sz="2000" dirty="0" err="1">
                <a:solidFill>
                  <a:schemeClr val="tx1"/>
                </a:solidFill>
                <a:latin typeface="Calibri" pitchFamily="34" charset="0"/>
                <a:cs typeface="Calibri" pitchFamily="34" charset="0"/>
              </a:rPr>
              <a:t>dapat</a:t>
            </a:r>
            <a:r>
              <a:rPr lang="en-US" sz="2000" dirty="0">
                <a:solidFill>
                  <a:schemeClr val="tx1"/>
                </a:solidFill>
                <a:latin typeface="Calibri" pitchFamily="34" charset="0"/>
                <a:cs typeface="Calibri" pitchFamily="34" charset="0"/>
              </a:rPr>
              <a:t> </a:t>
            </a:r>
            <a:r>
              <a:rPr lang="en-US" sz="2000" dirty="0" err="1">
                <a:solidFill>
                  <a:schemeClr val="tx1"/>
                </a:solidFill>
                <a:latin typeface="Calibri" pitchFamily="34" charset="0"/>
                <a:cs typeface="Calibri" pitchFamily="34" charset="0"/>
              </a:rPr>
              <a:t>berkomunikasi</a:t>
            </a:r>
            <a:r>
              <a:rPr lang="en-US" sz="2000" dirty="0">
                <a:solidFill>
                  <a:schemeClr val="tx1"/>
                </a:solidFill>
                <a:latin typeface="Calibri" pitchFamily="34" charset="0"/>
                <a:cs typeface="Calibri" pitchFamily="34" charset="0"/>
              </a:rPr>
              <a:t> </a:t>
            </a:r>
            <a:r>
              <a:rPr lang="en-US" sz="2000" dirty="0" err="1">
                <a:solidFill>
                  <a:schemeClr val="tx1"/>
                </a:solidFill>
                <a:latin typeface="Calibri" pitchFamily="34" charset="0"/>
                <a:cs typeface="Calibri" pitchFamily="34" charset="0"/>
              </a:rPr>
              <a:t>satu</a:t>
            </a:r>
            <a:r>
              <a:rPr lang="en-US" sz="2000" dirty="0">
                <a:solidFill>
                  <a:schemeClr val="tx1"/>
                </a:solidFill>
                <a:latin typeface="Calibri" pitchFamily="34" charset="0"/>
                <a:cs typeface="Calibri" pitchFamily="34" charset="0"/>
              </a:rPr>
              <a:t> </a:t>
            </a:r>
            <a:r>
              <a:rPr lang="en-US" sz="2000" dirty="0" err="1">
                <a:solidFill>
                  <a:schemeClr val="tx1"/>
                </a:solidFill>
                <a:latin typeface="Calibri" pitchFamily="34" charset="0"/>
                <a:cs typeface="Calibri" pitchFamily="34" charset="0"/>
              </a:rPr>
              <a:t>sama</a:t>
            </a:r>
            <a:r>
              <a:rPr lang="en-US" sz="2000" dirty="0">
                <a:solidFill>
                  <a:schemeClr val="tx1"/>
                </a:solidFill>
                <a:latin typeface="Calibri" pitchFamily="34" charset="0"/>
                <a:cs typeface="Calibri" pitchFamily="34" charset="0"/>
              </a:rPr>
              <a:t> lain </a:t>
            </a:r>
            <a:r>
              <a:rPr lang="en-US" sz="2000" dirty="0" err="1">
                <a:solidFill>
                  <a:schemeClr val="tx1"/>
                </a:solidFill>
                <a:latin typeface="Calibri" pitchFamily="34" charset="0"/>
                <a:cs typeface="Calibri" pitchFamily="34" charset="0"/>
              </a:rPr>
              <a:t>karena</a:t>
            </a:r>
            <a:r>
              <a:rPr lang="en-US" sz="2000" dirty="0">
                <a:solidFill>
                  <a:schemeClr val="tx1"/>
                </a:solidFill>
                <a:latin typeface="Calibri" pitchFamily="34" charset="0"/>
                <a:cs typeface="Calibri" pitchFamily="34" charset="0"/>
              </a:rPr>
              <a:t> </a:t>
            </a:r>
            <a:r>
              <a:rPr lang="en-US" sz="2000" dirty="0" err="1">
                <a:solidFill>
                  <a:schemeClr val="tx1"/>
                </a:solidFill>
                <a:latin typeface="Calibri" pitchFamily="34" charset="0"/>
                <a:cs typeface="Calibri" pitchFamily="34" charset="0"/>
              </a:rPr>
              <a:t>mereka</a:t>
            </a:r>
            <a:r>
              <a:rPr lang="en-US" sz="2000" dirty="0">
                <a:solidFill>
                  <a:schemeClr val="tx1"/>
                </a:solidFill>
                <a:latin typeface="Calibri" pitchFamily="34" charset="0"/>
                <a:cs typeface="Calibri" pitchFamily="34" charset="0"/>
              </a:rPr>
              <a:t> </a:t>
            </a:r>
            <a:r>
              <a:rPr lang="en-US" sz="2000" dirty="0" err="1">
                <a:solidFill>
                  <a:schemeClr val="tx1"/>
                </a:solidFill>
                <a:latin typeface="Calibri" pitchFamily="34" charset="0"/>
                <a:cs typeface="Calibri" pitchFamily="34" charset="0"/>
              </a:rPr>
              <a:t>memiliki</a:t>
            </a:r>
            <a:r>
              <a:rPr lang="en-US" sz="2000" dirty="0">
                <a:solidFill>
                  <a:schemeClr val="tx1"/>
                </a:solidFill>
                <a:latin typeface="Calibri" pitchFamily="34" charset="0"/>
                <a:cs typeface="Calibri" pitchFamily="34" charset="0"/>
              </a:rPr>
              <a:t> </a:t>
            </a:r>
            <a:r>
              <a:rPr lang="en-US" sz="2000" dirty="0" err="1">
                <a:solidFill>
                  <a:schemeClr val="tx1"/>
                </a:solidFill>
                <a:latin typeface="Calibri" pitchFamily="34" charset="0"/>
                <a:cs typeface="Calibri" pitchFamily="34" charset="0"/>
              </a:rPr>
              <a:t>bahasa</a:t>
            </a:r>
            <a:r>
              <a:rPr lang="en-US" sz="2000" dirty="0">
                <a:solidFill>
                  <a:schemeClr val="tx1"/>
                </a:solidFill>
                <a:latin typeface="Calibri" pitchFamily="34" charset="0"/>
                <a:cs typeface="Calibri" pitchFamily="34" charset="0"/>
              </a:rPr>
              <a:t> </a:t>
            </a:r>
            <a:r>
              <a:rPr lang="en-US" sz="2000" dirty="0" smtClean="0">
                <a:latin typeface="Calibri" pitchFamily="34" charset="0"/>
                <a:cs typeface="Calibri" pitchFamily="34" charset="0"/>
              </a:rPr>
              <a:t>yang </a:t>
            </a:r>
            <a:r>
              <a:rPr lang="en-US" sz="2000" dirty="0" err="1" smtClean="0">
                <a:latin typeface="Calibri" pitchFamily="34" charset="0"/>
                <a:cs typeface="Calibri" pitchFamily="34" charset="0"/>
              </a:rPr>
              <a:t>sama</a:t>
            </a:r>
            <a:r>
              <a:rPr lang="en-US" sz="2000" dirty="0" smtClean="0">
                <a:solidFill>
                  <a:schemeClr val="tx1"/>
                </a:solidFill>
                <a:latin typeface="Calibri" pitchFamily="34" charset="0"/>
                <a:cs typeface="Calibri" pitchFamily="34" charset="0"/>
              </a:rPr>
              <a:t> </a:t>
            </a:r>
            <a:r>
              <a:rPr lang="en-US" sz="2000" dirty="0" err="1">
                <a:solidFill>
                  <a:schemeClr val="tx1"/>
                </a:solidFill>
                <a:latin typeface="Calibri" pitchFamily="34" charset="0"/>
                <a:cs typeface="Calibri" pitchFamily="34" charset="0"/>
              </a:rPr>
              <a:t>dan</a:t>
            </a:r>
            <a:r>
              <a:rPr lang="en-US" sz="2000" dirty="0">
                <a:solidFill>
                  <a:schemeClr val="tx1"/>
                </a:solidFill>
                <a:latin typeface="Calibri" pitchFamily="34" charset="0"/>
                <a:cs typeface="Calibri" pitchFamily="34" charset="0"/>
              </a:rPr>
              <a:t> </a:t>
            </a:r>
            <a:r>
              <a:rPr lang="en-US" sz="2000" dirty="0" err="1">
                <a:solidFill>
                  <a:schemeClr val="tx1"/>
                </a:solidFill>
                <a:latin typeface="Calibri" pitchFamily="34" charset="0"/>
                <a:cs typeface="Calibri" pitchFamily="34" charset="0"/>
              </a:rPr>
              <a:t>mereka</a:t>
            </a:r>
            <a:r>
              <a:rPr lang="en-US" sz="2000" dirty="0">
                <a:solidFill>
                  <a:schemeClr val="tx1"/>
                </a:solidFill>
                <a:latin typeface="Calibri" pitchFamily="34" charset="0"/>
                <a:cs typeface="Calibri" pitchFamily="34" charset="0"/>
              </a:rPr>
              <a:t> </a:t>
            </a:r>
            <a:r>
              <a:rPr lang="en-US" sz="2000" dirty="0" err="1">
                <a:solidFill>
                  <a:schemeClr val="tx1"/>
                </a:solidFill>
                <a:latin typeface="Calibri" pitchFamily="34" charset="0"/>
                <a:cs typeface="Calibri" pitchFamily="34" charset="0"/>
              </a:rPr>
              <a:t>tinggal</a:t>
            </a:r>
            <a:r>
              <a:rPr lang="en-US" sz="2000" dirty="0">
                <a:solidFill>
                  <a:schemeClr val="tx1"/>
                </a:solidFill>
                <a:latin typeface="Calibri" pitchFamily="34" charset="0"/>
                <a:cs typeface="Calibri" pitchFamily="34" charset="0"/>
              </a:rPr>
              <a:t> di </a:t>
            </a:r>
            <a:r>
              <a:rPr lang="en-US" sz="2000" dirty="0" err="1">
                <a:solidFill>
                  <a:schemeClr val="tx1"/>
                </a:solidFill>
                <a:latin typeface="Calibri" pitchFamily="34" charset="0"/>
                <a:cs typeface="Calibri" pitchFamily="34" charset="0"/>
              </a:rPr>
              <a:t>waktu</a:t>
            </a:r>
            <a:r>
              <a:rPr lang="en-US" sz="2000" dirty="0">
                <a:solidFill>
                  <a:schemeClr val="tx1"/>
                </a:solidFill>
                <a:latin typeface="Calibri" pitchFamily="34" charset="0"/>
                <a:cs typeface="Calibri" pitchFamily="34" charset="0"/>
              </a:rPr>
              <a:t> </a:t>
            </a:r>
            <a:r>
              <a:rPr lang="en-US" sz="2000" dirty="0" err="1">
                <a:solidFill>
                  <a:schemeClr val="tx1"/>
                </a:solidFill>
                <a:latin typeface="Calibri" pitchFamily="34" charset="0"/>
                <a:cs typeface="Calibri" pitchFamily="34" charset="0"/>
              </a:rPr>
              <a:t>dan</a:t>
            </a:r>
            <a:r>
              <a:rPr lang="en-US" sz="2000" dirty="0">
                <a:solidFill>
                  <a:schemeClr val="tx1"/>
                </a:solidFill>
                <a:latin typeface="Calibri" pitchFamily="34" charset="0"/>
                <a:cs typeface="Calibri" pitchFamily="34" charset="0"/>
              </a:rPr>
              <a:t> </a:t>
            </a:r>
            <a:r>
              <a:rPr lang="en-US" sz="2000" dirty="0" err="1">
                <a:solidFill>
                  <a:schemeClr val="tx1"/>
                </a:solidFill>
                <a:latin typeface="Calibri" pitchFamily="34" charset="0"/>
                <a:cs typeface="Calibri" pitchFamily="34" charset="0"/>
              </a:rPr>
              <a:t>tempat</a:t>
            </a:r>
            <a:r>
              <a:rPr lang="en-US" sz="2000" dirty="0">
                <a:solidFill>
                  <a:schemeClr val="tx1"/>
                </a:solidFill>
                <a:latin typeface="Calibri" pitchFamily="34" charset="0"/>
                <a:cs typeface="Calibri" pitchFamily="34" charset="0"/>
              </a:rPr>
              <a:t> yang </a:t>
            </a:r>
            <a:r>
              <a:rPr lang="en-US" sz="2000" dirty="0" err="1">
                <a:solidFill>
                  <a:schemeClr val="tx1"/>
                </a:solidFill>
                <a:latin typeface="Calibri" pitchFamily="34" charset="0"/>
                <a:cs typeface="Calibri" pitchFamily="34" charset="0"/>
              </a:rPr>
              <a:t>sama</a:t>
            </a:r>
            <a:r>
              <a:rPr lang="en-US" sz="2000" dirty="0">
                <a:solidFill>
                  <a:schemeClr val="tx1"/>
                </a:solidFill>
                <a:latin typeface="Calibri" pitchFamily="34" charset="0"/>
                <a:cs typeface="Calibri" pitchFamily="34" charset="0"/>
              </a:rPr>
              <a:t>.</a:t>
            </a:r>
            <a:endParaRPr lang="en-US" sz="2000" dirty="0">
              <a:latin typeface="Calibri" pitchFamily="34" charset="0"/>
              <a:cs typeface="Calibri" pitchFamily="34" charset="0"/>
            </a:endParaRPr>
          </a:p>
        </p:txBody>
      </p:sp>
      <p:sp>
        <p:nvSpPr>
          <p:cNvPr id="7" name="Footer Placeholder 6"/>
          <p:cNvSpPr>
            <a:spLocks noGrp="1"/>
          </p:cNvSpPr>
          <p:nvPr>
            <p:ph type="ftr" sz="quarter" idx="11"/>
          </p:nvPr>
        </p:nvSpPr>
        <p:spPr/>
        <p:txBody>
          <a:bodyPr/>
          <a:lstStyle/>
          <a:p>
            <a:r>
              <a:rPr lang="en-US" smtClean="0"/>
              <a:t>Samovar et all. 2010. Communication Between Cultures</a:t>
            </a:r>
            <a:endParaRPr lang="en-US"/>
          </a:p>
        </p:txBody>
      </p:sp>
    </p:spTree>
    <p:extLst>
      <p:ext uri="{BB962C8B-B14F-4D97-AF65-F5344CB8AC3E}">
        <p14:creationId xmlns:p14="http://schemas.microsoft.com/office/powerpoint/2010/main" val="344343158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Presentation for report on country">
  <a:themeElements>
    <a:clrScheme name="Global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fontScheme name="Global">
      <a:majorFont>
        <a:latin typeface="Century Schoolbook"/>
        <a:ea typeface=""/>
        <a:cs typeface="Times New Roman"/>
      </a:majorFont>
      <a:minorFont>
        <a:latin typeface="Century Schoolbook"/>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cs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cs typeface="Times New Roman" pitchFamily="18" charset="0"/>
          </a:defRPr>
        </a:defPPr>
      </a:lstStyle>
    </a:lnDef>
  </a:objectDefaults>
  <a:extraClrSchemeLst>
    <a:extraClrScheme>
      <a:clrScheme name="Global 1">
        <a:dk1>
          <a:srgbClr val="000000"/>
        </a:dk1>
        <a:lt1>
          <a:srgbClr val="FFFFCC"/>
        </a:lt1>
        <a:dk2>
          <a:srgbClr val="4D4D4D"/>
        </a:dk2>
        <a:lt2>
          <a:srgbClr val="FFCC00"/>
        </a:lt2>
        <a:accent1>
          <a:srgbClr val="FF9900"/>
        </a:accent1>
        <a:accent2>
          <a:srgbClr val="CC9900"/>
        </a:accent2>
        <a:accent3>
          <a:srgbClr val="B2B2B2"/>
        </a:accent3>
        <a:accent4>
          <a:srgbClr val="DADAAE"/>
        </a:accent4>
        <a:accent5>
          <a:srgbClr val="FFCAAA"/>
        </a:accent5>
        <a:accent6>
          <a:srgbClr val="B98A00"/>
        </a:accent6>
        <a:hlink>
          <a:srgbClr val="898743"/>
        </a:hlink>
        <a:folHlink>
          <a:srgbClr val="666633"/>
        </a:folHlink>
      </a:clrScheme>
      <a:clrMap bg1="dk2" tx1="lt1" bg2="dk1" tx2="lt2" accent1="accent1" accent2="accent2" accent3="accent3" accent4="accent4" accent5="accent5" accent6="accent6" hlink="hlink" folHlink="folHlink"/>
    </a:extraClrScheme>
    <a:extraClrScheme>
      <a:clrScheme name="Global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clrMap bg1="lt1" tx1="dk1" bg2="lt2" tx2="dk2" accent1="accent1" accent2="accent2" accent3="accent3" accent4="accent4" accent5="accent5" accent6="accent6" hlink="hlink" folHlink="folHlink"/>
    </a:extraClrScheme>
    <a:extraClrScheme>
      <a:clrScheme name="Global 3">
        <a:dk1>
          <a:srgbClr val="000000"/>
        </a:dk1>
        <a:lt1>
          <a:srgbClr val="FFFFFF"/>
        </a:lt1>
        <a:dk2>
          <a:srgbClr val="000000"/>
        </a:dk2>
        <a:lt2>
          <a:srgbClr val="FFFFFF"/>
        </a:lt2>
        <a:accent1>
          <a:srgbClr val="F8F8F8"/>
        </a:accent1>
        <a:accent2>
          <a:srgbClr val="969696"/>
        </a:accent2>
        <a:accent3>
          <a:srgbClr val="FFFFFF"/>
        </a:accent3>
        <a:accent4>
          <a:srgbClr val="000000"/>
        </a:accent4>
        <a:accent5>
          <a:srgbClr val="FBFBFB"/>
        </a:accent5>
        <a:accent6>
          <a:srgbClr val="878787"/>
        </a:accent6>
        <a:hlink>
          <a:srgbClr val="DDDDDD"/>
        </a:hlink>
        <a:folHlink>
          <a:srgbClr val="B2B2B2"/>
        </a:folHlink>
      </a:clrScheme>
      <a:clrMap bg1="lt1" tx1="dk1" bg2="lt2" tx2="dk2" accent1="accent1" accent2="accent2" accent3="accent3" accent4="accent4" accent5="accent5" accent6="accent6" hlink="hlink" folHlink="folHlink"/>
    </a:extraClrScheme>
    <a:extraClrScheme>
      <a:clrScheme name="Global 4">
        <a:dk1>
          <a:srgbClr val="000000"/>
        </a:dk1>
        <a:lt1>
          <a:srgbClr val="FFFFFF"/>
        </a:lt1>
        <a:dk2>
          <a:srgbClr val="000066"/>
        </a:dk2>
        <a:lt2>
          <a:srgbClr val="FFFFFF"/>
        </a:lt2>
        <a:accent1>
          <a:srgbClr val="FFFFCC"/>
        </a:accent1>
        <a:accent2>
          <a:srgbClr val="B5E0E3"/>
        </a:accent2>
        <a:accent3>
          <a:srgbClr val="FFFFFF"/>
        </a:accent3>
        <a:accent4>
          <a:srgbClr val="000000"/>
        </a:accent4>
        <a:accent5>
          <a:srgbClr val="FFFFE2"/>
        </a:accent5>
        <a:accent6>
          <a:srgbClr val="A4CBCE"/>
        </a:accent6>
        <a:hlink>
          <a:srgbClr val="BFDFFF"/>
        </a:hlink>
        <a:folHlink>
          <a:srgbClr val="99CCFF"/>
        </a:folHlink>
      </a:clrScheme>
      <a:clrMap bg1="lt1" tx1="dk1" bg2="lt2" tx2="dk2" accent1="accent1" accent2="accent2" accent3="accent3" accent4="accent4" accent5="accent5" accent6="accent6" hlink="hlink" folHlink="folHlink"/>
    </a:extraClrScheme>
    <a:extraClrScheme>
      <a:clrScheme name="Global 5">
        <a:dk1>
          <a:srgbClr val="000000"/>
        </a:dk1>
        <a:lt1>
          <a:srgbClr val="E9E6D9"/>
        </a:lt1>
        <a:dk2>
          <a:srgbClr val="666633"/>
        </a:dk2>
        <a:lt2>
          <a:srgbClr val="CEC7AA"/>
        </a:lt2>
        <a:accent1>
          <a:srgbClr val="FFFFCC"/>
        </a:accent1>
        <a:accent2>
          <a:srgbClr val="B5E0E3"/>
        </a:accent2>
        <a:accent3>
          <a:srgbClr val="F2F0E9"/>
        </a:accent3>
        <a:accent4>
          <a:srgbClr val="000000"/>
        </a:accent4>
        <a:accent5>
          <a:srgbClr val="FFFFE2"/>
        </a:accent5>
        <a:accent6>
          <a:srgbClr val="A4CBCE"/>
        </a:accent6>
        <a:hlink>
          <a:srgbClr val="B6AB82"/>
        </a:hlink>
        <a:folHlink>
          <a:srgbClr val="A0925E"/>
        </a:folHlink>
      </a:clrScheme>
      <a:clrMap bg1="lt1" tx1="dk1" bg2="lt2" tx2="dk2" accent1="accent1" accent2="accent2" accent3="accent3" accent4="accent4" accent5="accent5" accent6="accent6" hlink="hlink" folHlink="folHlink"/>
    </a:extraClrScheme>
    <a:extraClrScheme>
      <a:clrScheme name="Global 6">
        <a:dk1>
          <a:srgbClr val="1B3753"/>
        </a:dk1>
        <a:lt1>
          <a:srgbClr val="EAEAEA"/>
        </a:lt1>
        <a:dk2>
          <a:srgbClr val="336699"/>
        </a:dk2>
        <a:lt2>
          <a:srgbClr val="FFFFCC"/>
        </a:lt2>
        <a:accent1>
          <a:srgbClr val="BA8E46"/>
        </a:accent1>
        <a:accent2>
          <a:srgbClr val="46C0AF"/>
        </a:accent2>
        <a:accent3>
          <a:srgbClr val="ADB8CA"/>
        </a:accent3>
        <a:accent4>
          <a:srgbClr val="C8C8C8"/>
        </a:accent4>
        <a:accent5>
          <a:srgbClr val="D9C6B0"/>
        </a:accent5>
        <a:accent6>
          <a:srgbClr val="3FAE9E"/>
        </a:accent6>
        <a:hlink>
          <a:srgbClr val="93ACC3"/>
        </a:hlink>
        <a:folHlink>
          <a:srgbClr val="7897B4"/>
        </a:folHlink>
      </a:clrScheme>
      <a:clrMap bg1="dk2" tx1="lt1" bg2="dk1" tx2="lt2" accent1="accent1" accent2="accent2" accent3="accent3" accent4="accent4" accent5="accent5" accent6="accent6" hlink="hlink" folHlink="folHlink"/>
    </a:extraClrScheme>
    <a:extraClrScheme>
      <a:clrScheme name="Global 7">
        <a:dk1>
          <a:srgbClr val="000000"/>
        </a:dk1>
        <a:lt1>
          <a:srgbClr val="FFFFFF"/>
        </a:lt1>
        <a:dk2>
          <a:srgbClr val="000000"/>
        </a:dk2>
        <a:lt2>
          <a:srgbClr val="FFFFFF"/>
        </a:lt2>
        <a:accent1>
          <a:srgbClr val="FFFFCC"/>
        </a:accent1>
        <a:accent2>
          <a:srgbClr val="FFCC99"/>
        </a:accent2>
        <a:accent3>
          <a:srgbClr val="FFFFFF"/>
        </a:accent3>
        <a:accent4>
          <a:srgbClr val="000000"/>
        </a:accent4>
        <a:accent5>
          <a:srgbClr val="FFFFE2"/>
        </a:accent5>
        <a:accent6>
          <a:srgbClr val="E7B98A"/>
        </a:accent6>
        <a:hlink>
          <a:srgbClr val="FF9999"/>
        </a:hlink>
        <a:folHlink>
          <a:srgbClr val="E06360"/>
        </a:folHlink>
      </a:clrScheme>
      <a:clrMap bg1="lt1" tx1="dk1" bg2="lt2" tx2="dk2" accent1="accent1" accent2="accent2" accent3="accent3" accent4="accent4" accent5="accent5" accent6="accent6" hlink="hlink" folHlink="folHlink"/>
    </a:extraClrScheme>
    <a:extraClrScheme>
      <a:clrScheme name="Global 8">
        <a:dk1>
          <a:srgbClr val="000000"/>
        </a:dk1>
        <a:lt1>
          <a:srgbClr val="EAEAEA"/>
        </a:lt1>
        <a:dk2>
          <a:srgbClr val="17118B"/>
        </a:dk2>
        <a:lt2>
          <a:srgbClr val="FFFFCC"/>
        </a:lt2>
        <a:accent1>
          <a:srgbClr val="B2B2B2"/>
        </a:accent1>
        <a:accent2>
          <a:srgbClr val="54ABB2"/>
        </a:accent2>
        <a:accent3>
          <a:srgbClr val="ABAAC4"/>
        </a:accent3>
        <a:accent4>
          <a:srgbClr val="C8C8C8"/>
        </a:accent4>
        <a:accent5>
          <a:srgbClr val="D5D5D5"/>
        </a:accent5>
        <a:accent6>
          <a:srgbClr val="4B9BA1"/>
        </a:accent6>
        <a:hlink>
          <a:srgbClr val="4F49A3"/>
        </a:hlink>
        <a:folHlink>
          <a:srgbClr val="2E2573"/>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Presentation for report on country</Template>
  <TotalTime>92</TotalTime>
  <Words>645</Words>
  <Application>Microsoft Office PowerPoint</Application>
  <PresentationFormat>On-screen Show (4:3)</PresentationFormat>
  <Paragraphs>89</Paragraphs>
  <Slides>13</Slides>
  <Notes>2</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Presentation for report on country</vt:lpstr>
      <vt:lpstr>WELCOME! </vt:lpstr>
      <vt:lpstr>Books</vt:lpstr>
      <vt:lpstr>Pengertian, Ruang Lingkup, Dimensi Komunikasi Antar Budaya</vt:lpstr>
      <vt:lpstr>Why do we have to learn this?</vt:lpstr>
      <vt:lpstr>PowerPoint Presentation</vt:lpstr>
      <vt:lpstr>The reasons!</vt:lpstr>
      <vt:lpstr>What is Intercultural Communication?</vt:lpstr>
      <vt:lpstr>PowerPoint Presentation</vt:lpstr>
      <vt:lpstr>What is Culture?</vt:lpstr>
      <vt:lpstr>The Basic Functions of Culture</vt:lpstr>
      <vt:lpstr>Elements of Culture</vt:lpstr>
      <vt:lpstr>Characteristics of Culture</vt:lpstr>
      <vt:lpstr>Studying Intercultural Communication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Komunikasi Antar Budaya</dc:title>
  <dc:creator>pc</dc:creator>
  <cp:lastModifiedBy>pc</cp:lastModifiedBy>
  <cp:revision>13</cp:revision>
  <cp:lastPrinted>1601-01-01T00:00:00Z</cp:lastPrinted>
  <dcterms:created xsi:type="dcterms:W3CDTF">2018-08-16T03:09:26Z</dcterms:created>
  <dcterms:modified xsi:type="dcterms:W3CDTF">2018-08-21T15:58:05Z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TC010183711033</vt:lpwstr>
  </property>
</Properties>
</file>